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52EEF4-E761-47B2-BF84-6E80E03EF88B}">
  <a:tblStyle styleId="{D052EEF4-E761-47B2-BF84-6E80E03EF88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Nunito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a81b065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9ca81b065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a81b065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9ca81b065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a81b065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ca81b065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a81b065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a81b065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b5d3b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cb5d3b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ca81b065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9ca81b065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ca81b065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9ca81b065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ca81b065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9ca81b065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ca81b065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9ca81b065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a81b065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9ca81b065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81b065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9ca81b065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csd-cse12-f20.github.io/pa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322250" y="1665550"/>
            <a:ext cx="64995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Programming Assignment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10-08-2020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PA1, JUnit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Source code - JUnit testing example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Given 3 versions of the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en" sz="1800"/>
              <a:t> interface in classes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StudentA</a:t>
            </a:r>
            <a:r>
              <a:rPr lang="en" sz="1800"/>
              <a:t>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StudentB</a:t>
            </a:r>
            <a:r>
              <a:rPr lang="en" sz="1800"/>
              <a:t>, and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StudentC</a:t>
            </a:r>
            <a:r>
              <a:rPr lang="en" sz="1800"/>
              <a:t>, we can implement unit tests to check for functionality. These will be added to the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StudentTest</a:t>
            </a:r>
            <a:r>
              <a:rPr lang="en" sz="1800"/>
              <a:t> class (similar to the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BasketTest</a:t>
            </a:r>
            <a:r>
              <a:rPr lang="en" sz="1800"/>
              <a:t> class in pa1).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Note: All code will be posted as well as a skeleton version of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StudentTest</a:t>
            </a:r>
            <a:r>
              <a:rPr lang="en" sz="1800"/>
              <a:t> so that you can try writing your own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PA1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819161" y="1742109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Review interfaces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Review worksheet will be posted on the schedule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Look at each implementation: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What are some possible logic errors that you might see?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kind of test can catch these errors?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78446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 1 Description &amp; Requirements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83450" y="1585575"/>
            <a:ext cx="7577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https://ucsd-cse12-f20.github.io/pa1/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are working for a Web shopping company where you need to create shopping cart functionality to keep track of items before a customer checks out.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are given 13 different implementations of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Basket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job is to write JUnit tests to cover the potential issues that might occur in the implementations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Note: All of your code will be written in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BasketTest.java</a:t>
            </a:r>
            <a:r>
              <a:rPr lang="en" sz="1800"/>
              <a:t>. DO NOT change any other file.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PA1 Overview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709500"/>
            <a:ext cx="75057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 1: Write your tests for the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Basket</a:t>
            </a:r>
            <a:r>
              <a:rPr lang="en" sz="1500"/>
              <a:t> </a:t>
            </a:r>
            <a:r>
              <a:rPr lang="en" sz="1500"/>
              <a:t>implementations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 2: Answer the questions in the writeup on a Gradescope assignment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Style will not be graded but comments will be added. Future </a:t>
            </a:r>
            <a:r>
              <a:rPr lang="en" sz="1500"/>
              <a:t>assignments</a:t>
            </a:r>
            <a:r>
              <a:rPr lang="en" sz="1500"/>
              <a:t> will have style points!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How will my code be graded? Based on coverage. For this first assignment all tests will be visible on Gradescope, however, don’t get used to this!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Submission: only submit your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BasketTest.java</a:t>
            </a:r>
            <a:r>
              <a:rPr lang="en" sz="1500"/>
              <a:t> file to the code portion of this PA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Why is this important? How does this relate to me?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Releasing a product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Specific industry jobs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classes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Overall: code should be stable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Unit Tests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62090" y="1587233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Given a class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with the method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addCourse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that adds a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to a student’s course list,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courses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What are some unit tests we can create to make sure any given implementation is correct?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0"/>
          <p:cNvGraphicFramePr/>
          <p:nvPr/>
        </p:nvGraphicFramePr>
        <p:xfrm>
          <a:off x="1447800" y="5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{D052EEF4-E761-47B2-BF84-6E80E03EF88B}</a:tableStyleId>
              </a:tblPr>
              <a:tblGrid>
                <a:gridCol w="778725"/>
                <a:gridCol w="5441100"/>
              </a:tblGrid>
              <a:tr h="198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Course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Constructor</a:t>
                      </a:r>
                      <a:r>
                        <a:rPr lang="en" sz="1000" u="none" cap="none" strike="noStrike"/>
                        <a:t> that creates a course specified by its name.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1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getName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Returns name of the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Course</a:t>
                      </a:r>
                      <a:r>
                        <a:rPr lang="en" sz="1000" u="none" cap="none" strike="noStrike"/>
                        <a:t> object.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isEqualTo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(Course other)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Returns whether or not a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Course</a:t>
                      </a:r>
                      <a:r>
                        <a:rPr lang="en" sz="1000" u="none" cap="none" strike="noStrike"/>
                        <a:t> object’s name is the same as another.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30"/>
          <p:cNvSpPr txBox="1"/>
          <p:nvPr/>
        </p:nvSpPr>
        <p:spPr>
          <a:xfrm>
            <a:off x="1447800" y="290350"/>
            <a:ext cx="1295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200" u="none" cap="none" strike="noStrike">
                <a:solidFill>
                  <a:srgbClr val="323E4F"/>
                </a:solidFill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endParaRPr b="1" i="0" sz="1200" u="none" cap="none" strike="noStrike">
              <a:solidFill>
                <a:srgbClr val="323E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14478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{D052EEF4-E761-47B2-BF84-6E80E03EF88B}</a:tableStyleId>
              </a:tblPr>
              <a:tblGrid>
                <a:gridCol w="819150"/>
                <a:gridCol w="5400675"/>
              </a:tblGrid>
              <a:tr h="1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getName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Returns name of an object of a class that implements the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Student</a:t>
                      </a:r>
                      <a:r>
                        <a:rPr lang="en" sz="1000" u="none" cap="none" strike="noStrike"/>
                        <a:t> interface.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Course[]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getCourses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Returns course list of an object of a class that implements the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Student</a:t>
                      </a:r>
                      <a:r>
                        <a:rPr lang="en" sz="1000" u="none" cap="none" strike="noStrike"/>
                        <a:t> interface.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addCourse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(Course course)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Adds a course to a course list of an object of a class that implements the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Student</a:t>
                      </a:r>
                      <a:r>
                        <a:rPr lang="en" sz="1000" u="none" cap="none" strike="noStrike"/>
                        <a:t> interface.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1447800" y="2207400"/>
            <a:ext cx="1560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b="1" i="0" lang="en" sz="1200" u="none" cap="none" strike="noStrike">
                <a:solidFill>
                  <a:srgbClr val="323E4F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endParaRPr b="1" i="0" sz="1200" u="none" cap="none" strike="noStrike">
              <a:solidFill>
                <a:srgbClr val="323E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1447800" y="431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{D052EEF4-E761-47B2-BF84-6E80E03EF88B}</a:tableStyleId>
              </a:tblPr>
              <a:tblGrid>
                <a:gridCol w="6219825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StudentX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name, </a:t>
                      </a: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Course[] </a:t>
                      </a:r>
                      <a:r>
                        <a:rPr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courses)</a:t>
                      </a:r>
                      <a:endParaRPr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Constructor</a:t>
                      </a:r>
                      <a:r>
                        <a:rPr lang="en" sz="1000" u="none" cap="none" strike="noStrike"/>
                        <a:t> that creates a student specified by its name and course list.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30"/>
          <p:cNvSpPr txBox="1"/>
          <p:nvPr/>
        </p:nvSpPr>
        <p:spPr>
          <a:xfrm>
            <a:off x="1447800" y="4038600"/>
            <a:ext cx="3273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200" u="none" cap="none" strike="noStrike">
                <a:solidFill>
                  <a:srgbClr val="323E4F"/>
                </a:solidFill>
                <a:latin typeface="Roboto Mono"/>
                <a:ea typeface="Roboto Mono"/>
                <a:cs typeface="Roboto Mono"/>
                <a:sym typeface="Roboto Mono"/>
              </a:rPr>
              <a:t>StudentX</a:t>
            </a:r>
            <a:r>
              <a:rPr b="1" i="0" lang="en" sz="1200" u="none" cap="none" strike="noStrike">
                <a:solidFill>
                  <a:srgbClr val="323E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(implements </a:t>
            </a:r>
            <a:r>
              <a:rPr b="1" i="0" lang="en" sz="1200" u="none" cap="none" strike="noStrike">
                <a:solidFill>
                  <a:srgbClr val="323E4F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30"/>
          <p:cNvCxnSpPr/>
          <p:nvPr/>
        </p:nvCxnSpPr>
        <p:spPr>
          <a:xfrm>
            <a:off x="564625" y="3765750"/>
            <a:ext cx="770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234500" y="639100"/>
            <a:ext cx="858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/>
              <a:t>What are some test ideas for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addCourse</a:t>
            </a:r>
            <a:r>
              <a:rPr lang="en" sz="3400"/>
              <a:t>?</a:t>
            </a:r>
            <a:endParaRPr sz="3400"/>
          </a:p>
        </p:txBody>
      </p:sp>
      <p:sp>
        <p:nvSpPr>
          <p:cNvPr id="215" name="Google Shape;215;p31"/>
          <p:cNvSpPr txBox="1"/>
          <p:nvPr/>
        </p:nvSpPr>
        <p:spPr>
          <a:xfrm>
            <a:off x="792050" y="1593700"/>
            <a:ext cx="747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Make sure list contains the added course after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Make sure list length increases by 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Test capacity bounds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Doesn’t affect previous information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Check for duplicates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Make sure added course is actually a course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609050" y="291200"/>
            <a:ext cx="5925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 implementations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addCourse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609050" y="4314200"/>
            <a:ext cx="5925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Are there any more tests we should add?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297725" y="983500"/>
            <a:ext cx="4281000" cy="3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addCourse(Course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courses.length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+ 1;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Course[]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newCourseList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Course[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courses.length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++){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.isEqualTo(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])){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- 1;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++){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	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newCourseList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newCourseList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4578725" y="983500"/>
            <a:ext cx="4281000" cy="3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addCourse(Course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courses.length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+ 1;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Course[]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newCourseList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Course[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courses.length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++){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.equals(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])){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- 1;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++){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	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newCourseList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newCourseList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courses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newCourseList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1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819150" y="544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Some things to note about each implementation (from previous slide)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819150" y="1603536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first implementation creates a new array that is one element longer to include the new course, but forgets to add the new course at the end (after the end for loop).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The second implementation uses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en"/>
              <a:t> method to compare two courses, which would check the </a:t>
            </a:r>
            <a:r>
              <a:rPr i="1" lang="en"/>
              <a:t>references</a:t>
            </a:r>
            <a:r>
              <a:rPr lang="en"/>
              <a:t> of the two objects - it would test if both objects are the same object, not whether the course names are the same (the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isEqualTo</a:t>
            </a:r>
            <a:r>
              <a:rPr lang="en"/>
              <a:t> method in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Course</a:t>
            </a:r>
            <a:r>
              <a:rPr lang="en"/>
              <a:t> class is for this). Additionally, notice the logic error in the end for loop: it fills the new course list with the new course at each element! It does not retain whatever courses previously made up the course list.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*Note: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assertEquals</a:t>
            </a:r>
            <a:r>
              <a:rPr lang="en"/>
              <a:t> calls the equals method inherited from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/>
              <a:t> class. Keep in mind that some classes, like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/>
              <a:t>, override this such that the method </a:t>
            </a:r>
            <a:r>
              <a:rPr i="1" lang="en"/>
              <a:t>does</a:t>
            </a:r>
            <a:r>
              <a:rPr lang="en"/>
              <a:t> check for character by character equivalence as opposed to checking equality between two objects’ references.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