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
      <p:font typeface="Bree Serif"/>
      <p:regular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24" Type="http://schemas.openxmlformats.org/officeDocument/2006/relationships/font" Target="fonts/BreeSerif-regular.fntdata"/><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b66d175891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b66d175891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b66d175891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b66d175891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b66d175891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b66d175891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b66d175891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b66d175891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300">
                <a:solidFill>
                  <a:srgbClr val="595959"/>
                </a:solidFill>
                <a:latin typeface="Lato"/>
                <a:ea typeface="Lato"/>
                <a:cs typeface="Lato"/>
                <a:sym typeface="Lato"/>
              </a:rPr>
              <a:t>Dickson was a professor of Public and Environmental Health and Vertical Farming was discovered when he challenged his students to calculate how much food they could grow on a rooftop. He told them to stack them vertically so there can be more plants in one spot.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b66d175891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b66d175891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b66d175891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b66d175891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00">
                <a:solidFill>
                  <a:srgbClr val="595959"/>
                </a:solidFill>
                <a:latin typeface="Lato"/>
                <a:ea typeface="Lato"/>
                <a:cs typeface="Lato"/>
                <a:sym typeface="Lato"/>
              </a:rPr>
              <a:t>The obvious benefit that comes from this is the amount of plants and more food that is able to grow in a single space. Vertical farming helped make certain angles and height possible for growing </a:t>
            </a:r>
            <a:endParaRPr sz="1300">
              <a:solidFill>
                <a:srgbClr val="595959"/>
              </a:solidFill>
              <a:latin typeface="Lato"/>
              <a:ea typeface="Lato"/>
              <a:cs typeface="Lato"/>
              <a:sym typeface="Lato"/>
            </a:endParaRPr>
          </a:p>
          <a:p>
            <a:pPr indent="0" lvl="0" marL="0" rtl="0" algn="l">
              <a:lnSpc>
                <a:spcPct val="115000"/>
              </a:lnSpc>
              <a:spcBef>
                <a:spcPts val="1200"/>
              </a:spcBef>
              <a:spcAft>
                <a:spcPts val="0"/>
              </a:spcAft>
              <a:buClr>
                <a:schemeClr val="dk1"/>
              </a:buClr>
              <a:buSzPts val="1100"/>
              <a:buFont typeface="Arial"/>
              <a:buNone/>
            </a:pPr>
            <a:r>
              <a:rPr lang="en" sz="1300">
                <a:solidFill>
                  <a:srgbClr val="595959"/>
                </a:solidFill>
                <a:latin typeface="Lato"/>
                <a:ea typeface="Lato"/>
                <a:cs typeface="Lato"/>
                <a:sym typeface="Lato"/>
              </a:rPr>
              <a:t>With modern technology, we have made it possible for technology to mimic seen, rain, and other environmental conditions which help plants to undergo photosynthesis</a:t>
            </a:r>
            <a:endParaRPr sz="1300">
              <a:solidFill>
                <a:srgbClr val="595959"/>
              </a:solidFill>
              <a:latin typeface="Lato"/>
              <a:ea typeface="Lato"/>
              <a:cs typeface="Lato"/>
              <a:sym typeface="Lato"/>
            </a:endParaRPr>
          </a:p>
          <a:p>
            <a:pPr indent="0" lvl="0" marL="0" rtl="0" algn="l">
              <a:lnSpc>
                <a:spcPct val="115000"/>
              </a:lnSpc>
              <a:spcBef>
                <a:spcPts val="1200"/>
              </a:spcBef>
              <a:spcAft>
                <a:spcPts val="0"/>
              </a:spcAft>
              <a:buClr>
                <a:schemeClr val="dk1"/>
              </a:buClr>
              <a:buSzPts val="1100"/>
              <a:buFont typeface="Arial"/>
              <a:buNone/>
            </a:pPr>
            <a:r>
              <a:rPr lang="en" sz="1300">
                <a:solidFill>
                  <a:srgbClr val="595959"/>
                </a:solidFill>
                <a:latin typeface="Lato"/>
                <a:ea typeface="Lato"/>
                <a:cs typeface="Lato"/>
                <a:sym typeface="Lato"/>
              </a:rPr>
              <a:t>The ability to grow food all year around, without weather changing the way plants grow</a:t>
            </a:r>
            <a:endParaRPr sz="1300">
              <a:solidFill>
                <a:srgbClr val="595959"/>
              </a:solidFill>
              <a:latin typeface="Lato"/>
              <a:ea typeface="Lato"/>
              <a:cs typeface="Lato"/>
              <a:sym typeface="Lato"/>
            </a:endParaRPr>
          </a:p>
          <a:p>
            <a:pPr indent="0" lvl="0" marL="0" rtl="0" algn="l">
              <a:lnSpc>
                <a:spcPct val="115000"/>
              </a:lnSpc>
              <a:spcBef>
                <a:spcPts val="1200"/>
              </a:spcBef>
              <a:spcAft>
                <a:spcPts val="0"/>
              </a:spcAft>
              <a:buClr>
                <a:schemeClr val="dk1"/>
              </a:buClr>
              <a:buSzPts val="1100"/>
              <a:buFont typeface="Arial"/>
              <a:buNone/>
            </a:pPr>
            <a:r>
              <a:rPr lang="en" sz="1300">
                <a:solidFill>
                  <a:srgbClr val="595959"/>
                </a:solidFill>
                <a:latin typeface="Lato"/>
                <a:ea typeface="Lato"/>
                <a:cs typeface="Lato"/>
                <a:sym typeface="Lato"/>
              </a:rPr>
              <a:t>It considerably needs less water than normal farming</a:t>
            </a:r>
            <a:endParaRPr sz="1300">
              <a:solidFill>
                <a:srgbClr val="595959"/>
              </a:solidFill>
              <a:latin typeface="Lato"/>
              <a:ea typeface="Lato"/>
              <a:cs typeface="Lato"/>
              <a:sym typeface="Lato"/>
            </a:endParaRPr>
          </a:p>
          <a:p>
            <a:pPr indent="0" lvl="0" marL="0" rtl="0" algn="l">
              <a:lnSpc>
                <a:spcPct val="115000"/>
              </a:lnSpc>
              <a:spcBef>
                <a:spcPts val="1200"/>
              </a:spcBef>
              <a:spcAft>
                <a:spcPts val="1200"/>
              </a:spcAft>
              <a:buClr>
                <a:schemeClr val="dk1"/>
              </a:buClr>
              <a:buSzPts val="1100"/>
              <a:buFont typeface="Arial"/>
              <a:buNone/>
            </a:pPr>
            <a:r>
              <a:rPr lang="en" sz="1300">
                <a:solidFill>
                  <a:srgbClr val="595959"/>
                </a:solidFill>
                <a:latin typeface="Lato"/>
                <a:ea typeface="Lato"/>
                <a:cs typeface="Lato"/>
                <a:sym typeface="Lato"/>
              </a:rPr>
              <a:t>Control over growth and plants - no weeds or bugs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b66d175891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b66d175891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00">
                <a:solidFill>
                  <a:srgbClr val="595959"/>
                </a:solidFill>
                <a:latin typeface="Lato"/>
                <a:ea typeface="Lato"/>
                <a:cs typeface="Lato"/>
                <a:sym typeface="Lato"/>
              </a:rPr>
              <a:t>Some of the downsides of vertical farming are that you need an expert to set up this farm, since it is very complicated.</a:t>
            </a:r>
            <a:endParaRPr sz="1300">
              <a:solidFill>
                <a:srgbClr val="595959"/>
              </a:solidFill>
              <a:latin typeface="Lato"/>
              <a:ea typeface="Lato"/>
              <a:cs typeface="Lato"/>
              <a:sym typeface="Lato"/>
            </a:endParaRPr>
          </a:p>
          <a:p>
            <a:pPr indent="0" lvl="0" marL="0" rtl="0" algn="l">
              <a:lnSpc>
                <a:spcPct val="115000"/>
              </a:lnSpc>
              <a:spcBef>
                <a:spcPts val="1200"/>
              </a:spcBef>
              <a:spcAft>
                <a:spcPts val="0"/>
              </a:spcAft>
              <a:buClr>
                <a:schemeClr val="dk1"/>
              </a:buClr>
              <a:buSzPts val="1100"/>
              <a:buFont typeface="Arial"/>
              <a:buNone/>
            </a:pPr>
            <a:r>
              <a:rPr lang="en" sz="1300">
                <a:solidFill>
                  <a:srgbClr val="595959"/>
                </a:solidFill>
                <a:latin typeface="Lato"/>
                <a:ea typeface="Lato"/>
                <a:cs typeface="Lato"/>
                <a:sym typeface="Lato"/>
              </a:rPr>
              <a:t>Another downside is the investment cost, because of the complexity of the system they can be expensive and once you decide on a type of vertical farm it is hard to change.</a:t>
            </a:r>
            <a:endParaRPr sz="1300">
              <a:solidFill>
                <a:srgbClr val="595959"/>
              </a:solidFill>
              <a:latin typeface="Lato"/>
              <a:ea typeface="Lato"/>
              <a:cs typeface="Lato"/>
              <a:sym typeface="Lato"/>
            </a:endParaRPr>
          </a:p>
          <a:p>
            <a:pPr indent="0" lvl="0" marL="0" rtl="0" algn="l">
              <a:lnSpc>
                <a:spcPct val="115000"/>
              </a:lnSpc>
              <a:spcBef>
                <a:spcPts val="1200"/>
              </a:spcBef>
              <a:spcAft>
                <a:spcPts val="1200"/>
              </a:spcAft>
              <a:buClr>
                <a:schemeClr val="dk1"/>
              </a:buClr>
              <a:buSzPts val="1100"/>
              <a:buFont typeface="Arial"/>
              <a:buNone/>
            </a:pPr>
            <a:r>
              <a:rPr lang="en" sz="1300">
                <a:solidFill>
                  <a:srgbClr val="595959"/>
                </a:solidFill>
                <a:latin typeface="Lato"/>
                <a:ea typeface="Lato"/>
                <a:cs typeface="Lato"/>
                <a:sym typeface="Lato"/>
              </a:rPr>
              <a:t>Vertical farming relies on indoor, controlled environmental conditions. Under these conditions there are no bees, butterflies or other pollinators, meaning that farmers need to use manual pollination.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b66d175891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b66d175891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b66d175891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b66d175891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verticalfarmingplanet.com/the-full-history-of-vertical-farming-when-did-it-all-start/" TargetMode="External"/><Relationship Id="rId4" Type="http://schemas.openxmlformats.org/officeDocument/2006/relationships/hyperlink" Target="https://www.edengreen.com/blog-collection/what-is-vertical-farming" TargetMode="External"/><Relationship Id="rId5" Type="http://schemas.openxmlformats.org/officeDocument/2006/relationships/hyperlink" Target="https://gustar.io/blog-en/disadvantages-of-vertical-farm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624825" y="1235375"/>
            <a:ext cx="8468700" cy="238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3800">
                <a:solidFill>
                  <a:srgbClr val="666666"/>
                </a:solidFill>
                <a:latin typeface="Bree Serif"/>
                <a:ea typeface="Bree Serif"/>
                <a:cs typeface="Bree Serif"/>
                <a:sym typeface="Bree Serif"/>
              </a:rPr>
              <a:t>Vertical </a:t>
            </a:r>
            <a:endParaRPr b="0" sz="3800">
              <a:solidFill>
                <a:srgbClr val="666666"/>
              </a:solidFill>
              <a:latin typeface="Bree Serif"/>
              <a:ea typeface="Bree Serif"/>
              <a:cs typeface="Bree Serif"/>
              <a:sym typeface="Bree Serif"/>
            </a:endParaRPr>
          </a:p>
          <a:p>
            <a:pPr indent="457200" lvl="0" marL="914400" rtl="0" algn="l">
              <a:spcBef>
                <a:spcPts val="0"/>
              </a:spcBef>
              <a:spcAft>
                <a:spcPts val="0"/>
              </a:spcAft>
              <a:buNone/>
            </a:pPr>
            <a:r>
              <a:rPr b="0" lang="en" sz="3800">
                <a:solidFill>
                  <a:srgbClr val="666666"/>
                </a:solidFill>
                <a:latin typeface="Bree Serif"/>
                <a:ea typeface="Bree Serif"/>
                <a:cs typeface="Bree Serif"/>
                <a:sym typeface="Bree Serif"/>
              </a:rPr>
              <a:t>Farming</a:t>
            </a:r>
            <a:endParaRPr b="0" sz="3800">
              <a:solidFill>
                <a:srgbClr val="666666"/>
              </a:solidFill>
              <a:latin typeface="Bree Serif"/>
              <a:ea typeface="Bree Serif"/>
              <a:cs typeface="Bree Serif"/>
              <a:sym typeface="Bree Serif"/>
            </a:endParaRPr>
          </a:p>
        </p:txBody>
      </p:sp>
      <p:sp>
        <p:nvSpPr>
          <p:cNvPr id="87" name="Google Shape;87;p13"/>
          <p:cNvSpPr txBox="1"/>
          <p:nvPr>
            <p:ph idx="1" type="subTitle"/>
          </p:nvPr>
        </p:nvSpPr>
        <p:spPr>
          <a:xfrm>
            <a:off x="727952" y="3377175"/>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Carson Dickson and Emmaline Meadows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 </a:t>
            </a:r>
            <a:endParaRPr/>
          </a:p>
        </p:txBody>
      </p:sp>
      <p:sp>
        <p:nvSpPr>
          <p:cNvPr id="147" name="Google Shape;147;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https://verticalfarmingplanet.com/the-full-history-of-vertical-farming-when-did-it-all-start/</a:t>
            </a:r>
            <a:r>
              <a:rPr lang="en"/>
              <a:t> </a:t>
            </a:r>
            <a:endParaRPr/>
          </a:p>
          <a:p>
            <a:pPr indent="0" lvl="0" marL="0" rtl="0" algn="l">
              <a:spcBef>
                <a:spcPts val="1200"/>
              </a:spcBef>
              <a:spcAft>
                <a:spcPts val="0"/>
              </a:spcAft>
              <a:buNone/>
            </a:pPr>
            <a:r>
              <a:rPr lang="en" sz="1100" u="sng">
                <a:solidFill>
                  <a:schemeClr val="hlink"/>
                </a:solidFill>
                <a:latin typeface="Arial"/>
                <a:ea typeface="Arial"/>
                <a:cs typeface="Arial"/>
                <a:sym typeface="Arial"/>
                <a:hlinkClick r:id="rId4"/>
              </a:rPr>
              <a:t>What-is-vertical-farming</a:t>
            </a:r>
            <a:endParaRPr/>
          </a:p>
          <a:p>
            <a:pPr indent="0" lvl="0" marL="0" rtl="0" algn="l">
              <a:spcBef>
                <a:spcPts val="1200"/>
              </a:spcBef>
              <a:spcAft>
                <a:spcPts val="1200"/>
              </a:spcAft>
              <a:buNone/>
            </a:pPr>
            <a:r>
              <a:rPr lang="en" u="sng">
                <a:solidFill>
                  <a:schemeClr val="hlink"/>
                </a:solidFill>
                <a:hlinkClick r:id="rId5"/>
              </a:rPr>
              <a:t>https://gustar.io/blog-en/disadvantages-of-vertical-farming/</a:t>
            </a: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History</a:t>
            </a:r>
            <a:endParaRPr/>
          </a:p>
          <a:p>
            <a:pPr indent="-311150" lvl="0" marL="457200" rtl="0" algn="l">
              <a:spcBef>
                <a:spcPts val="0"/>
              </a:spcBef>
              <a:spcAft>
                <a:spcPts val="0"/>
              </a:spcAft>
              <a:buSzPts val="1300"/>
              <a:buChar char="●"/>
            </a:pPr>
            <a:r>
              <a:rPr lang="en"/>
              <a:t>Plan and Implementation</a:t>
            </a:r>
            <a:endParaRPr/>
          </a:p>
          <a:p>
            <a:pPr indent="-311150" lvl="0" marL="457200" rtl="0" algn="l">
              <a:spcBef>
                <a:spcPts val="0"/>
              </a:spcBef>
              <a:spcAft>
                <a:spcPts val="0"/>
              </a:spcAft>
              <a:buSzPts val="1300"/>
              <a:buChar char="●"/>
            </a:pPr>
            <a:r>
              <a:rPr lang="en"/>
              <a:t>Pros</a:t>
            </a:r>
            <a:endParaRPr/>
          </a:p>
          <a:p>
            <a:pPr indent="-311150" lvl="0" marL="457200" rtl="0" algn="l">
              <a:spcBef>
                <a:spcPts val="0"/>
              </a:spcBef>
              <a:spcAft>
                <a:spcPts val="0"/>
              </a:spcAft>
              <a:buSzPts val="1300"/>
              <a:buChar char="●"/>
            </a:pPr>
            <a:r>
              <a:rPr lang="en"/>
              <a:t>Cons</a:t>
            </a:r>
            <a:endParaRPr/>
          </a:p>
          <a:p>
            <a:pPr indent="-311150" lvl="0" marL="457200" rtl="0" algn="l">
              <a:spcBef>
                <a:spcPts val="0"/>
              </a:spcBef>
              <a:spcAft>
                <a:spcPts val="0"/>
              </a:spcAft>
              <a:buSzPts val="1300"/>
              <a:buChar char="●"/>
            </a:pPr>
            <a:r>
              <a:rPr lang="en"/>
              <a:t>Summary</a:t>
            </a:r>
            <a:endParaRPr/>
          </a:p>
          <a:p>
            <a:pPr indent="-311150" lvl="0" marL="457200" rtl="0" algn="l">
              <a:spcBef>
                <a:spcPts val="0"/>
              </a:spcBef>
              <a:spcAft>
                <a:spcPts val="0"/>
              </a:spcAft>
              <a:buSzPts val="1300"/>
              <a:buChar char="●"/>
            </a:pPr>
            <a:r>
              <a:rPr lang="en"/>
              <a:t>References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5"/>
          <p:cNvPicPr preferRelativeResize="0"/>
          <p:nvPr/>
        </p:nvPicPr>
        <p:blipFill>
          <a:blip r:embed="rId3">
            <a:alphaModFix/>
          </a:blip>
          <a:stretch>
            <a:fillRect/>
          </a:stretch>
        </p:blipFill>
        <p:spPr>
          <a:xfrm>
            <a:off x="213150" y="1934625"/>
            <a:ext cx="2466975" cy="1847850"/>
          </a:xfrm>
          <a:prstGeom prst="rect">
            <a:avLst/>
          </a:prstGeom>
          <a:noFill/>
          <a:ln>
            <a:noFill/>
          </a:ln>
        </p:spPr>
      </p:pic>
      <p:pic>
        <p:nvPicPr>
          <p:cNvPr id="99" name="Google Shape;99;p15"/>
          <p:cNvPicPr preferRelativeResize="0"/>
          <p:nvPr/>
        </p:nvPicPr>
        <p:blipFill>
          <a:blip r:embed="rId4">
            <a:alphaModFix/>
          </a:blip>
          <a:stretch>
            <a:fillRect/>
          </a:stretch>
        </p:blipFill>
        <p:spPr>
          <a:xfrm>
            <a:off x="3004675" y="2077500"/>
            <a:ext cx="2933700" cy="1562100"/>
          </a:xfrm>
          <a:prstGeom prst="rect">
            <a:avLst/>
          </a:prstGeom>
          <a:noFill/>
          <a:ln>
            <a:noFill/>
          </a:ln>
        </p:spPr>
      </p:pic>
      <p:pic>
        <p:nvPicPr>
          <p:cNvPr id="100" name="Google Shape;100;p15"/>
          <p:cNvPicPr preferRelativeResize="0"/>
          <p:nvPr/>
        </p:nvPicPr>
        <p:blipFill>
          <a:blip r:embed="rId5">
            <a:alphaModFix/>
          </a:blip>
          <a:stretch>
            <a:fillRect/>
          </a:stretch>
        </p:blipFill>
        <p:spPr>
          <a:xfrm>
            <a:off x="6137000" y="2048925"/>
            <a:ext cx="2828925" cy="1619250"/>
          </a:xfrm>
          <a:prstGeom prst="rect">
            <a:avLst/>
          </a:prstGeom>
          <a:noFill/>
          <a:ln>
            <a:noFill/>
          </a:ln>
        </p:spPr>
      </p:pic>
      <p:sp>
        <p:nvSpPr>
          <p:cNvPr id="101" name="Google Shape;101;p15"/>
          <p:cNvSpPr txBox="1"/>
          <p:nvPr/>
        </p:nvSpPr>
        <p:spPr>
          <a:xfrm>
            <a:off x="1873375" y="1265775"/>
            <a:ext cx="488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Examples of </a:t>
            </a:r>
            <a:r>
              <a:rPr lang="en">
                <a:latin typeface="Lato"/>
                <a:ea typeface="Lato"/>
                <a:cs typeface="Lato"/>
                <a:sym typeface="Lato"/>
              </a:rPr>
              <a:t>vertical</a:t>
            </a:r>
            <a:r>
              <a:rPr lang="en">
                <a:latin typeface="Lato"/>
                <a:ea typeface="Lato"/>
                <a:cs typeface="Lato"/>
                <a:sym typeface="Lato"/>
              </a:rPr>
              <a:t> farming</a:t>
            </a: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666666"/>
                </a:solidFill>
              </a:rPr>
              <a:t>History</a:t>
            </a:r>
            <a:endParaRPr>
              <a:solidFill>
                <a:srgbClr val="666666"/>
              </a:solidFill>
            </a:endParaRPr>
          </a:p>
        </p:txBody>
      </p:sp>
      <p:sp>
        <p:nvSpPr>
          <p:cNvPr id="107" name="Google Shape;107;p16"/>
          <p:cNvSpPr txBox="1"/>
          <p:nvPr>
            <p:ph idx="1" type="body"/>
          </p:nvPr>
        </p:nvSpPr>
        <p:spPr>
          <a:xfrm>
            <a:off x="645350" y="2210900"/>
            <a:ext cx="8294400" cy="266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concept of vertical farming was discovered in 1999 by Dickson Despommier.</a:t>
            </a:r>
            <a:endParaRPr/>
          </a:p>
          <a:p>
            <a:pPr indent="0" lvl="0" marL="0" rtl="0" algn="l">
              <a:spcBef>
                <a:spcPts val="1200"/>
              </a:spcBef>
              <a:spcAft>
                <a:spcPts val="0"/>
              </a:spcAft>
              <a:buNone/>
            </a:pPr>
            <a:r>
              <a:rPr lang="en"/>
              <a:t>They then designed a 30-story farm full of these Vertical Farms to help plantation and could be able to feed around 50,000 people.</a:t>
            </a:r>
            <a:endParaRPr/>
          </a:p>
          <a:p>
            <a:pPr indent="0" lvl="0" marL="0" rtl="0" algn="l">
              <a:spcBef>
                <a:spcPts val="1200"/>
              </a:spcBef>
              <a:spcAft>
                <a:spcPts val="1200"/>
              </a:spcAft>
              <a:buNone/>
            </a:pPr>
            <a:r>
              <a:rPr lang="en"/>
              <a:t>From there, the plan grew and became a smart, popular way to be more </a:t>
            </a:r>
            <a:r>
              <a:rPr lang="en"/>
              <a:t>efficient for growing plants</a:t>
            </a:r>
            <a:endParaRPr/>
          </a:p>
        </p:txBody>
      </p:sp>
      <p:pic>
        <p:nvPicPr>
          <p:cNvPr id="108" name="Google Shape;108;p16"/>
          <p:cNvPicPr preferRelativeResize="0"/>
          <p:nvPr/>
        </p:nvPicPr>
        <p:blipFill rotWithShape="1">
          <a:blip r:embed="rId3">
            <a:alphaModFix/>
          </a:blip>
          <a:srcRect b="0" l="3325" r="0" t="12288"/>
          <a:stretch/>
        </p:blipFill>
        <p:spPr>
          <a:xfrm>
            <a:off x="6332300" y="684925"/>
            <a:ext cx="2607450" cy="16501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Plan and Implementation</a:t>
            </a:r>
            <a:endParaRPr/>
          </a:p>
        </p:txBody>
      </p:sp>
      <p:sp>
        <p:nvSpPr>
          <p:cNvPr id="114" name="Google Shape;114;p17"/>
          <p:cNvSpPr txBox="1"/>
          <p:nvPr>
            <p:ph idx="1" type="body"/>
          </p:nvPr>
        </p:nvSpPr>
        <p:spPr>
          <a:xfrm>
            <a:off x="729450" y="2078875"/>
            <a:ext cx="50181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Vertical farming has several </a:t>
            </a:r>
            <a:r>
              <a:rPr lang="en"/>
              <a:t>models</a:t>
            </a:r>
            <a:r>
              <a:rPr lang="en"/>
              <a:t> such as patio gardens built into old pallets to warehouses with stacked trays and greenhouses. </a:t>
            </a:r>
            <a:endParaRPr/>
          </a:p>
          <a:p>
            <a:pPr indent="0" lvl="0" marL="0" rtl="0" algn="l">
              <a:spcBef>
                <a:spcPts val="1200"/>
              </a:spcBef>
              <a:spcAft>
                <a:spcPts val="1200"/>
              </a:spcAft>
              <a:buNone/>
            </a:pPr>
            <a:r>
              <a:rPr lang="en"/>
              <a:t>Hydroponic vertical farming technology allows growers to cultivate crops in stacked plat spots going up in </a:t>
            </a:r>
            <a:r>
              <a:rPr lang="en"/>
              <a:t>tower like</a:t>
            </a:r>
            <a:r>
              <a:rPr lang="en"/>
              <a:t> </a:t>
            </a:r>
            <a:r>
              <a:rPr lang="en"/>
              <a:t>structures</a:t>
            </a:r>
            <a:r>
              <a:rPr lang="en"/>
              <a:t> instead of going out saving on land and using less water.</a:t>
            </a:r>
            <a:endParaRPr/>
          </a:p>
        </p:txBody>
      </p:sp>
      <p:pic>
        <p:nvPicPr>
          <p:cNvPr id="115" name="Google Shape;115;p17"/>
          <p:cNvPicPr preferRelativeResize="0"/>
          <p:nvPr/>
        </p:nvPicPr>
        <p:blipFill>
          <a:blip r:embed="rId3">
            <a:alphaModFix/>
          </a:blip>
          <a:stretch>
            <a:fillRect/>
          </a:stretch>
        </p:blipFill>
        <p:spPr>
          <a:xfrm>
            <a:off x="6073901" y="1008775"/>
            <a:ext cx="2743474" cy="34969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666666"/>
                </a:solidFill>
              </a:rPr>
              <a:t>Pros</a:t>
            </a:r>
            <a:endParaRPr>
              <a:solidFill>
                <a:srgbClr val="666666"/>
              </a:solidFill>
            </a:endParaRPr>
          </a:p>
        </p:txBody>
      </p:sp>
      <p:sp>
        <p:nvSpPr>
          <p:cNvPr id="121" name="Google Shape;121;p18"/>
          <p:cNvSpPr txBox="1"/>
          <p:nvPr>
            <p:ph idx="1" type="body"/>
          </p:nvPr>
        </p:nvSpPr>
        <p:spPr>
          <a:xfrm>
            <a:off x="681375" y="2070125"/>
            <a:ext cx="5675100" cy="248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More food</a:t>
            </a:r>
            <a:endParaRPr/>
          </a:p>
          <a:p>
            <a:pPr indent="0" lvl="0" marL="0" rtl="0" algn="l">
              <a:spcBef>
                <a:spcPts val="1200"/>
              </a:spcBef>
              <a:spcAft>
                <a:spcPts val="0"/>
              </a:spcAft>
              <a:buNone/>
            </a:pPr>
            <a:r>
              <a:rPr lang="en"/>
              <a:t>modern technology, </a:t>
            </a:r>
            <a:endParaRPr/>
          </a:p>
          <a:p>
            <a:pPr indent="0" lvl="0" marL="0" rtl="0" algn="l">
              <a:spcBef>
                <a:spcPts val="1200"/>
              </a:spcBef>
              <a:spcAft>
                <a:spcPts val="0"/>
              </a:spcAft>
              <a:buNone/>
            </a:pPr>
            <a:r>
              <a:rPr lang="en"/>
              <a:t>food all year around</a:t>
            </a:r>
            <a:endParaRPr/>
          </a:p>
          <a:p>
            <a:pPr indent="0" lvl="0" marL="0" rtl="0" algn="l">
              <a:spcBef>
                <a:spcPts val="1200"/>
              </a:spcBef>
              <a:spcAft>
                <a:spcPts val="0"/>
              </a:spcAft>
              <a:buNone/>
            </a:pPr>
            <a:r>
              <a:rPr lang="en"/>
              <a:t>less water than normal farming</a:t>
            </a:r>
            <a:endParaRPr/>
          </a:p>
          <a:p>
            <a:pPr indent="0" lvl="0" marL="0" rtl="0" algn="l">
              <a:spcBef>
                <a:spcPts val="1200"/>
              </a:spcBef>
              <a:spcAft>
                <a:spcPts val="1200"/>
              </a:spcAft>
              <a:buNone/>
            </a:pPr>
            <a:r>
              <a:rPr lang="en"/>
              <a:t>Control over growth and plants - no weeds or bugs </a:t>
            </a:r>
            <a:endParaRPr/>
          </a:p>
        </p:txBody>
      </p:sp>
      <p:pic>
        <p:nvPicPr>
          <p:cNvPr id="122" name="Google Shape;122;p18"/>
          <p:cNvPicPr preferRelativeResize="0"/>
          <p:nvPr/>
        </p:nvPicPr>
        <p:blipFill>
          <a:blip r:embed="rId3">
            <a:alphaModFix/>
          </a:blip>
          <a:stretch>
            <a:fillRect/>
          </a:stretch>
        </p:blipFill>
        <p:spPr>
          <a:xfrm>
            <a:off x="6524300" y="1318650"/>
            <a:ext cx="2276824" cy="3035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a:t>
            </a:r>
            <a:endParaRPr/>
          </a:p>
        </p:txBody>
      </p:sp>
      <p:sp>
        <p:nvSpPr>
          <p:cNvPr id="128" name="Google Shape;128;p19"/>
          <p:cNvSpPr txBox="1"/>
          <p:nvPr>
            <p:ph idx="1" type="body"/>
          </p:nvPr>
        </p:nvSpPr>
        <p:spPr>
          <a:xfrm>
            <a:off x="3353925" y="1698938"/>
            <a:ext cx="5556900" cy="252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Experts needed</a:t>
            </a:r>
            <a:endParaRPr/>
          </a:p>
          <a:p>
            <a:pPr indent="0" lvl="0" marL="0" rtl="0" algn="l">
              <a:spcBef>
                <a:spcPts val="1200"/>
              </a:spcBef>
              <a:spcAft>
                <a:spcPts val="0"/>
              </a:spcAft>
              <a:buNone/>
            </a:pPr>
            <a:r>
              <a:rPr lang="en"/>
              <a:t>Cost </a:t>
            </a:r>
            <a:endParaRPr/>
          </a:p>
          <a:p>
            <a:pPr indent="0" lvl="0" marL="0" rtl="0" algn="l">
              <a:spcBef>
                <a:spcPts val="1200"/>
              </a:spcBef>
              <a:spcAft>
                <a:spcPts val="1200"/>
              </a:spcAft>
              <a:buNone/>
            </a:pPr>
            <a:r>
              <a:rPr lang="en"/>
              <a:t>Manual </a:t>
            </a:r>
            <a:r>
              <a:rPr lang="en"/>
              <a:t>pollination</a:t>
            </a:r>
            <a:r>
              <a:rPr lang="en"/>
              <a:t>.</a:t>
            </a:r>
            <a:endParaRPr/>
          </a:p>
        </p:txBody>
      </p:sp>
      <p:pic>
        <p:nvPicPr>
          <p:cNvPr id="129" name="Google Shape;129;p19"/>
          <p:cNvPicPr preferRelativeResize="0"/>
          <p:nvPr/>
        </p:nvPicPr>
        <p:blipFill>
          <a:blip r:embed="rId3">
            <a:alphaModFix/>
          </a:blip>
          <a:stretch>
            <a:fillRect/>
          </a:stretch>
        </p:blipFill>
        <p:spPr>
          <a:xfrm>
            <a:off x="231600" y="2069850"/>
            <a:ext cx="2896249" cy="1512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135" name="Google Shape;135;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world is constantly growing and making it harder to have plantation. This problem was solved with the idea of stacking plants and using technology to grow them in a healthy mimic of nature. This came a big help and plan that spread across the world. Coming with this solution came many pros but also cons. The big problem that comes with this is cost. These contain much technology and supplies which can be a big expense. Yet, we </a:t>
            </a:r>
            <a:r>
              <a:rPr lang="en"/>
              <a:t>plan</a:t>
            </a:r>
            <a:r>
              <a:rPr lang="en"/>
              <a:t> to make more Vertical Farms.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141" name="Google Shape;141;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Regular farming became harder to do as land is used up with housing and </a:t>
            </a:r>
            <a:r>
              <a:rPr lang="en"/>
              <a:t>office</a:t>
            </a:r>
            <a:r>
              <a:rPr lang="en"/>
              <a:t> buildings. The </a:t>
            </a:r>
            <a:r>
              <a:rPr lang="en"/>
              <a:t>solution</a:t>
            </a:r>
            <a:r>
              <a:rPr lang="en"/>
              <a:t> to continue to farm without as much land was vertical farming. It is a farming style that instead of crops going outward they now grow upward. These are normally indoor </a:t>
            </a:r>
            <a:r>
              <a:rPr lang="en"/>
              <a:t>witch</a:t>
            </a:r>
            <a:r>
              <a:rPr lang="en"/>
              <a:t> </a:t>
            </a:r>
            <a:r>
              <a:rPr lang="en"/>
              <a:t>allows</a:t>
            </a:r>
            <a:r>
              <a:rPr lang="en"/>
              <a:t> you to grow crops year round, the biggest downside was that these are </a:t>
            </a:r>
            <a:r>
              <a:rPr lang="en"/>
              <a:t>expensive</a:t>
            </a:r>
            <a:r>
              <a:rPr lang="en"/>
              <a:t> to have </a:t>
            </a:r>
            <a:r>
              <a:rPr lang="en"/>
              <a:t>because</a:t>
            </a:r>
            <a:r>
              <a:rPr lang="en"/>
              <a:t> they are very complex systems. Overall I believe that vertical farming is good, the </a:t>
            </a:r>
            <a:r>
              <a:rPr lang="en"/>
              <a:t>benefits</a:t>
            </a:r>
            <a:r>
              <a:rPr lang="en"/>
              <a:t> outweigh the negatives and if I were a farmer I would definitely consider vertical farming instead of outward farming.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