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70" r:id="rId1"/>
    <p:sldMasterId id="2147483982" r:id="rId2"/>
  </p:sldMasterIdLst>
  <p:notesMasterIdLst>
    <p:notesMasterId r:id="rId32"/>
  </p:notesMasterIdLst>
  <p:sldIdLst>
    <p:sldId id="293" r:id="rId3"/>
    <p:sldId id="541" r:id="rId4"/>
    <p:sldId id="503" r:id="rId5"/>
    <p:sldId id="504" r:id="rId6"/>
    <p:sldId id="505" r:id="rId7"/>
    <p:sldId id="521" r:id="rId8"/>
    <p:sldId id="936" r:id="rId9"/>
    <p:sldId id="937" r:id="rId10"/>
    <p:sldId id="938" r:id="rId11"/>
    <p:sldId id="262" r:id="rId12"/>
    <p:sldId id="263" r:id="rId13"/>
    <p:sldId id="264" r:id="rId14"/>
    <p:sldId id="523" r:id="rId15"/>
    <p:sldId id="525" r:id="rId16"/>
    <p:sldId id="526" r:id="rId17"/>
    <p:sldId id="527" r:id="rId18"/>
    <p:sldId id="528" r:id="rId19"/>
    <p:sldId id="529" r:id="rId20"/>
    <p:sldId id="531" r:id="rId21"/>
    <p:sldId id="530" r:id="rId22"/>
    <p:sldId id="532" r:id="rId23"/>
    <p:sldId id="533" r:id="rId24"/>
    <p:sldId id="506" r:id="rId25"/>
    <p:sldId id="517" r:id="rId26"/>
    <p:sldId id="534" r:id="rId27"/>
    <p:sldId id="535" r:id="rId28"/>
    <p:sldId id="536" r:id="rId29"/>
    <p:sldId id="538" r:id="rId30"/>
    <p:sldId id="540" r:id="rId31"/>
  </p:sldIdLst>
  <p:sldSz cx="12192000" cy="6858000"/>
  <p:notesSz cx="6858000" cy="9144000"/>
  <p:embeddedFontLst>
    <p:embeddedFont>
      <p:font typeface="HY울릉도B" panose="020B0600000101010101" charset="-127"/>
      <p:regular r:id="rId33"/>
    </p:embeddedFont>
    <p:embeddedFont>
      <p:font typeface="Bahnschrift SemiLight Condensed" panose="020B0502040204020203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HU미드나잇130" panose="02020603020101020101" pitchFamily="18" charset="-127"/>
      <p:regular r:id="rId41"/>
    </p:embeddedFont>
    <p:embeddedFont>
      <p:font typeface="HU미드나잇140" panose="02020603020101020101" pitchFamily="18" charset="-127"/>
      <p:regular r:id="rId42"/>
    </p:embeddedFont>
    <p:embeddedFont>
      <p:font typeface="HY헤드라인M" panose="0203060000010101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배달의민족 도현" panose="020B0600000101010101" pitchFamily="50" charset="-127"/>
      <p:regular r:id="rId46"/>
    </p:embeddedFont>
    <p:embeddedFont>
      <p:font typeface="함초롬돋움" panose="020B0604000101010101" pitchFamily="50" charset="-127"/>
      <p:regular r:id="rId47"/>
      <p:bold r:id="rId48"/>
    </p:embeddedFont>
    <p:embeddedFont>
      <p:font typeface="휴먼모음T" panose="02030504000101010101" pitchFamily="18" charset="-127"/>
      <p:regular r:id="rId4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EF5"/>
    <a:srgbClr val="F1F2E4"/>
    <a:srgbClr val="DCF7F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9F433-533F-4852-8ECD-ED10E0B97E3D}" type="doc">
      <dgm:prSet loTypeId="urn:microsoft.com/office/officeart/2005/8/layout/chart3" loCatId="cycle" qsTypeId="urn:microsoft.com/office/officeart/2005/8/quickstyle/simple1" qsCatId="simple" csTypeId="urn:microsoft.com/office/officeart/2005/8/colors/colorful4" csCatId="colorful" phldr="1"/>
      <dgm:spPr/>
    </dgm:pt>
    <dgm:pt modelId="{72815146-863F-41F9-B423-04A4EBA72B60}">
      <dgm:prSet phldrT="[텍스트]" custT="1"/>
      <dgm:spPr/>
      <dgm:t>
        <a:bodyPr/>
        <a:lstStyle/>
        <a:p>
          <a:pPr latinLnBrk="1"/>
          <a:r>
            <a:rPr lang="en-US" altLang="ko-KR" sz="44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2</a:t>
          </a:r>
          <a:r>
            <a:rPr lang="ko-KR" altLang="en-US" sz="44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부           실기교육방법의 실제</a:t>
          </a:r>
        </a:p>
      </dgm:t>
    </dgm:pt>
    <dgm:pt modelId="{E3D5F33A-3CFB-40C0-92C2-F12AC31A48F1}" type="parTrans" cxnId="{6D326CBC-6B70-4936-9818-806F4CFA8BB7}">
      <dgm:prSet/>
      <dgm:spPr/>
      <dgm:t>
        <a:bodyPr/>
        <a:lstStyle/>
        <a:p>
          <a:pPr latinLnBrk="1"/>
          <a:endParaRPr lang="ko-KR" altLang="en-US">
            <a:latin typeface="HU미드나잇140" panose="02020603020101020101" pitchFamily="18" charset="-127"/>
            <a:ea typeface="HU미드나잇140" panose="02020603020101020101" pitchFamily="18" charset="-127"/>
          </a:endParaRPr>
        </a:p>
      </dgm:t>
    </dgm:pt>
    <dgm:pt modelId="{DD5795EF-22CE-49D6-AC51-BD85DAD06CA1}" type="sibTrans" cxnId="{6D326CBC-6B70-4936-9818-806F4CFA8BB7}">
      <dgm:prSet/>
      <dgm:spPr/>
      <dgm:t>
        <a:bodyPr/>
        <a:lstStyle/>
        <a:p>
          <a:pPr latinLnBrk="1"/>
          <a:endParaRPr lang="ko-KR" altLang="en-US">
            <a:latin typeface="HU미드나잇140" panose="02020603020101020101" pitchFamily="18" charset="-127"/>
            <a:ea typeface="HU미드나잇140" panose="02020603020101020101" pitchFamily="18" charset="-127"/>
          </a:endParaRPr>
        </a:p>
      </dgm:t>
    </dgm:pt>
    <dgm:pt modelId="{9A2B5C4B-A79C-48D7-95FA-0FAF7100EE2D}">
      <dgm:prSet phldrT="[텍스트]" custT="1"/>
      <dgm:spPr/>
      <dgm:t>
        <a:bodyPr/>
        <a:lstStyle/>
        <a:p>
          <a:pPr latinLnBrk="1"/>
          <a:r>
            <a:rPr lang="en-US" altLang="ko-KR" sz="44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1</a:t>
          </a:r>
          <a:r>
            <a:rPr lang="ko-KR" altLang="en-US" sz="44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부            실기교육방법의  이론</a:t>
          </a:r>
        </a:p>
      </dgm:t>
    </dgm:pt>
    <dgm:pt modelId="{1234E42F-FF16-4DFE-8AF4-E65410719C08}" type="parTrans" cxnId="{5538C2D6-E0D2-42C7-8E4A-DA8F19870D1C}">
      <dgm:prSet/>
      <dgm:spPr/>
      <dgm:t>
        <a:bodyPr/>
        <a:lstStyle/>
        <a:p>
          <a:pPr latinLnBrk="1"/>
          <a:endParaRPr lang="ko-KR" altLang="en-US">
            <a:latin typeface="HU미드나잇140" panose="02020603020101020101" pitchFamily="18" charset="-127"/>
            <a:ea typeface="HU미드나잇140" panose="02020603020101020101" pitchFamily="18" charset="-127"/>
          </a:endParaRPr>
        </a:p>
      </dgm:t>
    </dgm:pt>
    <dgm:pt modelId="{1F857218-4F09-4748-8B67-99F220C2D430}" type="sibTrans" cxnId="{5538C2D6-E0D2-42C7-8E4A-DA8F19870D1C}">
      <dgm:prSet/>
      <dgm:spPr/>
      <dgm:t>
        <a:bodyPr/>
        <a:lstStyle/>
        <a:p>
          <a:pPr latinLnBrk="1"/>
          <a:endParaRPr lang="ko-KR" altLang="en-US">
            <a:latin typeface="HU미드나잇140" panose="02020603020101020101" pitchFamily="18" charset="-127"/>
            <a:ea typeface="HU미드나잇140" panose="02020603020101020101" pitchFamily="18" charset="-127"/>
          </a:endParaRPr>
        </a:p>
      </dgm:t>
    </dgm:pt>
    <dgm:pt modelId="{D688BF79-46BD-43FB-A501-99194D9E4F68}" type="pres">
      <dgm:prSet presAssocID="{F599F433-533F-4852-8ECD-ED10E0B97E3D}" presName="compositeShape" presStyleCnt="0">
        <dgm:presLayoutVars>
          <dgm:chMax val="7"/>
          <dgm:dir/>
          <dgm:resizeHandles val="exact"/>
        </dgm:presLayoutVars>
      </dgm:prSet>
      <dgm:spPr/>
    </dgm:pt>
    <dgm:pt modelId="{FE5236F3-2FD6-44E9-AEED-F28BDC5BA59F}" type="pres">
      <dgm:prSet presAssocID="{F599F433-533F-4852-8ECD-ED10E0B97E3D}" presName="wedge1" presStyleLbl="node1" presStyleIdx="0" presStyleCnt="2" custScaleX="227611"/>
      <dgm:spPr/>
    </dgm:pt>
    <dgm:pt modelId="{72BA0A58-F7CF-4FA7-935A-9099AC41828A}" type="pres">
      <dgm:prSet presAssocID="{F599F433-533F-4852-8ECD-ED10E0B97E3D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77E9114-AA55-48DC-B2E7-FC65905395C4}" type="pres">
      <dgm:prSet presAssocID="{F599F433-533F-4852-8ECD-ED10E0B97E3D}" presName="wedge2" presStyleLbl="node1" presStyleIdx="1" presStyleCnt="2" custScaleX="233985" custLinFactNeighborX="2714"/>
      <dgm:spPr/>
    </dgm:pt>
    <dgm:pt modelId="{ABC5C982-3AF8-4725-A49F-EC9BBCB17946}" type="pres">
      <dgm:prSet presAssocID="{F599F433-533F-4852-8ECD-ED10E0B97E3D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571D947-E013-4729-A301-8278F791D106}" type="presOf" srcId="{9A2B5C4B-A79C-48D7-95FA-0FAF7100EE2D}" destId="{677E9114-AA55-48DC-B2E7-FC65905395C4}" srcOrd="0" destOrd="0" presId="urn:microsoft.com/office/officeart/2005/8/layout/chart3"/>
    <dgm:cxn modelId="{EAE9087C-C8BF-4398-9621-37BE523F2ADE}" type="presOf" srcId="{72815146-863F-41F9-B423-04A4EBA72B60}" destId="{72BA0A58-F7CF-4FA7-935A-9099AC41828A}" srcOrd="1" destOrd="0" presId="urn:microsoft.com/office/officeart/2005/8/layout/chart3"/>
    <dgm:cxn modelId="{B38C8A99-2D07-4F4F-B189-20D3FF389FEE}" type="presOf" srcId="{F599F433-533F-4852-8ECD-ED10E0B97E3D}" destId="{D688BF79-46BD-43FB-A501-99194D9E4F68}" srcOrd="0" destOrd="0" presId="urn:microsoft.com/office/officeart/2005/8/layout/chart3"/>
    <dgm:cxn modelId="{2E369CA7-BCEC-4691-AFD7-204AB9946682}" type="presOf" srcId="{72815146-863F-41F9-B423-04A4EBA72B60}" destId="{FE5236F3-2FD6-44E9-AEED-F28BDC5BA59F}" srcOrd="0" destOrd="0" presId="urn:microsoft.com/office/officeart/2005/8/layout/chart3"/>
    <dgm:cxn modelId="{6D326CBC-6B70-4936-9818-806F4CFA8BB7}" srcId="{F599F433-533F-4852-8ECD-ED10E0B97E3D}" destId="{72815146-863F-41F9-B423-04A4EBA72B60}" srcOrd="0" destOrd="0" parTransId="{E3D5F33A-3CFB-40C0-92C2-F12AC31A48F1}" sibTransId="{DD5795EF-22CE-49D6-AC51-BD85DAD06CA1}"/>
    <dgm:cxn modelId="{80C8A1BD-0804-4811-8507-BE1FE41F4997}" type="presOf" srcId="{9A2B5C4B-A79C-48D7-95FA-0FAF7100EE2D}" destId="{ABC5C982-3AF8-4725-A49F-EC9BBCB17946}" srcOrd="1" destOrd="0" presId="urn:microsoft.com/office/officeart/2005/8/layout/chart3"/>
    <dgm:cxn modelId="{5538C2D6-E0D2-42C7-8E4A-DA8F19870D1C}" srcId="{F599F433-533F-4852-8ECD-ED10E0B97E3D}" destId="{9A2B5C4B-A79C-48D7-95FA-0FAF7100EE2D}" srcOrd="1" destOrd="0" parTransId="{1234E42F-FF16-4DFE-8AF4-E65410719C08}" sibTransId="{1F857218-4F09-4748-8B67-99F220C2D430}"/>
    <dgm:cxn modelId="{33DEC7A8-04AA-480C-A3FA-9350F21793CE}" type="presParOf" srcId="{D688BF79-46BD-43FB-A501-99194D9E4F68}" destId="{FE5236F3-2FD6-44E9-AEED-F28BDC5BA59F}" srcOrd="0" destOrd="0" presId="urn:microsoft.com/office/officeart/2005/8/layout/chart3"/>
    <dgm:cxn modelId="{2294F9DA-F328-4053-A761-E176202761FD}" type="presParOf" srcId="{D688BF79-46BD-43FB-A501-99194D9E4F68}" destId="{72BA0A58-F7CF-4FA7-935A-9099AC41828A}" srcOrd="1" destOrd="0" presId="urn:microsoft.com/office/officeart/2005/8/layout/chart3"/>
    <dgm:cxn modelId="{140C0C8A-080B-4A9A-B499-1CDAE5B0653E}" type="presParOf" srcId="{D688BF79-46BD-43FB-A501-99194D9E4F68}" destId="{677E9114-AA55-48DC-B2E7-FC65905395C4}" srcOrd="2" destOrd="0" presId="urn:microsoft.com/office/officeart/2005/8/layout/chart3"/>
    <dgm:cxn modelId="{7A0BC672-3D46-4003-A940-43C756E8C1FA}" type="presParOf" srcId="{D688BF79-46BD-43FB-A501-99194D9E4F68}" destId="{ABC5C982-3AF8-4725-A49F-EC9BBCB1794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236F3-2FD6-44E9-AEED-F28BDC5BA59F}">
      <dsp:nvSpPr>
        <dsp:cNvPr id="0" name=""/>
        <dsp:cNvSpPr/>
      </dsp:nvSpPr>
      <dsp:spPr>
        <a:xfrm>
          <a:off x="86760" y="389565"/>
          <a:ext cx="9310294" cy="4090441"/>
        </a:xfrm>
        <a:prstGeom prst="pie">
          <a:avLst>
            <a:gd name="adj1" fmla="val 16200000"/>
            <a:gd name="adj2" fmla="val 54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2</a:t>
          </a:r>
          <a:r>
            <a:rPr lang="ko-KR" altLang="en-US" sz="4400" kern="12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부           실기교육방법의 실제</a:t>
          </a:r>
        </a:p>
      </dsp:txBody>
      <dsp:txXfrm>
        <a:off x="4741907" y="998262"/>
        <a:ext cx="3269686" cy="2873048"/>
      </dsp:txXfrm>
    </dsp:sp>
    <dsp:sp modelId="{677E9114-AA55-48DC-B2E7-FC65905395C4}">
      <dsp:nvSpPr>
        <dsp:cNvPr id="0" name=""/>
        <dsp:cNvSpPr/>
      </dsp:nvSpPr>
      <dsp:spPr>
        <a:xfrm>
          <a:off x="-29978" y="389565"/>
          <a:ext cx="9571019" cy="409044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1</a:t>
          </a:r>
          <a:r>
            <a:rPr lang="ko-KR" altLang="en-US" sz="4400" kern="1200" dirty="0">
              <a:latin typeface="HU미드나잇140" panose="02020603020101020101" pitchFamily="18" charset="-127"/>
              <a:ea typeface="HU미드나잇140" panose="02020603020101020101" pitchFamily="18" charset="-127"/>
            </a:rPr>
            <a:t>부            실기교육방법의  이론</a:t>
          </a:r>
        </a:p>
      </dsp:txBody>
      <dsp:txXfrm>
        <a:off x="1337309" y="998262"/>
        <a:ext cx="3361250" cy="2873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1C024-55A4-4775-8882-81B00DF8D52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1105-E1FB-4A38-B7F5-7C1179CA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692650"/>
            <a:ext cx="5483225" cy="38385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12E17-1CBE-44DE-BE9C-8DAE77FD645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48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021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49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016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4DA07-95C5-471B-BC1F-88A426D6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A0C79-EDBA-46DB-858A-8C0ADB94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03AF-40E6-41AD-8538-1EB5CC43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6B7CB-AB53-4803-B12B-9E0FBC7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4C5EF-F629-44E4-AEEC-9A684353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1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3EB9-569F-4764-9C26-DCB7EB07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1B501-2184-4837-AC1D-0C479512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68A5B-E93A-4EAE-AC7D-2F99A2BF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2216-0CC1-4BB9-BA33-E82DBADF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009A0-3499-4B52-BE82-D0814D8B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9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9A639-DC96-45D4-BD07-CF527D1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7C1DF-385F-4F2F-9BA8-595AFD1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B6B2-481D-4C7B-8220-57A3331E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698BF-E1F9-42F8-BE55-E7D36CF2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0BE13-FB29-400A-B96E-6D424E5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5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31F5-837D-4DB7-829A-F4B4564F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1A3A-4B32-4356-BFB1-9E1A1CB5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483C-087E-4B85-A4E7-4E7DF733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CABBA-804F-4B76-8D0E-E0B40769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E7901-5EE0-47DC-ABE0-508F4A45E86B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A0C48-FFBC-454C-B18B-D3257682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B9427-94C2-4493-AB1F-E627E3B8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0B294-8713-4A22-B2A8-7C1A63B06D5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4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1FA-376B-4DD7-9067-BB363350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9B8B7-C7F2-4290-8915-F0D808E2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E9220-5DE5-4A02-B710-1023E6D6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C8B4D-9D45-4076-BA12-72A17E05E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6392F-EEA0-4B86-BE3D-049B2336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6E6C7-C21D-4EFB-9762-2460470F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4E487-F4E7-43D5-B826-C2F1A9392433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3E3E1-E8F2-4DF2-AF2D-591D0F58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070F8-CAE6-42BA-B98D-FF9136EB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6C4DB-E95E-4BCB-A16C-4097828DA45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A0FC-FCA1-4BEB-B6C8-4B933022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D12E8-FB09-45EF-B151-D0A64E23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B6092-C805-4B38-8A86-1864A4582F22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D55AF-E76D-46FB-AD4B-DFDDC1AE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472EC-6012-4E9A-9134-A2016E6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A6BD1-0399-48D5-B25D-CDB65A00089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4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30D2E-D3E6-4EF7-B8CB-3EEE0457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C0EAF-1827-4EB2-ACE3-76686BC86E18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11E56-38E3-4272-BE9B-06E2231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4B685-E23F-4EE5-802D-F941303C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D3E2-CB9A-432A-8841-5DFA9B800ED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2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717F-63F3-4831-AF64-686B0D15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D77FE-0B01-475E-9F42-08ABF9B6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63280-5D07-42F6-97A5-54703D64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4B57B-5163-4DC5-B71F-8C7FB59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B8774-ED71-4479-8297-DE9DEC52A929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3EA02-C325-4656-B797-485795C3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2FF91-C247-4A4C-B074-595251D5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A299B-1F45-490C-8A5F-3D978447048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69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4E78-6F6E-4FCF-A5F0-8FBFF5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101D8-A80E-4442-AC80-F59A24FF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32D69-8101-42DE-B0DD-A425C253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F5642-5AF5-40ED-A79C-788D2C11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8A7C6-C274-4623-AA04-0428BFA41A78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91A49-C445-4C49-B7B8-7F1A3265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647E1-7335-4A54-B436-5EE93996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06F23-1903-495A-9D63-1106989F13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1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A23BA-7A27-4A29-B37E-0A264E70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79F5B-0A44-4690-804B-E097324BF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7930E-E2D8-4F34-9F6A-CBBE377C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A85AD-06B7-48D8-95BA-03142D706C90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83133-FB4D-4822-9964-361A58A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3CB82-0152-4E85-8D90-7E2DDBA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C6707-E86B-4EE5-AA79-C7EE2A4AD48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8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ADAE3-26A1-4227-B858-CF74B7615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359BC-CD9D-4E22-B2C6-0947ED34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45339-E023-4047-A7FC-1B81CCCB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2FDF06-FA15-492B-A746-CA58ACED671B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34579-E435-458E-BCD9-322D59A0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DB32-B1C5-4BF6-89F6-C2BFEF34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E641A-9A9E-4F68-9FB1-FD95783EBC0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6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29" y="5572140"/>
            <a:ext cx="8382059" cy="785818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346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66"/>
            <a:ext cx="10972800" cy="571504"/>
          </a:xfrm>
        </p:spPr>
        <p:txBody>
          <a:bodyPr>
            <a:noAutofit/>
          </a:bodyPr>
          <a:lstStyle>
            <a:lvl1pPr marL="742950" indent="-742950">
              <a:buClr>
                <a:srgbClr val="FF0000"/>
              </a:buClr>
              <a:buFont typeface="+mj-lt"/>
              <a:buAutoNum type="arabicPeriod" startAt="3"/>
              <a:defRPr sz="4400"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9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493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8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44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73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981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77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F38B0-ADFA-4162-93E5-B3C9498D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D414D-58B1-42A4-9102-AE414E74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EB0B3-67AC-4742-A4B9-7809DABC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B293D-DD4A-46A1-96D6-344D55B8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2DCB0-EF22-4349-B4FE-E4C7D155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BA8902-D407-45AB-87CC-4569EDE9B7EC}"/>
              </a:ext>
            </a:extLst>
          </p:cNvPr>
          <p:cNvSpPr/>
          <p:nvPr userDrawn="1"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99663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593F4-8C4D-4EDE-B8FB-018D72B0EED6}"/>
              </a:ext>
            </a:extLst>
          </p:cNvPr>
          <p:cNvSpPr/>
          <p:nvPr userDrawn="1"/>
        </p:nvSpPr>
        <p:spPr>
          <a:xfrm>
            <a:off x="285709" y="6488692"/>
            <a:ext cx="1181108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THEORY AND PRACTICE OF PRACTICAL EDUCATION</a:t>
            </a:r>
          </a:p>
        </p:txBody>
      </p:sp>
    </p:spTree>
    <p:extLst>
      <p:ext uri="{BB962C8B-B14F-4D97-AF65-F5344CB8AC3E}">
        <p14:creationId xmlns:p14="http://schemas.microsoft.com/office/powerpoint/2010/main" val="16621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6" r:id="rId12"/>
    <p:sldLayoutId id="214748400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teacher-student-000700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teacher-student-000700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teacher-student-000700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942996114635698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jwkkw@hanmail.net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83432" y="193993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800" b="1" spc="-11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실기교육방법론 </a:t>
            </a:r>
            <a:r>
              <a:rPr lang="en-US" altLang="ko-KR" sz="4800" b="1" spc="-113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58116B-A9C1-4365-834F-BCB89B113B2B}"/>
              </a:ext>
            </a:extLst>
          </p:cNvPr>
          <p:cNvGrpSpPr/>
          <p:nvPr/>
        </p:nvGrpSpPr>
        <p:grpSpPr>
          <a:xfrm>
            <a:off x="5987989" y="1895711"/>
            <a:ext cx="3031141" cy="2258170"/>
            <a:chOff x="5296189" y="764704"/>
            <a:chExt cx="3283735" cy="244635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856E62-D1A6-462C-B8BC-696D4F4637B1}"/>
                </a:ext>
              </a:extLst>
            </p:cNvPr>
            <p:cNvGrpSpPr/>
            <p:nvPr/>
          </p:nvGrpSpPr>
          <p:grpSpPr>
            <a:xfrm>
              <a:off x="5330052" y="764704"/>
              <a:ext cx="1667841" cy="1150204"/>
              <a:chOff x="8065646" y="1196752"/>
              <a:chExt cx="1667841" cy="115020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57E85C-ECC2-486A-867D-C8FE9A49A8F8}"/>
                  </a:ext>
                </a:extLst>
              </p:cNvPr>
              <p:cNvSpPr txBox="1"/>
              <p:nvPr/>
            </p:nvSpPr>
            <p:spPr>
              <a:xfrm>
                <a:off x="8065646" y="1196752"/>
                <a:ext cx="552582" cy="715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0">
                  <a:defRPr/>
                </a:pPr>
                <a:r>
                  <a:rPr lang="en-US" altLang="ko-KR" sz="3692" b="1" kern="0" dirty="0">
                    <a:solidFill>
                      <a:prstClr val="black"/>
                    </a:solidFill>
                    <a:latin typeface="Bahnschrift SemiLight Condensed" panose="020B0502040204020203" pitchFamily="34" charset="0"/>
                  </a:rPr>
                  <a:t>01</a:t>
                </a:r>
                <a:endParaRPr lang="ko-KR" altLang="en-US" sz="831" b="1" kern="0" dirty="0">
                  <a:solidFill>
                    <a:prstClr val="black"/>
                  </a:solidFill>
                  <a:latin typeface="Bahnschrift SemiLight Condensed" panose="020B0502040204020203" pitchFamily="34" charset="0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736D0E2-9378-479C-975D-275892C9F5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193360" y="1844825"/>
                <a:ext cx="288032" cy="1"/>
              </a:xfrm>
              <a:prstGeom prst="line">
                <a:avLst/>
              </a:prstGeom>
              <a:solidFill>
                <a:srgbClr val="E84C22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0AA79C-5D46-4963-931E-AB9CCAFBDD43}"/>
                  </a:ext>
                </a:extLst>
              </p:cNvPr>
              <p:cNvSpPr txBox="1"/>
              <p:nvPr/>
            </p:nvSpPr>
            <p:spPr>
              <a:xfrm>
                <a:off x="8326505" y="1877522"/>
                <a:ext cx="1406982" cy="4694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 latinLnBrk="0">
                  <a:defRPr/>
                </a:pPr>
                <a:r>
                  <a:rPr lang="ko-KR" altLang="en-US" sz="2216" kern="0" dirty="0">
                    <a:solidFill>
                      <a:prstClr val="black"/>
                    </a:solidFill>
                    <a:latin typeface="HU미드나잇140" panose="02020603020101020101" pitchFamily="18" charset="-127"/>
                    <a:ea typeface="HU미드나잇140" panose="02020603020101020101" pitchFamily="18" charset="-127"/>
                  </a:rPr>
                  <a:t>강사</a:t>
                </a:r>
                <a:r>
                  <a:rPr lang="en-US" altLang="ko-KR" sz="2216" kern="0" dirty="0">
                    <a:solidFill>
                      <a:prstClr val="black"/>
                    </a:solidFill>
                    <a:latin typeface="HU미드나잇140" panose="02020603020101020101" pitchFamily="18" charset="-127"/>
                    <a:ea typeface="HU미드나잇140" panose="02020603020101020101" pitchFamily="18" charset="-127"/>
                  </a:rPr>
                  <a:t> </a:t>
                </a:r>
                <a:r>
                  <a:rPr lang="ko-KR" altLang="en-US" sz="2216" kern="0" dirty="0">
                    <a:solidFill>
                      <a:prstClr val="black"/>
                    </a:solidFill>
                    <a:latin typeface="HU미드나잇140" panose="02020603020101020101" pitchFamily="18" charset="-127"/>
                    <a:ea typeface="HU미드나잇140" panose="02020603020101020101" pitchFamily="18" charset="-127"/>
                  </a:rPr>
                  <a:t>소개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A1F0F81-BFEF-4066-B12B-65CB093245BF}"/>
                </a:ext>
              </a:extLst>
            </p:cNvPr>
            <p:cNvGrpSpPr/>
            <p:nvPr/>
          </p:nvGrpSpPr>
          <p:grpSpPr>
            <a:xfrm>
              <a:off x="5296189" y="2060851"/>
              <a:ext cx="3283735" cy="1150204"/>
              <a:chOff x="8031783" y="1196752"/>
              <a:chExt cx="3283735" cy="115020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6DD77F-0162-4492-8B79-71574FA487BC}"/>
                  </a:ext>
                </a:extLst>
              </p:cNvPr>
              <p:cNvSpPr txBox="1"/>
              <p:nvPr/>
            </p:nvSpPr>
            <p:spPr>
              <a:xfrm>
                <a:off x="8031783" y="1196752"/>
                <a:ext cx="618573" cy="715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0">
                  <a:defRPr/>
                </a:pPr>
                <a:r>
                  <a:rPr lang="en-US" altLang="ko-KR" sz="3692" b="1" kern="0" dirty="0">
                    <a:solidFill>
                      <a:prstClr val="black"/>
                    </a:solidFill>
                    <a:latin typeface="Bahnschrift SemiLight Condensed" panose="020B0502040204020203" pitchFamily="34" charset="0"/>
                  </a:rPr>
                  <a:t>02</a:t>
                </a:r>
                <a:endParaRPr lang="ko-KR" altLang="en-US" sz="831" b="1" kern="0" dirty="0">
                  <a:solidFill>
                    <a:prstClr val="black"/>
                  </a:solidFill>
                  <a:latin typeface="Bahnschrift SemiLight Condensed" panose="020B0502040204020203" pitchFamily="34" charset="0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DFDACEB-6E9E-4C24-B7AA-92EE736C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193360" y="1844825"/>
                <a:ext cx="288032" cy="1"/>
              </a:xfrm>
              <a:prstGeom prst="line">
                <a:avLst/>
              </a:prstGeom>
              <a:solidFill>
                <a:srgbClr val="E84C22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382C71-3B34-4549-909E-E1F4976A8ACC}"/>
                  </a:ext>
                </a:extLst>
              </p:cNvPr>
              <p:cNvSpPr txBox="1"/>
              <p:nvPr/>
            </p:nvSpPr>
            <p:spPr>
              <a:xfrm>
                <a:off x="8326505" y="1877522"/>
                <a:ext cx="2989013" cy="4694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 latinLnBrk="0">
                  <a:defRPr/>
                </a:pPr>
                <a:r>
                  <a:rPr lang="ko-KR" altLang="en-US" sz="2216" kern="0" dirty="0">
                    <a:solidFill>
                      <a:prstClr val="black"/>
                    </a:solidFill>
                    <a:latin typeface="HU미드나잇140" panose="02020603020101020101" pitchFamily="18" charset="-127"/>
                    <a:ea typeface="HU미드나잇140" panose="02020603020101020101" pitchFamily="18" charset="-127"/>
                  </a:rPr>
                  <a:t>교재 및 교재내용 안내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9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49"/>
    </mc:Choice>
    <mc:Fallback xmlns="">
      <p:transition spd="slow" advTm="288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직사각형 3">
            <a:extLst>
              <a:ext uri="{FF2B5EF4-FFF2-40B4-BE49-F238E27FC236}">
                <a16:creationId xmlns:a16="http://schemas.microsoft.com/office/drawing/2014/main" id="{D5645C0C-0928-46DF-8412-F49CD28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836712"/>
            <a:ext cx="2688557" cy="461665"/>
          </a:xfrm>
          <a:prstGeom prst="rect">
            <a:avLst/>
          </a:prstGeom>
          <a:solidFill>
            <a:srgbClr val="F1F2E4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교육철학적 관점</a:t>
            </a:r>
          </a:p>
        </p:txBody>
      </p:sp>
      <p:sp>
        <p:nvSpPr>
          <p:cNvPr id="26628" name="직사각형 4">
            <a:extLst>
              <a:ext uri="{FF2B5EF4-FFF2-40B4-BE49-F238E27FC236}">
                <a16:creationId xmlns:a16="http://schemas.microsoft.com/office/drawing/2014/main" id="{F3D46F98-D9ED-47CF-8D3F-0D7B9C31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408212"/>
            <a:ext cx="8751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교육의 목적은 개인이 속한 사회에 잘 적응하고 자아실현을 위한 자질과 능력을 갖추는 것이다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이에 사회생활적응과 그를 위한 직업활동을 위해서 좀 더 계획적인 실기교육이 이루어져야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6629" name="직사각형 5">
            <a:extLst>
              <a:ext uri="{FF2B5EF4-FFF2-40B4-BE49-F238E27FC236}">
                <a16:creationId xmlns:a16="http://schemas.microsoft.com/office/drawing/2014/main" id="{D91A9489-E522-406E-BEB2-7E1C1592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875564"/>
            <a:ext cx="90730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경제발전은 충분한 자연자원과 자본의 확보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인력개발에 있다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자연자원과 자본이 제한된 우리나라는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매년 계획한 거액의 수출 목표를 달성하기 위해 교육의 힘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특히 실기교육이 크게 공헌한다고 할 수 있다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CFA3D-307E-47DD-87EE-42EB7D3F97C4}"/>
              </a:ext>
            </a:extLst>
          </p:cNvPr>
          <p:cNvSpPr txBox="1"/>
          <p:nvPr/>
        </p:nvSpPr>
        <p:spPr>
          <a:xfrm>
            <a:off x="1487488" y="3284984"/>
            <a:ext cx="2520280" cy="461665"/>
          </a:xfrm>
          <a:prstGeom prst="rect">
            <a:avLst/>
          </a:prstGeom>
          <a:solidFill>
            <a:srgbClr val="D8FEF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(2)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경제적 관점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25"/>
    </mc:Choice>
    <mc:Fallback xmlns="">
      <p:transition spd="slow" advTm="827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직사각형 3">
            <a:extLst>
              <a:ext uri="{FF2B5EF4-FFF2-40B4-BE49-F238E27FC236}">
                <a16:creationId xmlns:a16="http://schemas.microsoft.com/office/drawing/2014/main" id="{D5276561-2819-45B6-BDA0-452AD22A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500188"/>
            <a:ext cx="9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사회생활에 잘 영위해 나가기 위해서 생계유지를 위한 직업을 갖는 것이 필요하다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직업이 불완전하게 되면 실업자수가 증가하게 되고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청소년들의 일탈과 범죄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성인의 범죄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가정의 불안정 등으로 사회악이 증가하여 사회 전체가 불안정하게 될 가능성이 많다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7652" name="직사각형 4">
            <a:extLst>
              <a:ext uri="{FF2B5EF4-FFF2-40B4-BE49-F238E27FC236}">
                <a16:creationId xmlns:a16="http://schemas.microsoft.com/office/drawing/2014/main" id="{95F3BA18-1936-408B-B733-8FA25A06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172887"/>
            <a:ext cx="8572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새로운 과학과 기술이 빠른 속도로 변화하고 발전하기에 이런 시대적 상황에 잘 적응하기 위해서는 새로운 지식과 기술을 습득하는 것이 중요하다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3249B994-655A-4568-876E-69ECF2C2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836712"/>
            <a:ext cx="2182008" cy="461665"/>
          </a:xfrm>
          <a:prstGeom prst="rect">
            <a:avLst/>
          </a:prstGeom>
          <a:solidFill>
            <a:srgbClr val="F1F2E4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사회적 관점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CF55B-AE2F-4926-8E30-162AE5D6389A}"/>
              </a:ext>
            </a:extLst>
          </p:cNvPr>
          <p:cNvSpPr txBox="1"/>
          <p:nvPr/>
        </p:nvSpPr>
        <p:spPr>
          <a:xfrm>
            <a:off x="1559496" y="3471391"/>
            <a:ext cx="2880320" cy="461665"/>
          </a:xfrm>
          <a:prstGeom prst="rect">
            <a:avLst/>
          </a:prstGeom>
          <a:solidFill>
            <a:srgbClr val="D8FEF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(4)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과학 기술적 관점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44"/>
    </mc:Choice>
    <mc:Fallback xmlns="">
      <p:transition spd="slow" advTm="932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직사각형 3">
            <a:extLst>
              <a:ext uri="{FF2B5EF4-FFF2-40B4-BE49-F238E27FC236}">
                <a16:creationId xmlns:a16="http://schemas.microsoft.com/office/drawing/2014/main" id="{185500DE-B6DC-4913-9270-D7ABD5C0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714501"/>
            <a:ext cx="8894763" cy="169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 세계는 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산업에 주력하고 있으며 산업이 </a:t>
            </a:r>
            <a:r>
              <a:rPr kumimoji="0"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고속화되어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갈수록 고학력을 요구하고 있다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 산업이 발전됨에 다라 고학력을 요구하는 직업에 종사할 수 있는 실업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․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기술교육이 계속 강조 </a:t>
            </a:r>
            <a:r>
              <a:rPr kumimoji="0"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되어야만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D282C8D6-5F70-4C17-BCFF-347F3A67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836712"/>
            <a:ext cx="2688557" cy="461665"/>
          </a:xfrm>
          <a:prstGeom prst="rect">
            <a:avLst/>
          </a:prstGeom>
          <a:solidFill>
            <a:srgbClr val="F1F2E4"/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(5)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인력수급적 관점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57"/>
    </mc:Choice>
    <mc:Fallback xmlns="">
      <p:transition spd="slow" advTm="6265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9835164-D1F3-48A2-80DF-7D8498E30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55973"/>
              </p:ext>
            </p:extLst>
          </p:nvPr>
        </p:nvGraphicFramePr>
        <p:xfrm>
          <a:off x="1631504" y="980728"/>
          <a:ext cx="9289032" cy="486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32623289-C033-43FC-8F6C-1DD2C69B85BD}"/>
              </a:ext>
            </a:extLst>
          </p:cNvPr>
          <p:cNvSpPr txBox="1">
            <a:spLocks/>
          </p:cNvSpPr>
          <p:nvPr/>
        </p:nvSpPr>
        <p:spPr>
          <a:xfrm>
            <a:off x="911424" y="560618"/>
            <a:ext cx="6552728" cy="840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실기교육방법론 수업은</a:t>
            </a:r>
            <a:r>
              <a:rPr kumimoji="0" lang="en-US" altLang="ko-KR" sz="44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8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4"/>
    </mc:Choice>
    <mc:Fallback xmlns="">
      <p:transition spd="slow" advTm="253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EBF0-B825-42BB-AD98-1D610CB8198D}"/>
              </a:ext>
            </a:extLst>
          </p:cNvPr>
          <p:cNvSpPr txBox="1"/>
          <p:nvPr/>
        </p:nvSpPr>
        <p:spPr>
          <a:xfrm>
            <a:off x="4017313" y="800167"/>
            <a:ext cx="632715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교사의 역할과 자질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D0D3-14D9-4ADC-B0B3-F960E357E0D5}"/>
              </a:ext>
            </a:extLst>
          </p:cNvPr>
          <p:cNvSpPr txBox="1"/>
          <p:nvPr/>
        </p:nvSpPr>
        <p:spPr>
          <a:xfrm>
            <a:off x="3988381" y="1413937"/>
            <a:ext cx="6327160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학습이론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6148F-8B27-4B4A-BBBB-BA42B052BAA6}"/>
              </a:ext>
            </a:extLst>
          </p:cNvPr>
          <p:cNvSpPr txBox="1"/>
          <p:nvPr/>
        </p:nvSpPr>
        <p:spPr>
          <a:xfrm>
            <a:off x="3995060" y="4510281"/>
            <a:ext cx="6315506" cy="430887"/>
          </a:xfrm>
          <a:prstGeom prst="rect">
            <a:avLst/>
          </a:prstGeom>
          <a:solidFill>
            <a:srgbClr val="C4BDF9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7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효율적인 학습법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F84D0-48CB-4774-A564-3EB1F64E01C9}"/>
              </a:ext>
            </a:extLst>
          </p:cNvPr>
          <p:cNvSpPr txBox="1"/>
          <p:nvPr/>
        </p:nvSpPr>
        <p:spPr>
          <a:xfrm>
            <a:off x="4017314" y="5158353"/>
            <a:ext cx="6297532" cy="430887"/>
          </a:xfrm>
          <a:prstGeom prst="rect">
            <a:avLst/>
          </a:prstGeom>
          <a:solidFill>
            <a:srgbClr val="D6ED49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8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전생애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진로지도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진로교육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에 대한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80E40-F15C-4140-8CF7-1A4171AF2276}"/>
              </a:ext>
            </a:extLst>
          </p:cNvPr>
          <p:cNvSpPr txBox="1"/>
          <p:nvPr/>
        </p:nvSpPr>
        <p:spPr>
          <a:xfrm>
            <a:off x="3997925" y="2062009"/>
            <a:ext cx="6327160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교수이론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AC818-8057-488F-A374-F3C4A20882D7}"/>
              </a:ext>
            </a:extLst>
          </p:cNvPr>
          <p:cNvSpPr txBox="1"/>
          <p:nvPr/>
        </p:nvSpPr>
        <p:spPr>
          <a:xfrm>
            <a:off x="3997926" y="2638073"/>
            <a:ext cx="6327159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4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생애단계별 학습지도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05A4B-6C2E-40CD-81F4-EB2EA314636D}"/>
              </a:ext>
            </a:extLst>
          </p:cNvPr>
          <p:cNvSpPr txBox="1"/>
          <p:nvPr/>
        </p:nvSpPr>
        <p:spPr>
          <a:xfrm>
            <a:off x="4009563" y="3214137"/>
            <a:ext cx="6311500" cy="430887"/>
          </a:xfrm>
          <a:prstGeom prst="rect">
            <a:avLst/>
          </a:prstGeom>
          <a:solidFill>
            <a:srgbClr val="B6F6E5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영재아동 이해와 교육방법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9E65D-3984-49ED-A867-F7056B7D4E47}"/>
              </a:ext>
            </a:extLst>
          </p:cNvPr>
          <p:cNvSpPr txBox="1"/>
          <p:nvPr/>
        </p:nvSpPr>
        <p:spPr>
          <a:xfrm>
            <a:off x="4017314" y="3862209"/>
            <a:ext cx="6311500" cy="430887"/>
          </a:xfrm>
          <a:prstGeom prst="rect">
            <a:avLst/>
          </a:prstGeom>
          <a:solidFill>
            <a:srgbClr val="F2B4E6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2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학습부진아를</a:t>
            </a: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위한 교육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C25AB3-C6E8-4B41-9A51-62ED5FB00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713" y="1806182"/>
            <a:ext cx="3523585" cy="40761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145378-0267-4CF4-AE0F-65949E672B43}"/>
              </a:ext>
            </a:extLst>
          </p:cNvPr>
          <p:cNvSpPr txBox="1"/>
          <p:nvPr/>
        </p:nvSpPr>
        <p:spPr>
          <a:xfrm>
            <a:off x="1271464" y="2062009"/>
            <a:ext cx="2160240" cy="1064776"/>
          </a:xfrm>
          <a:prstGeom prst="snip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</a:t>
            </a:r>
            <a:r>
              <a:rPr lang="en-US" altLang="ko-KR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algn="ctr"/>
            <a:r>
              <a:rPr lang="ko-KR" altLang="en-US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실기교육방법의 이론</a:t>
            </a:r>
          </a:p>
        </p:txBody>
      </p:sp>
    </p:spTree>
    <p:extLst>
      <p:ext uri="{BB962C8B-B14F-4D97-AF65-F5344CB8AC3E}">
        <p14:creationId xmlns:p14="http://schemas.microsoft.com/office/powerpoint/2010/main" val="38101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29"/>
    </mc:Choice>
    <mc:Fallback xmlns="">
      <p:transition spd="slow" advTm="461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EBF0-B825-42BB-AD98-1D610CB8198D}"/>
              </a:ext>
            </a:extLst>
          </p:cNvPr>
          <p:cNvSpPr txBox="1"/>
          <p:nvPr/>
        </p:nvSpPr>
        <p:spPr>
          <a:xfrm>
            <a:off x="2884572" y="865831"/>
            <a:ext cx="7833761" cy="546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교사의 역할과 자질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2EAAD-1B37-44BC-84FC-852F9F5AF5B8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교사의 영향력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782CE-EFDC-48BF-995E-FF038812FEF3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유능한 교사역할 준비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1ECAD-B9C0-408C-8172-020ED4B72B13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교사 역할</a:t>
            </a:r>
          </a:p>
        </p:txBody>
      </p:sp>
    </p:spTree>
    <p:extLst>
      <p:ext uri="{BB962C8B-B14F-4D97-AF65-F5344CB8AC3E}">
        <p14:creationId xmlns:p14="http://schemas.microsoft.com/office/powerpoint/2010/main" val="18940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5"/>
    </mc:Choice>
    <mc:Fallback xmlns="">
      <p:transition spd="slow" advTm="274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D0D3-14D9-4ADC-B0B3-F960E357E0D5}"/>
              </a:ext>
            </a:extLst>
          </p:cNvPr>
          <p:cNvSpPr txBox="1"/>
          <p:nvPr/>
        </p:nvSpPr>
        <p:spPr>
          <a:xfrm>
            <a:off x="2855640" y="980728"/>
            <a:ext cx="7833762" cy="546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학습이론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C4B1D-9339-45AC-B006-DF6853240BB1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학습의 개념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6D648-6011-443B-B09C-B20B6602AA8A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행동주의 학습이론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8D8AF-3323-4ABE-891D-C0C483C8D6DE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인지주의 학습이론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CB671-1277-4A37-99E7-09159E5CCA19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인본주의 학습이론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C4777-70EE-4818-889A-29CCAB99C207}"/>
              </a:ext>
            </a:extLst>
          </p:cNvPr>
          <p:cNvSpPr txBox="1"/>
          <p:nvPr/>
        </p:nvSpPr>
        <p:spPr>
          <a:xfrm>
            <a:off x="3791744" y="5200460"/>
            <a:ext cx="5828173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구성주의 학습이론</a:t>
            </a:r>
          </a:p>
        </p:txBody>
      </p:sp>
    </p:spTree>
    <p:extLst>
      <p:ext uri="{BB962C8B-B14F-4D97-AF65-F5344CB8AC3E}">
        <p14:creationId xmlns:p14="http://schemas.microsoft.com/office/powerpoint/2010/main" val="1079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20B11-1721-4624-918B-7A262453A68F}"/>
              </a:ext>
            </a:extLst>
          </p:cNvPr>
          <p:cNvSpPr txBox="1"/>
          <p:nvPr/>
        </p:nvSpPr>
        <p:spPr>
          <a:xfrm>
            <a:off x="2855640" y="908720"/>
            <a:ext cx="7833762" cy="546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교수이론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7F516-2AD4-49A9-9A42-663DEDDA3952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교수의 의미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12C7E-16B7-412F-92D0-ADB9A551D0BB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교수의 기본 자세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6049B-A0E6-4A1A-BF17-2DB2452478CE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교수의 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EA380-4F18-4490-B216-475E80D7107B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교수모형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A2B90-07A6-4F01-AAB7-9A617F46A131}"/>
              </a:ext>
            </a:extLst>
          </p:cNvPr>
          <p:cNvSpPr txBox="1"/>
          <p:nvPr/>
        </p:nvSpPr>
        <p:spPr>
          <a:xfrm>
            <a:off x="3791744" y="5200460"/>
            <a:ext cx="5828173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학습상황에 관련된 요인</a:t>
            </a:r>
          </a:p>
        </p:txBody>
      </p:sp>
    </p:spTree>
    <p:extLst>
      <p:ext uri="{BB962C8B-B14F-4D97-AF65-F5344CB8AC3E}">
        <p14:creationId xmlns:p14="http://schemas.microsoft.com/office/powerpoint/2010/main" val="4718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52"/>
    </mc:Choice>
    <mc:Fallback xmlns="">
      <p:transition spd="slow" advTm="493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A4E1F-2547-40C9-BA9D-8E301D49ABB8}"/>
              </a:ext>
            </a:extLst>
          </p:cNvPr>
          <p:cNvSpPr txBox="1"/>
          <p:nvPr/>
        </p:nvSpPr>
        <p:spPr>
          <a:xfrm>
            <a:off x="2855641" y="980728"/>
            <a:ext cx="7833761" cy="546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4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생애단계별 학습지도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2814A-622F-420B-B528-5ABA249F4830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영유아의 학습지도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FAF43-440F-41EC-AC24-A2186EA67B99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청소년의 학습지도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181A61-788A-4F1C-86B3-9A2172CD5935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성인의 학습지도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3816B-6762-47BB-AF95-9E487BC52A14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노인의 학습지도</a:t>
            </a:r>
          </a:p>
        </p:txBody>
      </p:sp>
    </p:spTree>
    <p:extLst>
      <p:ext uri="{BB962C8B-B14F-4D97-AF65-F5344CB8AC3E}">
        <p14:creationId xmlns:p14="http://schemas.microsoft.com/office/powerpoint/2010/main" val="28666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84"/>
    </mc:Choice>
    <mc:Fallback xmlns="">
      <p:transition spd="slow" advTm="7698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942C0-08E3-44CD-A83E-66F5E88B46BE}"/>
              </a:ext>
            </a:extLst>
          </p:cNvPr>
          <p:cNvSpPr txBox="1"/>
          <p:nvPr/>
        </p:nvSpPr>
        <p:spPr>
          <a:xfrm>
            <a:off x="2867277" y="980728"/>
            <a:ext cx="7814373" cy="546945"/>
          </a:xfrm>
          <a:prstGeom prst="rect">
            <a:avLst/>
          </a:prstGeom>
          <a:solidFill>
            <a:srgbClr val="B6F6E5"/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영재아동 이해와 교육방법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EB745-FAE6-4C01-9DD6-B73BF0B84070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영재교육의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3B3C-9292-4F12-94C5-96E46BF9A6A6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영재의 개념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45493-85F5-43D7-AE9E-7C12730170FC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85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영재아의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22856-36D5-494C-8837-D30BD60F4591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85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영재아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프로그램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282A7-3B04-449F-8A42-3BCA7FD4CB07}"/>
              </a:ext>
            </a:extLst>
          </p:cNvPr>
          <p:cNvSpPr txBox="1"/>
          <p:nvPr/>
        </p:nvSpPr>
        <p:spPr>
          <a:xfrm>
            <a:off x="3791744" y="5200460"/>
            <a:ext cx="5828173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부모의 영재자녀 교육방법</a:t>
            </a:r>
          </a:p>
        </p:txBody>
      </p:sp>
    </p:spTree>
    <p:extLst>
      <p:ext uri="{BB962C8B-B14F-4D97-AF65-F5344CB8AC3E}">
        <p14:creationId xmlns:p14="http://schemas.microsoft.com/office/powerpoint/2010/main" val="3192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63"/>
    </mc:Choice>
    <mc:Fallback xmlns="">
      <p:transition spd="slow" advTm="736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0FA00-EA66-4A08-A4E0-F1C376687570}"/>
              </a:ext>
            </a:extLst>
          </p:cNvPr>
          <p:cNvSpPr txBox="1">
            <a:spLocks/>
          </p:cNvSpPr>
          <p:nvPr/>
        </p:nvSpPr>
        <p:spPr bwMode="auto">
          <a:xfrm>
            <a:off x="1127448" y="1484784"/>
            <a:ext cx="3024336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42950" indent="-742950" algn="ctr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 sz="4400" kern="120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  <a:cs typeface="맑은 고딕" panose="020B0503020000020004" pitchFamily="50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kumimoji="0" lang="ko-KR" altLang="en-US" sz="3200" dirty="0">
                <a:solidFill>
                  <a:schemeClr val="accent1">
                    <a:lumMod val="75000"/>
                  </a:schemeClr>
                </a:solidFill>
                <a:latin typeface="HY울릉도B" panose="020B0600000101010101" charset="-127"/>
                <a:ea typeface="HY울릉도B" panose="020B0600000101010101" charset="-127"/>
              </a:rPr>
              <a:t>학습목표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72891-B0A6-4410-835B-62591961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276" y="1904975"/>
            <a:ext cx="8662219" cy="111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514350" indent="-5143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맑은 고딕" panose="020B0503020000020004" pitchFamily="50" charset="-127"/>
              <a:buAutoNum type="arabicPeriod"/>
            </a:pPr>
            <a:r>
              <a:rPr kumimoji="0" lang="ko-KR" altLang="en-US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실기교육방법론 강의 개요</a:t>
            </a:r>
            <a:r>
              <a:rPr kumimoji="0" lang="en-US" altLang="ko-KR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, </a:t>
            </a:r>
            <a:r>
              <a:rPr kumimoji="0" lang="ko-KR" altLang="en-US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교재내용을 알 수 있다</a:t>
            </a:r>
            <a:r>
              <a:rPr kumimoji="0" lang="en-US" altLang="ko-KR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맑은 고딕" panose="020B0503020000020004" pitchFamily="50" charset="-127"/>
              <a:buAutoNum type="arabicPeriod"/>
            </a:pPr>
            <a:r>
              <a:rPr kumimoji="0" lang="ko-KR" altLang="en-US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실기교육의 정의 및 필요성을 이해할 수 있다</a:t>
            </a:r>
            <a:r>
              <a:rPr kumimoji="0" lang="en-US" altLang="ko-KR" sz="2400" b="1" dirty="0">
                <a:solidFill>
                  <a:prstClr val="black"/>
                </a:solidFill>
                <a:latin typeface="HU미드나잇130" panose="02020603020101020101" pitchFamily="18" charset="-127"/>
                <a:ea typeface="HU미드나잇130" panose="02020603020101020101" pitchFamily="18" charset="-127"/>
              </a:rPr>
              <a:t>.</a:t>
            </a:r>
            <a:endParaRPr kumimoji="0" lang="ko-KR" altLang="en-US" sz="2400" b="1" dirty="0">
              <a:solidFill>
                <a:prstClr val="black"/>
              </a:solidFill>
              <a:latin typeface="HU미드나잇130" panose="02020603020101020101" pitchFamily="18" charset="-127"/>
              <a:ea typeface="HU미드나잇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7"/>
    </mc:Choice>
    <mc:Fallback xmlns="">
      <p:transition spd="slow" advTm="161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1373C-7E6A-4244-B23A-F28CBE303BC6}"/>
              </a:ext>
            </a:extLst>
          </p:cNvPr>
          <p:cNvSpPr txBox="1"/>
          <p:nvPr/>
        </p:nvSpPr>
        <p:spPr>
          <a:xfrm>
            <a:off x="2875028" y="908720"/>
            <a:ext cx="7814373" cy="546945"/>
          </a:xfrm>
          <a:prstGeom prst="rect">
            <a:avLst/>
          </a:prstGeom>
          <a:solidFill>
            <a:srgbClr val="F2B4E6"/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학습부진아를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위한 교육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E74AF-27E6-4BA6-AD0A-9995667030F4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학습장애를 극복하고 성공한 사람들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2D4D9-0728-4F9F-8434-F297145B02B0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학습장애의 개념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8DCF7-ABDD-4985-84D3-C1DBAEB3613C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학습장애의 원인과 특성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EB1DF-E96E-46F0-BA00-6E4B4D4DD5D1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부모가 가져야 할 열 가지 황금률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5ADE4E-57FE-4565-8254-281BE26828A5}"/>
              </a:ext>
            </a:extLst>
          </p:cNvPr>
          <p:cNvSpPr txBox="1"/>
          <p:nvPr/>
        </p:nvSpPr>
        <p:spPr>
          <a:xfrm>
            <a:off x="3791744" y="5200460"/>
            <a:ext cx="5828173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주의력결핍 과잉행동장애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(ADHD)</a:t>
            </a:r>
            <a:endParaRPr lang="ko-KR" altLang="en-US" sz="2585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9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43"/>
    </mc:Choice>
    <mc:Fallback xmlns="">
      <p:transition spd="slow" advTm="8274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6148F-8B27-4B4A-BBBB-BA42B052BAA6}"/>
              </a:ext>
            </a:extLst>
          </p:cNvPr>
          <p:cNvSpPr txBox="1"/>
          <p:nvPr/>
        </p:nvSpPr>
        <p:spPr>
          <a:xfrm>
            <a:off x="2862318" y="980728"/>
            <a:ext cx="7819333" cy="546945"/>
          </a:xfrm>
          <a:prstGeom prst="rect">
            <a:avLst/>
          </a:prstGeom>
          <a:solidFill>
            <a:srgbClr val="C4BDF9"/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7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효율적인 학습법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D512D-F4CB-4522-868E-BC5FEDEA8221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학습전략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3E308-ABD1-4092-9665-6649C9E96378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학습양식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08144-5EB3-44C2-AF14-EC6F8008F8DC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공부기술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8BFBC-89D7-466B-B2D8-C4CEB99129F0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시간관리법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71E706-2D00-4B78-AF02-1486BFA559E0}"/>
              </a:ext>
            </a:extLst>
          </p:cNvPr>
          <p:cNvSpPr txBox="1"/>
          <p:nvPr/>
        </p:nvSpPr>
        <p:spPr>
          <a:xfrm>
            <a:off x="3791744" y="5200460"/>
            <a:ext cx="5828173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노트하기</a:t>
            </a:r>
          </a:p>
        </p:txBody>
      </p:sp>
    </p:spTree>
    <p:extLst>
      <p:ext uri="{BB962C8B-B14F-4D97-AF65-F5344CB8AC3E}">
        <p14:creationId xmlns:p14="http://schemas.microsoft.com/office/powerpoint/2010/main" val="15759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94"/>
    </mc:Choice>
    <mc:Fallback xmlns="">
      <p:transition spd="slow" advTm="1129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43C9-04BB-4982-9BE4-3C62DC7B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F84D0-48CB-4774-A564-3EB1F64E01C9}"/>
              </a:ext>
            </a:extLst>
          </p:cNvPr>
          <p:cNvSpPr txBox="1"/>
          <p:nvPr/>
        </p:nvSpPr>
        <p:spPr>
          <a:xfrm>
            <a:off x="2884572" y="980728"/>
            <a:ext cx="7797079" cy="546945"/>
          </a:xfrm>
          <a:prstGeom prst="rect">
            <a:avLst/>
          </a:prstGeom>
          <a:solidFill>
            <a:srgbClr val="D6ED49"/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8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전생애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 진로지도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진로교육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에 대한 이해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D260F-8A68-46A3-87F2-88EEB652F3A2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진로지도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진로교육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 및 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D7C5B-1957-41D0-9436-6CFC48217AED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진로지도방법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FB623-F40A-4145-AC28-B0843189A410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생애설계</a:t>
            </a:r>
          </a:p>
        </p:txBody>
      </p:sp>
    </p:spTree>
    <p:extLst>
      <p:ext uri="{BB962C8B-B14F-4D97-AF65-F5344CB8AC3E}">
        <p14:creationId xmlns:p14="http://schemas.microsoft.com/office/powerpoint/2010/main" val="29924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50"/>
    </mc:Choice>
    <mc:Fallback xmlns="">
      <p:transition spd="slow" advTm="9405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BD5F4-FF2F-4328-8784-BC602DEA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DB6F-F7EB-4438-88CA-B48769BAA18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0B047-2000-4D93-86D6-2EDD5F49C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4050" y="-27384"/>
            <a:ext cx="61443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D2BF8-9401-4060-8A6C-1779F6B3EF76}"/>
              </a:ext>
            </a:extLst>
          </p:cNvPr>
          <p:cNvSpPr txBox="1"/>
          <p:nvPr/>
        </p:nvSpPr>
        <p:spPr>
          <a:xfrm>
            <a:off x="4416792" y="404664"/>
            <a:ext cx="4415512" cy="1839158"/>
          </a:xfrm>
          <a:prstGeom prst="snip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36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</a:t>
            </a:r>
            <a:r>
              <a:rPr lang="en-US" altLang="ko-KR" sz="36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algn="ctr"/>
            <a:r>
              <a:rPr lang="ko-KR" altLang="en-US" sz="36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실기교육방법론의 실제</a:t>
            </a:r>
          </a:p>
        </p:txBody>
      </p:sp>
    </p:spTree>
    <p:extLst>
      <p:ext uri="{BB962C8B-B14F-4D97-AF65-F5344CB8AC3E}">
        <p14:creationId xmlns:p14="http://schemas.microsoft.com/office/powerpoint/2010/main" val="28110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0"/>
    </mc:Choice>
    <mc:Fallback xmlns="">
      <p:transition spd="slow" advTm="1624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5EBF0-B825-42BB-AD98-1D610CB8198D}"/>
              </a:ext>
            </a:extLst>
          </p:cNvPr>
          <p:cNvSpPr txBox="1"/>
          <p:nvPr/>
        </p:nvSpPr>
        <p:spPr>
          <a:xfrm>
            <a:off x="4079777" y="1382032"/>
            <a:ext cx="648071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9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직접교수법 및 학생지도방법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D0D3-14D9-4ADC-B0B3-F960E357E0D5}"/>
              </a:ext>
            </a:extLst>
          </p:cNvPr>
          <p:cNvSpPr txBox="1"/>
          <p:nvPr/>
        </p:nvSpPr>
        <p:spPr>
          <a:xfrm>
            <a:off x="4050845" y="2209325"/>
            <a:ext cx="648072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효과적인 교수방법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20B11-1721-4624-918B-7A262453A68F}"/>
              </a:ext>
            </a:extLst>
          </p:cNvPr>
          <p:cNvSpPr txBox="1"/>
          <p:nvPr/>
        </p:nvSpPr>
        <p:spPr>
          <a:xfrm>
            <a:off x="4050845" y="3006952"/>
            <a:ext cx="648072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11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실기교육 수업과 학습지도안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942C0-08E3-44CD-A83E-66F5E88B46BE}"/>
              </a:ext>
            </a:extLst>
          </p:cNvPr>
          <p:cNvSpPr txBox="1"/>
          <p:nvPr/>
        </p:nvSpPr>
        <p:spPr>
          <a:xfrm>
            <a:off x="4062483" y="3861048"/>
            <a:ext cx="6464680" cy="523220"/>
          </a:xfrm>
          <a:prstGeom prst="rect">
            <a:avLst/>
          </a:prstGeom>
          <a:solidFill>
            <a:srgbClr val="B6F6E5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13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교수학습의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2C7086-D0C8-435C-AEE0-2EDCE6D60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7368" y="1382032"/>
            <a:ext cx="3279664" cy="3793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9665E3-38FF-4307-BC30-1CF8DB4F4FB2}"/>
              </a:ext>
            </a:extLst>
          </p:cNvPr>
          <p:cNvSpPr txBox="1"/>
          <p:nvPr/>
        </p:nvSpPr>
        <p:spPr>
          <a:xfrm>
            <a:off x="1271464" y="1556792"/>
            <a:ext cx="2255272" cy="1064776"/>
          </a:xfrm>
          <a:prstGeom prst="snip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</a:t>
            </a:r>
            <a:r>
              <a:rPr lang="en-US" altLang="ko-KR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algn="ctr"/>
            <a:r>
              <a:rPr lang="ko-KR" altLang="en-US" sz="2000" dirty="0">
                <a:solidFill>
                  <a:srgbClr val="66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실기교육방법론의 실제</a:t>
            </a:r>
          </a:p>
        </p:txBody>
      </p:sp>
    </p:spTree>
    <p:extLst>
      <p:ext uri="{BB962C8B-B14F-4D97-AF65-F5344CB8AC3E}">
        <p14:creationId xmlns:p14="http://schemas.microsoft.com/office/powerpoint/2010/main" val="2550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83"/>
    </mc:Choice>
    <mc:Fallback xmlns="">
      <p:transition spd="slow" advTm="6028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5EBF0-B825-42BB-AD98-1D610CB8198D}"/>
              </a:ext>
            </a:extLst>
          </p:cNvPr>
          <p:cNvSpPr txBox="1"/>
          <p:nvPr/>
        </p:nvSpPr>
        <p:spPr>
          <a:xfrm>
            <a:off x="2884572" y="908720"/>
            <a:ext cx="7833761" cy="546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9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직접교수법 및 학생지도방법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B377D-4FCE-477F-93E6-55F08A75CD47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직접교수법 및 학생지도방법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C97D1-BB1C-4978-903C-A8635E1627FE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직접교수법의 중요 요인들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E657F-0A36-43ED-97ED-8B29D8776ACF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직접교수법에서의 동기화 강화전략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8D99B-B981-477A-B4F0-74C45BE7431D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직접교수법에서의 피드백 전략</a:t>
            </a:r>
          </a:p>
        </p:txBody>
      </p:sp>
    </p:spTree>
    <p:extLst>
      <p:ext uri="{BB962C8B-B14F-4D97-AF65-F5344CB8AC3E}">
        <p14:creationId xmlns:p14="http://schemas.microsoft.com/office/powerpoint/2010/main" val="4870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28"/>
    </mc:Choice>
    <mc:Fallback xmlns="">
      <p:transition spd="slow" advTm="11622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2D0D3-14D9-4ADC-B0B3-F960E357E0D5}"/>
              </a:ext>
            </a:extLst>
          </p:cNvPr>
          <p:cNvSpPr txBox="1"/>
          <p:nvPr/>
        </p:nvSpPr>
        <p:spPr>
          <a:xfrm>
            <a:off x="2855640" y="116632"/>
            <a:ext cx="7833762" cy="546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효과적인 교수방법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D6A4E-ABEC-469D-B5E4-2BA8E3215480}"/>
              </a:ext>
            </a:extLst>
          </p:cNvPr>
          <p:cNvSpPr txBox="1"/>
          <p:nvPr/>
        </p:nvSpPr>
        <p:spPr>
          <a:xfrm>
            <a:off x="2932123" y="836712"/>
            <a:ext cx="3875708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85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강의법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직접교수방법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585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51AC0-0A24-430D-8B5D-E94FF32071B4}"/>
              </a:ext>
            </a:extLst>
          </p:cNvPr>
          <p:cNvSpPr txBox="1"/>
          <p:nvPr/>
        </p:nvSpPr>
        <p:spPr>
          <a:xfrm>
            <a:off x="2927648" y="1679788"/>
            <a:ext cx="3875708" cy="532796"/>
          </a:xfrm>
          <a:prstGeom prst="snip1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85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유의미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수용학습방법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8A394-A002-4206-8FD2-279ABF54302E}"/>
              </a:ext>
            </a:extLst>
          </p:cNvPr>
          <p:cNvSpPr txBox="1"/>
          <p:nvPr/>
        </p:nvSpPr>
        <p:spPr>
          <a:xfrm>
            <a:off x="2965630" y="2492896"/>
            <a:ext cx="3850449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질문법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6996E-73D8-42E7-B461-A4DBB6AD25A2}"/>
              </a:ext>
            </a:extLst>
          </p:cNvPr>
          <p:cNvSpPr txBox="1"/>
          <p:nvPr/>
        </p:nvSpPr>
        <p:spPr>
          <a:xfrm>
            <a:off x="2932123" y="3277264"/>
            <a:ext cx="3875708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85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토론법</a:t>
            </a:r>
            <a:endParaRPr lang="ko-KR" altLang="en-US" sz="2585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0E41B-F929-41FB-89AE-531EEF858976}"/>
              </a:ext>
            </a:extLst>
          </p:cNvPr>
          <p:cNvSpPr txBox="1"/>
          <p:nvPr/>
        </p:nvSpPr>
        <p:spPr>
          <a:xfrm>
            <a:off x="2927648" y="4120340"/>
            <a:ext cx="3875708" cy="532796"/>
          </a:xfrm>
          <a:prstGeom prst="snip1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협동학습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B9FCB-B36B-4033-9A05-25B0B90B0415}"/>
              </a:ext>
            </a:extLst>
          </p:cNvPr>
          <p:cNvSpPr txBox="1"/>
          <p:nvPr/>
        </p:nvSpPr>
        <p:spPr>
          <a:xfrm>
            <a:off x="7396620" y="836712"/>
            <a:ext cx="3875708" cy="532796"/>
          </a:xfrm>
          <a:prstGeom prst="snip1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발견학습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6725FB-560E-442F-87F4-E66C5D7814F6}"/>
              </a:ext>
            </a:extLst>
          </p:cNvPr>
          <p:cNvSpPr txBox="1"/>
          <p:nvPr/>
        </p:nvSpPr>
        <p:spPr>
          <a:xfrm>
            <a:off x="2932123" y="4933448"/>
            <a:ext cx="3875708" cy="532796"/>
          </a:xfrm>
          <a:prstGeom prst="snip1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프로젝트 학습법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805B7F-CFAA-4276-813D-0231433FEAE9}"/>
              </a:ext>
            </a:extLst>
          </p:cNvPr>
          <p:cNvSpPr txBox="1"/>
          <p:nvPr/>
        </p:nvSpPr>
        <p:spPr>
          <a:xfrm>
            <a:off x="2927648" y="5776524"/>
            <a:ext cx="3875708" cy="532796"/>
          </a:xfrm>
          <a:prstGeom prst="snip1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자기주도학습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E1F90-CFE6-4980-83A6-B99847241D77}"/>
              </a:ext>
            </a:extLst>
          </p:cNvPr>
          <p:cNvSpPr txBox="1"/>
          <p:nvPr/>
        </p:nvSpPr>
        <p:spPr>
          <a:xfrm>
            <a:off x="7396620" y="1700808"/>
            <a:ext cx="3875708" cy="532796"/>
          </a:xfrm>
          <a:prstGeom prst="snip1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개별화 학습</a:t>
            </a:r>
          </a:p>
        </p:txBody>
      </p:sp>
    </p:spTree>
    <p:extLst>
      <p:ext uri="{BB962C8B-B14F-4D97-AF65-F5344CB8AC3E}">
        <p14:creationId xmlns:p14="http://schemas.microsoft.com/office/powerpoint/2010/main" val="10140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20B11-1721-4624-918B-7A262453A68F}"/>
              </a:ext>
            </a:extLst>
          </p:cNvPr>
          <p:cNvSpPr txBox="1"/>
          <p:nvPr/>
        </p:nvSpPr>
        <p:spPr>
          <a:xfrm>
            <a:off x="2855640" y="908720"/>
            <a:ext cx="7833762" cy="546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11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실기교육 수업과 학습지도안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6F373-F3DF-4A7B-92CA-6BEE65CA28B3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수업계획의 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AD1B8-1C5B-4446-BE8C-C0437CEBBA01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수업계획 시 고려해야 할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EF0C0-F790-4308-88F7-AEBA5EE965FF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수업의 단계와 주요 활동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FD661-F9C0-47E9-9FB2-4D23ABD8BC39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학습지도안 작성</a:t>
            </a:r>
          </a:p>
        </p:txBody>
      </p:sp>
    </p:spTree>
    <p:extLst>
      <p:ext uri="{BB962C8B-B14F-4D97-AF65-F5344CB8AC3E}">
        <p14:creationId xmlns:p14="http://schemas.microsoft.com/office/powerpoint/2010/main" val="40591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8"/>
    </mc:Choice>
    <mc:Fallback xmlns="">
      <p:transition spd="slow" advTm="693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BC680-CE06-4018-90DE-55F3B86FB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866537"/>
            <a:ext cx="2783632" cy="319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942C0-08E3-44CD-A83E-66F5E88B46BE}"/>
              </a:ext>
            </a:extLst>
          </p:cNvPr>
          <p:cNvSpPr txBox="1"/>
          <p:nvPr/>
        </p:nvSpPr>
        <p:spPr>
          <a:xfrm>
            <a:off x="2867277" y="937839"/>
            <a:ext cx="7814373" cy="546945"/>
          </a:xfrm>
          <a:prstGeom prst="rect">
            <a:avLst/>
          </a:prstGeom>
          <a:solidFill>
            <a:srgbClr val="B6F6E5"/>
          </a:solidFill>
        </p:spPr>
        <p:txBody>
          <a:bodyPr wrap="square" rtlCol="0">
            <a:spAutoFit/>
          </a:bodyPr>
          <a:lstStyle/>
          <a:p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13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장</a:t>
            </a:r>
            <a:r>
              <a:rPr lang="en-US" altLang="ko-KR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954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anose="020B0502040204020203" pitchFamily="50" charset="-127"/>
              </a:rPr>
              <a:t>교수학습의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35D81-1977-4BA3-94A1-C40D923D35C6}"/>
              </a:ext>
            </a:extLst>
          </p:cNvPr>
          <p:cNvSpPr txBox="1"/>
          <p:nvPr/>
        </p:nvSpPr>
        <p:spPr>
          <a:xfrm>
            <a:off x="3796219" y="1916832"/>
            <a:ext cx="5828173" cy="532796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규준지향 평가와 준거지향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21F6C-8E40-4D96-A8AA-B67E2A31C07C}"/>
              </a:ext>
            </a:extLst>
          </p:cNvPr>
          <p:cNvSpPr txBox="1"/>
          <p:nvPr/>
        </p:nvSpPr>
        <p:spPr>
          <a:xfrm>
            <a:off x="3791744" y="2759908"/>
            <a:ext cx="5828173" cy="532796"/>
          </a:xfrm>
          <a:prstGeom prst="snip1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진단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형성</a:t>
            </a:r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총괄 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CBD64-40C6-47AD-A55E-6E9725269A32}"/>
              </a:ext>
            </a:extLst>
          </p:cNvPr>
          <p:cNvSpPr txBox="1"/>
          <p:nvPr/>
        </p:nvSpPr>
        <p:spPr>
          <a:xfrm>
            <a:off x="3829727" y="3573016"/>
            <a:ext cx="5790190" cy="532796"/>
          </a:xfrm>
          <a:prstGeom prst="snip1Rect">
            <a:avLst/>
          </a:prstGeom>
          <a:noFill/>
          <a:ln w="38100">
            <a:solidFill>
              <a:srgbClr val="66FF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교육목표의 영역에 따른 평가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C3BC8-0A73-4ACC-804E-725F21D6E93A}"/>
              </a:ext>
            </a:extLst>
          </p:cNvPr>
          <p:cNvSpPr txBox="1"/>
          <p:nvPr/>
        </p:nvSpPr>
        <p:spPr>
          <a:xfrm>
            <a:off x="3796219" y="4357384"/>
            <a:ext cx="5828173" cy="532796"/>
          </a:xfrm>
          <a:prstGeom prst="snip1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585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수행평가</a:t>
            </a:r>
          </a:p>
        </p:txBody>
      </p:sp>
    </p:spTree>
    <p:extLst>
      <p:ext uri="{BB962C8B-B14F-4D97-AF65-F5344CB8AC3E}">
        <p14:creationId xmlns:p14="http://schemas.microsoft.com/office/powerpoint/2010/main" val="26050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64"/>
    </mc:Choice>
    <mc:Fallback xmlns="">
      <p:transition spd="slow" advTm="6256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147B937-EA6A-4345-98D3-24134E4A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89" y="4437112"/>
            <a:ext cx="4647431" cy="78581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교사의 역할과 자질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2BCB4221-092D-4A23-8A35-4250718CAB6C}"/>
              </a:ext>
            </a:extLst>
          </p:cNvPr>
          <p:cNvSpPr txBox="1">
            <a:spLocks/>
          </p:cNvSpPr>
          <p:nvPr/>
        </p:nvSpPr>
        <p:spPr>
          <a:xfrm>
            <a:off x="4105275" y="1916832"/>
            <a:ext cx="6286500" cy="78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ko-KR" sz="4400" dirty="0">
                <a:solidFill>
                  <a:srgbClr val="0070C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</a:rPr>
              <a:t>THANK YOU</a:t>
            </a:r>
            <a:endParaRPr kumimoji="0" lang="ko-KR" altLang="en-US" sz="4400" dirty="0">
              <a:solidFill>
                <a:srgbClr val="0070C0"/>
              </a:solidFill>
              <a:latin typeface="HU미드나잇140" panose="02020603020101020101" pitchFamily="18" charset="-127"/>
              <a:ea typeface="HU미드나잇140" panose="02020603020101020101" pitchFamily="18" charset="-127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8454780F-1264-4BA6-BE9E-446131A794E0}"/>
              </a:ext>
            </a:extLst>
          </p:cNvPr>
          <p:cNvSpPr txBox="1">
            <a:spLocks/>
          </p:cNvSpPr>
          <p:nvPr/>
        </p:nvSpPr>
        <p:spPr>
          <a:xfrm>
            <a:off x="2135560" y="3573016"/>
            <a:ext cx="6286500" cy="78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rgbClr val="0070C0"/>
                </a:solidFill>
              </a:rPr>
              <a:t>다음</a:t>
            </a:r>
            <a:r>
              <a:rPr kumimoji="0" lang="en-US" altLang="ko-KR" dirty="0">
                <a:solidFill>
                  <a:srgbClr val="0070C0"/>
                </a:solidFill>
              </a:rPr>
              <a:t> </a:t>
            </a:r>
            <a:r>
              <a:rPr kumimoji="0" lang="ko-KR" altLang="en-US" dirty="0">
                <a:solidFill>
                  <a:srgbClr val="0070C0"/>
                </a:solidFill>
              </a:rPr>
              <a:t>강의는</a:t>
            </a:r>
          </a:p>
        </p:txBody>
      </p:sp>
    </p:spTree>
    <p:extLst>
      <p:ext uri="{BB962C8B-B14F-4D97-AF65-F5344CB8AC3E}">
        <p14:creationId xmlns:p14="http://schemas.microsoft.com/office/powerpoint/2010/main" val="2333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1"/>
    </mc:Choice>
    <mc:Fallback xmlns="">
      <p:transition spd="slow" advTm="208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BFD1BA-6023-4381-875C-91EFC609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750" l="10000" r="98056">
                        <a14:foregroundMark x1="49722" y1="41146" x2="48186" y2="38137"/>
                        <a14:foregroundMark x1="55278" y1="37813" x2="53793" y2="33581"/>
                        <a14:foregroundMark x1="58472" y1="37292" x2="60972" y2="31979"/>
                        <a14:foregroundMark x1="61944" y1="34792" x2="64172" y2="33049"/>
                        <a14:foregroundMark x1="64444" y1="36563" x2="69167" y2="36146"/>
                        <a14:foregroundMark x1="68750" y1="38542" x2="75694" y2="40000"/>
                        <a14:foregroundMark x1="72361" y1="43750" x2="77778" y2="46354"/>
                        <a14:foregroundMark x1="74861" y1="47188" x2="76111" y2="51354"/>
                        <a14:foregroundMark x1="68706" y1="32193" x2="72319" y2="33194"/>
                        <a14:foregroundMark x1="86389" y1="66354" x2="92917" y2="65938"/>
                        <a14:foregroundMark x1="95556" y1="65208" x2="98472" y2="65938"/>
                        <a14:foregroundMark x1="96667" y1="77292" x2="97639" y2="79688"/>
                        <a14:foregroundMark x1="95556" y1="82917" x2="94722" y2="90313"/>
                        <a14:foregroundMark x1="89167" y1="90208" x2="89167" y2="91354"/>
                        <a14:foregroundMark x1="82778" y1="92188" x2="82778" y2="93438"/>
                        <a14:foregroundMark x1="82778" y1="96042" x2="82778" y2="96042"/>
                        <a14:foregroundMark x1="71667" y1="90417" x2="72222" y2="94063"/>
                        <a14:foregroundMark x1="67083" y1="93750" x2="67083" y2="95104"/>
                        <a14:foregroundMark x1="64444" y1="92917" x2="63750" y2="95313"/>
                        <a14:foregroundMark x1="58889" y1="92188" x2="59028" y2="92708"/>
                        <a14:foregroundMark x1="57917" y1="91771" x2="57917" y2="94167"/>
                        <a14:foregroundMark x1="55417" y1="91563" x2="55556" y2="92604"/>
                        <a14:foregroundMark x1="54583" y1="94167" x2="54583" y2="94896"/>
                        <a14:foregroundMark x1="54861" y1="97188" x2="54861" y2="97604"/>
                        <a14:foregroundMark x1="69028" y1="98021" x2="70139" y2="98750"/>
                        <a14:foregroundMark x1="48333" y1="42604" x2="48333" y2="42604"/>
                        <a14:foregroundMark x1="47222" y1="40625" x2="47222" y2="40625"/>
                        <a14:foregroundMark x1="47778" y1="37708" x2="47778" y2="37708"/>
                        <a14:foregroundMark x1="46667" y1="37708" x2="46667" y2="37708"/>
                        <a14:foregroundMark x1="46250" y1="42604" x2="46250" y2="42604"/>
                        <a14:foregroundMark x1="47778" y1="44167" x2="47917" y2="44583"/>
                        <a14:foregroundMark x1="47917" y1="45417" x2="48333" y2="46042"/>
                        <a14:foregroundMark x1="48333" y1="46979" x2="48333" y2="47292"/>
                        <a14:backgroundMark x1="16528" y1="56354" x2="16528" y2="56354"/>
                        <a14:backgroundMark x1="21944" y1="76563" x2="22500" y2="66250"/>
                        <a14:backgroundMark x1="36528" y1="68438" x2="33056" y2="60521"/>
                        <a14:backgroundMark x1="29167" y1="56667" x2="28889" y2="52917"/>
                        <a14:backgroundMark x1="27500" y1="66667" x2="25972" y2="53438"/>
                        <a14:backgroundMark x1="40556" y1="77083" x2="38333" y2="72813"/>
                        <a14:backgroundMark x1="41389" y1="75938" x2="41250" y2="70938"/>
                        <a14:backgroundMark x1="40556" y1="42604" x2="40556" y2="42604"/>
                        <a14:backgroundMark x1="41250" y1="43021" x2="41250" y2="43021"/>
                        <a14:backgroundMark x1="42222" y1="43750" x2="42222" y2="43750"/>
                        <a14:backgroundMark x1="42083" y1="45313" x2="42083" y2="45313"/>
                        <a14:backgroundMark x1="42222" y1="46354" x2="42222" y2="46354"/>
                        <a14:backgroundMark x1="43333" y1="38021" x2="43333" y2="38021"/>
                        <a14:backgroundMark x1="42917" y1="39896" x2="42917" y2="39896"/>
                        <a14:backgroundMark x1="43194" y1="41146" x2="43194" y2="41146"/>
                        <a14:backgroundMark x1="51806" y1="32396" x2="44583" y2="37708"/>
                        <a14:backgroundMark x1="43506" y1="42604" x2="42222" y2="48438"/>
                        <a14:backgroundMark x1="44583" y1="37708" x2="43506" y2="42604"/>
                        <a14:backgroundMark x1="56806" y1="26250" x2="56806" y2="26250"/>
                        <a14:backgroundMark x1="57083" y1="28229" x2="57083" y2="28229"/>
                        <a14:backgroundMark x1="56944" y1="28854" x2="56944" y2="28854"/>
                        <a14:backgroundMark x1="55972" y1="28854" x2="55972" y2="28854"/>
                        <a14:backgroundMark x1="56944" y1="30104" x2="56944" y2="30104"/>
                        <a14:backgroundMark x1="54444" y1="29792" x2="58472" y2="29583"/>
                        <a14:backgroundMark x1="63611" y1="30833" x2="69028" y2="31875"/>
                        <a14:backgroundMark x1="73750" y1="32083" x2="74722" y2="32083"/>
                        <a14:backgroundMark x1="96528" y1="36250" x2="96528" y2="36250"/>
                        <a14:backgroundMark x1="94444" y1="37708" x2="94444" y2="37708"/>
                        <a14:backgroundMark x1="92639" y1="37813" x2="92639" y2="38854"/>
                        <a14:backgroundMark x1="88333" y1="38958" x2="88333" y2="38958"/>
                        <a14:backgroundMark x1="72778" y1="32813" x2="77778" y2="3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21" y="-142836"/>
            <a:ext cx="4422858" cy="5897143"/>
          </a:xfrm>
          <a:prstGeom prst="rect">
            <a:avLst/>
          </a:prstGeom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384A6-9E77-4A73-9684-9EAE0EBF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4DB6F-F7EB-4438-88CA-B48769BAA187}" type="slidenum">
              <a:rPr kumimoji="1" lang="en-US" sz="83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ctr" defTabSz="84408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sz="83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99C06F3-19B3-41C5-8889-19EF965C3F7F}"/>
              </a:ext>
            </a:extLst>
          </p:cNvPr>
          <p:cNvSpPr/>
          <p:nvPr/>
        </p:nvSpPr>
        <p:spPr>
          <a:xfrm rot="19461672">
            <a:off x="6908626" y="3717255"/>
            <a:ext cx="1057061" cy="2319298"/>
          </a:xfrm>
          <a:custGeom>
            <a:avLst/>
            <a:gdLst>
              <a:gd name="connsiteX0" fmla="*/ 1396180 w 2703871"/>
              <a:gd name="connsiteY0" fmla="*/ 0 h 2418735"/>
              <a:gd name="connsiteX1" fmla="*/ 0 w 2703871"/>
              <a:gd name="connsiteY1" fmla="*/ 1681316 h 2418735"/>
              <a:gd name="connsiteX2" fmla="*/ 1366683 w 2703871"/>
              <a:gd name="connsiteY2" fmla="*/ 2418735 h 2418735"/>
              <a:gd name="connsiteX3" fmla="*/ 2703871 w 2703871"/>
              <a:gd name="connsiteY3" fmla="*/ 609600 h 2418735"/>
              <a:gd name="connsiteX4" fmla="*/ 1396180 w 2703871"/>
              <a:gd name="connsiteY4" fmla="*/ 0 h 241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1" h="2418735">
                <a:moveTo>
                  <a:pt x="1396180" y="0"/>
                </a:moveTo>
                <a:lnTo>
                  <a:pt x="0" y="1681316"/>
                </a:lnTo>
                <a:lnTo>
                  <a:pt x="1366683" y="2418735"/>
                </a:lnTo>
                <a:lnTo>
                  <a:pt x="2703871" y="609600"/>
                </a:lnTo>
                <a:lnTo>
                  <a:pt x="139618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3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1CC5A-885F-46E5-81DB-9F099C427120}"/>
              </a:ext>
            </a:extLst>
          </p:cNvPr>
          <p:cNvSpPr txBox="1"/>
          <p:nvPr/>
        </p:nvSpPr>
        <p:spPr>
          <a:xfrm>
            <a:off x="1841990" y="504369"/>
            <a:ext cx="2525819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954" b="0" i="0" u="none" strike="noStrike" kern="1200" cap="none" spc="-138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KIM KYEWON</a:t>
            </a:r>
            <a:endParaRPr kumimoji="1" lang="ko-KR" altLang="en-US" sz="2954" b="0" i="0" u="none" strike="noStrike" kern="1200" cap="none" spc="-138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F6CAB-B556-4E6A-813B-329061D3E39F}"/>
              </a:ext>
            </a:extLst>
          </p:cNvPr>
          <p:cNvSpPr txBox="1"/>
          <p:nvPr/>
        </p:nvSpPr>
        <p:spPr>
          <a:xfrm>
            <a:off x="3437245" y="3311236"/>
            <a:ext cx="3472425" cy="145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교육학 박사</a:t>
            </a:r>
            <a:endParaRPr kumimoji="1" lang="en-US" altLang="ko-KR" sz="22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2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상담심리 및 교육심리 전공</a:t>
            </a:r>
            <a:endParaRPr kumimoji="1" lang="en-US" altLang="ko-KR" sz="22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pjwkkw@hanmail.net</a:t>
            </a:r>
            <a:endParaRPr kumimoji="1" lang="en-US" altLang="ko-KR" sz="22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010-8127-8125</a:t>
            </a:r>
            <a:endParaRPr kumimoji="1" lang="ko-KR" altLang="en-US" sz="22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F29B-2479-4E7A-A6E9-30E9E96AC6B3}"/>
              </a:ext>
            </a:extLst>
          </p:cNvPr>
          <p:cNvSpPr txBox="1"/>
          <p:nvPr/>
        </p:nvSpPr>
        <p:spPr>
          <a:xfrm>
            <a:off x="3426722" y="2358584"/>
            <a:ext cx="1968616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585" b="1" i="0" u="none" strike="noStrike" kern="1200" cap="none" spc="-277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김계원 </a:t>
            </a:r>
            <a:r>
              <a:rPr kumimoji="1" lang="ko-KR" altLang="en-US" sz="2585" b="0" i="0" u="none" strike="noStrike" kern="1200" cap="none" spc="-277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프로필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6F55C428-3852-4C5F-9CD9-6EA7ADBF6401}"/>
              </a:ext>
            </a:extLst>
          </p:cNvPr>
          <p:cNvSpPr/>
          <p:nvPr/>
        </p:nvSpPr>
        <p:spPr>
          <a:xfrm rot="16200000">
            <a:off x="6029040" y="530972"/>
            <a:ext cx="1377691" cy="10748825"/>
          </a:xfrm>
          <a:prstGeom prst="rtTriangle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3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9"/>
    </mc:Choice>
    <mc:Fallback xmlns="">
      <p:transition spd="slow" advTm="170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571BA-1403-4972-9B95-0672C1C45887}"/>
              </a:ext>
            </a:extLst>
          </p:cNvPr>
          <p:cNvSpPr txBox="1"/>
          <p:nvPr/>
        </p:nvSpPr>
        <p:spPr>
          <a:xfrm>
            <a:off x="2516560" y="836713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  <a:cs typeface="맑은 고딕 Semilight" panose="020B0502040204020203" pitchFamily="50" charset="-127"/>
              </a:rPr>
              <a:t>주교재</a:t>
            </a:r>
            <a:endParaRPr lang="ko-KR" altLang="en-US" sz="3600" b="1" dirty="0">
              <a:solidFill>
                <a:srgbClr val="FF0000"/>
              </a:solidFill>
              <a:latin typeface="HU미드나잇140" panose="02020603020101020101" pitchFamily="18" charset="-127"/>
              <a:ea typeface="HU미드나잇140" panose="02020603020101020101" pitchFamily="18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7FB17-8FFA-4D5C-80EB-F5D1B47F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98" y="620688"/>
            <a:ext cx="3858163" cy="5410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45"/>
    </mc:Choice>
    <mc:Fallback xmlns="">
      <p:transition spd="slow" advTm="250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962AE9-D37A-4675-9B3D-23FD73498FD2}"/>
              </a:ext>
            </a:extLst>
          </p:cNvPr>
          <p:cNvSpPr txBox="1"/>
          <p:nvPr/>
        </p:nvSpPr>
        <p:spPr>
          <a:xfrm>
            <a:off x="551384" y="1998941"/>
            <a:ext cx="10945216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실기교육은 교수활동과 학습자의 특성 및 학습활동의 상호작용으로 이루어지는 일련의 과정이다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.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 학습에 영향을 미치는 요인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,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학습자의 특성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,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교수방법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,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교수매체 등 실기교육 이론 전반에 관한 내용을 학습하여 실기교육 현장을 체계적으로 이해하고 수업을 할 수 있는 기본적인 소양을 갖추도록 한다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.</a:t>
            </a:r>
            <a:endParaRPr lang="ko-KR" altLang="en-US" sz="2400" dirty="0">
              <a:latin typeface="HU미드나잇140" panose="02020603020101020101" pitchFamily="18" charset="-127"/>
              <a:ea typeface="HU미드나잇14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A9CFB-80BF-409B-8F62-87BEF72A4C14}"/>
              </a:ext>
            </a:extLst>
          </p:cNvPr>
          <p:cNvSpPr txBox="1"/>
          <p:nvPr/>
        </p:nvSpPr>
        <p:spPr>
          <a:xfrm>
            <a:off x="2516560" y="836713"/>
            <a:ext cx="527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  <a:cs typeface="맑은 고딕 Semilight" panose="020B0502040204020203" pitchFamily="50" charset="-127"/>
              </a:rPr>
              <a:t>실기교육방법론 강좌는 </a:t>
            </a:r>
            <a:r>
              <a:rPr lang="en-US" altLang="ko-KR" sz="3600" b="1" dirty="0">
                <a:solidFill>
                  <a:srgbClr val="FF000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  <a:cs typeface="맑은 고딕 Semilight" panose="020B0502040204020203" pitchFamily="50" charset="-127"/>
              </a:rPr>
              <a:t>. . .</a:t>
            </a:r>
            <a:endParaRPr lang="ko-KR" altLang="en-US" sz="3600" b="1" dirty="0">
              <a:solidFill>
                <a:srgbClr val="FF0000"/>
              </a:solidFill>
              <a:latin typeface="HU미드나잇140" panose="02020603020101020101" pitchFamily="18" charset="-127"/>
              <a:ea typeface="HU미드나잇140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30"/>
    </mc:Choice>
    <mc:Fallback xmlns="">
      <p:transition spd="slow" advTm="392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4A575-6C11-45FC-96EE-F3480CBED310}"/>
              </a:ext>
            </a:extLst>
          </p:cNvPr>
          <p:cNvSpPr txBox="1"/>
          <p:nvPr/>
        </p:nvSpPr>
        <p:spPr>
          <a:xfrm>
            <a:off x="839416" y="1844824"/>
            <a:ext cx="10513168" cy="217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1.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학습자의 특성을 설명할 수 있다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2.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학습이 이루어지는 원리를 설명할 수 있다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3. </a:t>
            </a:r>
            <a:r>
              <a:rPr lang="ko-KR" altLang="en-US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다양한 교수방법의 특성 및 절차를 이해할 수 있다</a:t>
            </a:r>
            <a:r>
              <a:rPr lang="en-US" altLang="ko-KR" sz="2400" dirty="0">
                <a:latin typeface="HU미드나잇140" panose="02020603020101020101" pitchFamily="18" charset="-127"/>
                <a:ea typeface="HU미드나잇140" panose="02020603020101020101" pitchFamily="18" charset="-127"/>
              </a:rPr>
              <a:t>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8A0F4-050C-4A05-9091-4A3E7884D8FF}"/>
              </a:ext>
            </a:extLst>
          </p:cNvPr>
          <p:cNvSpPr txBox="1"/>
          <p:nvPr/>
        </p:nvSpPr>
        <p:spPr>
          <a:xfrm>
            <a:off x="1944056" y="692696"/>
            <a:ext cx="652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  <a:cs typeface="맑은 고딕 Semilight" panose="020B0502040204020203" pitchFamily="50" charset="-127"/>
              </a:rPr>
              <a:t>실기교육방법론의 수업목표는 </a:t>
            </a:r>
            <a:r>
              <a:rPr lang="en-US" altLang="ko-KR" sz="3600" b="1" dirty="0">
                <a:solidFill>
                  <a:srgbClr val="FF0000"/>
                </a:solidFill>
                <a:latin typeface="HU미드나잇140" panose="02020603020101020101" pitchFamily="18" charset="-127"/>
                <a:ea typeface="HU미드나잇140" panose="02020603020101020101" pitchFamily="18" charset="-127"/>
                <a:cs typeface="맑은 고딕 Semilight" panose="020B0502040204020203" pitchFamily="50" charset="-127"/>
              </a:rPr>
              <a:t>. . .</a:t>
            </a:r>
            <a:endParaRPr lang="ko-KR" altLang="en-US" sz="3600" b="1" dirty="0">
              <a:solidFill>
                <a:srgbClr val="FF0000"/>
              </a:solidFill>
              <a:latin typeface="HU미드나잇140" panose="02020603020101020101" pitchFamily="18" charset="-127"/>
              <a:ea typeface="HU미드나잇140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12"/>
    </mc:Choice>
    <mc:Fallback xmlns="">
      <p:transition spd="slow" advTm="485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3DF27FB1-A922-45DC-97A1-8DEF6734BAA5}"/>
              </a:ext>
            </a:extLst>
          </p:cNvPr>
          <p:cNvSpPr/>
          <p:nvPr/>
        </p:nvSpPr>
        <p:spPr>
          <a:xfrm>
            <a:off x="1019436" y="2662833"/>
            <a:ext cx="10153128" cy="1532334"/>
          </a:xfrm>
          <a:prstGeom prst="round2DiagRect">
            <a:avLst/>
          </a:prstGeom>
          <a:solidFill>
            <a:srgbClr val="F6D8FE"/>
          </a:solidFill>
          <a:ln>
            <a:solidFill>
              <a:srgbClr val="F6D8FE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학생들로 하여금 어떤 특정 분야에서의 </a:t>
            </a:r>
            <a:r>
              <a:rPr kumimoji="0" lang="ko-KR" altLang="en-US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일을 처리하는 능력</a:t>
            </a:r>
            <a:r>
              <a:rPr kumimoji="0" lang="ko-KR" altLang="en-US" sz="2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키우게 하기 위해 이에 관한 </a:t>
            </a:r>
            <a:r>
              <a:rPr kumimoji="0" lang="ko-KR" altLang="en-US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지식</a:t>
            </a:r>
            <a:r>
              <a:rPr kumimoji="0" lang="en-US" altLang="ko-KR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 및 태도 </a:t>
            </a:r>
            <a:r>
              <a:rPr kumimoji="0" lang="ko-KR" altLang="en-US" sz="2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등을 </a:t>
            </a:r>
            <a:r>
              <a:rPr kumimoji="0" lang="ko-KR" altLang="en-US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배우고 익히는 것을 말한다</a:t>
            </a:r>
            <a:r>
              <a:rPr kumimoji="0" lang="en-US" altLang="ko-KR" sz="2800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kumimoji="0" lang="ko-KR" altLang="en-US" sz="2800" i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F3E510-9455-44E1-9963-E0E5A91B5A4C}"/>
              </a:ext>
            </a:extLst>
          </p:cNvPr>
          <p:cNvSpPr txBox="1">
            <a:spLocks/>
          </p:cNvSpPr>
          <p:nvPr/>
        </p:nvSpPr>
        <p:spPr>
          <a:xfrm>
            <a:off x="867488" y="1412776"/>
            <a:ext cx="5616624" cy="840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실기교육</a:t>
            </a:r>
            <a:r>
              <a:rPr kumimoji="0" lang="ko-KR" altLang="en-US" sz="280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kumimoji="0" lang="en-US" altLang="ko-KR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???</a:t>
            </a:r>
            <a:endParaRPr kumimoji="0" lang="ko-KR" altLang="en-US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21"/>
    </mc:Choice>
    <mc:Fallback xmlns="">
      <p:transition spd="slow" advTm="281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3DF27FB1-A922-45DC-97A1-8DEF6734BAA5}"/>
              </a:ext>
            </a:extLst>
          </p:cNvPr>
          <p:cNvSpPr/>
          <p:nvPr/>
        </p:nvSpPr>
        <p:spPr>
          <a:xfrm>
            <a:off x="1019436" y="2662833"/>
            <a:ext cx="10153128" cy="840088"/>
          </a:xfrm>
          <a:prstGeom prst="round2DiagRect">
            <a:avLst/>
          </a:prstGeom>
          <a:solidFill>
            <a:srgbClr val="D8FEF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직업교육</a:t>
            </a:r>
            <a:r>
              <a:rPr kumimoji="0" lang="en-US" altLang="ko-KR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실업교육</a:t>
            </a:r>
            <a:r>
              <a:rPr kumimoji="0" lang="en-US" altLang="ko-KR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기술교육</a:t>
            </a:r>
            <a:r>
              <a:rPr kumimoji="0" lang="en-US" altLang="ko-KR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산업교육</a:t>
            </a:r>
            <a:r>
              <a:rPr kumimoji="0" lang="en-US" altLang="ko-KR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32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실과교육</a:t>
            </a:r>
            <a:endParaRPr kumimoji="0" lang="ko-KR" altLang="en-US" sz="3200" i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F3E510-9455-44E1-9963-E0E5A91B5A4C}"/>
              </a:ext>
            </a:extLst>
          </p:cNvPr>
          <p:cNvSpPr txBox="1">
            <a:spLocks/>
          </p:cNvSpPr>
          <p:nvPr/>
        </p:nvSpPr>
        <p:spPr>
          <a:xfrm>
            <a:off x="867488" y="1412776"/>
            <a:ext cx="7316744" cy="840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1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실기교육과 유사한 개념들</a:t>
            </a:r>
            <a:endParaRPr kumimoji="0" lang="ko-KR" altLang="en-US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9"/>
    </mc:Choice>
    <mc:Fallback xmlns="">
      <p:transition spd="slow" advTm="275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3DF27FB1-A922-45DC-97A1-8DEF6734BAA5}"/>
              </a:ext>
            </a:extLst>
          </p:cNvPr>
          <p:cNvSpPr/>
          <p:nvPr/>
        </p:nvSpPr>
        <p:spPr>
          <a:xfrm>
            <a:off x="3158291" y="1916832"/>
            <a:ext cx="5724636" cy="3608222"/>
          </a:xfrm>
          <a:prstGeom prst="round2DiagRect">
            <a:avLst/>
          </a:prstGeom>
          <a:solidFill>
            <a:srgbClr val="F1F2E4"/>
          </a:solidFill>
          <a:ln>
            <a:solidFill>
              <a:srgbClr val="F6D8FE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R"/>
            </a:pPr>
            <a:r>
              <a:rPr kumimoji="0" lang="ko-KR" altLang="en-US" sz="2800" i="1" dirty="0">
                <a:solidFill>
                  <a:schemeClr val="accent5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교육철학적 관점</a:t>
            </a:r>
            <a:endParaRPr kumimoji="0" lang="en-US" altLang="ko-KR" sz="2800" i="1" dirty="0">
              <a:solidFill>
                <a:schemeClr val="accent5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R"/>
            </a:pPr>
            <a:r>
              <a:rPr kumimoji="0" lang="ko-KR" altLang="en-US" sz="2800" i="1" dirty="0">
                <a:solidFill>
                  <a:schemeClr val="accent5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경제적 관점</a:t>
            </a:r>
            <a:endParaRPr kumimoji="0" lang="en-US" altLang="ko-KR" sz="2800" i="1" dirty="0">
              <a:solidFill>
                <a:schemeClr val="accent5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R"/>
            </a:pPr>
            <a:r>
              <a:rPr kumimoji="0" lang="ko-KR" altLang="en-US" sz="2800" i="1" dirty="0">
                <a:solidFill>
                  <a:schemeClr val="accent5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사회적 관점</a:t>
            </a:r>
            <a:endParaRPr kumimoji="0" lang="en-US" altLang="ko-KR" sz="2800" i="1" dirty="0">
              <a:solidFill>
                <a:schemeClr val="accent5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R"/>
            </a:pPr>
            <a:r>
              <a:rPr kumimoji="0" lang="ko-KR" altLang="en-US" sz="2800" i="1" dirty="0">
                <a:solidFill>
                  <a:schemeClr val="accent5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과학기술적 관점</a:t>
            </a:r>
            <a:endParaRPr kumimoji="0" lang="en-US" altLang="ko-KR" sz="2800" i="1" dirty="0">
              <a:solidFill>
                <a:schemeClr val="accent5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R"/>
            </a:pPr>
            <a:r>
              <a:rPr kumimoji="0" lang="ko-KR" altLang="en-US" sz="2800" i="1" dirty="0">
                <a:solidFill>
                  <a:schemeClr val="accent5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인력수급적 관점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F3E510-9455-44E1-9963-E0E5A91B5A4C}"/>
              </a:ext>
            </a:extLst>
          </p:cNvPr>
          <p:cNvSpPr txBox="1">
            <a:spLocks/>
          </p:cNvSpPr>
          <p:nvPr/>
        </p:nvSpPr>
        <p:spPr>
          <a:xfrm>
            <a:off x="911424" y="836712"/>
            <a:ext cx="6552728" cy="840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실기교육</a:t>
            </a:r>
            <a:r>
              <a:rPr kumimoji="0" lang="ko-KR" alt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왜 </a:t>
            </a:r>
            <a:r>
              <a:rPr kumimoji="0" lang="ko-KR" altLang="en-US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kumimoji="0" lang="ko-KR" alt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한가</a:t>
            </a:r>
            <a:r>
              <a:rPr kumimoji="0" lang="en-US" altLang="ko-KR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???</a:t>
            </a:r>
            <a:endParaRPr kumimoji="0" lang="ko-KR" altLang="en-US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1"/>
    </mc:Choice>
    <mc:Fallback xmlns="">
      <p:transition spd="slow" advTm="31021"/>
    </mc:Fallback>
  </mc:AlternateContent>
</p:sld>
</file>

<file path=ppt/theme/theme1.xml><?xml version="1.0" encoding="utf-8"?>
<a:theme xmlns:a="http://schemas.openxmlformats.org/drawingml/2006/main" name="3_Custom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실기교육이상현테마</Template>
  <TotalTime>3457</TotalTime>
  <Words>792</Words>
  <Application>Microsoft Office PowerPoint</Application>
  <PresentationFormat>와이드스크린</PresentationFormat>
  <Paragraphs>146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HU미드나잇130</vt:lpstr>
      <vt:lpstr>Calibri</vt:lpstr>
      <vt:lpstr>굴림</vt:lpstr>
      <vt:lpstr>함초롬돋움</vt:lpstr>
      <vt:lpstr>배달의민족 도현</vt:lpstr>
      <vt:lpstr>Arial</vt:lpstr>
      <vt:lpstr>맑은 고딕</vt:lpstr>
      <vt:lpstr>HY헤드라인M</vt:lpstr>
      <vt:lpstr>Bahnschrift SemiLight Condensed</vt:lpstr>
      <vt:lpstr>휴먼모음T</vt:lpstr>
      <vt:lpstr>HU미드나잇140</vt:lpstr>
      <vt:lpstr>Calibri Light</vt:lpstr>
      <vt:lpstr>HY울릉도B</vt:lpstr>
      <vt:lpstr>3_Custom Design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1장. 교사의 역할과 자질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User</cp:lastModifiedBy>
  <cp:revision>92</cp:revision>
  <dcterms:created xsi:type="dcterms:W3CDTF">2013-09-13T08:24:37Z</dcterms:created>
  <dcterms:modified xsi:type="dcterms:W3CDTF">2021-02-28T16:19:05Z</dcterms:modified>
</cp:coreProperties>
</file>