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48" r:id="rId1"/>
    <p:sldMasterId id="2147484061" r:id="rId2"/>
    <p:sldMasterId id="2147484075" r:id="rId3"/>
  </p:sldMasterIdLst>
  <p:sldIdLst>
    <p:sldId id="936" r:id="rId4"/>
    <p:sldId id="935" r:id="rId5"/>
    <p:sldId id="541" r:id="rId6"/>
    <p:sldId id="259" r:id="rId7"/>
    <p:sldId id="297" r:id="rId8"/>
    <p:sldId id="281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57" r:id="rId18"/>
    <p:sldId id="280" r:id="rId19"/>
  </p:sldIdLst>
  <p:sldSz cx="12192000" cy="6858000"/>
  <p:notesSz cx="6858000" cy="9144000"/>
  <p:embeddedFontLst>
    <p:embeddedFont>
      <p:font typeface="HY울릉도B" panose="020B0600000101010101" charset="-127"/>
      <p:regular r:id="rId20"/>
    </p:embeddedFont>
    <p:embeddedFont>
      <p:font typeface="HY헤드라인M" panose="02030600000101010101" pitchFamily="18" charset="-127"/>
      <p:regular r:id="rId21"/>
    </p:embeddedFont>
    <p:embeddedFont>
      <p:font typeface="맑은 고딕" panose="020B0503020000020004" pitchFamily="50" charset="-127"/>
      <p:regular r:id="rId22"/>
      <p:bold r:id="rId23"/>
    </p:embeddedFont>
    <p:embeddedFont>
      <p:font typeface="휴먼모음T" panose="02030504000101010101" pitchFamily="18" charset="-127"/>
      <p:regular r:id="rId24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FEF5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53" d="100"/>
          <a:sy n="53" d="100"/>
        </p:scale>
        <p:origin x="108" y="230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2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5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D40608-EA4D-41F0-9F9E-862134190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1B67DE-8080-459D-BAF4-C5244C9E3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2061AC-EE0A-4E9F-8B88-9693450D45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66CB35-5725-4B29-A819-0E3D3E99974F}" type="datetimeFigureOut">
              <a:rPr lang="ko-KR" altLang="en-US" smtClean="0"/>
              <a:pPr>
                <a:defRPr/>
              </a:pPr>
              <a:t>2021-03-08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CF5EA6-DDE1-45AC-AF35-374486FE7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0CC2F4-65C5-4D15-BE9D-18CEB74BE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C8EF28F-D1C1-4765-8EC2-A231E10AA904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395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377190-34C6-4440-B8A7-F047E7267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A07577-B9E1-43E3-9B6F-13E3701E1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3BED2C-BDCE-454C-A104-C48AAF03DD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B0A85AD-06B7-48D8-95BA-03142D706C90}" type="datetimeFigureOut">
              <a:rPr lang="ko-KR" altLang="en-US" smtClean="0"/>
              <a:pPr>
                <a:defRPr/>
              </a:pPr>
              <a:t>2021-03-08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835769-EEBB-4B4A-AF39-73545C465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DEC020-93E1-48B8-9A27-385E09532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AC6707-E86B-4EE5-AA79-C7EE2A4AD48E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078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18B5F1-EF98-493A-BFDA-EBB86142A4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9D69A8-C87C-404C-ABF8-520E4D1B0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4C34F0-91D8-4D91-8BC4-14FD67BAC1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B2FDF06-FA15-492B-A746-CA58ACED671B}" type="datetimeFigureOut">
              <a:rPr lang="ko-KR" altLang="en-US" smtClean="0"/>
              <a:pPr>
                <a:defRPr/>
              </a:pPr>
              <a:t>2021-03-08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A9756C-4E9D-4E1A-9524-74FC58183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523039-CC1C-4B46-869C-75D410531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F4E641A-9A9E-4F68-9FB1-FD95783EBC08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886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6712" y="357166"/>
            <a:ext cx="10972800" cy="571504"/>
          </a:xfrm>
        </p:spPr>
        <p:txBody>
          <a:bodyPr>
            <a:noAutofit/>
          </a:bodyPr>
          <a:lstStyle>
            <a:lvl1pPr marL="742950" indent="-742950">
              <a:buClr>
                <a:srgbClr val="FF0000"/>
              </a:buClr>
              <a:buFont typeface="+mj-lt"/>
              <a:buAutoNum type="arabicPeriod"/>
              <a:defRPr sz="4400">
                <a:latin typeface="HY울릉도B" pitchFamily="18" charset="-127"/>
                <a:ea typeface="HY울릉도B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6485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D40608-EA4D-41F0-9F9E-862134190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1B67DE-8080-459D-BAF4-C5244C9E3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2061AC-EE0A-4E9F-8B88-9693450D45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D7B1262-F7FF-4E62-8CFA-DDDFD973B80D}" type="datetimeFigureOut">
              <a:rPr lang="ko-KR" altLang="en-US" smtClean="0"/>
              <a:pPr>
                <a:defRPr/>
              </a:pPr>
              <a:t>2021-03-08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CF5EA6-DDE1-45AC-AF35-374486FE7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0CC2F4-65C5-4D15-BE9D-18CEB74BE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B2031C6-0437-4FC0-8928-537693B98E73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291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5B4E63-7124-40F7-A1A2-56DAF8F22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36405-CD66-49F0-A7D0-6E5C0AE40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2B51CC-4BC0-4961-B56A-81B79E4707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D7B1262-F7FF-4E62-8CFA-DDDFD973B80D}" type="datetimeFigureOut">
              <a:rPr lang="ko-KR" altLang="en-US" smtClean="0"/>
              <a:pPr>
                <a:defRPr/>
              </a:pPr>
              <a:t>2021-03-08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93DF54-F723-4380-BA25-621B02E0D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7E849F-BEF2-4E9F-8678-F1CB0D50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B2031C6-0437-4FC0-8928-537693B98E73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600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29E144-02B7-4509-8957-934A90DA8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37F502-4324-406E-B30E-46441D60A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D1A21A-4E83-464D-BB51-6C91C1092D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D7B1262-F7FF-4E62-8CFA-DDDFD973B80D}" type="datetimeFigureOut">
              <a:rPr lang="ko-KR" altLang="en-US" smtClean="0"/>
              <a:pPr>
                <a:defRPr/>
              </a:pPr>
              <a:t>2021-03-08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17B657-20BC-4D4D-B006-A4A23BE86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39A160-190A-48DD-A115-270A00119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B2031C6-0437-4FC0-8928-537693B98E73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853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E7879C-CEE5-41DC-9C3C-B1398F57F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812E7D-5706-409C-90BE-054270D32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F53B18-D4BE-4631-9A3F-D22E37452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835396-A9B8-4D4E-9473-D877E8C780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8E0B1A5-A1B3-4263-B454-87061C8ACA3A}" type="datetimeFigureOut">
              <a:rPr lang="ko-KR" altLang="en-US" smtClean="0"/>
              <a:pPr>
                <a:defRPr/>
              </a:pPr>
              <a:t>2021-03-08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A23C8F-E326-4879-97B3-2D6BB6CC7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BAFC64-53C8-43BA-B3BD-D7381FDC4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CD60E93-BF0D-483D-8783-DBC76BA5E072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656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D9A9F-AE88-49CC-92C2-2FF77CC7A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E16DE7-EE03-4E20-AAD6-6CE8FCF23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FA4387-3741-4EDC-863C-594F8D1B2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6499BC-40BC-4683-BB8D-D5D1A43626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8000FC-57CE-4E33-B505-40B0225166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682E40-58DA-4F7E-A973-810AC672F6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7544074-63CE-48EA-8E48-487C792AB76C}" type="datetimeFigureOut">
              <a:rPr lang="ko-KR" altLang="en-US" smtClean="0"/>
              <a:pPr>
                <a:defRPr/>
              </a:pPr>
              <a:t>2021-03-08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1CAD52-EB33-491D-B49F-386A5E9A1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EECB95-DF01-4F2F-8024-AA9E3ECD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DFA1936-7CCB-444C-AC71-F6E41050DA9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496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68A19C-14CF-46EF-8935-21A81C748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D09F1E-E722-4C2F-ADF8-15AD6B11DC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DF68ADE-EA64-4892-8C36-F055653557D4}" type="datetimeFigureOut">
              <a:rPr lang="ko-KR" altLang="en-US" smtClean="0"/>
              <a:pPr>
                <a:defRPr/>
              </a:pPr>
              <a:t>2021-03-08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94ED71-D585-4619-ACE8-4CFD12549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6B32E1-6C6A-482E-A055-EB723C69A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1ADA74F-36D9-4C48-8146-760F958E813C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4766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54AC58-1AEB-43F2-B89C-26226B0583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8EA41DF-EFA3-44E3-BB29-2F833047D940}" type="datetimeFigureOut">
              <a:rPr lang="ko-KR" altLang="en-US" smtClean="0"/>
              <a:pPr>
                <a:defRPr/>
              </a:pPr>
              <a:t>2021-03-08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90487BC-94BA-4FBD-855F-9E3D07CA0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30073C-90C8-4799-B4EA-1AAB0D793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9EC1AD0-A8AC-49B8-B472-2C93580CE2EE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940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5B4E63-7124-40F7-A1A2-56DAF8F22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36405-CD66-49F0-A7D0-6E5C0AE40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2B51CC-4BC0-4961-B56A-81B79E4707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66CB35-5725-4B29-A819-0E3D3E99974F}" type="datetimeFigureOut">
              <a:rPr lang="ko-KR" altLang="en-US" smtClean="0"/>
              <a:pPr>
                <a:defRPr/>
              </a:pPr>
              <a:t>2021-03-08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93DF54-F723-4380-BA25-621B02E0D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7E849F-BEF2-4E9F-8678-F1CB0D50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C8EF28F-D1C1-4765-8EC2-A231E10AA904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37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189EE-8D1D-4032-A15B-39350E7B7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015F33-F8CC-4591-AE5E-F4254AC9B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17C093-9539-4E76-B069-920217D6A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D85A09-CF38-45B7-A4B1-A88AACA4CC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933737A-9764-4E7C-85A9-3F3B3559C340}" type="datetimeFigureOut">
              <a:rPr lang="ko-KR" altLang="en-US" smtClean="0"/>
              <a:pPr>
                <a:defRPr/>
              </a:pPr>
              <a:t>2021-03-08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FB7B0E-8847-4971-B29E-D41403FAB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1D0DA5-DA9D-4028-9190-B236790EB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119443A-14D8-4497-9D94-DBEE6CF8264B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076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1626B-7B5F-42F5-9E1B-3DA39FE5D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DC6C71-BC8E-4E5E-A830-70022BEB7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807A58-E68C-40CC-9977-08659432E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C0A023-7B81-45CC-88BB-AAEEC1B21A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9F93837-7502-4575-9007-9FBDF5ED8794}" type="datetimeFigureOut">
              <a:rPr lang="ko-KR" altLang="en-US" smtClean="0"/>
              <a:pPr>
                <a:defRPr/>
              </a:pPr>
              <a:t>2021-03-08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7D7F57-2C85-46D4-B743-0C221015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220415-D810-4A89-924E-0BBD44DD2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C9AE58C-B833-4148-A8EE-F83BEBF2F70F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4096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377190-34C6-4440-B8A7-F047E7267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A07577-B9E1-43E3-9B6F-13E3701E1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3BED2C-BDCE-454C-A104-C48AAF03DD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35671E5-D798-418D-82A2-00840B9111F7}" type="datetimeFigureOut">
              <a:rPr lang="ko-KR" altLang="en-US" smtClean="0"/>
              <a:pPr>
                <a:defRPr/>
              </a:pPr>
              <a:t>2021-03-08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835769-EEBB-4B4A-AF39-73545C465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DEC020-93E1-48B8-9A27-385E09532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1D1A0BD-F128-4EE8-AC34-3FB9BF1AEA5C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3137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18B5F1-EF98-493A-BFDA-EBB86142A4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9D69A8-C87C-404C-ABF8-520E4D1B0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4C34F0-91D8-4D91-8BC4-14FD67BAC1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37E6993-2F5A-428C-9B75-CEBEBDCB0E79}" type="datetimeFigureOut">
              <a:rPr lang="ko-KR" altLang="en-US" smtClean="0"/>
              <a:pPr>
                <a:defRPr/>
              </a:pPr>
              <a:t>2021-03-08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A9756C-4E9D-4E1A-9524-74FC58183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523039-CC1C-4B46-869C-75D410531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AE53417-0D2B-49C1-B5FC-9EAF5334231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6114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6712" y="357166"/>
            <a:ext cx="10972800" cy="571504"/>
          </a:xfrm>
        </p:spPr>
        <p:txBody>
          <a:bodyPr>
            <a:noAutofit/>
          </a:bodyPr>
          <a:lstStyle>
            <a:lvl1pPr marL="742950" indent="-742950">
              <a:buClr>
                <a:srgbClr val="FF0000"/>
              </a:buClr>
              <a:buFont typeface="+mj-lt"/>
              <a:buAutoNum type="arabicPeriod"/>
              <a:defRPr sz="4400">
                <a:latin typeface="HY울릉도B" pitchFamily="18" charset="-127"/>
                <a:ea typeface="HY울릉도B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12040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43229" y="5572140"/>
            <a:ext cx="8382059" cy="785818"/>
          </a:xfrm>
        </p:spPr>
        <p:txBody>
          <a:bodyPr anchor="t">
            <a:normAutofit/>
          </a:bodyPr>
          <a:lstStyle>
            <a:lvl1pPr algn="ctr">
              <a:defRPr sz="3200" b="1" cap="all">
                <a:solidFill>
                  <a:srgbClr val="FF0000"/>
                </a:solidFill>
                <a:latin typeface="HY울릉도B" pitchFamily="18" charset="-127"/>
                <a:ea typeface="HY울릉도B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1728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D4DA07-95C5-471B-BC1F-88A426D6D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EA0C79-EDBA-46DB-858A-8C0ADB94D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ED03AF-40E6-41AD-8538-1EB5CC433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66CB35-5725-4B29-A819-0E3D3E99974F}" type="datetimeFigureOut">
              <a:rPr lang="ko-KR" altLang="en-US" smtClean="0"/>
              <a:pPr>
                <a:defRPr/>
              </a:pPr>
              <a:t>2021-03-08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6B7CB-AB53-4803-B12B-9E0FBC76B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24C5EF-F629-44E4-AEEC-9A6843530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8EF28F-D1C1-4765-8EC2-A231E10AA904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9867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93EB9-569F-4764-9C26-DCB7EB072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81B501-2184-4837-AC1D-0C4795126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D68A5B-E93A-4EAE-AC7D-2F99A2BFB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66CB35-5725-4B29-A819-0E3D3E99974F}" type="datetimeFigureOut">
              <a:rPr lang="ko-KR" altLang="en-US" smtClean="0"/>
              <a:pPr>
                <a:defRPr/>
              </a:pPr>
              <a:t>2021-03-08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BB2216-0CC1-4BB9-BA33-E82DBADF0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1009A0-3499-4B52-BE82-D0814D8BB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8EF28F-D1C1-4765-8EC2-A231E10AA904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8833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B9A639-DC96-45D4-BD07-CF527D157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D7C1DF-385F-4F2F-9BA8-595AFD1FF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EEB6B2-481D-4C7B-8220-57A3331E3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66CB35-5725-4B29-A819-0E3D3E99974F}" type="datetimeFigureOut">
              <a:rPr lang="ko-KR" altLang="en-US" smtClean="0"/>
              <a:pPr>
                <a:defRPr/>
              </a:pPr>
              <a:t>2021-03-08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6698BF-E1F9-42F8-BE55-E7D36CF23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30BE13-FB29-400A-B96E-6D424E54A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8EF28F-D1C1-4765-8EC2-A231E10AA904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2425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D31F5-837D-4DB7-829A-F4B4564F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C11A3A-4B32-4356-BFB1-9E1A1CB586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85483C-087E-4B85-A4E7-4E7DF7331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ECABBA-804F-4B76-8D0E-E0B407695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4E7901-5EE0-47DC-ABE0-508F4A45E86B}" type="datetimeFigureOut">
              <a:rPr lang="ko-KR" altLang="en-US" smtClean="0"/>
              <a:pPr>
                <a:defRPr/>
              </a:pPr>
              <a:t>2021-03-08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EA0C48-FFBC-454C-B18B-D32576820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AB9427-94C2-4493-AB1F-E627E3B8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60B294-8713-4A22-B2A8-7C1A63B06D51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902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29E144-02B7-4509-8957-934A90DA8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37F502-4324-406E-B30E-46441D60A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D1A21A-4E83-464D-BB51-6C91C1092D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66CB35-5725-4B29-A819-0E3D3E99974F}" type="datetimeFigureOut">
              <a:rPr lang="ko-KR" altLang="en-US" smtClean="0"/>
              <a:pPr>
                <a:defRPr/>
              </a:pPr>
              <a:t>2021-03-08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17B657-20BC-4D4D-B006-A4A23BE86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39A160-190A-48DD-A115-270A00119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C8EF28F-D1C1-4765-8EC2-A231E10AA904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3605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DA1FA-376B-4DD7-9067-BB3633507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A9B8B7-C7F2-4290-8915-F0D808E2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E9220-5DE5-4A02-B710-1023E6D63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BC8B4D-9D45-4076-BA12-72A17E05EA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C6392F-EEA0-4B86-BE3D-049B233660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06E6C7-C21D-4EFB-9762-2460470FC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44E487-F4E7-43D5-B826-C2F1A9392433}" type="datetimeFigureOut">
              <a:rPr lang="ko-KR" altLang="en-US" smtClean="0"/>
              <a:pPr>
                <a:defRPr/>
              </a:pPr>
              <a:t>2021-03-08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53E3E1-E8F2-4DF2-AF2D-591D0F582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3070F8-CAE6-42BA-B98D-FF9136EB6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6C4DB-E95E-4BCB-A16C-4097828DA45B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7652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FA0FC-FCA1-4BEB-B6C8-4B9330228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8D12E8-FB09-45EF-B151-D0A64E23D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5B6092-C805-4B38-8A86-1864A4582F22}" type="datetimeFigureOut">
              <a:rPr lang="ko-KR" altLang="en-US" smtClean="0"/>
              <a:pPr>
                <a:defRPr/>
              </a:pPr>
              <a:t>2021-03-08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DD55AF-E76D-46FB-AD4B-DFDDC1AE1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2472EC-6012-4E9A-9134-A2016E666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5A6BD1-0399-48D5-B25D-CDB65A000898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5340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730D2E-D3E6-4EF7-B8CB-3EEE0457F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0C0EAF-1827-4EB2-ACE3-76686BC86E18}" type="datetimeFigureOut">
              <a:rPr lang="ko-KR" altLang="en-US" smtClean="0"/>
              <a:pPr>
                <a:defRPr/>
              </a:pPr>
              <a:t>2021-03-08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F11E56-38E3-4272-BE9B-06E2231EC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E4B685-E23F-4EE5-802D-F941303C1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C4D3E2-CB9A-432A-8841-5DFA9B800EDA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7467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2717F-63F3-4831-AF64-686B0D155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1D77FE-0B01-475E-9F42-08ABF9B6B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963280-5D07-42F6-97A5-54703D640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F4B57B-5163-4DC5-B71F-8C7FB590A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DB8774-ED71-4479-8297-DE9DEC52A929}" type="datetimeFigureOut">
              <a:rPr lang="ko-KR" altLang="en-US" smtClean="0"/>
              <a:pPr>
                <a:defRPr/>
              </a:pPr>
              <a:t>2021-03-08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C3EA02-C325-4656-B797-485795C3F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2FF91-C247-4A4C-B074-595251D54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AA299B-1F45-490C-8A5F-3D978447048F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8208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94E78-6F6E-4FCF-A5F0-8FBFF5524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C6101D8-A80E-4442-AC80-F59A24FF18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C32D69-8101-42DE-B0DD-A425C253E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4F5642-5AF5-40ED-A79C-788D2C11E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E8A7C6-C274-4623-AA04-0428BFA41A78}" type="datetimeFigureOut">
              <a:rPr lang="ko-KR" altLang="en-US" smtClean="0"/>
              <a:pPr>
                <a:defRPr/>
              </a:pPr>
              <a:t>2021-03-08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791A49-C445-4C49-B7B8-7F1A32656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0647E1-7335-4A54-B436-5EE93996B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006F23-1903-495A-9D63-1106989F13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6684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4A23BA-7A27-4A29-B37E-0A264E703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979F5B-0A44-4690-804B-E097324BF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B7930E-E2D8-4F34-9F6A-CBBE377C0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0A85AD-06B7-48D8-95BA-03142D706C90}" type="datetimeFigureOut">
              <a:rPr lang="ko-KR" altLang="en-US" smtClean="0"/>
              <a:pPr>
                <a:defRPr/>
              </a:pPr>
              <a:t>2021-03-08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083133-FB4D-4822-9964-361A58A24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83CB82-0152-4E85-8D90-7E2DDBAFD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AC6707-E86B-4EE5-AA79-C7EE2A4AD48E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06795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2ADAE3-26A1-4227-B858-CF74B7615A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2359BC-CD9D-4E22-B2C6-0947ED34E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545339-E023-4047-A7FC-1B81CCCB9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2FDF06-FA15-492B-A746-CA58ACED671B}" type="datetimeFigureOut">
              <a:rPr lang="ko-KR" altLang="en-US" smtClean="0"/>
              <a:pPr>
                <a:defRPr/>
              </a:pPr>
              <a:t>2021-03-08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C34579-E435-458E-BCD9-322D59A05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FBDB32-B1C5-4BF6-89F6-C2BFEF347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4E641A-9A9E-4F68-9FB1-FD95783EBC08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9100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admin.hakjisa.co.kr/book/book_image/P110903161200-3.jpg">
            <a:extLst>
              <a:ext uri="{FF2B5EF4-FFF2-40B4-BE49-F238E27FC236}">
                <a16:creationId xmlns:a16="http://schemas.microsoft.com/office/drawing/2014/main" id="{50B8A00E-7CCF-4CE2-BC0A-3DC3B868E26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1" y="2500313"/>
            <a:ext cx="2779183" cy="277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C16B723-C17E-4B99-A2F7-319813721302}"/>
              </a:ext>
            </a:extLst>
          </p:cNvPr>
          <p:cNvSpPr/>
          <p:nvPr userDrawn="1"/>
        </p:nvSpPr>
        <p:spPr>
          <a:xfrm>
            <a:off x="2285973" y="1093288"/>
            <a:ext cx="7905805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6000" dirty="0">
                <a:ln w="18415" cmpd="sng">
                  <a:solidFill>
                    <a:srgbClr val="FF9900"/>
                  </a:solidFill>
                  <a:prstDash val="solid"/>
                </a:ln>
                <a:solidFill>
                  <a:srgbClr val="FF9933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실기교육방법론</a:t>
            </a:r>
            <a:endParaRPr kumimoji="0" lang="en-US" altLang="ko-KR" sz="4400" dirty="0">
              <a:ln w="18415" cmpd="sng">
                <a:solidFill>
                  <a:schemeClr val="tx1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04971" y="5500702"/>
            <a:ext cx="8534400" cy="75724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90456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6712" y="357166"/>
            <a:ext cx="10972800" cy="571504"/>
          </a:xfrm>
        </p:spPr>
        <p:txBody>
          <a:bodyPr>
            <a:noAutofit/>
          </a:bodyPr>
          <a:lstStyle>
            <a:lvl1pPr marL="742950" indent="-742950">
              <a:buClr>
                <a:srgbClr val="FF0000"/>
              </a:buClr>
              <a:buFont typeface="+mj-lt"/>
              <a:buAutoNum type="arabicPeriod"/>
              <a:defRPr sz="4400">
                <a:latin typeface="HY울릉도B" pitchFamily="18" charset="-127"/>
                <a:ea typeface="HY울릉도B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685088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43229" y="5572140"/>
            <a:ext cx="8382059" cy="785818"/>
          </a:xfrm>
        </p:spPr>
        <p:txBody>
          <a:bodyPr anchor="t">
            <a:normAutofit/>
          </a:bodyPr>
          <a:lstStyle>
            <a:lvl1pPr algn="ctr">
              <a:defRPr sz="3200" b="1" cap="all">
                <a:solidFill>
                  <a:srgbClr val="FF0000"/>
                </a:solidFill>
                <a:latin typeface="HY울릉도B" pitchFamily="18" charset="-127"/>
                <a:ea typeface="HY울릉도B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01031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E7879C-CEE5-41DC-9C3C-B1398F57F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812E7D-5706-409C-90BE-054270D32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F53B18-D4BE-4631-9A3F-D22E37452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835396-A9B8-4D4E-9473-D877E8C780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D4E7901-5EE0-47DC-ABE0-508F4A45E86B}" type="datetimeFigureOut">
              <a:rPr lang="ko-KR" altLang="en-US" smtClean="0"/>
              <a:pPr>
                <a:defRPr/>
              </a:pPr>
              <a:t>2021-03-08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A23C8F-E326-4879-97B3-2D6BB6CC7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BAFC64-53C8-43BA-B3BD-D7381FDC4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460B294-8713-4A22-B2A8-7C1A63B06D51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20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D9A9F-AE88-49CC-92C2-2FF77CC7A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E16DE7-EE03-4E20-AAD6-6CE8FCF23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FA4387-3741-4EDC-863C-594F8D1B2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6499BC-40BC-4683-BB8D-D5D1A43626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8000FC-57CE-4E33-B505-40B0225166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682E40-58DA-4F7E-A973-810AC672F6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944E487-F4E7-43D5-B826-C2F1A9392433}" type="datetimeFigureOut">
              <a:rPr lang="ko-KR" altLang="en-US" smtClean="0"/>
              <a:pPr>
                <a:defRPr/>
              </a:pPr>
              <a:t>2021-03-08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1CAD52-EB33-491D-B49F-386A5E9A1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EECB95-DF01-4F2F-8024-AA9E3ECD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BE6C4DB-E95E-4BCB-A16C-4097828DA45B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35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68A19C-14CF-46EF-8935-21A81C748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D09F1E-E722-4C2F-ADF8-15AD6B11DC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45B6092-C805-4B38-8A86-1864A4582F22}" type="datetimeFigureOut">
              <a:rPr lang="ko-KR" altLang="en-US" smtClean="0"/>
              <a:pPr>
                <a:defRPr/>
              </a:pPr>
              <a:t>2021-03-08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94ED71-D585-4619-ACE8-4CFD12549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6B32E1-6C6A-482E-A055-EB723C69A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85A6BD1-0399-48D5-B25D-CDB65A000898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478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54AC58-1AEB-43F2-B89C-26226B0583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00C0EAF-1827-4EB2-ACE3-76686BC86E18}" type="datetimeFigureOut">
              <a:rPr lang="ko-KR" altLang="en-US" smtClean="0"/>
              <a:pPr>
                <a:defRPr/>
              </a:pPr>
              <a:t>2021-03-08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90487BC-94BA-4FBD-855F-9E3D07CA0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30073C-90C8-4799-B4EA-1AAB0D793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CC4D3E2-CB9A-432A-8841-5DFA9B800EDA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122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189EE-8D1D-4032-A15B-39350E7B7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015F33-F8CC-4591-AE5E-F4254AC9B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17C093-9539-4E76-B069-920217D6A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D85A09-CF38-45B7-A4B1-A88AACA4CC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ADB8774-ED71-4479-8297-DE9DEC52A929}" type="datetimeFigureOut">
              <a:rPr lang="ko-KR" altLang="en-US" smtClean="0"/>
              <a:pPr>
                <a:defRPr/>
              </a:pPr>
              <a:t>2021-03-08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FB7B0E-8847-4971-B29E-D41403FAB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1D0DA5-DA9D-4028-9190-B236790EB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AA299B-1F45-490C-8A5F-3D978447048F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114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1626B-7B5F-42F5-9E1B-3DA39FE5D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DC6C71-BC8E-4E5E-A830-70022BEB7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807A58-E68C-40CC-9977-08659432E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C0A023-7B81-45CC-88BB-AAEEC1B21A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EE8A7C6-C274-4623-AA04-0428BFA41A78}" type="datetimeFigureOut">
              <a:rPr lang="ko-KR" altLang="en-US" smtClean="0"/>
              <a:pPr>
                <a:defRPr/>
              </a:pPr>
              <a:t>2021-03-08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7D7F57-2C85-46D4-B743-0C221015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220415-D810-4A89-924E-0BBD44DD2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0006F23-1903-495A-9D63-1106989F13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628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023D17-768A-4D13-954A-ACFA08C5C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314B3D-66D3-4BD4-855D-9C0228253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014812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9" r:id="rId1"/>
    <p:sldLayoutId id="2147484050" r:id="rId2"/>
    <p:sldLayoutId id="2147484051" r:id="rId3"/>
    <p:sldLayoutId id="2147484052" r:id="rId4"/>
    <p:sldLayoutId id="2147484053" r:id="rId5"/>
    <p:sldLayoutId id="2147484054" r:id="rId6"/>
    <p:sldLayoutId id="2147484055" r:id="rId7"/>
    <p:sldLayoutId id="2147484056" r:id="rId8"/>
    <p:sldLayoutId id="2147484057" r:id="rId9"/>
    <p:sldLayoutId id="2147484058" r:id="rId10"/>
    <p:sldLayoutId id="2147484059" r:id="rId11"/>
    <p:sldLayoutId id="214748409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023D17-768A-4D13-954A-ACFA08C5C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314B3D-66D3-4BD4-855D-9C0228253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2776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2" r:id="rId1"/>
    <p:sldLayoutId id="2147484063" r:id="rId2"/>
    <p:sldLayoutId id="2147484064" r:id="rId3"/>
    <p:sldLayoutId id="2147484065" r:id="rId4"/>
    <p:sldLayoutId id="2147484066" r:id="rId5"/>
    <p:sldLayoutId id="2147484067" r:id="rId6"/>
    <p:sldLayoutId id="2147484068" r:id="rId7"/>
    <p:sldLayoutId id="2147484069" r:id="rId8"/>
    <p:sldLayoutId id="2147484070" r:id="rId9"/>
    <p:sldLayoutId id="2147484071" r:id="rId10"/>
    <p:sldLayoutId id="2147484072" r:id="rId11"/>
    <p:sldLayoutId id="2147484073" r:id="rId12"/>
    <p:sldLayoutId id="2147484074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DF38B0-ADFA-4162-93E5-B3C9498D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0D414D-58B1-42A4-9102-AE414E749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2EB0B3-67AC-4742-A4B9-7809DABC0C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066CB35-5725-4B29-A819-0E3D3E99974F}" type="datetimeFigureOut">
              <a:rPr lang="ko-KR" altLang="en-US" smtClean="0"/>
              <a:pPr>
                <a:defRPr/>
              </a:pPr>
              <a:t>2021-03-08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3B293D-DD4A-46A1-96D6-344D55B8E8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32DCB0-EF22-4349-B4FE-E4C7D1554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C8EF28F-D1C1-4765-8EC2-A231E10AA904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CBA8902-D407-45AB-87CC-4569EDE9B7EC}"/>
              </a:ext>
            </a:extLst>
          </p:cNvPr>
          <p:cNvSpPr/>
          <p:nvPr userDrawn="1"/>
        </p:nvSpPr>
        <p:spPr>
          <a:xfrm>
            <a:off x="0" y="6429376"/>
            <a:ext cx="12192000" cy="428625"/>
          </a:xfrm>
          <a:prstGeom prst="rect">
            <a:avLst/>
          </a:prstGeom>
          <a:solidFill>
            <a:srgbClr val="996633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C593F4-8C4D-4EDE-B8FB-018D72B0EED6}"/>
              </a:ext>
            </a:extLst>
          </p:cNvPr>
          <p:cNvSpPr/>
          <p:nvPr userDrawn="1"/>
        </p:nvSpPr>
        <p:spPr>
          <a:xfrm>
            <a:off x="285709" y="6488692"/>
            <a:ext cx="11811083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</a:rPr>
              <a:t>THEORY AND PRACTICE OF PRACTICAL EDUCATION</a:t>
            </a:r>
          </a:p>
        </p:txBody>
      </p:sp>
    </p:spTree>
    <p:extLst>
      <p:ext uri="{BB962C8B-B14F-4D97-AF65-F5344CB8AC3E}">
        <p14:creationId xmlns:p14="http://schemas.microsoft.com/office/powerpoint/2010/main" val="186551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6" r:id="rId1"/>
    <p:sldLayoutId id="2147484077" r:id="rId2"/>
    <p:sldLayoutId id="2147484078" r:id="rId3"/>
    <p:sldLayoutId id="2147484079" r:id="rId4"/>
    <p:sldLayoutId id="2147484080" r:id="rId5"/>
    <p:sldLayoutId id="2147484081" r:id="rId6"/>
    <p:sldLayoutId id="2147484082" r:id="rId7"/>
    <p:sldLayoutId id="2147484083" r:id="rId8"/>
    <p:sldLayoutId id="2147484084" r:id="rId9"/>
    <p:sldLayoutId id="2147484085" r:id="rId10"/>
    <p:sldLayoutId id="2147484086" r:id="rId11"/>
    <p:sldLayoutId id="2147484087" r:id="rId12"/>
    <p:sldLayoutId id="2147484088" r:id="rId13"/>
    <p:sldLayoutId id="2147484089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OGZjGgxotY" TargetMode="Externa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admin.hakjisa.co.kr/book/book_image/P110903161200-3.jpg">
            <a:extLst>
              <a:ext uri="{FF2B5EF4-FFF2-40B4-BE49-F238E27FC236}">
                <a16:creationId xmlns:a16="http://schemas.microsoft.com/office/drawing/2014/main" id="{B970696E-B66D-49C2-AE7F-6998FE5AC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2348880"/>
            <a:ext cx="2907194" cy="387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49E3BDE-1CF5-4C8D-A0A9-0CB95A262B15}"/>
              </a:ext>
            </a:extLst>
          </p:cNvPr>
          <p:cNvSpPr/>
          <p:nvPr/>
        </p:nvSpPr>
        <p:spPr>
          <a:xfrm>
            <a:off x="1714480" y="908720"/>
            <a:ext cx="826995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6000" dirty="0">
                <a:ln w="18415" cmpd="sng">
                  <a:solidFill>
                    <a:srgbClr val="FF9900"/>
                  </a:solidFill>
                  <a:prstDash val="solid"/>
                </a:ln>
                <a:solidFill>
                  <a:srgbClr val="FF9933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실기교육방법론</a:t>
            </a:r>
            <a:endParaRPr kumimoji="0" lang="en-US" altLang="ko-KR" sz="4400" dirty="0">
              <a:ln w="18415" cmpd="sng">
                <a:solidFill>
                  <a:schemeClr val="tx1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D948EB-9F5A-4EAA-A929-7524DE80EC8A}"/>
              </a:ext>
            </a:extLst>
          </p:cNvPr>
          <p:cNvSpPr txBox="1"/>
          <p:nvPr/>
        </p:nvSpPr>
        <p:spPr>
          <a:xfrm>
            <a:off x="5663952" y="4119063"/>
            <a:ext cx="162931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  <a:cs typeface="+mn-cs"/>
              </a:rPr>
              <a:t>1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  <a:cs typeface="+mn-cs"/>
              </a:rPr>
              <a:t>주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  <a:cs typeface="+mn-cs"/>
              </a:rPr>
              <a:t>2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  <a:cs typeface="+mn-cs"/>
              </a:rPr>
              <a:t>차시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모음T" panose="02030504000101010101" pitchFamily="18" charset="-127"/>
              <a:ea typeface="휴먼모음T" panose="02030504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538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52"/>
    </mc:Choice>
    <mc:Fallback xmlns="">
      <p:transition spd="slow" advTm="625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직사각형 4">
            <a:extLst>
              <a:ext uri="{FF2B5EF4-FFF2-40B4-BE49-F238E27FC236}">
                <a16:creationId xmlns:a16="http://schemas.microsoft.com/office/drawing/2014/main" id="{3D5633D5-FB5B-48F0-8F0C-F8945B460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464" y="1412776"/>
            <a:ext cx="8001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kumimoji="0" lang="ko-KR" altLang="en-US" sz="240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kumimoji="0" lang="ko-KR" altLang="en-US" sz="2400" b="1">
                <a:latin typeface="휴먼모음T" panose="02030504000101010101" pitchFamily="18" charset="-127"/>
                <a:ea typeface="휴먼모음T" panose="02030504000101010101" pitchFamily="18" charset="-127"/>
              </a:rPr>
              <a:t>카츠</a:t>
            </a:r>
            <a:r>
              <a:rPr kumimoji="0" lang="en-US" altLang="ko-KR" sz="2400">
                <a:latin typeface="휴먼모음T" panose="02030504000101010101" pitchFamily="18" charset="-127"/>
                <a:ea typeface="휴먼모음T" panose="02030504000101010101" pitchFamily="18" charset="-127"/>
              </a:rPr>
              <a:t>(Katz, 1972)</a:t>
            </a:r>
            <a:r>
              <a:rPr kumimoji="0" lang="ko-KR" altLang="en-US" sz="2400">
                <a:latin typeface="휴먼모음T" panose="02030504000101010101" pitchFamily="18" charset="-127"/>
                <a:ea typeface="휴먼모음T" panose="02030504000101010101" pitchFamily="18" charset="-127"/>
              </a:rPr>
              <a:t>의 </a:t>
            </a:r>
            <a:r>
              <a:rPr kumimoji="0" lang="en-US" altLang="ko-KR" sz="2400">
                <a:latin typeface="휴먼모음T" panose="02030504000101010101" pitchFamily="18" charset="-127"/>
                <a:ea typeface="휴먼모음T" panose="02030504000101010101" pitchFamily="18" charset="-127"/>
              </a:rPr>
              <a:t>“</a:t>
            </a:r>
            <a:r>
              <a:rPr kumimoji="0" lang="ko-KR" altLang="en-US" sz="2400" b="1">
                <a:solidFill>
                  <a:srgbClr val="0000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교사의 전문적 유능성 </a:t>
            </a:r>
            <a:r>
              <a:rPr kumimoji="0" lang="en-US" altLang="ko-KR" sz="2400" b="1">
                <a:solidFill>
                  <a:srgbClr val="0000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4</a:t>
            </a:r>
            <a:r>
              <a:rPr kumimoji="0" lang="ko-KR" altLang="en-US" sz="2400" b="1">
                <a:solidFill>
                  <a:srgbClr val="0000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단계</a:t>
            </a:r>
            <a:r>
              <a:rPr kumimoji="0" lang="en-US" altLang="ko-KR" sz="2400">
                <a:latin typeface="휴먼모음T" panose="02030504000101010101" pitchFamily="18" charset="-127"/>
                <a:ea typeface="휴먼모음T" panose="02030504000101010101" pitchFamily="18" charset="-127"/>
              </a:rPr>
              <a:t>”</a:t>
            </a:r>
            <a:endParaRPr kumimoji="0" lang="ko-KR" altLang="en-US" sz="2400">
              <a:solidFill>
                <a:srgbClr val="FF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1509" name="직사각형 6">
            <a:extLst>
              <a:ext uri="{FF2B5EF4-FFF2-40B4-BE49-F238E27FC236}">
                <a16:creationId xmlns:a16="http://schemas.microsoft.com/office/drawing/2014/main" id="{E06D637C-5BCA-429E-A3C3-2B29E9265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777" y="2038568"/>
            <a:ext cx="8215312" cy="225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3</a:t>
            </a:r>
            <a:r>
              <a:rPr kumimoji="0"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단계</a:t>
            </a:r>
            <a:r>
              <a:rPr kumimoji="0"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kumimoji="0" lang="ko-KR" altLang="en-US" sz="2400" dirty="0">
                <a:highlight>
                  <a:srgbClr val="00FFFF"/>
                </a:highlight>
                <a:latin typeface="휴먼모음T" panose="02030504000101010101" pitchFamily="18" charset="-127"/>
                <a:ea typeface="휴먼모음T" panose="02030504000101010101" pitchFamily="18" charset="-127"/>
              </a:rPr>
              <a:t>처방적이고 경험 있는 교사</a:t>
            </a:r>
            <a:endParaRPr kumimoji="0" lang="en-US" altLang="ko-KR" sz="2400" dirty="0">
              <a:highlight>
                <a:srgbClr val="00FFFF"/>
              </a:highlight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    </a:t>
            </a:r>
            <a:r>
              <a:rPr kumimoji="0"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교수방법의 효율성</a:t>
            </a:r>
            <a:r>
              <a:rPr kumimoji="0"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kumimoji="0"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자신감</a:t>
            </a:r>
            <a:endParaRPr kumimoji="0"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    </a:t>
            </a:r>
            <a:r>
              <a:rPr kumimoji="0"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공개적으로 타인의 조언을 구함 </a:t>
            </a:r>
            <a:endParaRPr kumimoji="0"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     </a:t>
            </a:r>
          </a:p>
        </p:txBody>
      </p:sp>
      <p:pic>
        <p:nvPicPr>
          <p:cNvPr id="21510" name="Picture 2" descr="교사 일러스트 이미지 검색결과">
            <a:extLst>
              <a:ext uri="{FF2B5EF4-FFF2-40B4-BE49-F238E27FC236}">
                <a16:creationId xmlns:a16="http://schemas.microsoft.com/office/drawing/2014/main" id="{3E12C9FA-3128-4265-914F-96C670C05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308" y="2120105"/>
            <a:ext cx="2474781" cy="2617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B27B1839-3743-4DA1-8246-F4D7E55D59A0}"/>
              </a:ext>
            </a:extLst>
          </p:cNvPr>
          <p:cNvSpPr txBox="1">
            <a:spLocks/>
          </p:cNvSpPr>
          <p:nvPr/>
        </p:nvSpPr>
        <p:spPr>
          <a:xfrm>
            <a:off x="546758" y="365126"/>
            <a:ext cx="3240360" cy="400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altLang="ko-KR" sz="2000">
                <a:solidFill>
                  <a:srgbClr val="FF0000"/>
                </a:solidFill>
                <a:latin typeface="HY울릉도B" pitchFamily="18" charset="-127"/>
                <a:ea typeface="HY울릉도B" pitchFamily="18" charset="-127"/>
              </a:rPr>
              <a:t>2.</a:t>
            </a:r>
            <a:r>
              <a:rPr kumimoji="0" lang="ko-KR" altLang="en-US" sz="2000">
                <a:solidFill>
                  <a:srgbClr val="FF0000"/>
                </a:solidFill>
                <a:latin typeface="HY울릉도B" pitchFamily="18" charset="-127"/>
                <a:ea typeface="HY울릉도B" pitchFamily="18" charset="-127"/>
              </a:rPr>
              <a:t> </a:t>
            </a:r>
            <a:r>
              <a:rPr kumimoji="0" lang="ko-KR" altLang="en-US" sz="2000">
                <a:latin typeface="HY울릉도B" pitchFamily="18" charset="-127"/>
                <a:ea typeface="HY울릉도B" pitchFamily="18" charset="-127"/>
              </a:rPr>
              <a:t>유능한 교사 역할 준비</a:t>
            </a:r>
            <a:endParaRPr kumimoji="0" lang="ko-KR" altLang="en-US" sz="2000" dirty="0">
              <a:latin typeface="HY울릉도B" pitchFamily="18" charset="-127"/>
              <a:ea typeface="HY울릉도B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877"/>
    </mc:Choice>
    <mc:Fallback xmlns="">
      <p:transition spd="slow" advTm="85877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교사 일러스트 이미지 검색결과">
            <a:extLst>
              <a:ext uri="{FF2B5EF4-FFF2-40B4-BE49-F238E27FC236}">
                <a16:creationId xmlns:a16="http://schemas.microsoft.com/office/drawing/2014/main" id="{F0D62DC6-E5F1-42B6-A67D-F091E3A22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280" y="565151"/>
            <a:ext cx="2957513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직사각형 4">
            <a:extLst>
              <a:ext uri="{FF2B5EF4-FFF2-40B4-BE49-F238E27FC236}">
                <a16:creationId xmlns:a16="http://schemas.microsoft.com/office/drawing/2014/main" id="{2B4645DD-E63B-40EF-81D0-8231DDC47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151" y="1210270"/>
            <a:ext cx="8001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kumimoji="0" lang="ko-KR" altLang="en-US" sz="240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kumimoji="0" lang="ko-KR" altLang="en-US" sz="2400" b="1">
                <a:latin typeface="휴먼모음T" panose="02030504000101010101" pitchFamily="18" charset="-127"/>
                <a:ea typeface="휴먼모음T" panose="02030504000101010101" pitchFamily="18" charset="-127"/>
              </a:rPr>
              <a:t>카츠</a:t>
            </a:r>
            <a:r>
              <a:rPr kumimoji="0" lang="en-US" altLang="ko-KR" sz="2400">
                <a:latin typeface="휴먼모음T" panose="02030504000101010101" pitchFamily="18" charset="-127"/>
                <a:ea typeface="휴먼모음T" panose="02030504000101010101" pitchFamily="18" charset="-127"/>
              </a:rPr>
              <a:t>(Katz, 1972)</a:t>
            </a:r>
            <a:r>
              <a:rPr kumimoji="0" lang="ko-KR" altLang="en-US" sz="2400">
                <a:latin typeface="휴먼모음T" panose="02030504000101010101" pitchFamily="18" charset="-127"/>
                <a:ea typeface="휴먼모음T" panose="02030504000101010101" pitchFamily="18" charset="-127"/>
              </a:rPr>
              <a:t>의 </a:t>
            </a:r>
            <a:r>
              <a:rPr kumimoji="0" lang="en-US" altLang="ko-KR" sz="2400">
                <a:latin typeface="휴먼모음T" panose="02030504000101010101" pitchFamily="18" charset="-127"/>
                <a:ea typeface="휴먼모음T" panose="02030504000101010101" pitchFamily="18" charset="-127"/>
              </a:rPr>
              <a:t>“</a:t>
            </a:r>
            <a:r>
              <a:rPr kumimoji="0" lang="ko-KR" altLang="en-US" sz="2400" b="1">
                <a:solidFill>
                  <a:srgbClr val="0000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교사의 전문적 유능성 </a:t>
            </a:r>
            <a:r>
              <a:rPr kumimoji="0" lang="en-US" altLang="ko-KR" sz="2400" b="1">
                <a:solidFill>
                  <a:srgbClr val="0000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4</a:t>
            </a:r>
            <a:r>
              <a:rPr kumimoji="0" lang="ko-KR" altLang="en-US" sz="2400" b="1">
                <a:solidFill>
                  <a:srgbClr val="0000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단계</a:t>
            </a:r>
            <a:r>
              <a:rPr kumimoji="0" lang="en-US" altLang="ko-KR" sz="2400">
                <a:latin typeface="휴먼모음T" panose="02030504000101010101" pitchFamily="18" charset="-127"/>
                <a:ea typeface="휴먼모음T" panose="02030504000101010101" pitchFamily="18" charset="-127"/>
              </a:rPr>
              <a:t>”</a:t>
            </a:r>
            <a:endParaRPr kumimoji="0" lang="ko-KR" altLang="en-US" sz="2400">
              <a:solidFill>
                <a:srgbClr val="FF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2534" name="직사각형 6">
            <a:extLst>
              <a:ext uri="{FF2B5EF4-FFF2-40B4-BE49-F238E27FC236}">
                <a16:creationId xmlns:a16="http://schemas.microsoft.com/office/drawing/2014/main" id="{0D49391F-8415-4565-A3AA-1E684A081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464" y="1844610"/>
            <a:ext cx="8215312" cy="2808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4</a:t>
            </a:r>
            <a:r>
              <a:rPr kumimoji="0"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단계</a:t>
            </a:r>
            <a:r>
              <a:rPr kumimoji="0"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kumimoji="0" lang="ko-KR" altLang="en-US" sz="2400" dirty="0">
                <a:highlight>
                  <a:srgbClr val="FF00FF"/>
                </a:highlight>
                <a:latin typeface="휴먼모음T" panose="02030504000101010101" pitchFamily="18" charset="-127"/>
                <a:ea typeface="휴먼모음T" panose="02030504000101010101" pitchFamily="18" charset="-127"/>
              </a:rPr>
              <a:t>분석적이고 전문능력이 있는 교사</a:t>
            </a:r>
            <a:endParaRPr kumimoji="0" lang="en-US" altLang="ko-KR" sz="2400" dirty="0">
              <a:highlight>
                <a:srgbClr val="FF00FF"/>
              </a:highlight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    </a:t>
            </a:r>
            <a:r>
              <a:rPr kumimoji="0"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학교프로그램 평가</a:t>
            </a:r>
            <a:endParaRPr kumimoji="0"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    </a:t>
            </a:r>
            <a:r>
              <a:rPr kumimoji="0"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학생들에게 유익한 것에 대하여 철학적</a:t>
            </a:r>
            <a:r>
              <a:rPr kumimoji="0"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kumimoji="0"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윤리적으로 사고함</a:t>
            </a:r>
            <a:r>
              <a:rPr kumimoji="0"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    </a:t>
            </a:r>
            <a:r>
              <a:rPr kumimoji="0"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동료교사</a:t>
            </a:r>
            <a:r>
              <a:rPr kumimoji="0"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kumimoji="0"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학부모</a:t>
            </a:r>
            <a:r>
              <a:rPr kumimoji="0"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kumimoji="0"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교육행정가들의 의견 조율 </a:t>
            </a:r>
            <a:endParaRPr kumimoji="0"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     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FEF7F48-36CB-475E-8715-B1166B92E595}"/>
              </a:ext>
            </a:extLst>
          </p:cNvPr>
          <p:cNvSpPr txBox="1">
            <a:spLocks/>
          </p:cNvSpPr>
          <p:nvPr/>
        </p:nvSpPr>
        <p:spPr>
          <a:xfrm>
            <a:off x="546758" y="365126"/>
            <a:ext cx="3240360" cy="400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altLang="ko-KR" sz="2000">
                <a:solidFill>
                  <a:srgbClr val="FF0000"/>
                </a:solidFill>
                <a:latin typeface="HY울릉도B" pitchFamily="18" charset="-127"/>
                <a:ea typeface="HY울릉도B" pitchFamily="18" charset="-127"/>
              </a:rPr>
              <a:t>2.</a:t>
            </a:r>
            <a:r>
              <a:rPr kumimoji="0" lang="ko-KR" altLang="en-US" sz="2000">
                <a:solidFill>
                  <a:srgbClr val="FF0000"/>
                </a:solidFill>
                <a:latin typeface="HY울릉도B" pitchFamily="18" charset="-127"/>
                <a:ea typeface="HY울릉도B" pitchFamily="18" charset="-127"/>
              </a:rPr>
              <a:t> </a:t>
            </a:r>
            <a:r>
              <a:rPr kumimoji="0" lang="ko-KR" altLang="en-US" sz="2000">
                <a:latin typeface="HY울릉도B" pitchFamily="18" charset="-127"/>
                <a:ea typeface="HY울릉도B" pitchFamily="18" charset="-127"/>
              </a:rPr>
              <a:t>유능한 교사 역할 준비</a:t>
            </a:r>
            <a:endParaRPr kumimoji="0" lang="ko-KR" altLang="en-US" sz="2000" dirty="0">
              <a:latin typeface="HY울릉도B" pitchFamily="18" charset="-127"/>
              <a:ea typeface="HY울릉도B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899"/>
    </mc:Choice>
    <mc:Fallback xmlns="">
      <p:transition spd="slow" advTm="5789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직사각형 2">
            <a:extLst>
              <a:ext uri="{FF2B5EF4-FFF2-40B4-BE49-F238E27FC236}">
                <a16:creationId xmlns:a16="http://schemas.microsoft.com/office/drawing/2014/main" id="{F33F263E-74C4-4089-B43D-2C8633B93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504" y="1102801"/>
            <a:ext cx="7344816" cy="7694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ko-KR" altLang="en-US" sz="4400" i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유능한 교사가 되기 위한 요건</a:t>
            </a:r>
          </a:p>
        </p:txBody>
      </p:sp>
      <p:sp>
        <p:nvSpPr>
          <p:cNvPr id="23556" name="직사각형 6">
            <a:extLst>
              <a:ext uri="{FF2B5EF4-FFF2-40B4-BE49-F238E27FC236}">
                <a16:creationId xmlns:a16="http://schemas.microsoft.com/office/drawing/2014/main" id="{B9110915-CB1C-45A8-81C4-E5999CDA4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520" y="2071688"/>
            <a:ext cx="5463480" cy="3362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AutoNum type="arabicParenBoth"/>
            </a:pPr>
            <a:r>
              <a:rPr kumimoji="0" lang="ko-KR" altLang="en-US" sz="2400" dirty="0">
                <a:highlight>
                  <a:srgbClr val="FFFF00"/>
                </a:highlight>
                <a:latin typeface="휴먼모음T" panose="02030504000101010101" pitchFamily="18" charset="-127"/>
                <a:ea typeface="휴먼모음T" panose="02030504000101010101" pitchFamily="18" charset="-127"/>
              </a:rPr>
              <a:t>마음자세</a:t>
            </a:r>
            <a:endParaRPr kumimoji="0" lang="en-US" altLang="ko-KR" sz="2400" dirty="0">
              <a:highlight>
                <a:srgbClr val="FFFF00"/>
              </a:highlight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   </a:t>
            </a:r>
            <a:r>
              <a:rPr kumimoji="0"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학생들을 사랑하는 마음</a:t>
            </a:r>
            <a:endParaRPr kumimoji="0"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   </a:t>
            </a:r>
            <a:r>
              <a:rPr kumimoji="0"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인간을 바라보는 관점</a:t>
            </a:r>
            <a:endParaRPr kumimoji="0"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   </a:t>
            </a:r>
            <a:r>
              <a:rPr kumimoji="0"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교직에 대한 관점</a:t>
            </a:r>
            <a:endParaRPr kumimoji="0"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   </a:t>
            </a:r>
            <a:r>
              <a:rPr kumimoji="0"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교육의 목적</a:t>
            </a:r>
            <a:endParaRPr kumimoji="0"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     </a:t>
            </a:r>
          </a:p>
        </p:txBody>
      </p:sp>
      <p:pic>
        <p:nvPicPr>
          <p:cNvPr id="23557" name="Picture 2" descr="C:\Users\user\AppData\Local\Microsoft\Windows\Temporary Internet Files\Content.IE5\R9WNCFXU\balloons-3117313_960_720[1].png">
            <a:extLst>
              <a:ext uri="{FF2B5EF4-FFF2-40B4-BE49-F238E27FC236}">
                <a16:creationId xmlns:a16="http://schemas.microsoft.com/office/drawing/2014/main" id="{F08F4526-0EBE-4765-A397-A4A54E20B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112" y="2398046"/>
            <a:ext cx="2557463" cy="255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220FE65-44F6-48FA-86B7-32360924B523}"/>
              </a:ext>
            </a:extLst>
          </p:cNvPr>
          <p:cNvSpPr txBox="1">
            <a:spLocks/>
          </p:cNvSpPr>
          <p:nvPr/>
        </p:nvSpPr>
        <p:spPr>
          <a:xfrm>
            <a:off x="546758" y="365126"/>
            <a:ext cx="3240360" cy="400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altLang="ko-KR" sz="2000">
                <a:solidFill>
                  <a:srgbClr val="FF0000"/>
                </a:solidFill>
                <a:latin typeface="HY울릉도B" pitchFamily="18" charset="-127"/>
                <a:ea typeface="HY울릉도B" pitchFamily="18" charset="-127"/>
              </a:rPr>
              <a:t>2.</a:t>
            </a:r>
            <a:r>
              <a:rPr kumimoji="0" lang="ko-KR" altLang="en-US" sz="2000">
                <a:solidFill>
                  <a:srgbClr val="FF0000"/>
                </a:solidFill>
                <a:latin typeface="HY울릉도B" pitchFamily="18" charset="-127"/>
                <a:ea typeface="HY울릉도B" pitchFamily="18" charset="-127"/>
              </a:rPr>
              <a:t> </a:t>
            </a:r>
            <a:r>
              <a:rPr kumimoji="0" lang="ko-KR" altLang="en-US" sz="2000">
                <a:latin typeface="HY울릉도B" pitchFamily="18" charset="-127"/>
                <a:ea typeface="HY울릉도B" pitchFamily="18" charset="-127"/>
              </a:rPr>
              <a:t>유능한 교사 역할 준비</a:t>
            </a:r>
            <a:endParaRPr kumimoji="0" lang="ko-KR" altLang="en-US" sz="2000" dirty="0">
              <a:latin typeface="HY울릉도B" pitchFamily="18" charset="-127"/>
              <a:ea typeface="HY울릉도B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230"/>
    </mc:Choice>
    <mc:Fallback xmlns="">
      <p:transition spd="slow" advTm="8323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6" descr="C:\Users\user\AppData\Local\Microsoft\Windows\Temporary Internet Files\Content.IE5\U87T86VF\ti069a6907[1].jpg">
            <a:extLst>
              <a:ext uri="{FF2B5EF4-FFF2-40B4-BE49-F238E27FC236}">
                <a16:creationId xmlns:a16="http://schemas.microsoft.com/office/drawing/2014/main" id="{20A1F65E-8181-4C10-BD33-096B3A971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130" y="1880448"/>
            <a:ext cx="2500311" cy="1762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직사각형 6">
            <a:extLst>
              <a:ext uri="{FF2B5EF4-FFF2-40B4-BE49-F238E27FC236}">
                <a16:creationId xmlns:a16="http://schemas.microsoft.com/office/drawing/2014/main" id="{B24FA836-1E5D-41D8-B105-66BB3AF01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465" y="2143126"/>
            <a:ext cx="8753600" cy="3916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(2) </a:t>
            </a:r>
            <a:r>
              <a:rPr kumimoji="0" lang="ko-KR" altLang="en-US" sz="2400" dirty="0">
                <a:highlight>
                  <a:srgbClr val="00FF00"/>
                </a:highlight>
                <a:latin typeface="휴먼모음T" panose="02030504000101010101" pitchFamily="18" charset="-127"/>
                <a:ea typeface="휴먼모음T" panose="02030504000101010101" pitchFamily="18" charset="-127"/>
              </a:rPr>
              <a:t>풍부한 교과 전문지식</a:t>
            </a:r>
            <a:endParaRPr kumimoji="0" lang="en-US" altLang="ko-KR" sz="2400" dirty="0">
              <a:highlight>
                <a:srgbClr val="00FF00"/>
              </a:highlight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자신이 가르치는 교과목에 대한 지식</a:t>
            </a:r>
            <a:endParaRPr kumimoji="0"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효율적인 교수법 또는 교수전략에 대한 지식</a:t>
            </a:r>
            <a:endParaRPr kumimoji="0"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교과목과 학습자에게 적절한 교수자료와 프로그램에 대한 지식</a:t>
            </a:r>
            <a:endParaRPr kumimoji="0"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학습자의 특성과 문화적 배경에 대한 지식</a:t>
            </a:r>
            <a:endParaRPr kumimoji="0"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학습환경에 대한 지식</a:t>
            </a:r>
            <a:endParaRPr kumimoji="0"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교육의 목적과 목표에 대한 지식</a:t>
            </a:r>
            <a:endParaRPr kumimoji="0"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" name="직사각형 2">
            <a:extLst>
              <a:ext uri="{FF2B5EF4-FFF2-40B4-BE49-F238E27FC236}">
                <a16:creationId xmlns:a16="http://schemas.microsoft.com/office/drawing/2014/main" id="{078906D7-CF91-438D-AE9B-FE533517A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504" y="1102801"/>
            <a:ext cx="7344816" cy="7694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ko-KR" altLang="en-US" sz="4400" i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유능한 교사가 되기 위한 요건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9C98550-468C-4BDB-9690-6EB16D07DA48}"/>
              </a:ext>
            </a:extLst>
          </p:cNvPr>
          <p:cNvSpPr txBox="1">
            <a:spLocks/>
          </p:cNvSpPr>
          <p:nvPr/>
        </p:nvSpPr>
        <p:spPr>
          <a:xfrm>
            <a:off x="546758" y="365126"/>
            <a:ext cx="3240360" cy="400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altLang="ko-KR" sz="2000">
                <a:solidFill>
                  <a:srgbClr val="FF0000"/>
                </a:solidFill>
                <a:latin typeface="HY울릉도B" pitchFamily="18" charset="-127"/>
                <a:ea typeface="HY울릉도B" pitchFamily="18" charset="-127"/>
              </a:rPr>
              <a:t>2.</a:t>
            </a:r>
            <a:r>
              <a:rPr kumimoji="0" lang="ko-KR" altLang="en-US" sz="2000">
                <a:solidFill>
                  <a:srgbClr val="FF0000"/>
                </a:solidFill>
                <a:latin typeface="HY울릉도B" pitchFamily="18" charset="-127"/>
                <a:ea typeface="HY울릉도B" pitchFamily="18" charset="-127"/>
              </a:rPr>
              <a:t> </a:t>
            </a:r>
            <a:r>
              <a:rPr kumimoji="0" lang="ko-KR" altLang="en-US" sz="2000">
                <a:latin typeface="HY울릉도B" pitchFamily="18" charset="-127"/>
                <a:ea typeface="HY울릉도B" pitchFamily="18" charset="-127"/>
              </a:rPr>
              <a:t>유능한 교사 역할 준비</a:t>
            </a:r>
            <a:endParaRPr kumimoji="0" lang="ko-KR" altLang="en-US" sz="2000" dirty="0">
              <a:latin typeface="HY울릉도B" pitchFamily="18" charset="-127"/>
              <a:ea typeface="HY울릉도B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655"/>
    </mc:Choice>
    <mc:Fallback xmlns="">
      <p:transition spd="slow" advTm="48655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3" descr="C:\Users\user\AppData\Local\Microsoft\Windows\Temporary Internet Files\Content.IE5\75XKK6KZ\WD0231045[1].jpg">
            <a:extLst>
              <a:ext uri="{FF2B5EF4-FFF2-40B4-BE49-F238E27FC236}">
                <a16:creationId xmlns:a16="http://schemas.microsoft.com/office/drawing/2014/main" id="{40F89956-5A2C-4067-A4C1-D94E9DAC2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9726" y="401403"/>
            <a:ext cx="1884531" cy="2172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직사각형 6">
            <a:extLst>
              <a:ext uri="{FF2B5EF4-FFF2-40B4-BE49-F238E27FC236}">
                <a16:creationId xmlns:a16="http://schemas.microsoft.com/office/drawing/2014/main" id="{37EC1930-444E-4B9D-8EB7-E53C7CE33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32" y="2204864"/>
            <a:ext cx="9793088" cy="3362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(3) </a:t>
            </a:r>
            <a:r>
              <a:rPr kumimoji="0" lang="ko-KR" altLang="en-US" sz="2400" dirty="0">
                <a:highlight>
                  <a:srgbClr val="00FFFF"/>
                </a:highlight>
                <a:latin typeface="휴먼모음T" panose="02030504000101010101" pitchFamily="18" charset="-127"/>
                <a:ea typeface="휴먼모음T" panose="02030504000101010101" pitchFamily="18" charset="-127"/>
              </a:rPr>
              <a:t>교수방법 및 준비</a:t>
            </a:r>
            <a:endParaRPr kumimoji="0" lang="en-US" altLang="ko-KR" sz="2400" dirty="0">
              <a:highlight>
                <a:srgbClr val="00FFFF"/>
              </a:highlight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교직은 특수기술을 요하는 전문직이므로 교사양성기관은 차별성 있는 교육내용으로 교사를 양성해야 한다</a:t>
            </a:r>
            <a:r>
              <a:rPr kumimoji="0"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교사는 교육의 수요자인 국민들의 요구에 부응하는 교육을 가장 효율적으로 하도록 특별히 훈련되어야 한다</a:t>
            </a:r>
            <a:r>
              <a:rPr kumimoji="0"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학교중심 교사훈련 프로그램을 통해서 현장실습 위주의 교육이 되어야 한다</a:t>
            </a:r>
            <a:r>
              <a:rPr kumimoji="0"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</p:txBody>
      </p:sp>
      <p:sp>
        <p:nvSpPr>
          <p:cNvPr id="6" name="직사각형 2">
            <a:extLst>
              <a:ext uri="{FF2B5EF4-FFF2-40B4-BE49-F238E27FC236}">
                <a16:creationId xmlns:a16="http://schemas.microsoft.com/office/drawing/2014/main" id="{DEA8CF5F-83C9-46DB-B275-7810AD4BA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504" y="1102801"/>
            <a:ext cx="7344816" cy="7694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ko-KR" altLang="en-US" sz="4400" i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유능한 교사가 되기 위한 요건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E63A659-F693-4E7A-AE40-C771AAD42582}"/>
              </a:ext>
            </a:extLst>
          </p:cNvPr>
          <p:cNvSpPr txBox="1">
            <a:spLocks/>
          </p:cNvSpPr>
          <p:nvPr/>
        </p:nvSpPr>
        <p:spPr>
          <a:xfrm>
            <a:off x="546758" y="365126"/>
            <a:ext cx="3240360" cy="400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altLang="ko-KR" sz="2000">
                <a:solidFill>
                  <a:srgbClr val="FF0000"/>
                </a:solidFill>
                <a:latin typeface="HY울릉도B" pitchFamily="18" charset="-127"/>
                <a:ea typeface="HY울릉도B" pitchFamily="18" charset="-127"/>
              </a:rPr>
              <a:t>2.</a:t>
            </a:r>
            <a:r>
              <a:rPr kumimoji="0" lang="ko-KR" altLang="en-US" sz="2000">
                <a:solidFill>
                  <a:srgbClr val="FF0000"/>
                </a:solidFill>
                <a:latin typeface="HY울릉도B" pitchFamily="18" charset="-127"/>
                <a:ea typeface="HY울릉도B" pitchFamily="18" charset="-127"/>
              </a:rPr>
              <a:t> </a:t>
            </a:r>
            <a:r>
              <a:rPr kumimoji="0" lang="ko-KR" altLang="en-US" sz="2000">
                <a:latin typeface="HY울릉도B" pitchFamily="18" charset="-127"/>
                <a:ea typeface="HY울릉도B" pitchFamily="18" charset="-127"/>
              </a:rPr>
              <a:t>유능한 교사 역할 준비</a:t>
            </a:r>
            <a:endParaRPr kumimoji="0" lang="ko-KR" altLang="en-US" sz="2000" dirty="0">
              <a:latin typeface="HY울릉도B" pitchFamily="18" charset="-127"/>
              <a:ea typeface="HY울릉도B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375"/>
    </mc:Choice>
    <mc:Fallback xmlns="">
      <p:transition spd="slow" advTm="32375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>
            <a:extLst>
              <a:ext uri="{FF2B5EF4-FFF2-40B4-BE49-F238E27FC236}">
                <a16:creationId xmlns:a16="http://schemas.microsoft.com/office/drawing/2014/main" id="{5E5826A1-A011-48A7-9A6A-48FB7BD59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440" y="357188"/>
            <a:ext cx="9198223" cy="571500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eaLnBrk="1" hangingPunct="1">
              <a:buFontTx/>
              <a:buNone/>
            </a:pPr>
            <a:r>
              <a:rPr lang="ko-KR" altLang="en-US" i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교사의 역할에는 무엇이 있는가</a:t>
            </a:r>
            <a:r>
              <a:rPr lang="en-US" altLang="ko-KR" i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?</a:t>
            </a:r>
            <a:endParaRPr lang="ko-KR" altLang="en-US" i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ED2DF35-4229-4B10-9CF3-B9A09E8837FB}"/>
              </a:ext>
            </a:extLst>
          </p:cNvPr>
          <p:cNvGrpSpPr/>
          <p:nvPr/>
        </p:nvGrpSpPr>
        <p:grpSpPr>
          <a:xfrm>
            <a:off x="4222685" y="1304492"/>
            <a:ext cx="3427018" cy="1044386"/>
            <a:chOff x="3580066" y="395777"/>
            <a:chExt cx="3427018" cy="1044386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CB644FD8-292C-4F4F-8EF1-F741FAA353CF}"/>
                </a:ext>
              </a:extLst>
            </p:cNvPr>
            <p:cNvSpPr/>
            <p:nvPr/>
          </p:nvSpPr>
          <p:spPr>
            <a:xfrm>
              <a:off x="3580066" y="395777"/>
              <a:ext cx="3427018" cy="104438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사각형: 둥근 모서리 4">
              <a:extLst>
                <a:ext uri="{FF2B5EF4-FFF2-40B4-BE49-F238E27FC236}">
                  <a16:creationId xmlns:a16="http://schemas.microsoft.com/office/drawing/2014/main" id="{41382140-B382-4673-BF99-64E30D32BFEB}"/>
                </a:ext>
              </a:extLst>
            </p:cNvPr>
            <p:cNvSpPr txBox="1"/>
            <p:nvPr/>
          </p:nvSpPr>
          <p:spPr>
            <a:xfrm>
              <a:off x="3631049" y="446760"/>
              <a:ext cx="3325052" cy="9424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000" b="1" kern="12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학생의 잠재력을 발견하는 교사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46DDB621-7844-462C-95FE-680D2E59C4F8}"/>
              </a:ext>
            </a:extLst>
          </p:cNvPr>
          <p:cNvGrpSpPr/>
          <p:nvPr/>
        </p:nvGrpSpPr>
        <p:grpSpPr>
          <a:xfrm>
            <a:off x="6355983" y="2773747"/>
            <a:ext cx="3268303" cy="1044386"/>
            <a:chOff x="5713364" y="1865032"/>
            <a:chExt cx="3268303" cy="1044386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9D56518-81C6-4A3C-B604-2E0F79BFA972}"/>
                </a:ext>
              </a:extLst>
            </p:cNvPr>
            <p:cNvSpPr/>
            <p:nvPr/>
          </p:nvSpPr>
          <p:spPr>
            <a:xfrm>
              <a:off x="5713364" y="1865032"/>
              <a:ext cx="3268303" cy="1044386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사각형: 둥근 모서리 6">
              <a:extLst>
                <a:ext uri="{FF2B5EF4-FFF2-40B4-BE49-F238E27FC236}">
                  <a16:creationId xmlns:a16="http://schemas.microsoft.com/office/drawing/2014/main" id="{2CFCE0F4-607F-413C-A7E6-8B1EC3898653}"/>
                </a:ext>
              </a:extLst>
            </p:cNvPr>
            <p:cNvSpPr txBox="1"/>
            <p:nvPr/>
          </p:nvSpPr>
          <p:spPr>
            <a:xfrm>
              <a:off x="5764347" y="1916015"/>
              <a:ext cx="3166337" cy="9424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000" b="1" kern="12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학생의 동기를 촉진시키는 교사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CA2B649D-B533-4296-AC35-9F9F10E5CACC}"/>
              </a:ext>
            </a:extLst>
          </p:cNvPr>
          <p:cNvGrpSpPr/>
          <p:nvPr/>
        </p:nvGrpSpPr>
        <p:grpSpPr>
          <a:xfrm>
            <a:off x="6259240" y="4456172"/>
            <a:ext cx="3624471" cy="1044386"/>
            <a:chOff x="5616621" y="3547457"/>
            <a:chExt cx="3624471" cy="1044386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311EAB4-7BD8-4305-913A-69A4F17EEDF6}"/>
                </a:ext>
              </a:extLst>
            </p:cNvPr>
            <p:cNvSpPr/>
            <p:nvPr/>
          </p:nvSpPr>
          <p:spPr>
            <a:xfrm>
              <a:off x="5616621" y="3547457"/>
              <a:ext cx="3624471" cy="1044386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사각형: 둥근 모서리 8">
              <a:extLst>
                <a:ext uri="{FF2B5EF4-FFF2-40B4-BE49-F238E27FC236}">
                  <a16:creationId xmlns:a16="http://schemas.microsoft.com/office/drawing/2014/main" id="{DC0F1989-81BC-426F-A777-DEBB65B1581E}"/>
                </a:ext>
              </a:extLst>
            </p:cNvPr>
            <p:cNvSpPr txBox="1"/>
            <p:nvPr/>
          </p:nvSpPr>
          <p:spPr>
            <a:xfrm>
              <a:off x="5667604" y="3598440"/>
              <a:ext cx="3522505" cy="9424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000" b="1" kern="12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꿈 찾는 것을 </a:t>
              </a:r>
              <a:endParaRPr lang="en-US" altLang="ko-KR" sz="2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0" lvl="0" indent="0" algn="ctr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000" b="1" kern="12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도와주는 교사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A1814C55-5866-4B71-9591-B31DA8776ADF}"/>
              </a:ext>
            </a:extLst>
          </p:cNvPr>
          <p:cNvGrpSpPr/>
          <p:nvPr/>
        </p:nvGrpSpPr>
        <p:grpSpPr>
          <a:xfrm>
            <a:off x="2423592" y="4509122"/>
            <a:ext cx="3355408" cy="1044386"/>
            <a:chOff x="1944210" y="3600407"/>
            <a:chExt cx="3211392" cy="1044386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5FAA122-1F0D-4CA4-BB19-AD53E28065F5}"/>
                </a:ext>
              </a:extLst>
            </p:cNvPr>
            <p:cNvSpPr/>
            <p:nvPr/>
          </p:nvSpPr>
          <p:spPr>
            <a:xfrm>
              <a:off x="1944210" y="3600407"/>
              <a:ext cx="3211392" cy="1044386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사각형: 둥근 모서리 10">
              <a:extLst>
                <a:ext uri="{FF2B5EF4-FFF2-40B4-BE49-F238E27FC236}">
                  <a16:creationId xmlns:a16="http://schemas.microsoft.com/office/drawing/2014/main" id="{B6816FF3-10A0-4709-92DB-DCFBAF0E7DF1}"/>
                </a:ext>
              </a:extLst>
            </p:cNvPr>
            <p:cNvSpPr txBox="1"/>
            <p:nvPr/>
          </p:nvSpPr>
          <p:spPr>
            <a:xfrm>
              <a:off x="1995193" y="3651390"/>
              <a:ext cx="3109426" cy="9424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000" b="1" kern="12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꿈을 실현할 수 있도록 지원해 주는 교사</a:t>
              </a:r>
              <a:endParaRPr lang="en-US" altLang="ko-KR" sz="2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098FEB5A-E7EC-4C5F-8A8B-207A73757EBE}"/>
              </a:ext>
            </a:extLst>
          </p:cNvPr>
          <p:cNvGrpSpPr/>
          <p:nvPr/>
        </p:nvGrpSpPr>
        <p:grpSpPr>
          <a:xfrm>
            <a:off x="2308289" y="2773765"/>
            <a:ext cx="3416269" cy="1044386"/>
            <a:chOff x="1665670" y="1865050"/>
            <a:chExt cx="3416269" cy="1044386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4A0489CF-82E5-4169-AF02-E1D16CA782D6}"/>
                </a:ext>
              </a:extLst>
            </p:cNvPr>
            <p:cNvSpPr/>
            <p:nvPr/>
          </p:nvSpPr>
          <p:spPr>
            <a:xfrm>
              <a:off x="1665670" y="1865050"/>
              <a:ext cx="3416269" cy="104438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사각형: 둥근 모서리 12">
              <a:extLst>
                <a:ext uri="{FF2B5EF4-FFF2-40B4-BE49-F238E27FC236}">
                  <a16:creationId xmlns:a16="http://schemas.microsoft.com/office/drawing/2014/main" id="{301CA1E7-8642-40FA-884E-7C7676954AA4}"/>
                </a:ext>
              </a:extLst>
            </p:cNvPr>
            <p:cNvSpPr txBox="1"/>
            <p:nvPr/>
          </p:nvSpPr>
          <p:spPr>
            <a:xfrm>
              <a:off x="1716653" y="1916033"/>
              <a:ext cx="3314303" cy="9424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000" b="1" kern="12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상담을 통해 어려움을 </a:t>
              </a:r>
              <a:r>
                <a:rPr lang="ko-KR" altLang="en-US" sz="2000" b="1" kern="12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국복하게</a:t>
              </a:r>
              <a:r>
                <a:rPr lang="ko-KR" altLang="en-US" sz="2000" b="1" kern="12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도와주는 교사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247"/>
    </mc:Choice>
    <mc:Fallback xmlns="">
      <p:transition spd="slow" advTm="57247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>
            <a:extLst>
              <a:ext uri="{FF2B5EF4-FFF2-40B4-BE49-F238E27FC236}">
                <a16:creationId xmlns:a16="http://schemas.microsoft.com/office/drawing/2014/main" id="{4800CF95-1A2F-4CDA-BF4D-102281B6A33D}"/>
              </a:ext>
            </a:extLst>
          </p:cNvPr>
          <p:cNvSpPr txBox="1">
            <a:spLocks/>
          </p:cNvSpPr>
          <p:nvPr/>
        </p:nvSpPr>
        <p:spPr>
          <a:xfrm>
            <a:off x="2711624" y="4221088"/>
            <a:ext cx="3528392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>
                <a:solidFill>
                  <a:srgbClr val="FF0000"/>
                </a:solidFill>
                <a:latin typeface="HY울릉도B" pitchFamily="18" charset="-127"/>
                <a:ea typeface="HY울릉도B" pitchFamily="18" charset="-127"/>
                <a:cs typeface="+mj-cs"/>
              </a:defRPr>
            </a:lvl1pPr>
          </a:lstStyle>
          <a:p>
            <a:pPr algn="l"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kumimoji="0" lang="ko-KR" altLang="en-US" sz="2800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제 </a:t>
            </a:r>
            <a:r>
              <a:rPr kumimoji="0" lang="en-US" altLang="ko-KR" sz="2800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 </a:t>
            </a:r>
            <a:r>
              <a:rPr kumimoji="0" lang="ko-KR" altLang="en-US" sz="2800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장</a:t>
            </a:r>
            <a:r>
              <a:rPr kumimoji="0" lang="en-US" altLang="ko-KR" sz="2800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kumimoji="0" lang="ko-KR" altLang="en-US" sz="2800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학습이론</a:t>
            </a:r>
          </a:p>
        </p:txBody>
      </p:sp>
      <p:sp>
        <p:nvSpPr>
          <p:cNvPr id="5" name="제목 2">
            <a:extLst>
              <a:ext uri="{FF2B5EF4-FFF2-40B4-BE49-F238E27FC236}">
                <a16:creationId xmlns:a16="http://schemas.microsoft.com/office/drawing/2014/main" id="{224C1BF6-3AB1-46C4-8A12-8CF60B123D04}"/>
              </a:ext>
            </a:extLst>
          </p:cNvPr>
          <p:cNvSpPr txBox="1">
            <a:spLocks/>
          </p:cNvSpPr>
          <p:nvPr/>
        </p:nvSpPr>
        <p:spPr>
          <a:xfrm>
            <a:off x="4105275" y="1916832"/>
            <a:ext cx="6286500" cy="7858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>
                <a:solidFill>
                  <a:srgbClr val="FF0000"/>
                </a:solidFill>
                <a:latin typeface="HY울릉도B" pitchFamily="18" charset="-127"/>
                <a:ea typeface="HY울릉도B" pitchFamily="18" charset="-127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kumimoji="0" lang="en-US" altLang="ko-KR" sz="4400" dirty="0">
                <a:solidFill>
                  <a:srgbClr val="0070C0"/>
                </a:solidFill>
                <a:latin typeface="HY울릉도B" panose="020B0600000101010101" charset="-127"/>
                <a:ea typeface="HY울릉도B" panose="020B0600000101010101" charset="-127"/>
              </a:rPr>
              <a:t>THANK YOU</a:t>
            </a:r>
            <a:endParaRPr kumimoji="0" lang="ko-KR" altLang="en-US" sz="4400" dirty="0">
              <a:solidFill>
                <a:srgbClr val="0070C0"/>
              </a:solidFill>
              <a:latin typeface="HY울릉도B" panose="020B0600000101010101" charset="-127"/>
              <a:ea typeface="HY울릉도B" panose="020B0600000101010101" charset="-127"/>
            </a:endParaRPr>
          </a:p>
        </p:txBody>
      </p:sp>
      <p:sp>
        <p:nvSpPr>
          <p:cNvPr id="6" name="제목 2">
            <a:extLst>
              <a:ext uri="{FF2B5EF4-FFF2-40B4-BE49-F238E27FC236}">
                <a16:creationId xmlns:a16="http://schemas.microsoft.com/office/drawing/2014/main" id="{A5C91658-3404-4DFB-A412-15CCF0841628}"/>
              </a:ext>
            </a:extLst>
          </p:cNvPr>
          <p:cNvSpPr txBox="1">
            <a:spLocks/>
          </p:cNvSpPr>
          <p:nvPr/>
        </p:nvSpPr>
        <p:spPr>
          <a:xfrm>
            <a:off x="2135560" y="3573016"/>
            <a:ext cx="2902124" cy="785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>
                <a:solidFill>
                  <a:srgbClr val="FF0000"/>
                </a:solidFill>
                <a:latin typeface="HY울릉도B" pitchFamily="18" charset="-127"/>
                <a:ea typeface="HY울릉도B" pitchFamily="18" charset="-127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kumimoji="0" lang="ko-KR" altLang="en-US" dirty="0">
                <a:solidFill>
                  <a:srgbClr val="0070C0"/>
                </a:solidFill>
              </a:rPr>
              <a:t>다음</a:t>
            </a:r>
            <a:r>
              <a:rPr kumimoji="0" lang="en-US" altLang="ko-KR" dirty="0">
                <a:solidFill>
                  <a:srgbClr val="0070C0"/>
                </a:solidFill>
              </a:rPr>
              <a:t> </a:t>
            </a:r>
            <a:r>
              <a:rPr kumimoji="0" lang="ko-KR" altLang="en-US" dirty="0">
                <a:solidFill>
                  <a:srgbClr val="0070C0"/>
                </a:solidFill>
              </a:rPr>
              <a:t>강의는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786"/>
    </mc:Choice>
    <mc:Fallback xmlns="">
      <p:transition spd="slow" advTm="4078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F359EAD-570F-47ED-BB34-7689B76AE958}"/>
              </a:ext>
            </a:extLst>
          </p:cNvPr>
          <p:cNvSpPr txBox="1">
            <a:spLocks/>
          </p:cNvSpPr>
          <p:nvPr/>
        </p:nvSpPr>
        <p:spPr bwMode="auto">
          <a:xfrm>
            <a:off x="1127447" y="836712"/>
            <a:ext cx="3888433" cy="144016"/>
          </a:xfrm>
          <a:prstGeom prst="rect">
            <a:avLst/>
          </a:prstGeom>
          <a:solidFill>
            <a:srgbClr val="00EA6A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742950" indent="-742950" algn="ctr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+mj-lt"/>
              <a:buAutoNum type="arabicPeriod"/>
              <a:defRPr sz="4400" kern="120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  <a:cs typeface="맑은 고딕" panose="020B0503020000020004" pitchFamily="50" charset="-127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742950" marR="0" lvl="0" indent="-74295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+mj-lt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이번 시간에 학습할 내용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8B0ECE-5035-48B1-AB2C-F4517544FCBE}"/>
              </a:ext>
            </a:extLst>
          </p:cNvPr>
          <p:cNvSpPr txBox="1"/>
          <p:nvPr/>
        </p:nvSpPr>
        <p:spPr>
          <a:xfrm>
            <a:off x="1343472" y="1556792"/>
            <a:ext cx="48245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1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장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.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교사의 역할과 자질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D09437-8AE8-4CAD-9E4A-4B856257E8D2}"/>
              </a:ext>
            </a:extLst>
          </p:cNvPr>
          <p:cNvSpPr txBox="1"/>
          <p:nvPr/>
        </p:nvSpPr>
        <p:spPr>
          <a:xfrm>
            <a:off x="1847528" y="2204864"/>
            <a:ext cx="6094428" cy="1700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AutoNum type="arabicPeriod"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  <a:cs typeface="+mn-cs"/>
              </a:rPr>
              <a:t>교사의 영향력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모음T" panose="02030504000101010101" pitchFamily="18" charset="-127"/>
              <a:ea typeface="휴먼모음T" panose="02030504000101010101" pitchFamily="18" charset="-127"/>
              <a:cs typeface="+mn-cs"/>
            </a:endParaRPr>
          </a:p>
          <a:p>
            <a:pPr marL="457200" indent="-457200" algn="just">
              <a:lnSpc>
                <a:spcPct val="150000"/>
              </a:lnSpc>
              <a:buAutoNum type="arabicPeriod"/>
              <a:defRPr/>
            </a:pPr>
            <a:r>
              <a:rPr kumimoji="0" lang="ko-KR" altLang="en-US" sz="2400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유능한 교사역할 준비</a:t>
            </a:r>
            <a:endParaRPr lang="en-US" altLang="ko-KR" sz="2400" dirty="0">
              <a:solidFill>
                <a:prstClr val="black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 algn="just">
              <a:lnSpc>
                <a:spcPct val="150000"/>
              </a:lnSpc>
              <a:buAutoNum type="arabicPeriod"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  <a:cs typeface="+mn-cs"/>
              </a:rPr>
              <a:t>교사역할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모음T" panose="02030504000101010101" pitchFamily="18" charset="-127"/>
              <a:ea typeface="휴먼모음T" panose="02030504000101010101" pitchFamily="18" charset="-127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890"/>
    </mc:Choice>
    <mc:Fallback xmlns="">
      <p:transition spd="slow" advTm="1689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760FA00-EA66-4A08-A4E0-F1C376687570}"/>
              </a:ext>
            </a:extLst>
          </p:cNvPr>
          <p:cNvSpPr txBox="1">
            <a:spLocks/>
          </p:cNvSpPr>
          <p:nvPr/>
        </p:nvSpPr>
        <p:spPr bwMode="auto">
          <a:xfrm>
            <a:off x="1127448" y="1484784"/>
            <a:ext cx="3024336" cy="288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742950" indent="-742950" algn="ctr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+mj-lt"/>
              <a:buAutoNum type="arabicPeriod"/>
              <a:defRPr sz="4400" kern="120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  <a:cs typeface="맑은 고딕" panose="020B0503020000020004" pitchFamily="50" charset="-127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" panose="020B0503020000020004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742950" marR="0" lvl="0" indent="-74295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+mj-lt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HY울릉도B" panose="020B0600000101010101" charset="-127"/>
                <a:ea typeface="HY울릉도B" panose="020B0600000101010101" charset="-127"/>
              </a:rPr>
              <a:t>학습목표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D972891-B0A6-4410-835B-62591961A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276" y="1904975"/>
            <a:ext cx="8662219" cy="1146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marL="514350" indent="-5143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514350" marR="0" lvl="0" indent="-51435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AutoNum type="arabicPeriod"/>
              <a:tabLst/>
              <a:defRPr/>
            </a:pPr>
            <a:r>
              <a: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교사의 영향력을 이해할 수 있다</a:t>
            </a: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514350" marR="0" lvl="0" indent="-51435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AutoNum type="arabicPeriod"/>
              <a:tabLst/>
              <a:defRPr/>
            </a:pPr>
            <a:r>
              <a:rPr kumimoji="0" lang="ko-KR" altLang="en-US" sz="2400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교사의 역할을 설명할 수 있다</a:t>
            </a:r>
            <a:r>
              <a:rPr kumimoji="0" lang="en-US" altLang="ko-KR" sz="2400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kumimoji="0" lang="ko-KR" altLang="en-US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09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09"/>
    </mc:Choice>
    <mc:Fallback xmlns="">
      <p:transition spd="slow" advTm="1370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직사각형 2">
            <a:extLst>
              <a:ext uri="{FF2B5EF4-FFF2-40B4-BE49-F238E27FC236}">
                <a16:creationId xmlns:a16="http://schemas.microsoft.com/office/drawing/2014/main" id="{9E8F3F8E-F8E1-400D-8572-15DDA599B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456" y="2060848"/>
            <a:ext cx="9793088" cy="715089"/>
          </a:xfrm>
          <a:prstGeom prst="round2DiagRect">
            <a:avLst/>
          </a:prstGeom>
          <a:solidFill>
            <a:srgbClr val="D8FEF5"/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kumimoji="0" lang="en-US" altLang="ko-KR" sz="3600" i="1" dirty="0">
                <a:solidFill>
                  <a:srgbClr val="0000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kumimoji="0" lang="ko-KR" altLang="en-US" sz="3600" i="1" dirty="0">
                <a:solidFill>
                  <a:srgbClr val="0000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학교 생활을 하는 동안 가장 기억에 남는 교사는</a:t>
            </a:r>
            <a:r>
              <a:rPr kumimoji="0" lang="en-US" altLang="ko-KR" sz="3600" i="1" dirty="0">
                <a:solidFill>
                  <a:srgbClr val="0000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?</a:t>
            </a:r>
          </a:p>
        </p:txBody>
      </p:sp>
      <p:sp>
        <p:nvSpPr>
          <p:cNvPr id="4" name="직사각형 2">
            <a:extLst>
              <a:ext uri="{FF2B5EF4-FFF2-40B4-BE49-F238E27FC236}">
                <a16:creationId xmlns:a16="http://schemas.microsoft.com/office/drawing/2014/main" id="{3DB05BE7-79B1-49FD-8721-9F5ECFB55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856" y="3690898"/>
            <a:ext cx="9793088" cy="702588"/>
          </a:xfrm>
          <a:prstGeom prst="snip1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kumimoji="0" lang="en-US" altLang="ko-KR" sz="3600" i="1" dirty="0">
                <a:solidFill>
                  <a:srgbClr val="0000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  </a:t>
            </a:r>
            <a:r>
              <a:rPr kumimoji="0" lang="ko-KR" altLang="en-US" sz="3600" i="1" dirty="0">
                <a:solidFill>
                  <a:srgbClr val="0000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그 이유는</a:t>
            </a:r>
            <a:r>
              <a:rPr kumimoji="0" lang="en-US" altLang="ko-KR" sz="3600" i="1" dirty="0">
                <a:solidFill>
                  <a:srgbClr val="0000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?</a:t>
            </a:r>
            <a:endParaRPr kumimoji="0" lang="ko-KR" altLang="en-US" sz="3600" i="1" dirty="0">
              <a:solidFill>
                <a:srgbClr val="0000FF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826"/>
    </mc:Choice>
    <mc:Fallback xmlns="">
      <p:transition spd="slow" advTm="4382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직사각형 1">
            <a:extLst>
              <a:ext uri="{FF2B5EF4-FFF2-40B4-BE49-F238E27FC236}">
                <a16:creationId xmlns:a16="http://schemas.microsoft.com/office/drawing/2014/main" id="{6787C91B-2CE8-4FD7-999E-B081CB2B5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406" y="6165304"/>
            <a:ext cx="5643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  <a:hlinkClick r:id="rId3"/>
              </a:rPr>
              <a:t>https://www.youtube.com/watch?v=YOGZjGgxotY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4042"/>
    </mc:Choice>
    <mc:Fallback xmlns="">
      <p:transition spd="slow" advTm="884042"/>
    </mc:Fallback>
  </mc:AlternateContent>
  <p:extLst>
    <p:ext uri="{E180D4A7-C9FB-4DFB-919C-405C955672EB}">
      <p14:showEvtLst xmlns:p14="http://schemas.microsoft.com/office/powerpoint/2010/main">
        <p14:playEvt time="19414" objId="2"/>
        <p14:triggerEvt type="onClick" time="19415" objId="2"/>
        <p14:pauseEvt time="754237" objId="2"/>
        <p14:triggerEvt type="onClick" time="754237" objId="2"/>
        <p14:stopEvt time="881167" objId="2"/>
        <p14:playEvt time="881167" objId="2"/>
        <p14:stopEvt time="884042" objId="2"/>
      </p14:showEvt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8" descr="교사 일러스트 이미지 검색결과">
            <a:extLst>
              <a:ext uri="{FF2B5EF4-FFF2-40B4-BE49-F238E27FC236}">
                <a16:creationId xmlns:a16="http://schemas.microsoft.com/office/drawing/2014/main" id="{D87F6ED8-7902-480E-89DB-1B8461443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699" y="2443516"/>
            <a:ext cx="1739602" cy="2202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제목 1">
            <a:extLst>
              <a:ext uri="{FF2B5EF4-FFF2-40B4-BE49-F238E27FC236}">
                <a16:creationId xmlns:a16="http://schemas.microsoft.com/office/drawing/2014/main" id="{9649F89D-8584-49ED-87BD-19DB8385750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46758" y="365126"/>
            <a:ext cx="3240360" cy="4000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sz="2000" dirty="0">
                <a:solidFill>
                  <a:srgbClr val="FF0000"/>
                </a:solidFill>
                <a:latin typeface="HY울릉도B" pitchFamily="18" charset="-127"/>
                <a:ea typeface="HY울릉도B" pitchFamily="18" charset="-127"/>
              </a:rPr>
              <a:t>2.</a:t>
            </a:r>
            <a:r>
              <a:rPr lang="ko-KR" altLang="en-US" sz="2000" dirty="0">
                <a:solidFill>
                  <a:srgbClr val="FF0000"/>
                </a:solidFill>
                <a:latin typeface="HY울릉도B" pitchFamily="18" charset="-127"/>
                <a:ea typeface="HY울릉도B" pitchFamily="18" charset="-127"/>
              </a:rPr>
              <a:t> </a:t>
            </a:r>
            <a:r>
              <a:rPr lang="ko-KR" altLang="en-US" sz="2000" dirty="0">
                <a:latin typeface="HY울릉도B" pitchFamily="18" charset="-127"/>
                <a:ea typeface="HY울릉도B" pitchFamily="18" charset="-127"/>
              </a:rPr>
              <a:t>유능한 교사 역할 준비</a:t>
            </a:r>
          </a:p>
        </p:txBody>
      </p:sp>
      <p:sp>
        <p:nvSpPr>
          <p:cNvPr id="17413" name="직사각형 4">
            <a:extLst>
              <a:ext uri="{FF2B5EF4-FFF2-40B4-BE49-F238E27FC236}">
                <a16:creationId xmlns:a16="http://schemas.microsoft.com/office/drawing/2014/main" id="{1B244F5A-DA85-4E12-8B7A-64DF0965B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512" y="1917492"/>
            <a:ext cx="8001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; </a:t>
            </a:r>
            <a:r>
              <a:rPr kumimoji="0" lang="ko-KR" altLang="en-US" sz="2400" dirty="0">
                <a:highlight>
                  <a:srgbClr val="FFFF00"/>
                </a:highlight>
                <a:latin typeface="휴먼모음T" panose="02030504000101010101" pitchFamily="18" charset="-127"/>
                <a:ea typeface="휴먼모음T" panose="02030504000101010101" pitchFamily="18" charset="-127"/>
              </a:rPr>
              <a:t>교실에서 효율적인 행동을 보이는 교사</a:t>
            </a:r>
            <a:r>
              <a:rPr kumimoji="0"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(Borich, 2004)</a:t>
            </a:r>
            <a:endParaRPr kumimoji="0" lang="ko-KR" altLang="en-US" sz="2400" dirty="0">
              <a:solidFill>
                <a:srgbClr val="FF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7414" name="직사각형 6">
            <a:extLst>
              <a:ext uri="{FF2B5EF4-FFF2-40B4-BE49-F238E27FC236}">
                <a16:creationId xmlns:a16="http://schemas.microsoft.com/office/drawing/2014/main" id="{D15ECE72-3794-431B-93A5-EA9FF2FF9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699" y="2379157"/>
            <a:ext cx="8215312" cy="2808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AutoNum type="circleNumDbPlain"/>
            </a:pPr>
            <a:r>
              <a:rPr kumimoji="0"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학생들이 잘 이해할 수 있도록 교과내용을 제시한다</a:t>
            </a:r>
            <a:r>
              <a:rPr kumimoji="0"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AutoNum type="circleNumDbPlain"/>
            </a:pPr>
            <a:r>
              <a:rPr kumimoji="0"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다양한 교수방법을 적합하게 사용한다</a:t>
            </a:r>
            <a:r>
              <a:rPr kumimoji="0"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AutoNum type="circleNumDbPlain"/>
            </a:pPr>
            <a:r>
              <a:rPr kumimoji="0"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시간관리를 효율적으로 한다</a:t>
            </a:r>
            <a:r>
              <a:rPr kumimoji="0"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AutoNum type="circleNumDbPlain"/>
            </a:pPr>
            <a:r>
              <a:rPr kumimoji="0"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학생들이 수업에 잘 참여할 수 있도록 한다</a:t>
            </a:r>
            <a:r>
              <a:rPr kumimoji="0"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AutoNum type="circleNumDbPlain"/>
            </a:pPr>
            <a:r>
              <a:rPr kumimoji="0"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많은 학생이 교사가 가르친 내용을 이해한다</a:t>
            </a:r>
            <a:r>
              <a:rPr kumimoji="0"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7F0A7CC-81B2-41E5-9C12-9AB4E3943C14}"/>
              </a:ext>
            </a:extLst>
          </p:cNvPr>
          <p:cNvSpPr txBox="1">
            <a:spLocks/>
          </p:cNvSpPr>
          <p:nvPr/>
        </p:nvSpPr>
        <p:spPr>
          <a:xfrm>
            <a:off x="911424" y="949039"/>
            <a:ext cx="6336704" cy="84021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유능한 </a:t>
            </a:r>
            <a:r>
              <a:rPr kumimoji="0" lang="ko-KR" altLang="en-US" sz="4400" i="1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교사란</a:t>
            </a:r>
            <a:r>
              <a:rPr kumimoji="0" lang="en-US" altLang="ko-KR" sz="4400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???</a:t>
            </a:r>
            <a:endParaRPr kumimoji="0" lang="ko-KR" altLang="en-US" sz="2400" i="1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394"/>
    </mc:Choice>
    <mc:Fallback xmlns="">
      <p:transition spd="slow" advTm="13939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8" descr="교사 일러스트 이미지 검색결과">
            <a:extLst>
              <a:ext uri="{FF2B5EF4-FFF2-40B4-BE49-F238E27FC236}">
                <a16:creationId xmlns:a16="http://schemas.microsoft.com/office/drawing/2014/main" id="{B97F119B-AC18-4620-91B6-129E099BF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2" y="2327628"/>
            <a:ext cx="1739602" cy="2202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직사각형 4">
            <a:extLst>
              <a:ext uri="{FF2B5EF4-FFF2-40B4-BE49-F238E27FC236}">
                <a16:creationId xmlns:a16="http://schemas.microsoft.com/office/drawing/2014/main" id="{5D7BC1E9-6C3B-4B75-B2B6-4D0684983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472" y="1204915"/>
            <a:ext cx="84969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kumimoji="0"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kumimoji="0" lang="ko-KR" altLang="en-US" sz="2800" b="1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카츠</a:t>
            </a:r>
            <a:r>
              <a:rPr kumimoji="0" lang="en-US" altLang="ko-KR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(Katz, 1972)</a:t>
            </a:r>
            <a:r>
              <a:rPr kumimoji="0"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의 </a:t>
            </a:r>
            <a:r>
              <a:rPr kumimoji="0" lang="en-US" altLang="ko-KR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“</a:t>
            </a:r>
            <a:r>
              <a:rPr kumimoji="0" lang="ko-KR" altLang="en-US" sz="2800" b="1" dirty="0">
                <a:solidFill>
                  <a:srgbClr val="0000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교사의 전문적 </a:t>
            </a:r>
            <a:r>
              <a:rPr kumimoji="0" lang="ko-KR" altLang="en-US" sz="2800" b="1" dirty="0" err="1">
                <a:solidFill>
                  <a:srgbClr val="0000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유능성</a:t>
            </a:r>
            <a:r>
              <a:rPr kumimoji="0" lang="ko-KR" altLang="en-US" sz="2800" b="1" dirty="0">
                <a:solidFill>
                  <a:srgbClr val="0000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kumimoji="0" lang="en-US" altLang="ko-KR" sz="2800" b="1" dirty="0">
                <a:solidFill>
                  <a:srgbClr val="0000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4</a:t>
            </a:r>
            <a:r>
              <a:rPr kumimoji="0" lang="ko-KR" altLang="en-US" sz="2800" b="1" dirty="0">
                <a:solidFill>
                  <a:srgbClr val="0000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단계</a:t>
            </a:r>
            <a:r>
              <a:rPr kumimoji="0" lang="en-US" altLang="ko-KR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”</a:t>
            </a:r>
            <a:endParaRPr kumimoji="0" lang="ko-KR" altLang="en-US" sz="2800" dirty="0">
              <a:solidFill>
                <a:srgbClr val="FF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8438" name="직사각형 6">
            <a:extLst>
              <a:ext uri="{FF2B5EF4-FFF2-40B4-BE49-F238E27FC236}">
                <a16:creationId xmlns:a16="http://schemas.microsoft.com/office/drawing/2014/main" id="{47E7F6AF-05EA-4FBC-95EF-DE4CE6F56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1731" y="1916832"/>
            <a:ext cx="6088445" cy="225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r>
              <a:rPr kumimoji="0"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단계</a:t>
            </a:r>
            <a:r>
              <a:rPr kumimoji="0"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kumimoji="0"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직관적이고 생존적인 교사</a:t>
            </a:r>
            <a:endParaRPr kumimoji="0"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  <a:r>
              <a:rPr kumimoji="0"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단계</a:t>
            </a:r>
            <a:r>
              <a:rPr kumimoji="0"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kumimoji="0"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반성적이고 자신감 있는 교사</a:t>
            </a:r>
            <a:endParaRPr kumimoji="0"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3</a:t>
            </a:r>
            <a:r>
              <a:rPr kumimoji="0"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단계</a:t>
            </a:r>
            <a:r>
              <a:rPr kumimoji="0"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kumimoji="0"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처방적이고 경험 있는 교사</a:t>
            </a:r>
            <a:endParaRPr kumimoji="0"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4</a:t>
            </a:r>
            <a:r>
              <a:rPr kumimoji="0"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단계</a:t>
            </a:r>
            <a:r>
              <a:rPr kumimoji="0"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kumimoji="0"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분석적이고 전문능력이 있는 교사</a:t>
            </a:r>
            <a:endParaRPr kumimoji="0"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17C54DC-68D6-46DD-9D9F-AFA41D8249C2}"/>
              </a:ext>
            </a:extLst>
          </p:cNvPr>
          <p:cNvSpPr txBox="1">
            <a:spLocks/>
          </p:cNvSpPr>
          <p:nvPr/>
        </p:nvSpPr>
        <p:spPr>
          <a:xfrm>
            <a:off x="546758" y="365126"/>
            <a:ext cx="3240360" cy="400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altLang="ko-KR" sz="2000">
                <a:solidFill>
                  <a:srgbClr val="FF0000"/>
                </a:solidFill>
                <a:latin typeface="HY울릉도B" pitchFamily="18" charset="-127"/>
                <a:ea typeface="HY울릉도B" pitchFamily="18" charset="-127"/>
              </a:rPr>
              <a:t>2.</a:t>
            </a:r>
            <a:r>
              <a:rPr kumimoji="0" lang="ko-KR" altLang="en-US" sz="2000">
                <a:solidFill>
                  <a:srgbClr val="FF0000"/>
                </a:solidFill>
                <a:latin typeface="HY울릉도B" pitchFamily="18" charset="-127"/>
                <a:ea typeface="HY울릉도B" pitchFamily="18" charset="-127"/>
              </a:rPr>
              <a:t> </a:t>
            </a:r>
            <a:r>
              <a:rPr kumimoji="0" lang="ko-KR" altLang="en-US" sz="2000">
                <a:latin typeface="HY울릉도B" pitchFamily="18" charset="-127"/>
                <a:ea typeface="HY울릉도B" pitchFamily="18" charset="-127"/>
              </a:rPr>
              <a:t>유능한 교사 역할 준비</a:t>
            </a:r>
            <a:endParaRPr kumimoji="0" lang="ko-KR" altLang="en-US" sz="2000" dirty="0">
              <a:latin typeface="HY울릉도B" pitchFamily="18" charset="-127"/>
              <a:ea typeface="HY울릉도B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304"/>
    </mc:Choice>
    <mc:Fallback xmlns="">
      <p:transition spd="slow" advTm="6530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교사 일러스트 이미지 검색결과">
            <a:extLst>
              <a:ext uri="{FF2B5EF4-FFF2-40B4-BE49-F238E27FC236}">
                <a16:creationId xmlns:a16="http://schemas.microsoft.com/office/drawing/2014/main" id="{2D7613BB-5173-463E-8592-9608A2AA2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248" y="1665392"/>
            <a:ext cx="1959744" cy="1959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직사각형 4">
            <a:extLst>
              <a:ext uri="{FF2B5EF4-FFF2-40B4-BE49-F238E27FC236}">
                <a16:creationId xmlns:a16="http://schemas.microsoft.com/office/drawing/2014/main" id="{49C1B18B-A7F8-49E3-9D81-D734920B5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416" y="1196752"/>
            <a:ext cx="8001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kumimoji="0"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kumimoji="0" lang="ko-KR" altLang="en-US" sz="2400" b="1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카츠</a:t>
            </a:r>
            <a:r>
              <a:rPr kumimoji="0"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(Katz, 1972)</a:t>
            </a:r>
            <a:r>
              <a:rPr kumimoji="0"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의 </a:t>
            </a:r>
            <a:r>
              <a:rPr kumimoji="0"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“</a:t>
            </a:r>
            <a:r>
              <a:rPr kumimoji="0" lang="ko-KR" altLang="en-US" sz="2400" b="1" dirty="0">
                <a:solidFill>
                  <a:srgbClr val="0000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교사의 전문적 </a:t>
            </a:r>
            <a:r>
              <a:rPr kumimoji="0" lang="ko-KR" altLang="en-US" sz="2400" b="1" dirty="0" err="1">
                <a:solidFill>
                  <a:srgbClr val="0000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유능성</a:t>
            </a:r>
            <a:r>
              <a:rPr kumimoji="0" lang="ko-KR" altLang="en-US" sz="2400" b="1" dirty="0">
                <a:solidFill>
                  <a:srgbClr val="0000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kumimoji="0" lang="en-US" altLang="ko-KR" sz="2400" b="1" dirty="0">
                <a:solidFill>
                  <a:srgbClr val="0000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4</a:t>
            </a:r>
            <a:r>
              <a:rPr kumimoji="0" lang="ko-KR" altLang="en-US" sz="2400" b="1" dirty="0">
                <a:solidFill>
                  <a:srgbClr val="0000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단계</a:t>
            </a:r>
            <a:r>
              <a:rPr kumimoji="0"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”</a:t>
            </a:r>
            <a:endParaRPr kumimoji="0" lang="ko-KR" altLang="en-US" sz="2400" dirty="0">
              <a:solidFill>
                <a:srgbClr val="FF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9462" name="직사각형 6">
            <a:extLst>
              <a:ext uri="{FF2B5EF4-FFF2-40B4-BE49-F238E27FC236}">
                <a16:creationId xmlns:a16="http://schemas.microsoft.com/office/drawing/2014/main" id="{86704721-1431-4332-8D36-7C0ABD2A1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32" y="1894552"/>
            <a:ext cx="8215312" cy="225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r>
              <a:rPr kumimoji="0"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단계</a:t>
            </a:r>
            <a:r>
              <a:rPr kumimoji="0"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kumimoji="0" lang="ko-KR" altLang="en-US" sz="2400" dirty="0">
                <a:highlight>
                  <a:srgbClr val="00FF00"/>
                </a:highlight>
                <a:latin typeface="휴먼모음T" panose="02030504000101010101" pitchFamily="18" charset="-127"/>
                <a:ea typeface="휴먼모음T" panose="02030504000101010101" pitchFamily="18" charset="-127"/>
              </a:rPr>
              <a:t>직관적이고 생존적인 교사</a:t>
            </a:r>
            <a:endParaRPr kumimoji="0" lang="en-US" altLang="ko-KR" sz="2400" dirty="0">
              <a:highlight>
                <a:srgbClr val="00FF00"/>
              </a:highlight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    </a:t>
            </a:r>
            <a:r>
              <a:rPr kumimoji="0"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자신의 성격에 맞지 않는 가혹한 지도방법 사용</a:t>
            </a:r>
            <a:endParaRPr kumimoji="0"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    </a:t>
            </a:r>
            <a:r>
              <a:rPr kumimoji="0"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학생의 나쁜 행동에 대해 무섭게 대처함</a:t>
            </a:r>
            <a:endParaRPr kumimoji="0"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    </a:t>
            </a:r>
            <a:r>
              <a:rPr kumimoji="0"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학생을 통제하기 위해 </a:t>
            </a:r>
            <a:r>
              <a:rPr kumimoji="0"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1~2</a:t>
            </a:r>
            <a:r>
              <a:rPr kumimoji="0"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가지 방법만 사용</a:t>
            </a:r>
            <a:r>
              <a:rPr kumimoji="0"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F2769D9-78AE-458C-B8AB-9516023F667F}"/>
              </a:ext>
            </a:extLst>
          </p:cNvPr>
          <p:cNvSpPr txBox="1">
            <a:spLocks/>
          </p:cNvSpPr>
          <p:nvPr/>
        </p:nvSpPr>
        <p:spPr>
          <a:xfrm>
            <a:off x="546758" y="365126"/>
            <a:ext cx="3240360" cy="400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altLang="ko-KR" sz="2000">
                <a:solidFill>
                  <a:srgbClr val="FF0000"/>
                </a:solidFill>
                <a:latin typeface="HY울릉도B" pitchFamily="18" charset="-127"/>
                <a:ea typeface="HY울릉도B" pitchFamily="18" charset="-127"/>
              </a:rPr>
              <a:t>2.</a:t>
            </a:r>
            <a:r>
              <a:rPr kumimoji="0" lang="ko-KR" altLang="en-US" sz="2000">
                <a:solidFill>
                  <a:srgbClr val="FF0000"/>
                </a:solidFill>
                <a:latin typeface="HY울릉도B" pitchFamily="18" charset="-127"/>
                <a:ea typeface="HY울릉도B" pitchFamily="18" charset="-127"/>
              </a:rPr>
              <a:t> </a:t>
            </a:r>
            <a:r>
              <a:rPr kumimoji="0" lang="ko-KR" altLang="en-US" sz="2000">
                <a:latin typeface="HY울릉도B" pitchFamily="18" charset="-127"/>
                <a:ea typeface="HY울릉도B" pitchFamily="18" charset="-127"/>
              </a:rPr>
              <a:t>유능한 교사 역할 준비</a:t>
            </a:r>
            <a:endParaRPr kumimoji="0" lang="ko-KR" altLang="en-US" sz="2000" dirty="0">
              <a:latin typeface="HY울릉도B" pitchFamily="18" charset="-127"/>
              <a:ea typeface="HY울릉도B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420"/>
    </mc:Choice>
    <mc:Fallback xmlns="">
      <p:transition spd="slow" advTm="3542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교사 일러스트 이미지 검색결과">
            <a:extLst>
              <a:ext uri="{FF2B5EF4-FFF2-40B4-BE49-F238E27FC236}">
                <a16:creationId xmlns:a16="http://schemas.microsoft.com/office/drawing/2014/main" id="{56A366EA-EAC6-4636-BA51-DB2014E5B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2" y="2686050"/>
            <a:ext cx="2422350" cy="1557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직사각형 4">
            <a:extLst>
              <a:ext uri="{FF2B5EF4-FFF2-40B4-BE49-F238E27FC236}">
                <a16:creationId xmlns:a16="http://schemas.microsoft.com/office/drawing/2014/main" id="{29750F27-9CB1-4BC1-A86E-B3E604A86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448" y="1167135"/>
            <a:ext cx="8001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kumimoji="0"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kumimoji="0" lang="ko-KR" altLang="en-US" sz="2400" b="1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카츠</a:t>
            </a:r>
            <a:r>
              <a:rPr kumimoji="0"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(Katz, 1972)</a:t>
            </a:r>
            <a:r>
              <a:rPr kumimoji="0"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의 </a:t>
            </a:r>
            <a:r>
              <a:rPr kumimoji="0"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“</a:t>
            </a:r>
            <a:r>
              <a:rPr kumimoji="0" lang="ko-KR" altLang="en-US" sz="2400" b="1" dirty="0">
                <a:solidFill>
                  <a:srgbClr val="0000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교사의 전문적 </a:t>
            </a:r>
            <a:r>
              <a:rPr kumimoji="0" lang="ko-KR" altLang="en-US" sz="2400" b="1" dirty="0" err="1">
                <a:solidFill>
                  <a:srgbClr val="0000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유능성</a:t>
            </a:r>
            <a:r>
              <a:rPr kumimoji="0" lang="ko-KR" altLang="en-US" sz="2400" b="1" dirty="0">
                <a:solidFill>
                  <a:srgbClr val="0000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kumimoji="0" lang="en-US" altLang="ko-KR" sz="2400" b="1" dirty="0">
                <a:solidFill>
                  <a:srgbClr val="0000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4</a:t>
            </a:r>
            <a:r>
              <a:rPr kumimoji="0" lang="ko-KR" altLang="en-US" sz="2400" b="1" dirty="0">
                <a:solidFill>
                  <a:srgbClr val="0000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단계</a:t>
            </a:r>
            <a:r>
              <a:rPr kumimoji="0"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”</a:t>
            </a:r>
            <a:endParaRPr kumimoji="0" lang="ko-KR" altLang="en-US" sz="2400" dirty="0">
              <a:solidFill>
                <a:srgbClr val="FF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0486" name="직사각형 6">
            <a:extLst>
              <a:ext uri="{FF2B5EF4-FFF2-40B4-BE49-F238E27FC236}">
                <a16:creationId xmlns:a16="http://schemas.microsoft.com/office/drawing/2014/main" id="{59B11D00-4C6E-4C25-947D-766011D0B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888" y="1891378"/>
            <a:ext cx="8215312" cy="225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  <a:r>
              <a:rPr kumimoji="0"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단계</a:t>
            </a:r>
            <a:r>
              <a:rPr kumimoji="0"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kumimoji="0" lang="ko-KR" altLang="en-US" sz="2400" dirty="0">
                <a:highlight>
                  <a:srgbClr val="FFFF00"/>
                </a:highlight>
                <a:latin typeface="휴먼모음T" panose="02030504000101010101" pitchFamily="18" charset="-127"/>
                <a:ea typeface="휴먼모음T" panose="02030504000101010101" pitchFamily="18" charset="-127"/>
              </a:rPr>
              <a:t>반성적이고 자신감 있는 교사</a:t>
            </a:r>
            <a:endParaRPr kumimoji="0" lang="en-US" altLang="ko-KR" sz="2400" dirty="0">
              <a:highlight>
                <a:srgbClr val="FFFF00"/>
              </a:highlight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    </a:t>
            </a:r>
            <a:r>
              <a:rPr kumimoji="0"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보통 </a:t>
            </a:r>
            <a:r>
              <a:rPr kumimoji="0"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3</a:t>
            </a:r>
            <a:r>
              <a:rPr kumimoji="0"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년 정도의 교직 경험이 있는 교사</a:t>
            </a:r>
            <a:endParaRPr kumimoji="0"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    </a:t>
            </a:r>
            <a:r>
              <a:rPr kumimoji="0"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학생 지도 방법을 여러 가지 알고 있음 </a:t>
            </a:r>
            <a:endParaRPr kumimoji="0"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    </a:t>
            </a:r>
            <a:r>
              <a:rPr kumimoji="0"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문제아들 지도 방법에 대한 연구 및 적용</a:t>
            </a:r>
            <a:r>
              <a:rPr kumimoji="0"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7EA6D8-7B6C-419C-8248-C0A40B5F2658}"/>
              </a:ext>
            </a:extLst>
          </p:cNvPr>
          <p:cNvSpPr txBox="1">
            <a:spLocks/>
          </p:cNvSpPr>
          <p:nvPr/>
        </p:nvSpPr>
        <p:spPr>
          <a:xfrm>
            <a:off x="546758" y="365126"/>
            <a:ext cx="3240360" cy="400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altLang="ko-KR" sz="2000">
                <a:solidFill>
                  <a:srgbClr val="FF0000"/>
                </a:solidFill>
                <a:latin typeface="HY울릉도B" pitchFamily="18" charset="-127"/>
                <a:ea typeface="HY울릉도B" pitchFamily="18" charset="-127"/>
              </a:rPr>
              <a:t>2.</a:t>
            </a:r>
            <a:r>
              <a:rPr kumimoji="0" lang="ko-KR" altLang="en-US" sz="2000">
                <a:solidFill>
                  <a:srgbClr val="FF0000"/>
                </a:solidFill>
                <a:latin typeface="HY울릉도B" pitchFamily="18" charset="-127"/>
                <a:ea typeface="HY울릉도B" pitchFamily="18" charset="-127"/>
              </a:rPr>
              <a:t> </a:t>
            </a:r>
            <a:r>
              <a:rPr kumimoji="0" lang="ko-KR" altLang="en-US" sz="2000">
                <a:latin typeface="HY울릉도B" pitchFamily="18" charset="-127"/>
                <a:ea typeface="HY울릉도B" pitchFamily="18" charset="-127"/>
              </a:rPr>
              <a:t>유능한 교사 역할 준비</a:t>
            </a:r>
            <a:endParaRPr kumimoji="0" lang="ko-KR" altLang="en-US" sz="2000" dirty="0">
              <a:latin typeface="HY울릉도B" pitchFamily="18" charset="-127"/>
              <a:ea typeface="HY울릉도B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406"/>
    </mc:Choice>
    <mc:Fallback xmlns="">
      <p:transition spd="slow" advTm="29406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81.1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실기교육이상현테마</Template>
  <TotalTime>3265</TotalTime>
  <Words>523</Words>
  <Application>Microsoft Office PowerPoint</Application>
  <PresentationFormat>와이드스크린</PresentationFormat>
  <Paragraphs>85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HY헤드라인M</vt:lpstr>
      <vt:lpstr>굴림</vt:lpstr>
      <vt:lpstr>HY울릉도B</vt:lpstr>
      <vt:lpstr>맑은 고딕</vt:lpstr>
      <vt:lpstr>Wingdings</vt:lpstr>
      <vt:lpstr>Arial</vt:lpstr>
      <vt:lpstr>휴먼모음T</vt:lpstr>
      <vt:lpstr>Office 테마</vt:lpstr>
      <vt:lpstr>1_Office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 유능한 교사 역할 준비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교사의 역할에는 무엇이 있는가?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sinsa2</dc:creator>
  <cp:lastModifiedBy>진태양</cp:lastModifiedBy>
  <cp:revision>93</cp:revision>
  <dcterms:created xsi:type="dcterms:W3CDTF">2013-09-13T08:24:37Z</dcterms:created>
  <dcterms:modified xsi:type="dcterms:W3CDTF">2021-03-08T14:36:18Z</dcterms:modified>
</cp:coreProperties>
</file>