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52" r:id="rId4"/>
  </p:sldMasterIdLst>
  <p:notesMasterIdLst>
    <p:notesMasterId r:id="rId12"/>
  </p:notesMasterIdLst>
  <p:handoutMasterIdLst>
    <p:handoutMasterId r:id="rId13"/>
  </p:handoutMasterIdLst>
  <p:sldIdLst>
    <p:sldId id="256" r:id="rId5"/>
    <p:sldId id="262" r:id="rId6"/>
    <p:sldId id="263" r:id="rId7"/>
    <p:sldId id="264" r:id="rId8"/>
    <p:sldId id="265" r:id="rId9"/>
    <p:sldId id="259"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62F2DA-D7F2-4FF6-84BA-5F139A7912D1}" type="doc">
      <dgm:prSet loTypeId="urn:microsoft.com/office/officeart/2005/8/layout/arrow5" loCatId="relationship" qsTypeId="urn:microsoft.com/office/officeart/2005/8/quickstyle/simple4" qsCatId="simple" csTypeId="urn:microsoft.com/office/officeart/2005/8/colors/colorful5" csCatId="colorful" phldr="1"/>
      <dgm:spPr/>
      <dgm:t>
        <a:bodyPr/>
        <a:lstStyle/>
        <a:p>
          <a:endParaRPr lang="en-US"/>
        </a:p>
      </dgm:t>
    </dgm:pt>
    <dgm:pt modelId="{AF48E813-4459-4B63-9360-D2CA978144F6}">
      <dgm:prSet phldrT="[Text]"/>
      <dgm:spPr/>
      <dgm:t>
        <a:bodyPr/>
        <a:lstStyle/>
        <a:p>
          <a:r>
            <a:rPr lang="en-US" dirty="0"/>
            <a:t>Better Sales</a:t>
          </a:r>
        </a:p>
      </dgm:t>
    </dgm:pt>
    <dgm:pt modelId="{DB703676-2A02-40C0-8D19-B1740BA13EAF}" type="parTrans" cxnId="{9523870F-D5F6-4EE4-9D0E-98036F772042}">
      <dgm:prSet/>
      <dgm:spPr/>
      <dgm:t>
        <a:bodyPr/>
        <a:lstStyle/>
        <a:p>
          <a:endParaRPr lang="en-US"/>
        </a:p>
      </dgm:t>
    </dgm:pt>
    <dgm:pt modelId="{AD34E5BA-C68C-46C7-94AE-AB69E454AEC4}" type="sibTrans" cxnId="{9523870F-D5F6-4EE4-9D0E-98036F772042}">
      <dgm:prSet/>
      <dgm:spPr/>
      <dgm:t>
        <a:bodyPr/>
        <a:lstStyle/>
        <a:p>
          <a:endParaRPr lang="en-US"/>
        </a:p>
      </dgm:t>
    </dgm:pt>
    <dgm:pt modelId="{5967A42A-992F-4FDA-A7BF-040A6ACCB03C}">
      <dgm:prSet phldrT="[Text]"/>
      <dgm:spPr/>
      <dgm:t>
        <a:bodyPr/>
        <a:lstStyle/>
        <a:p>
          <a:r>
            <a:rPr lang="en-US" dirty="0"/>
            <a:t>Quicker Responses</a:t>
          </a:r>
        </a:p>
      </dgm:t>
    </dgm:pt>
    <dgm:pt modelId="{A03DAD7C-77BC-4D6F-8EC5-F2C93B21D176}" type="parTrans" cxnId="{D8E51D10-1C86-4C49-B582-0876726AF5A4}">
      <dgm:prSet/>
      <dgm:spPr/>
      <dgm:t>
        <a:bodyPr/>
        <a:lstStyle/>
        <a:p>
          <a:endParaRPr lang="en-US"/>
        </a:p>
      </dgm:t>
    </dgm:pt>
    <dgm:pt modelId="{42ABD298-0EE6-4B76-B809-8A6DA6D143D8}" type="sibTrans" cxnId="{D8E51D10-1C86-4C49-B582-0876726AF5A4}">
      <dgm:prSet/>
      <dgm:spPr/>
      <dgm:t>
        <a:bodyPr/>
        <a:lstStyle/>
        <a:p>
          <a:endParaRPr lang="en-US"/>
        </a:p>
      </dgm:t>
    </dgm:pt>
    <dgm:pt modelId="{A9D8C663-B01E-42D0-8826-371D7A3AFA6E}">
      <dgm:prSet phldrT="[Text]"/>
      <dgm:spPr/>
      <dgm:t>
        <a:bodyPr/>
        <a:lstStyle/>
        <a:p>
          <a:r>
            <a:rPr lang="en-US" dirty="0"/>
            <a:t>Better Customers</a:t>
          </a:r>
        </a:p>
      </dgm:t>
    </dgm:pt>
    <dgm:pt modelId="{5044CA63-D882-4961-B664-5225FA21EBE0}" type="parTrans" cxnId="{EDAB296D-9F06-4447-9380-E62EDAA4E052}">
      <dgm:prSet/>
      <dgm:spPr/>
      <dgm:t>
        <a:bodyPr/>
        <a:lstStyle/>
        <a:p>
          <a:endParaRPr lang="en-US"/>
        </a:p>
      </dgm:t>
    </dgm:pt>
    <dgm:pt modelId="{D0EE5823-5588-46CF-998D-C6D253B2A90B}" type="sibTrans" cxnId="{EDAB296D-9F06-4447-9380-E62EDAA4E052}">
      <dgm:prSet/>
      <dgm:spPr/>
      <dgm:t>
        <a:bodyPr/>
        <a:lstStyle/>
        <a:p>
          <a:endParaRPr lang="en-US"/>
        </a:p>
      </dgm:t>
    </dgm:pt>
    <dgm:pt modelId="{52777EA3-5FE5-4A3A-8775-6F330DEE80AF}">
      <dgm:prSet phldrT="[Text]"/>
      <dgm:spPr/>
      <dgm:t>
        <a:bodyPr/>
        <a:lstStyle/>
        <a:p>
          <a:r>
            <a:rPr lang="en-US" dirty="0"/>
            <a:t>Better Service</a:t>
          </a:r>
        </a:p>
      </dgm:t>
    </dgm:pt>
    <dgm:pt modelId="{69BFF753-905A-47C6-9997-6D4C1B18C142}" type="parTrans" cxnId="{C204A26F-3C14-4C13-93D7-5128141D5A60}">
      <dgm:prSet/>
      <dgm:spPr/>
      <dgm:t>
        <a:bodyPr/>
        <a:lstStyle/>
        <a:p>
          <a:endParaRPr lang="en-US"/>
        </a:p>
      </dgm:t>
    </dgm:pt>
    <dgm:pt modelId="{5276B064-45D0-4BB0-A548-FA0472CCC274}" type="sibTrans" cxnId="{C204A26F-3C14-4C13-93D7-5128141D5A60}">
      <dgm:prSet/>
      <dgm:spPr/>
      <dgm:t>
        <a:bodyPr/>
        <a:lstStyle/>
        <a:p>
          <a:endParaRPr lang="en-US"/>
        </a:p>
      </dgm:t>
    </dgm:pt>
    <dgm:pt modelId="{B13EC5CF-C62E-4A1A-AFF1-DA503C372747}">
      <dgm:prSet phldrT="[Text]"/>
      <dgm:spPr/>
      <dgm:t>
        <a:bodyPr/>
        <a:lstStyle/>
        <a:p>
          <a:r>
            <a:rPr lang="en-US" dirty="0"/>
            <a:t>More Products</a:t>
          </a:r>
        </a:p>
      </dgm:t>
    </dgm:pt>
    <dgm:pt modelId="{250B1E8C-3A8B-4C05-B652-E4188FE4F78F}" type="parTrans" cxnId="{BCA54C76-07AE-4A1B-B8AF-A549CC926EAF}">
      <dgm:prSet/>
      <dgm:spPr/>
      <dgm:t>
        <a:bodyPr/>
        <a:lstStyle/>
        <a:p>
          <a:endParaRPr lang="en-US"/>
        </a:p>
      </dgm:t>
    </dgm:pt>
    <dgm:pt modelId="{FB68FE19-9F2E-486B-80A5-07A8B5F267F1}" type="sibTrans" cxnId="{BCA54C76-07AE-4A1B-B8AF-A549CC926EAF}">
      <dgm:prSet/>
      <dgm:spPr/>
      <dgm:t>
        <a:bodyPr/>
        <a:lstStyle/>
        <a:p>
          <a:endParaRPr lang="en-US"/>
        </a:p>
      </dgm:t>
    </dgm:pt>
    <dgm:pt modelId="{9DE0F8F4-36B0-4743-B908-0EE3F43352CB}" type="pres">
      <dgm:prSet presAssocID="{4F62F2DA-D7F2-4FF6-84BA-5F139A7912D1}" presName="diagram" presStyleCnt="0">
        <dgm:presLayoutVars>
          <dgm:dir/>
          <dgm:resizeHandles val="exact"/>
        </dgm:presLayoutVars>
      </dgm:prSet>
      <dgm:spPr/>
      <dgm:t>
        <a:bodyPr/>
        <a:lstStyle/>
        <a:p>
          <a:endParaRPr lang="en-US"/>
        </a:p>
      </dgm:t>
    </dgm:pt>
    <dgm:pt modelId="{71D4558D-159A-47DE-A94F-521C32D12BF0}" type="pres">
      <dgm:prSet presAssocID="{AF48E813-4459-4B63-9360-D2CA978144F6}" presName="arrow" presStyleLbl="node1" presStyleIdx="0" presStyleCnt="5">
        <dgm:presLayoutVars>
          <dgm:bulletEnabled val="1"/>
        </dgm:presLayoutVars>
      </dgm:prSet>
      <dgm:spPr/>
      <dgm:t>
        <a:bodyPr/>
        <a:lstStyle/>
        <a:p>
          <a:endParaRPr lang="en-US"/>
        </a:p>
      </dgm:t>
    </dgm:pt>
    <dgm:pt modelId="{3DCA436E-A06E-419C-933D-824314FA18DD}" type="pres">
      <dgm:prSet presAssocID="{5967A42A-992F-4FDA-A7BF-040A6ACCB03C}" presName="arrow" presStyleLbl="node1" presStyleIdx="1" presStyleCnt="5">
        <dgm:presLayoutVars>
          <dgm:bulletEnabled val="1"/>
        </dgm:presLayoutVars>
      </dgm:prSet>
      <dgm:spPr/>
      <dgm:t>
        <a:bodyPr/>
        <a:lstStyle/>
        <a:p>
          <a:endParaRPr lang="en-US"/>
        </a:p>
      </dgm:t>
    </dgm:pt>
    <dgm:pt modelId="{41603B25-B9A7-46D0-887C-18FC2BCE93AA}" type="pres">
      <dgm:prSet presAssocID="{A9D8C663-B01E-42D0-8826-371D7A3AFA6E}" presName="arrow" presStyleLbl="node1" presStyleIdx="2" presStyleCnt="5">
        <dgm:presLayoutVars>
          <dgm:bulletEnabled val="1"/>
        </dgm:presLayoutVars>
      </dgm:prSet>
      <dgm:spPr/>
      <dgm:t>
        <a:bodyPr/>
        <a:lstStyle/>
        <a:p>
          <a:endParaRPr lang="en-US"/>
        </a:p>
      </dgm:t>
    </dgm:pt>
    <dgm:pt modelId="{03A77CC1-2883-44E9-A927-23D8D86A498B}" type="pres">
      <dgm:prSet presAssocID="{52777EA3-5FE5-4A3A-8775-6F330DEE80AF}" presName="arrow" presStyleLbl="node1" presStyleIdx="3" presStyleCnt="5">
        <dgm:presLayoutVars>
          <dgm:bulletEnabled val="1"/>
        </dgm:presLayoutVars>
      </dgm:prSet>
      <dgm:spPr/>
      <dgm:t>
        <a:bodyPr/>
        <a:lstStyle/>
        <a:p>
          <a:endParaRPr lang="en-US"/>
        </a:p>
      </dgm:t>
    </dgm:pt>
    <dgm:pt modelId="{AB6E8487-3FDE-4982-AEDD-44690A8ABD93}" type="pres">
      <dgm:prSet presAssocID="{B13EC5CF-C62E-4A1A-AFF1-DA503C372747}" presName="arrow" presStyleLbl="node1" presStyleIdx="4" presStyleCnt="5">
        <dgm:presLayoutVars>
          <dgm:bulletEnabled val="1"/>
        </dgm:presLayoutVars>
      </dgm:prSet>
      <dgm:spPr/>
      <dgm:t>
        <a:bodyPr/>
        <a:lstStyle/>
        <a:p>
          <a:endParaRPr lang="en-US"/>
        </a:p>
      </dgm:t>
    </dgm:pt>
  </dgm:ptLst>
  <dgm:cxnLst>
    <dgm:cxn modelId="{100ED4BD-F485-49E7-946D-29DA5EB687A5}" type="presOf" srcId="{A9D8C663-B01E-42D0-8826-371D7A3AFA6E}" destId="{41603B25-B9A7-46D0-887C-18FC2BCE93AA}" srcOrd="0" destOrd="0" presId="urn:microsoft.com/office/officeart/2005/8/layout/arrow5"/>
    <dgm:cxn modelId="{862DBB77-D019-46F4-92CD-72B6659CDD64}" type="presOf" srcId="{B13EC5CF-C62E-4A1A-AFF1-DA503C372747}" destId="{AB6E8487-3FDE-4982-AEDD-44690A8ABD93}" srcOrd="0" destOrd="0" presId="urn:microsoft.com/office/officeart/2005/8/layout/arrow5"/>
    <dgm:cxn modelId="{7201D1FA-236E-4724-972E-C134020FB8E1}" type="presOf" srcId="{AF48E813-4459-4B63-9360-D2CA978144F6}" destId="{71D4558D-159A-47DE-A94F-521C32D12BF0}" srcOrd="0" destOrd="0" presId="urn:microsoft.com/office/officeart/2005/8/layout/arrow5"/>
    <dgm:cxn modelId="{C204A26F-3C14-4C13-93D7-5128141D5A60}" srcId="{4F62F2DA-D7F2-4FF6-84BA-5F139A7912D1}" destId="{52777EA3-5FE5-4A3A-8775-6F330DEE80AF}" srcOrd="3" destOrd="0" parTransId="{69BFF753-905A-47C6-9997-6D4C1B18C142}" sibTransId="{5276B064-45D0-4BB0-A548-FA0472CCC274}"/>
    <dgm:cxn modelId="{9523870F-D5F6-4EE4-9D0E-98036F772042}" srcId="{4F62F2DA-D7F2-4FF6-84BA-5F139A7912D1}" destId="{AF48E813-4459-4B63-9360-D2CA978144F6}" srcOrd="0" destOrd="0" parTransId="{DB703676-2A02-40C0-8D19-B1740BA13EAF}" sibTransId="{AD34E5BA-C68C-46C7-94AE-AB69E454AEC4}"/>
    <dgm:cxn modelId="{C7FA126E-5B6D-4C24-A654-483FAFE7B0FC}" type="presOf" srcId="{52777EA3-5FE5-4A3A-8775-6F330DEE80AF}" destId="{03A77CC1-2883-44E9-A927-23D8D86A498B}" srcOrd="0" destOrd="0" presId="urn:microsoft.com/office/officeart/2005/8/layout/arrow5"/>
    <dgm:cxn modelId="{2FC052FD-A34D-4639-AB98-1D7EE16352F4}" type="presOf" srcId="{4F62F2DA-D7F2-4FF6-84BA-5F139A7912D1}" destId="{9DE0F8F4-36B0-4743-B908-0EE3F43352CB}" srcOrd="0" destOrd="0" presId="urn:microsoft.com/office/officeart/2005/8/layout/arrow5"/>
    <dgm:cxn modelId="{EDAB296D-9F06-4447-9380-E62EDAA4E052}" srcId="{4F62F2DA-D7F2-4FF6-84BA-5F139A7912D1}" destId="{A9D8C663-B01E-42D0-8826-371D7A3AFA6E}" srcOrd="2" destOrd="0" parTransId="{5044CA63-D882-4961-B664-5225FA21EBE0}" sibTransId="{D0EE5823-5588-46CF-998D-C6D253B2A90B}"/>
    <dgm:cxn modelId="{7F613E3E-5A35-4EDF-996D-1C1A7AC2C68A}" type="presOf" srcId="{5967A42A-992F-4FDA-A7BF-040A6ACCB03C}" destId="{3DCA436E-A06E-419C-933D-824314FA18DD}" srcOrd="0" destOrd="0" presId="urn:microsoft.com/office/officeart/2005/8/layout/arrow5"/>
    <dgm:cxn modelId="{BCA54C76-07AE-4A1B-B8AF-A549CC926EAF}" srcId="{4F62F2DA-D7F2-4FF6-84BA-5F139A7912D1}" destId="{B13EC5CF-C62E-4A1A-AFF1-DA503C372747}" srcOrd="4" destOrd="0" parTransId="{250B1E8C-3A8B-4C05-B652-E4188FE4F78F}" sibTransId="{FB68FE19-9F2E-486B-80A5-07A8B5F267F1}"/>
    <dgm:cxn modelId="{D8E51D10-1C86-4C49-B582-0876726AF5A4}" srcId="{4F62F2DA-D7F2-4FF6-84BA-5F139A7912D1}" destId="{5967A42A-992F-4FDA-A7BF-040A6ACCB03C}" srcOrd="1" destOrd="0" parTransId="{A03DAD7C-77BC-4D6F-8EC5-F2C93B21D176}" sibTransId="{42ABD298-0EE6-4B76-B809-8A6DA6D143D8}"/>
    <dgm:cxn modelId="{AFEA0CF8-0099-426C-B295-95425605C3C4}" type="presParOf" srcId="{9DE0F8F4-36B0-4743-B908-0EE3F43352CB}" destId="{71D4558D-159A-47DE-A94F-521C32D12BF0}" srcOrd="0" destOrd="0" presId="urn:microsoft.com/office/officeart/2005/8/layout/arrow5"/>
    <dgm:cxn modelId="{CB023674-277B-4707-AEE0-9C35DCF4AF85}" type="presParOf" srcId="{9DE0F8F4-36B0-4743-B908-0EE3F43352CB}" destId="{3DCA436E-A06E-419C-933D-824314FA18DD}" srcOrd="1" destOrd="0" presId="urn:microsoft.com/office/officeart/2005/8/layout/arrow5"/>
    <dgm:cxn modelId="{B2A91065-5FB7-4C59-9F1D-0601135B53B2}" type="presParOf" srcId="{9DE0F8F4-36B0-4743-B908-0EE3F43352CB}" destId="{41603B25-B9A7-46D0-887C-18FC2BCE93AA}" srcOrd="2" destOrd="0" presId="urn:microsoft.com/office/officeart/2005/8/layout/arrow5"/>
    <dgm:cxn modelId="{43954997-E232-46F9-926A-F2DD6BCF4218}" type="presParOf" srcId="{9DE0F8F4-36B0-4743-B908-0EE3F43352CB}" destId="{03A77CC1-2883-44E9-A927-23D8D86A498B}" srcOrd="3" destOrd="0" presId="urn:microsoft.com/office/officeart/2005/8/layout/arrow5"/>
    <dgm:cxn modelId="{77E46F2C-D4FD-4280-8844-BA9B90A7AA89}" type="presParOf" srcId="{9DE0F8F4-36B0-4743-B908-0EE3F43352CB}" destId="{AB6E8487-3FDE-4982-AEDD-44690A8ABD93}" srcOrd="4" destOrd="0" presId="urn:microsoft.com/office/officeart/2005/8/layout/arrow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D4558D-159A-47DE-A94F-521C32D12BF0}">
      <dsp:nvSpPr>
        <dsp:cNvPr id="0" name=""/>
        <dsp:cNvSpPr/>
      </dsp:nvSpPr>
      <dsp:spPr>
        <a:xfrm>
          <a:off x="2759257" y="248"/>
          <a:ext cx="2227831" cy="2227831"/>
        </a:xfrm>
        <a:prstGeom prst="downArrow">
          <a:avLst>
            <a:gd name="adj1" fmla="val 50000"/>
            <a:gd name="adj2" fmla="val 35000"/>
          </a:avLst>
        </a:prstGeom>
        <a:gradFill rotWithShape="0">
          <a:gsLst>
            <a:gs pos="0">
              <a:schemeClr val="accent5">
                <a:hueOff val="0"/>
                <a:satOff val="0"/>
                <a:lumOff val="0"/>
                <a:alphaOff val="0"/>
                <a:tint val="100000"/>
                <a:shade val="85000"/>
                <a:satMod val="100000"/>
                <a:lumMod val="100000"/>
              </a:schemeClr>
            </a:gs>
            <a:gs pos="100000">
              <a:schemeClr val="accent5">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a:t>Better Sales</a:t>
          </a:r>
        </a:p>
      </dsp:txBody>
      <dsp:txXfrm>
        <a:off x="3316215" y="248"/>
        <a:ext cx="1113915" cy="1837961"/>
      </dsp:txXfrm>
    </dsp:sp>
    <dsp:sp modelId="{3DCA436E-A06E-419C-933D-824314FA18DD}">
      <dsp:nvSpPr>
        <dsp:cNvPr id="0" name=""/>
        <dsp:cNvSpPr/>
      </dsp:nvSpPr>
      <dsp:spPr>
        <a:xfrm rot="4320000">
          <a:off x="4631129" y="1360242"/>
          <a:ext cx="2227831" cy="2227831"/>
        </a:xfrm>
        <a:prstGeom prst="downArrow">
          <a:avLst>
            <a:gd name="adj1" fmla="val 50000"/>
            <a:gd name="adj2" fmla="val 35000"/>
          </a:avLst>
        </a:prstGeom>
        <a:gradFill rotWithShape="0">
          <a:gsLst>
            <a:gs pos="0">
              <a:schemeClr val="accent5">
                <a:hueOff val="-37659"/>
                <a:satOff val="-7225"/>
                <a:lumOff val="1030"/>
                <a:alphaOff val="0"/>
                <a:tint val="100000"/>
                <a:shade val="85000"/>
                <a:satMod val="100000"/>
                <a:lumMod val="100000"/>
              </a:schemeClr>
            </a:gs>
            <a:gs pos="100000">
              <a:schemeClr val="accent5">
                <a:hueOff val="-37659"/>
                <a:satOff val="-7225"/>
                <a:lumOff val="103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a:t>Quicker Responses</a:t>
          </a:r>
        </a:p>
      </dsp:txBody>
      <dsp:txXfrm rot="-5400000">
        <a:off x="5011458" y="1856962"/>
        <a:ext cx="1837961" cy="1113915"/>
      </dsp:txXfrm>
    </dsp:sp>
    <dsp:sp modelId="{41603B25-B9A7-46D0-887C-18FC2BCE93AA}">
      <dsp:nvSpPr>
        <dsp:cNvPr id="0" name=""/>
        <dsp:cNvSpPr/>
      </dsp:nvSpPr>
      <dsp:spPr>
        <a:xfrm rot="8640000">
          <a:off x="3916138" y="3560759"/>
          <a:ext cx="2227831" cy="2227831"/>
        </a:xfrm>
        <a:prstGeom prst="downArrow">
          <a:avLst>
            <a:gd name="adj1" fmla="val 50000"/>
            <a:gd name="adj2" fmla="val 35000"/>
          </a:avLst>
        </a:prstGeom>
        <a:gradFill rotWithShape="0">
          <a:gsLst>
            <a:gs pos="0">
              <a:schemeClr val="accent5">
                <a:hueOff val="-75317"/>
                <a:satOff val="-14450"/>
                <a:lumOff val="2059"/>
                <a:alphaOff val="0"/>
                <a:tint val="100000"/>
                <a:shade val="85000"/>
                <a:satMod val="100000"/>
                <a:lumMod val="100000"/>
              </a:schemeClr>
            </a:gs>
            <a:gs pos="100000">
              <a:schemeClr val="accent5">
                <a:hueOff val="-75317"/>
                <a:satOff val="-14450"/>
                <a:lumOff val="2059"/>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a:t>Better Customers</a:t>
          </a:r>
        </a:p>
      </dsp:txBody>
      <dsp:txXfrm rot="10800000">
        <a:off x="4587676" y="3913400"/>
        <a:ext cx="1113915" cy="1837961"/>
      </dsp:txXfrm>
    </dsp:sp>
    <dsp:sp modelId="{03A77CC1-2883-44E9-A927-23D8D86A498B}">
      <dsp:nvSpPr>
        <dsp:cNvPr id="0" name=""/>
        <dsp:cNvSpPr/>
      </dsp:nvSpPr>
      <dsp:spPr>
        <a:xfrm rot="12960000">
          <a:off x="1602377" y="3560759"/>
          <a:ext cx="2227831" cy="2227831"/>
        </a:xfrm>
        <a:prstGeom prst="downArrow">
          <a:avLst>
            <a:gd name="adj1" fmla="val 50000"/>
            <a:gd name="adj2" fmla="val 35000"/>
          </a:avLst>
        </a:prstGeom>
        <a:gradFill rotWithShape="0">
          <a:gsLst>
            <a:gs pos="0">
              <a:schemeClr val="accent5">
                <a:hueOff val="-112976"/>
                <a:satOff val="-21676"/>
                <a:lumOff val="3089"/>
                <a:alphaOff val="0"/>
                <a:tint val="100000"/>
                <a:shade val="85000"/>
                <a:satMod val="100000"/>
                <a:lumMod val="100000"/>
              </a:schemeClr>
            </a:gs>
            <a:gs pos="100000">
              <a:schemeClr val="accent5">
                <a:hueOff val="-112976"/>
                <a:satOff val="-21676"/>
                <a:lumOff val="3089"/>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a:t>Better Service</a:t>
          </a:r>
        </a:p>
      </dsp:txBody>
      <dsp:txXfrm rot="10800000">
        <a:off x="2044755" y="3913400"/>
        <a:ext cx="1113915" cy="1837961"/>
      </dsp:txXfrm>
    </dsp:sp>
    <dsp:sp modelId="{AB6E8487-3FDE-4982-AEDD-44690A8ABD93}">
      <dsp:nvSpPr>
        <dsp:cNvPr id="0" name=""/>
        <dsp:cNvSpPr/>
      </dsp:nvSpPr>
      <dsp:spPr>
        <a:xfrm rot="17280000">
          <a:off x="887386" y="1360242"/>
          <a:ext cx="2227831" cy="2227831"/>
        </a:xfrm>
        <a:prstGeom prst="downArrow">
          <a:avLst>
            <a:gd name="adj1" fmla="val 50000"/>
            <a:gd name="adj2" fmla="val 35000"/>
          </a:avLst>
        </a:prstGeom>
        <a:gradFill rotWithShape="0">
          <a:gsLst>
            <a:gs pos="0">
              <a:schemeClr val="accent5">
                <a:hueOff val="-150635"/>
                <a:satOff val="-28901"/>
                <a:lumOff val="4118"/>
                <a:alphaOff val="0"/>
                <a:tint val="100000"/>
                <a:shade val="85000"/>
                <a:satMod val="100000"/>
                <a:lumMod val="100000"/>
              </a:schemeClr>
            </a:gs>
            <a:gs pos="100000">
              <a:schemeClr val="accent5">
                <a:hueOff val="-150635"/>
                <a:satOff val="-28901"/>
                <a:lumOff val="4118"/>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a:t>More Products</a:t>
          </a:r>
        </a:p>
      </dsp:txBody>
      <dsp:txXfrm rot="5400000">
        <a:off x="896927" y="1856962"/>
        <a:ext cx="1837961" cy="1113915"/>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290E50-D3EA-4329-AA5F-AF5A5C575D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112D18-5CEB-46F3-924F-E35464AAA3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35D1AD-E24C-4E82-BC85-28527A42DCE7}" type="datetimeFigureOut">
              <a:rPr lang="en-US" smtClean="0"/>
              <a:t>25-Dec-24</a:t>
            </a:fld>
            <a:endParaRPr lang="en-US" dirty="0"/>
          </a:p>
        </p:txBody>
      </p:sp>
      <p:sp>
        <p:nvSpPr>
          <p:cNvPr id="4" name="Footer Placeholder 3">
            <a:extLst>
              <a:ext uri="{FF2B5EF4-FFF2-40B4-BE49-F238E27FC236}">
                <a16:creationId xmlns:a16="http://schemas.microsoft.com/office/drawing/2014/main" id="{EB8FC0ED-2712-4B69-9F16-123F02DBF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2CBD00C-2269-4424-828A-8D893B5226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0B3793-D85E-4082-925C-FAA1A2B27276}" type="slidenum">
              <a:rPr lang="en-US" smtClean="0"/>
              <a:t>‹#›</a:t>
            </a:fld>
            <a:endParaRPr lang="en-US" dirty="0"/>
          </a:p>
        </p:txBody>
      </p:sp>
    </p:spTree>
    <p:extLst>
      <p:ext uri="{BB962C8B-B14F-4D97-AF65-F5344CB8AC3E}">
        <p14:creationId xmlns:p14="http://schemas.microsoft.com/office/powerpoint/2010/main" val="22338639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55EA34-3951-4B6D-8DDD-B157CE00471C}" type="datetimeFigureOut">
              <a:rPr lang="en-US" smtClean="0"/>
              <a:t>25-Dec-24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3E965-974B-498D-B360-83DD1F9DEB55}" type="slidenum">
              <a:rPr lang="en-US" smtClean="0"/>
              <a:t>‹#›</a:t>
            </a:fld>
            <a:endParaRPr lang="en-US" dirty="0"/>
          </a:p>
        </p:txBody>
      </p:sp>
    </p:spTree>
    <p:extLst>
      <p:ext uri="{BB962C8B-B14F-4D97-AF65-F5344CB8AC3E}">
        <p14:creationId xmlns:p14="http://schemas.microsoft.com/office/powerpoint/2010/main" val="2383636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a:t>
            </a:fld>
            <a:endParaRPr lang="en-US" dirty="0"/>
          </a:p>
        </p:txBody>
      </p:sp>
    </p:spTree>
    <p:extLst>
      <p:ext uri="{BB962C8B-B14F-4D97-AF65-F5344CB8AC3E}">
        <p14:creationId xmlns:p14="http://schemas.microsoft.com/office/powerpoint/2010/main" val="228965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2</a:t>
            </a:fld>
            <a:endParaRPr lang="en-US" dirty="0"/>
          </a:p>
        </p:txBody>
      </p:sp>
    </p:spTree>
    <p:extLst>
      <p:ext uri="{BB962C8B-B14F-4D97-AF65-F5344CB8AC3E}">
        <p14:creationId xmlns:p14="http://schemas.microsoft.com/office/powerpoint/2010/main" val="2389412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6</a:t>
            </a:fld>
            <a:endParaRPr lang="en-US" dirty="0"/>
          </a:p>
        </p:txBody>
      </p:sp>
    </p:spTree>
    <p:extLst>
      <p:ext uri="{BB962C8B-B14F-4D97-AF65-F5344CB8AC3E}">
        <p14:creationId xmlns:p14="http://schemas.microsoft.com/office/powerpoint/2010/main" val="293586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7</a:t>
            </a:fld>
            <a:endParaRPr lang="en-US" dirty="0"/>
          </a:p>
        </p:txBody>
      </p:sp>
    </p:spTree>
    <p:extLst>
      <p:ext uri="{BB962C8B-B14F-4D97-AF65-F5344CB8AC3E}">
        <p14:creationId xmlns:p14="http://schemas.microsoft.com/office/powerpoint/2010/main" val="2452642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noProof="0" smtClean="0"/>
              <a:t>Click to edit Master title style</a:t>
            </a:r>
            <a:endParaRPr lang="en-US" noProof="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smtClean="0"/>
              <a:t>Click to edit Master subtitle style</a:t>
            </a:r>
            <a:endParaRPr lang="en-US" noProof="0"/>
          </a:p>
        </p:txBody>
      </p:sp>
      <p:sp>
        <p:nvSpPr>
          <p:cNvPr id="4" name="Date Placeholder 3"/>
          <p:cNvSpPr>
            <a:spLocks noGrp="1"/>
          </p:cNvSpPr>
          <p:nvPr>
            <p:ph type="dt" sz="half" idx="10"/>
          </p:nvPr>
        </p:nvSpPr>
        <p:spPr/>
        <p:txBody>
          <a:bodyPr/>
          <a:lstStyle>
            <a:lvl1pPr algn="l">
              <a:defRPr/>
            </a:lvl1pPr>
          </a:lstStyle>
          <a:p>
            <a:fld id="{9AB3A824-1A51-4B26-AD58-A6D8E14F6C04}" type="datetimeFigureOut">
              <a:rPr lang="en-US" noProof="0" smtClean="0"/>
              <a:t>25-Dec-24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150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25-Dec-24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727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25-Dec-24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95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idx="1"/>
          </p:nvPr>
        </p:nvSpPr>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97D162C4-EDD9-4389-A98B-B87ECEA2A816}" type="datetimeFigureOut">
              <a:rPr lang="en-US" noProof="0" smtClean="0"/>
              <a:t>25-Dec-24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23064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noProof="0" smtClean="0"/>
              <a:t>25-Dec-24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64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1024127" y="2286000"/>
            <a:ext cx="4754880" cy="402336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989320" y="2286000"/>
            <a:ext cx="4754880" cy="402336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CA954B2F-12DE-47F5-8894-472B206D2E1E}" type="datetimeFigureOut">
              <a:rPr lang="en-US" noProof="0" smtClean="0"/>
              <a:t>25-Dec-24</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279582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25-Dec-24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86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25-Dec-24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961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25-Dec-24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396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25-Dec-24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365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25-Dec-24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80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C1C18-307B-4F68-A007-B5B542270E8D}" type="datetimeFigureOut">
              <a:rPr lang="en-US" noProof="0" smtClean="0"/>
              <a:t>25-Dec-24</a:t>
            </a:fld>
            <a:endParaRPr lang="en-US" noProof="0"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noProof="0" dirty="0"/>
              <a:t>
              </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noProof="0" smtClean="0"/>
              <a:pPr/>
              <a:t>‹#›</a:t>
            </a:fld>
            <a:endParaRPr lang="en-US" noProof="0"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02846"/>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11.svg"/><Relationship Id="rId4" Type="http://schemas.openxmlformats.org/officeDocument/2006/relationships/diagramData" Target="../diagrams/data1.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8D726A5-7900-41B4-8D49-49B4A2010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Coffee Beans">
            <a:extLst>
              <a:ext uri="{FF2B5EF4-FFF2-40B4-BE49-F238E27FC236}">
                <a16:creationId xmlns:a16="http://schemas.microsoft.com/office/drawing/2014/main" id="{291BDB91-E757-4677-A38C-EB354240C835}"/>
              </a:ext>
            </a:extLst>
          </p:cNvPr>
          <p:cNvPicPr>
            <a:picLocks noChangeAspect="1"/>
          </p:cNvPicPr>
          <p:nvPr/>
        </p:nvPicPr>
        <p:blipFill rotWithShape="1">
          <a:blip r:embed="rId3" cstate="screen">
            <a:alphaModFix amt="45000"/>
            <a:extLst>
              <a:ext uri="{28A0092B-C50C-407E-A947-70E740481C1C}">
                <a14:useLocalDpi xmlns:a14="http://schemas.microsoft.com/office/drawing/2010/main"/>
              </a:ext>
            </a:extLst>
          </a:blip>
          <a:srcRect r="25"/>
          <a:stretch/>
        </p:blipFill>
        <p:spPr>
          <a:xfrm>
            <a:off x="20" y="-1"/>
            <a:ext cx="12188932" cy="6858000"/>
          </a:xfrm>
          <a:prstGeom prst="rect">
            <a:avLst/>
          </a:prstGeom>
        </p:spPr>
      </p:pic>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643467" y="643467"/>
            <a:ext cx="10246206" cy="1247678"/>
          </a:xfrm>
          <a:prstGeom prst="rect">
            <a:avLst/>
          </a:prstGeom>
        </p:spPr>
        <p:txBody>
          <a:bodyPr lIns="0" rIns="180000">
            <a:normAutofit/>
          </a:bodyPr>
          <a:lstStyle/>
          <a:p>
            <a:pPr algn="ctr"/>
            <a:r>
              <a:rPr lang="en-US" sz="8000" b="1" dirty="0" smtClean="0">
                <a:solidFill>
                  <a:schemeClr val="tx1"/>
                </a:solidFill>
              </a:rPr>
              <a:t>Coffee Shop</a:t>
            </a:r>
            <a:endParaRPr lang="en-US" sz="8000" b="1" dirty="0">
              <a:solidFill>
                <a:schemeClr val="tx1"/>
              </a:solidFill>
            </a:endParaRP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971018" y="1891146"/>
            <a:ext cx="6822164" cy="1974272"/>
          </a:xfrm>
          <a:prstGeom prst="rect">
            <a:avLst/>
          </a:prstGeom>
        </p:spPr>
        <p:txBody>
          <a:bodyPr lIns="0" rIns="0">
            <a:normAutofit/>
          </a:bodyPr>
          <a:lstStyle/>
          <a:p>
            <a:r>
              <a:rPr lang="en-US" sz="4400" dirty="0" smtClean="0">
                <a:solidFill>
                  <a:schemeClr val="tx1"/>
                </a:solidFill>
                <a:latin typeface="+mj-lt"/>
              </a:rPr>
              <a:t>Expansive Analysis with SQL</a:t>
            </a:r>
            <a:endParaRPr lang="en-US" sz="4400" dirty="0">
              <a:solidFill>
                <a:schemeClr val="tx1"/>
              </a:solidFill>
              <a:latin typeface="+mj-lt"/>
            </a:endParaRPr>
          </a:p>
        </p:txBody>
      </p:sp>
      <p:cxnSp>
        <p:nvCxnSpPr>
          <p:cNvPr id="20" name="Straight Connector 19">
            <a:extLst>
              <a:ext uri="{FF2B5EF4-FFF2-40B4-BE49-F238E27FC236}">
                <a16:creationId xmlns:a16="http://schemas.microsoft.com/office/drawing/2014/main" id="{46E49661-E258-450C-8150-A91A6B30D1C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3FC7BD98-5486-489C-BAA0-A69CEFF691B3}"/>
              </a:ext>
            </a:extLst>
          </p:cNvPr>
          <p:cNvSpPr txBox="1">
            <a:spLocks/>
          </p:cNvSpPr>
          <p:nvPr/>
        </p:nvSpPr>
        <p:spPr>
          <a:xfrm>
            <a:off x="624595" y="3428999"/>
            <a:ext cx="7168587" cy="1600201"/>
          </a:xfrm>
          <a:prstGeom prst="rect">
            <a:avLst/>
          </a:prstGeom>
        </p:spPr>
        <p:txBody>
          <a:bodyPr vert="horz" lIns="0" tIns="45720" rIns="0" bIns="45720" rtlCol="0" anchor="ctr">
            <a:normAutofit/>
          </a:bodyPr>
          <a:lstStyle>
            <a:lvl1pPr marL="0" indent="0" algn="l" defTabSz="914400" rtl="0" eaLnBrk="1" latinLnBrk="0" hangingPunct="1">
              <a:lnSpc>
                <a:spcPct val="100000"/>
              </a:lnSpc>
              <a:spcBef>
                <a:spcPts val="0"/>
              </a:spcBef>
              <a:spcAft>
                <a:spcPts val="200"/>
              </a:spcAft>
              <a:buClr>
                <a:schemeClr val="accent2"/>
              </a:buClr>
              <a:buSzPct val="100000"/>
              <a:buFont typeface="Tw Cen MT" panose="020B0602020104020603" pitchFamily="34" charset="0"/>
              <a:buNone/>
              <a:defRPr sz="1800" kern="1200">
                <a:solidFill>
                  <a:schemeClr val="tx1">
                    <a:lumMod val="95000"/>
                    <a:lumOff val="5000"/>
                  </a:schemeClr>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9pPr>
          </a:lstStyle>
          <a:p>
            <a:r>
              <a:rPr lang="en-US" sz="4400" dirty="0" smtClean="0">
                <a:solidFill>
                  <a:schemeClr val="tx1"/>
                </a:solidFill>
                <a:latin typeface="+mj-lt"/>
              </a:rPr>
              <a:t> </a:t>
            </a:r>
            <a:r>
              <a:rPr lang="en-US" sz="3600" dirty="0" smtClean="0">
                <a:solidFill>
                  <a:schemeClr val="tx1"/>
                </a:solidFill>
                <a:latin typeface="+mj-lt"/>
              </a:rPr>
              <a:t>Solve Business Problem </a:t>
            </a:r>
            <a:r>
              <a:rPr lang="en-US" sz="3600" dirty="0">
                <a:solidFill>
                  <a:schemeClr val="tx1"/>
                </a:solidFill>
                <a:latin typeface="+mj-lt"/>
              </a:rPr>
              <a:t>with </a:t>
            </a:r>
            <a:r>
              <a:rPr lang="en-US" sz="3600" dirty="0" err="1" smtClean="0">
                <a:solidFill>
                  <a:schemeClr val="tx1"/>
                </a:solidFill>
                <a:latin typeface="+mj-lt"/>
              </a:rPr>
              <a:t>PostGresql</a:t>
            </a:r>
            <a:r>
              <a:rPr lang="en-US" sz="3600" dirty="0" smtClean="0">
                <a:solidFill>
                  <a:schemeClr val="tx1"/>
                </a:solidFill>
                <a:latin typeface="+mj-lt"/>
              </a:rPr>
              <a:t> </a:t>
            </a:r>
            <a:r>
              <a:rPr lang="en-US" sz="3600" dirty="0" smtClean="0">
                <a:solidFill>
                  <a:schemeClr val="tx1"/>
                </a:solidFill>
                <a:latin typeface="+mj-lt"/>
              </a:rPr>
              <a:t>Language</a:t>
            </a:r>
            <a:endParaRPr lang="en-US" sz="3600" dirty="0">
              <a:solidFill>
                <a:schemeClr val="tx1"/>
              </a:solidFill>
              <a:latin typeface="+mj-lt"/>
            </a:endParaRPr>
          </a:p>
        </p:txBody>
      </p:sp>
      <p:pic>
        <p:nvPicPr>
          <p:cNvPr id="4" name="Picture 3" descr="File:Coffee C0531.jpg - Wikimedia Common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8118" y="1626176"/>
            <a:ext cx="3752323" cy="3605646"/>
          </a:xfrm>
          <a:prstGeom prst="rect">
            <a:avLst/>
          </a:prstGeom>
          <a:noFill/>
        </p:spPr>
      </p:pic>
    </p:spTree>
    <p:extLst>
      <p:ext uri="{BB962C8B-B14F-4D97-AF65-F5344CB8AC3E}">
        <p14:creationId xmlns:p14="http://schemas.microsoft.com/office/powerpoint/2010/main" val="83405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F6F939FF-38E5-43C1-9562-6E33A2F5084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5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C148A00E-633D-4DE1-A032-9D62FA291C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B91C57-2090-466E-B05A-DA282135678E}"/>
              </a:ext>
            </a:extLst>
          </p:cNvPr>
          <p:cNvSpPr>
            <a:spLocks noGrp="1"/>
          </p:cNvSpPr>
          <p:nvPr>
            <p:ph type="title"/>
          </p:nvPr>
        </p:nvSpPr>
        <p:spPr>
          <a:xfrm>
            <a:off x="1024127" y="4121835"/>
            <a:ext cx="11017817" cy="2574388"/>
          </a:xfrm>
          <a:prstGeom prst="rect">
            <a:avLst/>
          </a:prstGeom>
        </p:spPr>
        <p:txBody>
          <a:bodyPr vert="horz" lIns="91440" tIns="45720" rIns="91440" bIns="45720" rtlCol="0">
            <a:noAutofit/>
          </a:bodyPr>
          <a:lstStyle/>
          <a:p>
            <a:r>
              <a:rPr lang="en-US" sz="2000" b="1" dirty="0" smtClean="0">
                <a:solidFill>
                  <a:srgbClr val="0070C0"/>
                </a:solidFill>
                <a:latin typeface="Arial" panose="020B0604020202020204" pitchFamily="34" charset="0"/>
                <a:cs typeface="Arial" panose="020B0604020202020204" pitchFamily="34" charset="0"/>
              </a:rPr>
              <a:t>The business aims to expand by opening three coffees shops in India’s top three major cities. Since its  launch in January 2023, the company has successfully sold its products online and received an overwhelmingly positive response in several cities. As a data analyst, your task is to analyze the sales data and provide insights to recommend the top three cities for this expansion.</a:t>
            </a:r>
            <a:endParaRPr lang="en-US" sz="2000" b="1" dirty="0">
              <a:solidFill>
                <a:srgbClr val="0070C0"/>
              </a:solidFill>
              <a:latin typeface="Arial" panose="020B0604020202020204" pitchFamily="34" charset="0"/>
              <a:cs typeface="Arial" panose="020B0604020202020204" pitchFamily="34" charset="0"/>
            </a:endParaRPr>
          </a:p>
        </p:txBody>
      </p:sp>
      <p:cxnSp>
        <p:nvCxnSpPr>
          <p:cNvPr id="61" name="Straight Connector 60">
            <a:extLst>
              <a:ext uri="{FF2B5EF4-FFF2-40B4-BE49-F238E27FC236}">
                <a16:creationId xmlns:a16="http://schemas.microsoft.com/office/drawing/2014/main" id="{1F7502AC-B5F2-447A-8886-7B0FA9DBA73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42273"/>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78B91C57-2090-466E-B05A-DA282135678E}"/>
              </a:ext>
            </a:extLst>
          </p:cNvPr>
          <p:cNvSpPr txBox="1">
            <a:spLocks/>
          </p:cNvSpPr>
          <p:nvPr/>
        </p:nvSpPr>
        <p:spPr>
          <a:xfrm>
            <a:off x="1223889" y="3397581"/>
            <a:ext cx="4037427" cy="1125871"/>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800" b="1" dirty="0" smtClean="0">
                <a:solidFill>
                  <a:srgbClr val="0070C0"/>
                </a:solidFill>
                <a:latin typeface="Arial" panose="020B0604020202020204" pitchFamily="34" charset="0"/>
                <a:cs typeface="Arial" panose="020B0604020202020204" pitchFamily="34" charset="0"/>
              </a:rPr>
              <a:t>Objective </a:t>
            </a:r>
            <a:endParaRPr lang="en-US" sz="2800" b="1" dirty="0">
              <a:solidFill>
                <a:srgbClr val="0070C0"/>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78B91C57-2090-466E-B05A-DA282135678E}"/>
              </a:ext>
            </a:extLst>
          </p:cNvPr>
          <p:cNvSpPr txBox="1">
            <a:spLocks/>
          </p:cNvSpPr>
          <p:nvPr/>
        </p:nvSpPr>
        <p:spPr>
          <a:xfrm>
            <a:off x="4514321" y="763067"/>
            <a:ext cx="4037427" cy="1125871"/>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800" b="1" dirty="0" smtClean="0">
                <a:solidFill>
                  <a:srgbClr val="0070C0"/>
                </a:solidFill>
                <a:latin typeface="Arial" panose="020B0604020202020204" pitchFamily="34" charset="0"/>
                <a:cs typeface="Arial" panose="020B0604020202020204" pitchFamily="34" charset="0"/>
              </a:rPr>
              <a:t> Coffee Shop</a:t>
            </a:r>
            <a:endParaRPr lang="en-US" sz="28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2586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5"/>
            <a:ext cx="10497312" cy="5773381"/>
          </a:xfrm>
        </p:spPr>
        <p:txBody>
          <a:bodyPr>
            <a:noAutofit/>
          </a:bodyPr>
          <a:lstStyle/>
          <a:p>
            <a:r>
              <a:rPr lang="en-US" sz="2000" b="1" dirty="0" smtClean="0">
                <a:solidFill>
                  <a:srgbClr val="0070C0"/>
                </a:solidFill>
                <a:latin typeface="Arial" panose="020B0604020202020204" pitchFamily="34" charset="0"/>
                <a:cs typeface="Arial" panose="020B0604020202020204" pitchFamily="34" charset="0"/>
              </a:rPr>
              <a:t>Questions</a:t>
            </a:r>
            <a:br>
              <a:rPr lang="en-US" sz="2000" b="1" dirty="0" smtClean="0">
                <a:solidFill>
                  <a:srgbClr val="0070C0"/>
                </a:solidFill>
                <a:latin typeface="Arial" panose="020B0604020202020204" pitchFamily="34" charset="0"/>
                <a:cs typeface="Arial" panose="020B0604020202020204" pitchFamily="34" charset="0"/>
              </a:rPr>
            </a:br>
            <a:r>
              <a:rPr lang="en-US" sz="2000" dirty="0">
                <a:solidFill>
                  <a:srgbClr val="0070C0"/>
                </a:solidFill>
                <a:latin typeface="Arial" panose="020B0604020202020204" pitchFamily="34" charset="0"/>
                <a:cs typeface="Arial" panose="020B0604020202020204" pitchFamily="34" charset="0"/>
              </a:rPr>
              <a:t/>
            </a:r>
            <a:br>
              <a:rPr lang="en-US" sz="2000" dirty="0">
                <a:solidFill>
                  <a:srgbClr val="0070C0"/>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1. </a:t>
            </a:r>
            <a:r>
              <a:rPr lang="en-US" sz="2000" b="1" dirty="0">
                <a:solidFill>
                  <a:schemeClr val="bg1"/>
                </a:solidFill>
                <a:latin typeface="Arial" panose="020B0604020202020204" pitchFamily="34" charset="0"/>
                <a:cs typeface="Arial" panose="020B0604020202020204" pitchFamily="34" charset="0"/>
              </a:rPr>
              <a:t>**Coffee Consumers Count**</a:t>
            </a:r>
            <a:r>
              <a:rPr lang="en-US" sz="2000" dirty="0">
                <a:solidFill>
                  <a:schemeClr val="bg1"/>
                </a:solidFill>
                <a:latin typeface="Arial" panose="020B0604020202020204" pitchFamily="34" charset="0"/>
                <a:cs typeface="Arial" panose="020B0604020202020204" pitchFamily="34" charset="0"/>
              </a:rPr>
              <a:t>  </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   How many people in each city are estimated to consume coffee, given that 25% of the population does?</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2. </a:t>
            </a:r>
            <a:r>
              <a:rPr lang="en-US" sz="2000" b="1" dirty="0">
                <a:solidFill>
                  <a:schemeClr val="bg1"/>
                </a:solidFill>
                <a:latin typeface="Arial" panose="020B0604020202020204" pitchFamily="34" charset="0"/>
                <a:cs typeface="Arial" panose="020B0604020202020204" pitchFamily="34" charset="0"/>
              </a:rPr>
              <a:t>**Total Revenue from Coffee Sales**</a:t>
            </a:r>
            <a:r>
              <a:rPr lang="en-US" sz="2000" dirty="0">
                <a:solidFill>
                  <a:schemeClr val="bg1"/>
                </a:solidFill>
                <a:latin typeface="Arial" panose="020B0604020202020204" pitchFamily="34" charset="0"/>
                <a:cs typeface="Arial" panose="020B0604020202020204" pitchFamily="34" charset="0"/>
              </a:rPr>
              <a:t>  </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   What is the total revenue generated from coffee sales across all cities in the last quarter of 2023?</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3. </a:t>
            </a:r>
            <a:r>
              <a:rPr lang="en-US" sz="2000" b="1" dirty="0">
                <a:solidFill>
                  <a:schemeClr val="bg1"/>
                </a:solidFill>
                <a:latin typeface="Arial" panose="020B0604020202020204" pitchFamily="34" charset="0"/>
                <a:cs typeface="Arial" panose="020B0604020202020204" pitchFamily="34" charset="0"/>
              </a:rPr>
              <a:t>**Sales Count for Each Product**</a:t>
            </a:r>
            <a:r>
              <a:rPr lang="en-US" sz="2000" dirty="0">
                <a:solidFill>
                  <a:schemeClr val="bg1"/>
                </a:solidFill>
                <a:latin typeface="Arial" panose="020B0604020202020204" pitchFamily="34" charset="0"/>
                <a:cs typeface="Arial" panose="020B0604020202020204" pitchFamily="34" charset="0"/>
              </a:rPr>
              <a:t>  </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   How many units of each coffee product have been sold?</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4. </a:t>
            </a:r>
            <a:r>
              <a:rPr lang="en-US" sz="2000" b="1" dirty="0">
                <a:solidFill>
                  <a:schemeClr val="bg1"/>
                </a:solidFill>
                <a:latin typeface="Arial" panose="020B0604020202020204" pitchFamily="34" charset="0"/>
                <a:cs typeface="Arial" panose="020B0604020202020204" pitchFamily="34" charset="0"/>
              </a:rPr>
              <a:t>**Average Sales Amount per City**</a:t>
            </a:r>
            <a:r>
              <a:rPr lang="en-US" sz="2000" dirty="0">
                <a:solidFill>
                  <a:schemeClr val="bg1"/>
                </a:solidFill>
                <a:latin typeface="Arial" panose="020B0604020202020204" pitchFamily="34" charset="0"/>
                <a:cs typeface="Arial" panose="020B0604020202020204" pitchFamily="34" charset="0"/>
              </a:rPr>
              <a:t>  </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   What is the average sales amount per customer in each city?</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5. </a:t>
            </a:r>
            <a:r>
              <a:rPr lang="en-US" sz="2000" b="1" dirty="0">
                <a:solidFill>
                  <a:schemeClr val="bg1"/>
                </a:solidFill>
                <a:latin typeface="Arial" panose="020B0604020202020204" pitchFamily="34" charset="0"/>
                <a:cs typeface="Arial" panose="020B0604020202020204" pitchFamily="34" charset="0"/>
              </a:rPr>
              <a:t>**City Population and Coffee Consumers**</a:t>
            </a:r>
            <a:r>
              <a:rPr lang="en-US" sz="2000" dirty="0">
                <a:solidFill>
                  <a:schemeClr val="bg1"/>
                </a:solidFill>
                <a:latin typeface="Arial" panose="020B0604020202020204" pitchFamily="34" charset="0"/>
                <a:cs typeface="Arial" panose="020B0604020202020204" pitchFamily="34" charset="0"/>
              </a:rPr>
              <a:t>  </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   Provide a list of cities along with their populations and estimated coffee consumers.</a:t>
            </a:r>
            <a:r>
              <a:rPr lang="en-US" sz="900" dirty="0">
                <a:solidFill>
                  <a:srgbClr val="0070C0"/>
                </a:solidFill>
                <a:latin typeface="Arial" panose="020B0604020202020204" pitchFamily="34" charset="0"/>
                <a:cs typeface="Arial" panose="020B0604020202020204" pitchFamily="34" charset="0"/>
              </a:rPr>
              <a:t/>
            </a:r>
            <a:br>
              <a:rPr lang="en-US" sz="900" dirty="0">
                <a:solidFill>
                  <a:srgbClr val="0070C0"/>
                </a:solidFill>
                <a:latin typeface="Arial" panose="020B0604020202020204" pitchFamily="34" charset="0"/>
                <a:cs typeface="Arial" panose="020B0604020202020204" pitchFamily="34" charset="0"/>
              </a:rPr>
            </a:br>
            <a:r>
              <a:rPr lang="en-US" sz="900" dirty="0" smtClean="0">
                <a:solidFill>
                  <a:srgbClr val="0070C0"/>
                </a:solidFill>
                <a:latin typeface="Arial" panose="020B0604020202020204" pitchFamily="34" charset="0"/>
                <a:cs typeface="Arial" panose="020B0604020202020204" pitchFamily="34" charset="0"/>
              </a:rPr>
              <a:t> </a:t>
            </a:r>
            <a:endParaRPr lang="en-US" sz="9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7851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7" y="351693"/>
            <a:ext cx="10089349" cy="6105378"/>
          </a:xfrm>
        </p:spPr>
        <p:txBody>
          <a:bodyPr>
            <a:noAutofit/>
          </a:bodyPr>
          <a:lstStyle/>
          <a:p>
            <a:r>
              <a:rPr lang="en-US" sz="1800" dirty="0">
                <a:solidFill>
                  <a:schemeClr val="bg1"/>
                </a:solidFill>
                <a:latin typeface="Arial" panose="020B0604020202020204" pitchFamily="34" charset="0"/>
                <a:cs typeface="Arial" panose="020B0604020202020204" pitchFamily="34" charset="0"/>
              </a:rPr>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6. </a:t>
            </a:r>
            <a:r>
              <a:rPr lang="en-US" sz="1800" b="1" dirty="0">
                <a:solidFill>
                  <a:schemeClr val="bg1"/>
                </a:solidFill>
                <a:latin typeface="Arial" panose="020B0604020202020204" pitchFamily="34" charset="0"/>
                <a:cs typeface="Arial" panose="020B0604020202020204" pitchFamily="34" charset="0"/>
              </a:rPr>
              <a:t>**Top Selling Products by City**</a:t>
            </a:r>
            <a:r>
              <a:rPr lang="en-US" sz="1800" dirty="0">
                <a:solidFill>
                  <a:schemeClr val="bg1"/>
                </a:solidFill>
                <a:latin typeface="Arial" panose="020B0604020202020204" pitchFamily="34" charset="0"/>
                <a:cs typeface="Arial" panose="020B0604020202020204" pitchFamily="34" charset="0"/>
              </a:rPr>
              <a:t>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   What are the top 3 selling products in each city based on sales volume?</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7. </a:t>
            </a:r>
            <a:r>
              <a:rPr lang="en-US" sz="1800" b="1" dirty="0">
                <a:solidFill>
                  <a:schemeClr val="bg1"/>
                </a:solidFill>
                <a:latin typeface="Arial" panose="020B0604020202020204" pitchFamily="34" charset="0"/>
                <a:cs typeface="Arial" panose="020B0604020202020204" pitchFamily="34" charset="0"/>
              </a:rPr>
              <a:t>**Customer Segmentation by City**</a:t>
            </a:r>
            <a:r>
              <a:rPr lang="en-US" sz="1800" dirty="0">
                <a:solidFill>
                  <a:schemeClr val="bg1"/>
                </a:solidFill>
                <a:latin typeface="Arial" panose="020B0604020202020204" pitchFamily="34" charset="0"/>
                <a:cs typeface="Arial" panose="020B0604020202020204" pitchFamily="34" charset="0"/>
              </a:rPr>
              <a:t>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   How many unique customers are there in each city who have purchased coffee products?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8. </a:t>
            </a:r>
            <a:r>
              <a:rPr lang="en-US" sz="1800" b="1" dirty="0">
                <a:solidFill>
                  <a:schemeClr val="bg1"/>
                </a:solidFill>
                <a:latin typeface="Arial" panose="020B0604020202020204" pitchFamily="34" charset="0"/>
                <a:cs typeface="Arial" panose="020B0604020202020204" pitchFamily="34" charset="0"/>
              </a:rPr>
              <a:t>**Average Sale vs Rent**</a:t>
            </a:r>
            <a:r>
              <a:rPr lang="en-US" sz="1800" dirty="0">
                <a:solidFill>
                  <a:schemeClr val="bg1"/>
                </a:solidFill>
                <a:latin typeface="Arial" panose="020B0604020202020204" pitchFamily="34" charset="0"/>
                <a:cs typeface="Arial" panose="020B0604020202020204" pitchFamily="34" charset="0"/>
              </a:rPr>
              <a:t>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   Find each city and their average sale per customer and </a:t>
            </a:r>
            <a:r>
              <a:rPr lang="en-US" sz="1800" dirty="0" err="1">
                <a:solidFill>
                  <a:schemeClr val="bg1"/>
                </a:solidFill>
                <a:latin typeface="Arial" panose="020B0604020202020204" pitchFamily="34" charset="0"/>
                <a:cs typeface="Arial" panose="020B0604020202020204" pitchFamily="34" charset="0"/>
              </a:rPr>
              <a:t>avg</a:t>
            </a:r>
            <a:r>
              <a:rPr lang="en-US" sz="1800" dirty="0">
                <a:solidFill>
                  <a:schemeClr val="bg1"/>
                </a:solidFill>
                <a:latin typeface="Arial" panose="020B0604020202020204" pitchFamily="34" charset="0"/>
                <a:cs typeface="Arial" panose="020B0604020202020204" pitchFamily="34" charset="0"/>
              </a:rPr>
              <a:t> rent per customer</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9. </a:t>
            </a:r>
            <a:r>
              <a:rPr lang="en-US" sz="1800" b="1" dirty="0">
                <a:solidFill>
                  <a:schemeClr val="bg1"/>
                </a:solidFill>
                <a:latin typeface="Arial" panose="020B0604020202020204" pitchFamily="34" charset="0"/>
                <a:cs typeface="Arial" panose="020B0604020202020204" pitchFamily="34" charset="0"/>
              </a:rPr>
              <a:t>**Monthly Sales Growth**</a:t>
            </a:r>
            <a:r>
              <a:rPr lang="en-US" sz="1800" dirty="0">
                <a:solidFill>
                  <a:schemeClr val="bg1"/>
                </a:solidFill>
                <a:latin typeface="Arial" panose="020B0604020202020204" pitchFamily="34" charset="0"/>
                <a:cs typeface="Arial" panose="020B0604020202020204" pitchFamily="34" charset="0"/>
              </a:rPr>
              <a:t>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   Sales growth rate: Calculate the percentage growth (or decline) in sales over different time periods (monthly).</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10. </a:t>
            </a:r>
            <a:r>
              <a:rPr lang="en-US" sz="1800" b="1" dirty="0">
                <a:solidFill>
                  <a:schemeClr val="bg1"/>
                </a:solidFill>
                <a:latin typeface="Arial" panose="020B0604020202020204" pitchFamily="34" charset="0"/>
                <a:cs typeface="Arial" panose="020B0604020202020204" pitchFamily="34" charset="0"/>
              </a:rPr>
              <a:t>**Market Potential Analysis**</a:t>
            </a:r>
            <a:r>
              <a:rPr lang="en-US" sz="1800" dirty="0">
                <a:solidFill>
                  <a:schemeClr val="bg1"/>
                </a:solidFill>
                <a:latin typeface="Arial" panose="020B0604020202020204" pitchFamily="34" charset="0"/>
                <a:cs typeface="Arial" panose="020B0604020202020204" pitchFamily="34" charset="0"/>
              </a:rPr>
              <a:t>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    Identify top 3 city based on highest sales, return city name, total sale, total rent, total customers, estimated  coffee consumer</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
            </a:r>
            <a:br>
              <a:rPr lang="en-US" sz="1800" dirty="0">
                <a:solidFill>
                  <a:schemeClr val="bg1"/>
                </a:solidFill>
                <a:latin typeface="Arial" panose="020B0604020202020204" pitchFamily="34" charset="0"/>
                <a:cs typeface="Arial" panose="020B0604020202020204" pitchFamily="34" charset="0"/>
              </a:rPr>
            </a:br>
            <a:endParaRPr lang="en-US" sz="1600" dirty="0">
              <a:solidFill>
                <a:schemeClr val="bg1"/>
              </a:solidFill>
            </a:endParaRPr>
          </a:p>
        </p:txBody>
      </p:sp>
    </p:spTree>
    <p:extLst>
      <p:ext uri="{BB962C8B-B14F-4D97-AF65-F5344CB8AC3E}">
        <p14:creationId xmlns:p14="http://schemas.microsoft.com/office/powerpoint/2010/main" val="2544938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10764598" cy="5731178"/>
          </a:xfrm>
        </p:spPr>
        <p:txBody>
          <a:bodyPr>
            <a:noAutofit/>
          </a:bodyPr>
          <a:lstStyle/>
          <a:p>
            <a:r>
              <a:rPr lang="en-US" sz="2400" b="1" dirty="0">
                <a:solidFill>
                  <a:schemeClr val="bg1"/>
                </a:solidFill>
                <a:latin typeface="Arial" panose="020B0604020202020204" pitchFamily="34" charset="0"/>
                <a:cs typeface="Arial" panose="020B0604020202020204" pitchFamily="34" charset="0"/>
              </a:rPr>
              <a:t>## </a:t>
            </a:r>
            <a:r>
              <a:rPr lang="en-US" sz="2400" b="1" dirty="0" smtClean="0">
                <a:solidFill>
                  <a:schemeClr val="bg1"/>
                </a:solidFill>
                <a:latin typeface="Arial" panose="020B0604020202020204" pitchFamily="34" charset="0"/>
                <a:cs typeface="Arial" panose="020B0604020202020204" pitchFamily="34" charset="0"/>
              </a:rPr>
              <a:t>Recommendations</a:t>
            </a:r>
            <a:br>
              <a:rPr lang="en-US" sz="2400" b="1" dirty="0" smtClean="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After analyzing the data, the recommended top three cities for new store openings are:</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
            </a:r>
            <a:br>
              <a:rPr lang="en-US" sz="2400" dirty="0">
                <a:solidFill>
                  <a:schemeClr val="bg1"/>
                </a:solidFill>
                <a:latin typeface="Arial" panose="020B0604020202020204" pitchFamily="34" charset="0"/>
                <a:cs typeface="Arial" panose="020B0604020202020204" pitchFamily="34" charset="0"/>
              </a:rPr>
            </a:br>
            <a:r>
              <a:rPr lang="en-US" sz="2400" b="1" dirty="0">
                <a:solidFill>
                  <a:schemeClr val="bg1"/>
                </a:solidFill>
                <a:latin typeface="Arial" panose="020B0604020202020204" pitchFamily="34" charset="0"/>
                <a:cs typeface="Arial" panose="020B0604020202020204" pitchFamily="34" charset="0"/>
              </a:rPr>
              <a:t>**City 1: Pune**</a:t>
            </a:r>
            <a:r>
              <a:rPr lang="en-US" sz="2400" dirty="0">
                <a:solidFill>
                  <a:schemeClr val="bg1"/>
                </a:solidFill>
                <a:latin typeface="Arial" panose="020B0604020202020204" pitchFamily="34" charset="0"/>
                <a:cs typeface="Arial" panose="020B0604020202020204" pitchFamily="34" charset="0"/>
              </a:rPr>
              <a:t>  </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1. Average rent per customer is very low.  </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2. Highest total revenue.  </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3. Average sales per customer is also high.</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
            </a:r>
            <a:br>
              <a:rPr lang="en-US" sz="2400" dirty="0">
                <a:solidFill>
                  <a:schemeClr val="bg1"/>
                </a:solidFill>
                <a:latin typeface="Arial" panose="020B0604020202020204" pitchFamily="34" charset="0"/>
                <a:cs typeface="Arial" panose="020B0604020202020204" pitchFamily="34" charset="0"/>
              </a:rPr>
            </a:br>
            <a:r>
              <a:rPr lang="en-US" sz="2400" b="1" dirty="0">
                <a:solidFill>
                  <a:schemeClr val="bg1"/>
                </a:solidFill>
                <a:latin typeface="Arial" panose="020B0604020202020204" pitchFamily="34" charset="0"/>
                <a:cs typeface="Arial" panose="020B0604020202020204" pitchFamily="34" charset="0"/>
              </a:rPr>
              <a:t>**City 2: Delhi**</a:t>
            </a:r>
            <a:r>
              <a:rPr lang="en-US" sz="2400" dirty="0">
                <a:solidFill>
                  <a:schemeClr val="bg1"/>
                </a:solidFill>
                <a:latin typeface="Arial" panose="020B0604020202020204" pitchFamily="34" charset="0"/>
                <a:cs typeface="Arial" panose="020B0604020202020204" pitchFamily="34" charset="0"/>
              </a:rPr>
              <a:t>  </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1. Highest estimated coffee consumers at 7.7 million.  </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2. Highest total number of customers, which is 68.  </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3. Average rent per customer is 330 (still under 500).</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
            </a:r>
            <a:br>
              <a:rPr lang="en-US" sz="2400" dirty="0">
                <a:solidFill>
                  <a:schemeClr val="bg1"/>
                </a:solidFill>
                <a:latin typeface="Arial" panose="020B0604020202020204" pitchFamily="34" charset="0"/>
                <a:cs typeface="Arial" panose="020B0604020202020204" pitchFamily="34" charset="0"/>
              </a:rPr>
            </a:br>
            <a:r>
              <a:rPr lang="en-US" sz="2400" b="1" dirty="0">
                <a:solidFill>
                  <a:schemeClr val="bg1"/>
                </a:solidFill>
                <a:latin typeface="Arial" panose="020B0604020202020204" pitchFamily="34" charset="0"/>
                <a:cs typeface="Arial" panose="020B0604020202020204" pitchFamily="34" charset="0"/>
              </a:rPr>
              <a:t>**City 3: Jaipur**</a:t>
            </a:r>
            <a:r>
              <a:rPr lang="en-US" sz="2400" dirty="0">
                <a:solidFill>
                  <a:schemeClr val="bg1"/>
                </a:solidFill>
                <a:latin typeface="Arial" panose="020B0604020202020204" pitchFamily="34" charset="0"/>
                <a:cs typeface="Arial" panose="020B0604020202020204" pitchFamily="34" charset="0"/>
              </a:rPr>
              <a:t>  </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1. Highest number of customers, which is 69.  </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2. Average rent per customer is very low at 156.  </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3. Average sales per customer is better at 11.6k.</a:t>
            </a:r>
            <a:br>
              <a:rPr lang="en-US" sz="2400" dirty="0">
                <a:solidFill>
                  <a:schemeClr val="bg1"/>
                </a:solidFill>
                <a:latin typeface="Arial" panose="020B0604020202020204" pitchFamily="34" charset="0"/>
                <a:cs typeface="Arial" panose="020B0604020202020204" pitchFamily="34" charset="0"/>
              </a:rPr>
            </a:br>
            <a:endParaRPr lang="en-US" sz="2000" dirty="0">
              <a:solidFill>
                <a:schemeClr val="bg1"/>
              </a:solidFill>
            </a:endParaRPr>
          </a:p>
        </p:txBody>
      </p:sp>
    </p:spTree>
    <p:extLst>
      <p:ext uri="{BB962C8B-B14F-4D97-AF65-F5344CB8AC3E}">
        <p14:creationId xmlns:p14="http://schemas.microsoft.com/office/powerpoint/2010/main" val="3228196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41ADA27-F8D7-4034-AACF-0E2C0E2546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Rolling Dough">
            <a:extLst>
              <a:ext uri="{FF2B5EF4-FFF2-40B4-BE49-F238E27FC236}">
                <a16:creationId xmlns:a16="http://schemas.microsoft.com/office/drawing/2014/main" id="{CD3172FA-7FBF-4586-8BAE-F8681B4CC272}"/>
              </a:ext>
            </a:extLst>
          </p:cNvPr>
          <p:cNvPicPr>
            <a:picLocks noChangeAspect="1"/>
          </p:cNvPicPr>
          <p:nvPr/>
        </p:nvPicPr>
        <p:blipFill rotWithShape="1">
          <a:blip r:embed="rId3" cstate="screen">
            <a:alphaModFix amt="4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44DFCA76-5DF3-4D71-A543-CF57216D5E4E}"/>
              </a:ext>
            </a:extLst>
          </p:cNvPr>
          <p:cNvSpPr>
            <a:spLocks noGrp="1"/>
          </p:cNvSpPr>
          <p:nvPr>
            <p:ph type="title"/>
          </p:nvPr>
        </p:nvSpPr>
        <p:spPr>
          <a:xfrm>
            <a:off x="1024128" y="585216"/>
            <a:ext cx="9720072" cy="1499616"/>
          </a:xfrm>
        </p:spPr>
        <p:txBody>
          <a:bodyPr>
            <a:normAutofit/>
          </a:bodyPr>
          <a:lstStyle/>
          <a:p>
            <a:r>
              <a:rPr lang="en-US" b="1" dirty="0">
                <a:solidFill>
                  <a:srgbClr val="FFFFFF"/>
                </a:solidFill>
              </a:rPr>
              <a:t>Key to Success</a:t>
            </a:r>
          </a:p>
        </p:txBody>
      </p:sp>
      <p:cxnSp>
        <p:nvCxnSpPr>
          <p:cNvPr id="14" name="Straight Connector 13">
            <a:extLst>
              <a:ext uri="{FF2B5EF4-FFF2-40B4-BE49-F238E27FC236}">
                <a16:creationId xmlns:a16="http://schemas.microsoft.com/office/drawing/2014/main" id="{9CC82DC8-E7AF-4E0A-B62F-9B79E706D9F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EFAA99"/>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descr="Product SmartArt">
            <a:extLst>
              <a:ext uri="{FF2B5EF4-FFF2-40B4-BE49-F238E27FC236}">
                <a16:creationId xmlns:a16="http://schemas.microsoft.com/office/drawing/2014/main" id="{5F324AA3-A8FB-4568-A4CE-E04F36297E6C}"/>
              </a:ext>
            </a:extLst>
          </p:cNvPr>
          <p:cNvGraphicFramePr>
            <a:graphicFrameLocks noGrp="1"/>
          </p:cNvGraphicFramePr>
          <p:nvPr>
            <p:ph idx="1"/>
            <p:extLst>
              <p:ext uri="{D42A27DB-BD31-4B8C-83A1-F6EECF244321}">
                <p14:modId xmlns:p14="http://schemas.microsoft.com/office/powerpoint/2010/main" val="3951318587"/>
              </p:ext>
            </p:extLst>
          </p:nvPr>
        </p:nvGraphicFramePr>
        <p:xfrm>
          <a:off x="2222826" y="483945"/>
          <a:ext cx="7746347" cy="57888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Graphic 8" descr="Podium">
            <a:extLst>
              <a:ext uri="{FF2B5EF4-FFF2-40B4-BE49-F238E27FC236}">
                <a16:creationId xmlns:a16="http://schemas.microsoft.com/office/drawing/2014/main" id="{45AE8B68-96DD-4CAE-A627-B508D397C921}"/>
              </a:ext>
            </a:extLst>
          </p:cNvPr>
          <p:cNvPicPr>
            <a:picLocks noChangeAspect="1"/>
          </p:cNvPicPr>
          <p:nvPr/>
        </p:nvPicPr>
        <p:blipFill>
          <a:blip r:embed="rId9">
            <a:extLst>
              <a:ext uri="{96DAC541-7B7A-43D3-8B79-37D633B846F1}">
                <asvg:svgBlip xmlns="" xmlns:asvg="http://schemas.microsoft.com/office/drawing/2016/SVG/main" r:embed="rId10"/>
              </a:ext>
            </a:extLst>
          </a:blip>
          <a:stretch>
            <a:fillRect/>
          </a:stretch>
        </p:blipFill>
        <p:spPr>
          <a:xfrm>
            <a:off x="5638800" y="2971800"/>
            <a:ext cx="914400" cy="914400"/>
          </a:xfrm>
          <a:prstGeom prst="rect">
            <a:avLst/>
          </a:prstGeom>
        </p:spPr>
      </p:pic>
    </p:spTree>
    <p:extLst>
      <p:ext uri="{BB962C8B-B14F-4D97-AF65-F5344CB8AC3E}">
        <p14:creationId xmlns:p14="http://schemas.microsoft.com/office/powerpoint/2010/main" val="816733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1063F05-99EF-4DA3-B595-4E26670F29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gradFill>
            <a:gsLst>
              <a:gs pos="0">
                <a:schemeClr val="accent6">
                  <a:lumMod val="50000"/>
                </a:schemeClr>
              </a:gs>
              <a:gs pos="100000">
                <a:schemeClr val="bg1"/>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904461-E85A-43E7-AA0B-B7DF596CA62F}"/>
              </a:ext>
            </a:extLst>
          </p:cNvPr>
          <p:cNvSpPr>
            <a:spLocks noGrp="1"/>
          </p:cNvSpPr>
          <p:nvPr>
            <p:ph type="title"/>
          </p:nvPr>
        </p:nvSpPr>
        <p:spPr>
          <a:xfrm>
            <a:off x="1024129" y="585216"/>
            <a:ext cx="3779085" cy="1499616"/>
          </a:xfrm>
          <a:prstGeom prst="rect">
            <a:avLst/>
          </a:prstGeom>
        </p:spPr>
        <p:txBody>
          <a:bodyPr lIns="0" tIns="108000">
            <a:normAutofit/>
          </a:bodyPr>
          <a:lstStyle/>
          <a:p>
            <a:r>
              <a:rPr lang="en-US" sz="5400" b="1" dirty="0">
                <a:solidFill>
                  <a:srgbClr val="FFFFFF"/>
                </a:solidFill>
              </a:rPr>
              <a:t>Thank You</a:t>
            </a:r>
          </a:p>
        </p:txBody>
      </p:sp>
      <p:cxnSp>
        <p:nvCxnSpPr>
          <p:cNvPr id="12" name="Straight Connector 11">
            <a:extLst>
              <a:ext uri="{FF2B5EF4-FFF2-40B4-BE49-F238E27FC236}">
                <a16:creationId xmlns:a16="http://schemas.microsoft.com/office/drawing/2014/main" id="{E0A835C2-2B9B-4174-AA2C-60A4F131190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D39F4A"/>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BDDBE1-00CD-4A90-9BA9-5E79F6C6FDE0}"/>
              </a:ext>
            </a:extLst>
          </p:cNvPr>
          <p:cNvSpPr>
            <a:spLocks noGrp="1"/>
          </p:cNvSpPr>
          <p:nvPr>
            <p:ph idx="1"/>
          </p:nvPr>
        </p:nvSpPr>
        <p:spPr>
          <a:xfrm>
            <a:off x="1466258" y="2286000"/>
            <a:ext cx="3791711" cy="3931920"/>
          </a:xfrm>
          <a:prstGeom prst="rect">
            <a:avLst/>
          </a:prstGeom>
        </p:spPr>
        <p:txBody>
          <a:bodyPr>
            <a:normAutofit/>
          </a:bodyPr>
          <a:lstStyle/>
          <a:p>
            <a:r>
              <a:rPr lang="en-US" dirty="0">
                <a:solidFill>
                  <a:srgbClr val="FFFFFF"/>
                </a:solidFill>
              </a:rPr>
              <a:t>Email</a:t>
            </a:r>
            <a:br>
              <a:rPr lang="en-US" dirty="0">
                <a:solidFill>
                  <a:srgbClr val="FFFFFF"/>
                </a:solidFill>
              </a:rPr>
            </a:br>
            <a:r>
              <a:rPr lang="en-US" dirty="0" smtClean="0"/>
              <a:t>kumarsubham</a:t>
            </a:r>
            <a:r>
              <a:rPr lang="en-US" dirty="0" smtClean="0"/>
              <a:t>@gmail.com</a:t>
            </a:r>
            <a:endParaRPr lang="en-US" b="1" dirty="0">
              <a:solidFill>
                <a:srgbClr val="FFFFFF"/>
              </a:solidFill>
            </a:endParaRPr>
          </a:p>
          <a:p>
            <a:pPr marL="0" indent="0">
              <a:buNone/>
            </a:pPr>
            <a:endParaRPr lang="en-US" dirty="0">
              <a:solidFill>
                <a:srgbClr val="FFFFFF"/>
              </a:solidFill>
            </a:endParaRPr>
          </a:p>
        </p:txBody>
      </p:sp>
      <p:pic>
        <p:nvPicPr>
          <p:cNvPr id="5" name="Picture 4" descr="Restaurant Open Sign">
            <a:extLst>
              <a:ext uri="{FF2B5EF4-FFF2-40B4-BE49-F238E27FC236}">
                <a16:creationId xmlns:a16="http://schemas.microsoft.com/office/drawing/2014/main" id="{4BB88093-7048-42AA-9AFC-B007B4E797A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468548" y="10"/>
            <a:ext cx="6723452" cy="6857990"/>
          </a:xfrm>
          <a:prstGeom prst="rect">
            <a:avLst/>
          </a:prstGeom>
        </p:spPr>
      </p:pic>
      <p:pic>
        <p:nvPicPr>
          <p:cNvPr id="7" name="Graphic 6" descr="Envelope">
            <a:extLst>
              <a:ext uri="{FF2B5EF4-FFF2-40B4-BE49-F238E27FC236}">
                <a16:creationId xmlns:a16="http://schemas.microsoft.com/office/drawing/2014/main" id="{1BCFD98B-5534-433A-A8E6-4DE2A04C391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1024129" y="2286000"/>
            <a:ext cx="360000" cy="360000"/>
          </a:xfrm>
          <a:prstGeom prst="rect">
            <a:avLst/>
          </a:prstGeom>
        </p:spPr>
      </p:pic>
    </p:spTree>
    <p:extLst>
      <p:ext uri="{BB962C8B-B14F-4D97-AF65-F5344CB8AC3E}">
        <p14:creationId xmlns:p14="http://schemas.microsoft.com/office/powerpoint/2010/main" val="2157044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6B0913-D4BB-427F-9A3C-58E430AB6A53}">
  <ds:schemaRefs>
    <ds:schemaRef ds:uri="http://schemas.microsoft.com/sharepoint/v3/contenttype/forms"/>
  </ds:schemaRefs>
</ds:datastoreItem>
</file>

<file path=customXml/itemProps2.xml><?xml version="1.0" encoding="utf-8"?>
<ds:datastoreItem xmlns:ds="http://schemas.openxmlformats.org/officeDocument/2006/customXml" ds:itemID="{6E0C1243-C9FF-4461-B21D-DC7A9A834A3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CF886C1-21C8-492D-B13F-01E91F83DF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Retail design</Template>
  <TotalTime>0</TotalTime>
  <Words>595</Words>
  <Application>Microsoft Office PowerPoint</Application>
  <PresentationFormat>Widescreen</PresentationFormat>
  <Paragraphs>21</Paragraphs>
  <Slides>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Tw Cen MT</vt:lpstr>
      <vt:lpstr>Tw Cen MT Condensed</vt:lpstr>
      <vt:lpstr>Wingdings 3</vt:lpstr>
      <vt:lpstr>Integral</vt:lpstr>
      <vt:lpstr>Coffee Shop</vt:lpstr>
      <vt:lpstr>The business aims to expand by opening three coffees shops in India’s top three major cities. Since its  launch in January 2023, the company has successfully sold its products online and received an overwhelmingly positive response in several cities. As a data analyst, your task is to analyze the sales data and provide insights to recommend the top three cities for this expansion.</vt:lpstr>
      <vt:lpstr>Questions  1. **Coffee Consumers Count**      How many people in each city are estimated to consume coffee, given that 25% of the population does?  2. **Total Revenue from Coffee Sales**      What is the total revenue generated from coffee sales across all cities in the last quarter of 2023?  3. **Sales Count for Each Product**      How many units of each coffee product have been sold?  4. **Average Sales Amount per City**      What is the average sales amount per customer in each city?  5. **City Population and Coffee Consumers**      Provide a list of cities along with their populations and estimated coffee consumers.  </vt:lpstr>
      <vt:lpstr> 6. **Top Selling Products by City**      What are the top 3 selling products in each city based on sales volume?  7. **Customer Segmentation by City**      How many unique customers are there in each city who have purchased coffee products?  8. **Average Sale vs Rent**      Find each city and their average sale per customer and avg rent per customer  9. **Monthly Sales Growth**      Sales growth rate: Calculate the percentage growth (or decline) in sales over different time periods (monthly).  10. **Market Potential Analysis**       Identify top 3 city based on highest sales, return city name, total sale, total rent, total customers, estimated  coffee consumer       </vt:lpstr>
      <vt:lpstr>## Recommendations  After analyzing the data, the recommended top three cities for new store openings are:  **City 1: Pune**   1. Average rent per customer is very low.   2. Highest total revenue.   3. Average sales per customer is also high.  **City 2: Delhi**   1. Highest estimated coffee consumers at 7.7 million.   2. Highest total number of customers, which is 68.   3. Average rent per customer is 330 (still under 500).  **City 3: Jaipur**   1. Highest number of customers, which is 69.   2. Average rent per customer is very low at 156.   3. Average sales per customer is better at 11.6k. </vt:lpstr>
      <vt:lpstr>Key to Success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2024-10-13T02:04:49Z</dcterms:created>
  <dcterms:modified xsi:type="dcterms:W3CDTF">2024-12-25T17:21:27Z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