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62" r:id="rId3"/>
    <p:sldId id="257" r:id="rId4"/>
    <p:sldId id="258" r:id="rId5"/>
    <p:sldId id="259" r:id="rId6"/>
    <p:sldId id="261" r:id="rId7"/>
    <p:sldId id="263" r:id="rId8"/>
    <p:sldId id="272" r:id="rId9"/>
    <p:sldId id="293" r:id="rId10"/>
    <p:sldId id="284" r:id="rId11"/>
    <p:sldId id="282" r:id="rId12"/>
    <p:sldId id="270" r:id="rId13"/>
    <p:sldId id="271" r:id="rId14"/>
    <p:sldId id="266" r:id="rId15"/>
    <p:sldId id="278" r:id="rId16"/>
    <p:sldId id="274" r:id="rId17"/>
    <p:sldId id="292" r:id="rId18"/>
    <p:sldId id="275" r:id="rId19"/>
    <p:sldId id="276" r:id="rId20"/>
    <p:sldId id="277" r:id="rId21"/>
    <p:sldId id="273" r:id="rId22"/>
    <p:sldId id="279" r:id="rId23"/>
    <p:sldId id="264" r:id="rId24"/>
    <p:sldId id="285" r:id="rId25"/>
    <p:sldId id="286" r:id="rId26"/>
    <p:sldId id="287" r:id="rId27"/>
    <p:sldId id="283" r:id="rId28"/>
    <p:sldId id="281" r:id="rId29"/>
    <p:sldId id="288" r:id="rId30"/>
    <p:sldId id="289" r:id="rId31"/>
    <p:sldId id="290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85576" autoAdjust="0"/>
  </p:normalViewPr>
  <p:slideViewPr>
    <p:cSldViewPr>
      <p:cViewPr>
        <p:scale>
          <a:sx n="67" d="100"/>
          <a:sy n="67" d="100"/>
        </p:scale>
        <p:origin x="-2268" y="-6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15ED8BD-51E5-4B0D-86C0-A84E27999CF1}" type="datetimeFigureOut">
              <a:rPr lang="zh-CN" altLang="en-US"/>
              <a:pPr>
                <a:defRPr/>
              </a:pPr>
              <a:t>2012/12/19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D8122CD-A413-4E1C-86D6-0B70C9F2DD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0907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i.baidu.com/algorithms/blog/item/44ab0cfad13d9505a9d31114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en.wikipedia.org/wiki/List_of_device_bandwidths" TargetMode="External"/></Relationships>
</file>

<file path=ppt/notesSlides/_rels/notes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bm.com/developerworks/cn/aix/library/au-scsi_sas/index.html" TargetMode="External"/><Relationship Id="rId3" Type="http://schemas.openxmlformats.org/officeDocument/2006/relationships/hyperlink" Target="http://blog.csdn.net/tianxueer/article/details/2689117" TargetMode="External"/><Relationship Id="rId7" Type="http://schemas.openxmlformats.org/officeDocument/2006/relationships/hyperlink" Target="http://en.wikipedia.org/wiki/List_of_device_bandwidth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seagate.com/www/en-us/products/enterprise-hard-drives/cheetah-15k" TargetMode="External"/><Relationship Id="rId5" Type="http://schemas.openxmlformats.org/officeDocument/2006/relationships/hyperlink" Target="http://en.wikipedia.org/wiki/Serial_attached_SCSI" TargetMode="External"/><Relationship Id="rId4" Type="http://schemas.openxmlformats.org/officeDocument/2006/relationships/hyperlink" Target="http://baike.baidu.com/view/4480.htm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lash_memory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storagesearch.com/ssd-top10.html" TargetMode="External"/><Relationship Id="rId4" Type="http://schemas.openxmlformats.org/officeDocument/2006/relationships/hyperlink" Target="http://blog.sina.com.cn/s/blog_56b3ca3c0100iijh.html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llodb.net/2009/08/storage.htm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tomshardware.com/reviews/ultrastar-cheetah-sas,2004-6.html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apling.me/hardware/fusion-io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intel.com/design/flash/nand/extreme/index.htm" TargetMode="External"/><Relationship Id="rId4" Type="http://schemas.openxmlformats.org/officeDocument/2006/relationships/hyperlink" Target="http://storage.it168.com/a2010/0401/868/000000868123_all.shtml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hi.baidu.com/lybadmin/blog/item/5600a2d38cebc3d2a8ec9acb.htm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RAID" TargetMode="External"/><Relationship Id="rId7" Type="http://schemas.openxmlformats.org/officeDocument/2006/relationships/hyperlink" Target="http://btxigua.itpub.net/post/34419/406437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Non-standard_RAID_levels" TargetMode="External"/><Relationship Id="rId5" Type="http://schemas.openxmlformats.org/officeDocument/2006/relationships/hyperlink" Target="http://137.254.16.27/bonwick/zh/entry/raid_z1" TargetMode="External"/><Relationship Id="rId4" Type="http://schemas.openxmlformats.org/officeDocument/2006/relationships/hyperlink" Target="http://en.wikipedia.org/wiki/RAID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stpricecomputers.co.uk/glossary/raid-controller.htm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hellodb.net/tag/fusionio" TargetMode="External"/><Relationship Id="rId5" Type="http://schemas.openxmlformats.org/officeDocument/2006/relationships/hyperlink" Target="http://www.raid.org.cn/137.html" TargetMode="External"/><Relationship Id="rId4" Type="http://schemas.openxmlformats.org/officeDocument/2006/relationships/hyperlink" Target="http://en.wikipedia.org/wiki/Disk_array_controller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space.itpub.net/9240380/viewspace-630901" TargetMode="External"/><Relationship Id="rId7" Type="http://schemas.openxmlformats.org/officeDocument/2006/relationships/hyperlink" Target="http://baike.baidu.com/view/547338.htm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InfiniBand" TargetMode="External"/><Relationship Id="rId5" Type="http://schemas.openxmlformats.org/officeDocument/2006/relationships/hyperlink" Target="http://en.wikipedia.org/wiki/List_of_device_bandwidths" TargetMode="External"/><Relationship Id="rId4" Type="http://schemas.openxmlformats.org/officeDocument/2006/relationships/hyperlink" Target="http://www.ibm.com/developerworks/cn/linux/l-cn-infiniband/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ost_adapter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triping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stor-age.zdnet.com.cn/files/all-2046790.htm" TargetMode="External"/><Relationship Id="rId5" Type="http://schemas.openxmlformats.org/officeDocument/2006/relationships/hyperlink" Target="http://www.storageonline.com.cn/storage/performance-analysis/oracle-io-problem-resolution/" TargetMode="External"/><Relationship Id="rId4" Type="http://schemas.openxmlformats.org/officeDocument/2006/relationships/hyperlink" Target="http://blog.chinaunix.net/space.php?uid=10597892&amp;do=blog&amp;id=2946980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usuping.com/storage/das-nas-san-cunchu-jishu-bijiao.html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it.com.cn/f/server/053/21/89080.htm" TargetMode="Externa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atchstor.com/Memory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byte.net/2011/0806/561410_9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rosoo.net/a/201106/14583.html" TargetMode="External"/><Relationship Id="rId5" Type="http://schemas.openxmlformats.org/officeDocument/2006/relationships/hyperlink" Target="http://www.crsky.com/soft/5904.html" TargetMode="External"/><Relationship Id="rId4" Type="http://schemas.openxmlformats.org/officeDocument/2006/relationships/hyperlink" Target="http://www.cpuid.com/softwares/cpu-z.html" TargetMode="Externa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hi.baidu.com/imlidapeng/blog/item/76cc8b15bf38265af2de32cc.html" TargetMode="External"/><Relationship Id="rId3" Type="http://schemas.openxmlformats.org/officeDocument/2006/relationships/hyperlink" Target="http://en.wikipedia.org/wiki/False_sharing" TargetMode="External"/><Relationship Id="rId7" Type="http://schemas.openxmlformats.org/officeDocument/2006/relationships/hyperlink" Target="http://lilydong.blogbus.com/logs/15633987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drdobbs.com/cpp/217500206" TargetMode="External"/><Relationship Id="rId5" Type="http://schemas.openxmlformats.org/officeDocument/2006/relationships/hyperlink" Target="http://software.intel.com/en-us/articles/avoiding-and-identifying-false-sharing-among-threads/" TargetMode="External"/><Relationship Id="rId4" Type="http://schemas.openxmlformats.org/officeDocument/2006/relationships/hyperlink" Target="http://blog.csdn.net/duofeng/article/details/1525876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bird67/article/details/2545025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aike.baidu.com/view/1082.htm" TargetMode="Externa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unyusuanpan.com/post_articles/1266916463062.html" TargetMode="External"/><Relationship Id="rId3" Type="http://schemas.openxmlformats.org/officeDocument/2006/relationships/hyperlink" Target="http://zhidao.baidu.com/question/107154668" TargetMode="External"/><Relationship Id="rId7" Type="http://schemas.openxmlformats.org/officeDocument/2006/relationships/hyperlink" Target="http://bskl2008.bokee.com/viewdiary.12925340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blog.yufeng.info/archives/1511" TargetMode="External"/><Relationship Id="rId5" Type="http://schemas.openxmlformats.org/officeDocument/2006/relationships/hyperlink" Target="http://www.360doc.com/content/07/0504/21/12144_482203.shtml" TargetMode="External"/><Relationship Id="rId4" Type="http://schemas.openxmlformats.org/officeDocument/2006/relationships/hyperlink" Target="http://zhidao.baidu.com/question/44577449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flushthink/article/details/4103488" TargetMode="External"/><Relationship Id="rId7" Type="http://schemas.openxmlformats.org/officeDocument/2006/relationships/hyperlink" Target="http://harrison-fisk.blogspot.com/2009/01/enabling-innodb-large-pages-on-linux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pythian.com/news/1326/performance-tuning-hugepages-in-linux/" TargetMode="External"/><Relationship Id="rId5" Type="http://schemas.openxmlformats.org/officeDocument/2006/relationships/hyperlink" Target="http://en.wikipedia.org/wiki/Page_table" TargetMode="External"/><Relationship Id="rId4" Type="http://schemas.openxmlformats.org/officeDocument/2006/relationships/hyperlink" Target="http://en.wikipedia.org/wiki/Translation_lookaside_buffer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yubo/archive/2010/04/23/1718810.html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blog.jcole.us/2010/09/28/mysql-swap-insanity-and-the-numa-architecture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参考文献：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[1] </a:t>
            </a:r>
            <a:r>
              <a:rPr lang="zh-CN" altLang="en-US" i="1" dirty="0" smtClean="0"/>
              <a:t>叶正盛</a:t>
            </a:r>
            <a:r>
              <a:rPr lang="en-US" altLang="zh-CN" dirty="0" smtClean="0"/>
              <a:t>.</a:t>
            </a:r>
            <a:r>
              <a:rPr lang="zh-CN" altLang="zh-CN" b="1" dirty="0" smtClean="0"/>
              <a:t>面向程序员的数据库访问性能优化法则</a:t>
            </a:r>
            <a:endParaRPr lang="en-US" altLang="zh-CN" b="1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[2] </a:t>
            </a:r>
            <a:r>
              <a:rPr lang="en-US" altLang="zh-CN" dirty="0" smtClean="0">
                <a:hlinkClick r:id="rId3"/>
              </a:rPr>
              <a:t>http://hi.baidu.com/algorithms/blog/item/44ab0cfad13d9505a9d31114.html</a:t>
            </a:r>
            <a:r>
              <a:rPr lang="en-US" altLang="zh-CN" dirty="0" smtClean="0"/>
              <a:t> 		C++</a:t>
            </a:r>
            <a:r>
              <a:rPr lang="zh-CN" altLang="en-US" dirty="0" smtClean="0"/>
              <a:t>性能优化导论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理解硬件</a:t>
            </a:r>
            <a:r>
              <a:rPr lang="en-US" altLang="zh-CN" dirty="0" smtClean="0"/>
              <a:t>-</a:t>
            </a:r>
            <a:r>
              <a:rPr lang="zh-CN" altLang="en-US" dirty="0" smtClean="0"/>
              <a:t>主板</a:t>
            </a:r>
            <a:r>
              <a:rPr lang="en-US" altLang="zh-CN" dirty="0" smtClean="0"/>
              <a:t>-INTEL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[3] </a:t>
            </a:r>
            <a:r>
              <a:rPr lang="en-US" altLang="zh-CN" i="1" dirty="0" smtClean="0"/>
              <a:t>Ulrich </a:t>
            </a:r>
            <a:r>
              <a:rPr lang="en-US" altLang="zh-CN" i="1" dirty="0" err="1" smtClean="0"/>
              <a:t>Drepper</a:t>
            </a:r>
            <a:r>
              <a:rPr lang="en-US" altLang="zh-CN" dirty="0" smtClean="0"/>
              <a:t>. What every programmer should know about memory.		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[4] </a:t>
            </a:r>
            <a:r>
              <a:rPr lang="en-US" altLang="zh-CN" dirty="0" smtClean="0">
                <a:hlinkClick r:id="rId4"/>
              </a:rPr>
              <a:t>http://en.wikipedia.org/wiki/List_of_device_bandwidths</a:t>
            </a:r>
            <a:r>
              <a:rPr lang="en-US" altLang="zh-CN" dirty="0" smtClean="0"/>
              <a:t> 				</a:t>
            </a:r>
            <a:r>
              <a:rPr lang="zh-CN" altLang="en-US" dirty="0" smtClean="0"/>
              <a:t>英文维基百科</a:t>
            </a:r>
            <a:r>
              <a:rPr lang="en-US" altLang="zh-CN" dirty="0" smtClean="0"/>
              <a:t>-List of device bandwidths</a:t>
            </a:r>
          </a:p>
        </p:txBody>
      </p:sp>
      <p:sp>
        <p:nvSpPr>
          <p:cNvPr id="1638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BB337D-090B-4CF0-B760-FDD6052CEE9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外部传输率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SCSI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Ultra 320 SCSI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320MB/sec</a:t>
            </a:r>
            <a:r>
              <a:rPr lang="zh-CN" altLang="en-US" dirty="0" smtClean="0"/>
              <a:t>，长时间发展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SAS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300MB/sec</a:t>
            </a:r>
            <a:r>
              <a:rPr lang="zh-CN" altLang="en-US" dirty="0" smtClean="0"/>
              <a:t>，刚起步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内部传输率：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Seagate Cheetah 15k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171MB/s as claimed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参考文献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[1] </a:t>
            </a:r>
            <a:r>
              <a:rPr lang="zh-CN" altLang="en-US" i="1" dirty="0" smtClean="0"/>
              <a:t>冬瓜头</a:t>
            </a:r>
            <a:r>
              <a:rPr lang="en-US" altLang="zh-CN" dirty="0" smtClean="0"/>
              <a:t>. </a:t>
            </a:r>
            <a:r>
              <a:rPr lang="zh-CN" altLang="en-US" dirty="0" smtClean="0"/>
              <a:t>大话存储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[2] </a:t>
            </a:r>
            <a:r>
              <a:rPr lang="en-US" altLang="zh-CN" dirty="0" smtClean="0">
                <a:hlinkClick r:id="rId3"/>
              </a:rPr>
              <a:t>http://blog.csdn.net/tianxueer/article/details/2689117</a:t>
            </a:r>
            <a:r>
              <a:rPr lang="en-US" altLang="zh-CN" dirty="0" smtClean="0"/>
              <a:t>	</a:t>
            </a:r>
            <a:r>
              <a:rPr lang="zh-CN" altLang="en-US" dirty="0" smtClean="0"/>
              <a:t>硬盘内部硬件结构和工作原理详解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[3] </a:t>
            </a:r>
            <a:r>
              <a:rPr lang="en-US" altLang="zh-CN" dirty="0" smtClean="0">
                <a:hlinkClick r:id="rId4"/>
              </a:rPr>
              <a:t>http://baike.baidu.com/view/4480.htm</a:t>
            </a:r>
            <a:r>
              <a:rPr lang="en-US" altLang="zh-CN" dirty="0" smtClean="0"/>
              <a:t>		</a:t>
            </a:r>
            <a:r>
              <a:rPr lang="zh-CN" altLang="en-US" dirty="0" smtClean="0"/>
              <a:t>百度百科：硬盘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[4] </a:t>
            </a:r>
            <a:r>
              <a:rPr lang="en-US" altLang="zh-CN" dirty="0" smtClean="0">
                <a:hlinkClick r:id="rId5"/>
              </a:rPr>
              <a:t>http://en.wikipedia.org/wiki/Serial_attached_SCSI</a:t>
            </a:r>
            <a:r>
              <a:rPr lang="en-US" altLang="zh-CN" dirty="0" smtClean="0"/>
              <a:t>	Serial attached SCSI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[5] </a:t>
            </a:r>
            <a:r>
              <a:rPr lang="en-US" altLang="zh-CN" dirty="0" smtClean="0">
                <a:hlinkClick r:id="rId6"/>
              </a:rPr>
              <a:t>http://www.seagate.com/www/en-us/products/enterprise-hard-drives/cheetah-15k</a:t>
            </a:r>
            <a:r>
              <a:rPr lang="en-US" altLang="zh-CN" dirty="0" smtClean="0"/>
              <a:t>	Cheetah 15K Hard Drives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[6] </a:t>
            </a:r>
            <a:r>
              <a:rPr lang="en-US" altLang="zh-CN" dirty="0" smtClean="0">
                <a:hlinkClick r:id="rId7"/>
              </a:rPr>
              <a:t>http://en.wikipedia.org/wiki/List_of_device_bandwidths</a:t>
            </a:r>
            <a:r>
              <a:rPr lang="en-US" altLang="zh-CN" dirty="0" smtClean="0"/>
              <a:t> 	</a:t>
            </a:r>
            <a:r>
              <a:rPr lang="zh-CN" altLang="en-US" dirty="0" smtClean="0"/>
              <a:t>英文维基百科</a:t>
            </a:r>
            <a:r>
              <a:rPr lang="en-US" altLang="zh-CN" dirty="0" smtClean="0"/>
              <a:t>——List</a:t>
            </a:r>
            <a:r>
              <a:rPr lang="en-US" altLang="zh-CN" baseline="0" dirty="0" smtClean="0"/>
              <a:t> of device bandwidths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baseline="0" dirty="0" smtClean="0"/>
              <a:t>[7] </a:t>
            </a:r>
            <a:r>
              <a:rPr lang="en-US" altLang="zh-CN" dirty="0" smtClean="0">
                <a:hlinkClick r:id="rId8"/>
              </a:rPr>
              <a:t>http://www.ibm.com/developerworks/cn/aix/library/au-scsi_sas/index.html</a:t>
            </a:r>
            <a:r>
              <a:rPr lang="en-US" altLang="zh-CN" dirty="0" smtClean="0"/>
              <a:t>	</a:t>
            </a:r>
            <a:r>
              <a:rPr lang="zh-CN" altLang="en-US" dirty="0" smtClean="0"/>
              <a:t>从并行</a:t>
            </a:r>
            <a:r>
              <a:rPr lang="en-US" altLang="zh-CN" dirty="0" smtClean="0"/>
              <a:t>SCSI</a:t>
            </a:r>
            <a:r>
              <a:rPr lang="zh-CN" altLang="en-US" dirty="0" smtClean="0"/>
              <a:t>到串行</a:t>
            </a:r>
            <a:r>
              <a:rPr lang="en-US" altLang="zh-CN" dirty="0" smtClean="0"/>
              <a:t>SCSI </a:t>
            </a:r>
            <a:endParaRPr lang="zh-CN" altLang="en-US" dirty="0" smtClean="0"/>
          </a:p>
        </p:txBody>
      </p:sp>
      <p:sp>
        <p:nvSpPr>
          <p:cNvPr id="3686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51A9C3-A87E-4285-A5DE-844F71E10DE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参考文献：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[1] </a:t>
            </a:r>
            <a:r>
              <a:rPr lang="zh-CN" altLang="en-US" i="1" smtClean="0"/>
              <a:t>张瑞</a:t>
            </a:r>
            <a:r>
              <a:rPr lang="en-US" altLang="zh-CN" smtClean="0"/>
              <a:t>. </a:t>
            </a:r>
            <a:r>
              <a:rPr lang="zh-CN" altLang="en-US" smtClean="0"/>
              <a:t>数据库与</a:t>
            </a:r>
            <a:r>
              <a:rPr lang="en-US" altLang="zh-CN" smtClean="0"/>
              <a:t>SSD</a:t>
            </a:r>
            <a:r>
              <a:rPr lang="zh-CN" altLang="en-US" smtClean="0"/>
              <a:t>的实践与探索</a:t>
            </a:r>
            <a:r>
              <a:rPr lang="en-US" altLang="zh-CN" smtClean="0"/>
              <a:t>.ppt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[2] </a:t>
            </a:r>
            <a:r>
              <a:rPr lang="en-US" altLang="zh-CN" smtClean="0">
                <a:hlinkClick r:id="rId3"/>
              </a:rPr>
              <a:t>http://en.wikipedia.org/wiki/Flash_memory#NOR_memories</a:t>
            </a:r>
            <a:r>
              <a:rPr lang="en-US" altLang="zh-CN" smtClean="0"/>
              <a:t>		Flash Memory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[3] DrBT </a:t>
            </a:r>
            <a:r>
              <a:rPr lang="en-US" altLang="zh-CN" smtClean="0">
                <a:hlinkClick r:id="rId4"/>
              </a:rPr>
              <a:t>http://blog.sina.com.cn/s/blog_56b3ca3c0100iijh.html</a:t>
            </a:r>
            <a:r>
              <a:rPr lang="en-US" altLang="zh-CN" smtClean="0"/>
              <a:t>	SSD</a:t>
            </a:r>
            <a:r>
              <a:rPr lang="zh-CN" altLang="en-US" smtClean="0"/>
              <a:t>基础篇</a:t>
            </a:r>
            <a:r>
              <a:rPr lang="en-US" altLang="zh-CN" smtClean="0"/>
              <a:t>——</a:t>
            </a:r>
            <a:r>
              <a:rPr lang="zh-CN" altLang="en-US" smtClean="0"/>
              <a:t>闪存须知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[4] </a:t>
            </a:r>
            <a:r>
              <a:rPr lang="zh-CN" altLang="en-US" i="1" smtClean="0"/>
              <a:t>徐昶</a:t>
            </a:r>
            <a:r>
              <a:rPr lang="en-US" altLang="zh-CN" smtClean="0"/>
              <a:t>. </a:t>
            </a:r>
            <a:r>
              <a:rPr lang="zh-CN" altLang="en-US" smtClean="0"/>
              <a:t>闪存硬盘在大规模数据处理中的应用</a:t>
            </a:r>
            <a:r>
              <a:rPr lang="en-US" altLang="zh-CN" smtClean="0"/>
              <a:t>.ppt		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[5] SLC vs. MLC: An Analysis of Flash Memory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[6] </a:t>
            </a:r>
            <a:r>
              <a:rPr lang="en-US" altLang="zh-CN" i="1" smtClean="0"/>
              <a:t>David Flynn</a:t>
            </a:r>
            <a:r>
              <a:rPr lang="en-US" altLang="zh-CN" smtClean="0"/>
              <a:t>, CTO Fusion-io. Nand Flash in the Enterprise.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[7] </a:t>
            </a:r>
            <a:r>
              <a:rPr lang="en-US" altLang="zh-CN" smtClean="0">
                <a:hlinkClick r:id="rId5"/>
              </a:rPr>
              <a:t>http://www.storagesearch.com/ssd-top10.html</a:t>
            </a:r>
            <a:r>
              <a:rPr lang="en-US" altLang="zh-CN" smtClean="0"/>
              <a:t>		Top 20 SSD Companies – based on search volume Q3	</a:t>
            </a:r>
            <a:endParaRPr lang="zh-CN" altLang="en-US" smtClean="0"/>
          </a:p>
        </p:txBody>
      </p:sp>
      <p:sp>
        <p:nvSpPr>
          <p:cNvPr id="3891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498327-09D0-43DB-B251-76E73E47A36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L =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1/15000</a:t>
            </a:r>
            <a:r>
              <a:rPr lang="zh-CN" altLang="en-US" dirty="0" smtClean="0"/>
              <a:t>）</a:t>
            </a:r>
            <a:r>
              <a:rPr lang="en-US" altLang="zh-CN" dirty="0" smtClean="0"/>
              <a:t>* 60 * 1000 * 1000 * 2(</a:t>
            </a:r>
            <a:r>
              <a:rPr lang="zh-CN" altLang="en-US" dirty="0" smtClean="0"/>
              <a:t>半圈</a:t>
            </a:r>
            <a:r>
              <a:rPr lang="en-US" altLang="zh-CN" dirty="0" smtClean="0"/>
              <a:t>) = 2ms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X</a:t>
            </a:r>
            <a:r>
              <a:rPr lang="zh-CN" altLang="en-US" dirty="0" smtClean="0"/>
              <a:t> </a:t>
            </a:r>
            <a:r>
              <a:rPr lang="en-US" altLang="zh-CN" dirty="0" smtClean="0"/>
              <a:t>= </a:t>
            </a:r>
            <a:r>
              <a:rPr lang="zh-CN" altLang="en-US" dirty="0" smtClean="0"/>
              <a:t>块大小 </a:t>
            </a:r>
            <a:r>
              <a:rPr lang="en-US" altLang="zh-CN" dirty="0" smtClean="0"/>
              <a:t>/ </a:t>
            </a:r>
            <a:r>
              <a:rPr lang="zh-CN" altLang="en-US" dirty="0" smtClean="0"/>
              <a:t>内部传输速率 </a:t>
            </a:r>
            <a:r>
              <a:rPr lang="en-US" altLang="zh-CN" dirty="0" smtClean="0"/>
              <a:t>= 64KB / 80MB/s = 0.8ms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err="1" smtClean="0"/>
              <a:t>Rs</a:t>
            </a:r>
            <a:r>
              <a:rPr lang="en-US" altLang="zh-CN" dirty="0" smtClean="0"/>
              <a:t> = E + L + X = 6.8ms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参考资料：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[1] </a:t>
            </a:r>
            <a:r>
              <a:rPr lang="zh-CN" altLang="en-US" i="1" dirty="0" smtClean="0"/>
              <a:t>张瑞</a:t>
            </a:r>
            <a:r>
              <a:rPr lang="en-US" altLang="zh-CN" dirty="0" smtClean="0"/>
              <a:t>. </a:t>
            </a:r>
            <a:r>
              <a:rPr lang="en-US" altLang="zh-CN" dirty="0" smtClean="0">
                <a:hlinkClick r:id="rId3"/>
              </a:rPr>
              <a:t>http://www.hellodb.net/2009/08/storage.html</a:t>
            </a:r>
            <a:r>
              <a:rPr lang="en-US" altLang="zh-CN" dirty="0" smtClean="0"/>
              <a:t>	</a:t>
            </a:r>
            <a:r>
              <a:rPr lang="zh-CN" altLang="en-US" dirty="0" smtClean="0"/>
              <a:t>我对存储的一些认识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[2] </a:t>
            </a:r>
            <a:r>
              <a:rPr lang="en-US" altLang="zh-CN" i="1" dirty="0" smtClean="0"/>
              <a:t>Patrick </a:t>
            </a:r>
            <a:r>
              <a:rPr lang="en-US" altLang="zh-CN" i="1" dirty="0" err="1" smtClean="0"/>
              <a:t>Schmid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Achim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Roos</a:t>
            </a:r>
            <a:r>
              <a:rPr lang="en-US" altLang="zh-CN" dirty="0" smtClean="0"/>
              <a:t>. </a:t>
            </a:r>
            <a:r>
              <a:rPr lang="en-US" altLang="zh-CN" dirty="0" smtClean="0">
                <a:hlinkClick r:id="rId4"/>
              </a:rPr>
              <a:t>http://www.tomshardware.com/reviews/ultrastar-cheetah-sas,2004-6.html</a:t>
            </a:r>
            <a:r>
              <a:rPr lang="en-US" altLang="zh-CN" dirty="0" smtClean="0"/>
              <a:t>	Read/Write Throughput: h2benchw 3.6</a:t>
            </a: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096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D399DD2-E69D-4062-8FB2-74DCE9C611D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参考文献：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[1] </a:t>
            </a:r>
            <a:r>
              <a:rPr lang="en-US" altLang="zh-CN" i="1" smtClean="0"/>
              <a:t>sapling</a:t>
            </a:r>
            <a:r>
              <a:rPr lang="en-US" altLang="zh-CN" smtClean="0"/>
              <a:t>. </a:t>
            </a:r>
            <a:r>
              <a:rPr lang="en-US" altLang="zh-CN" smtClean="0">
                <a:hlinkClick r:id="rId3"/>
              </a:rPr>
              <a:t>http://sapling.me/hardware/fusion-io.html</a:t>
            </a:r>
            <a:r>
              <a:rPr lang="en-US" altLang="zh-CN" smtClean="0"/>
              <a:t>			Fusion-io</a:t>
            </a:r>
            <a:r>
              <a:rPr lang="zh-CN" altLang="en-US" smtClean="0"/>
              <a:t>的吸引力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[2] </a:t>
            </a:r>
            <a:r>
              <a:rPr lang="en-US" altLang="zh-CN" i="1" smtClean="0"/>
              <a:t>IT168</a:t>
            </a:r>
            <a:r>
              <a:rPr lang="en-US" altLang="zh-CN" smtClean="0"/>
              <a:t>. </a:t>
            </a:r>
            <a:r>
              <a:rPr lang="en-US" altLang="zh-CN" smtClean="0">
                <a:hlinkClick r:id="rId4"/>
              </a:rPr>
              <a:t>http://storage.it168.com/a2010/0401/868/000000868123_all.shtml</a:t>
            </a:r>
            <a:r>
              <a:rPr lang="en-US" altLang="zh-CN" smtClean="0"/>
              <a:t>	</a:t>
            </a:r>
            <a:r>
              <a:rPr lang="zh-CN" altLang="en-US" smtClean="0"/>
              <a:t>巅峰对决！</a:t>
            </a:r>
            <a:r>
              <a:rPr lang="en-US" altLang="zh-CN" smtClean="0"/>
              <a:t>Fusion-io</a:t>
            </a:r>
            <a:r>
              <a:rPr lang="zh-CN" altLang="en-US" smtClean="0"/>
              <a:t>大战</a:t>
            </a:r>
            <a:r>
              <a:rPr lang="en-US" altLang="zh-CN" smtClean="0"/>
              <a:t>Intel SSD Raid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[3] </a:t>
            </a:r>
            <a:r>
              <a:rPr lang="en-US" altLang="zh-CN" smtClean="0">
                <a:hlinkClick r:id="rId5"/>
              </a:rPr>
              <a:t>http://www.intel.com/design/flash/nand/extreme/index.htm</a:t>
            </a:r>
            <a:r>
              <a:rPr lang="en-US" altLang="zh-CN" smtClean="0"/>
              <a:t>		Intel X25-E Extreme SATA Solid-State Drive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[4] </a:t>
            </a:r>
            <a:endParaRPr lang="zh-CN" altLang="en-US" smtClean="0"/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DF7691-5B5D-457F-BFB3-C5A409A96B1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505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F09AA4-D98C-4BFC-8E7B-5A1CF30D61B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参考文献：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[1] </a:t>
            </a:r>
            <a:r>
              <a:rPr lang="zh-CN" altLang="en-US" smtClean="0"/>
              <a:t>匿名</a:t>
            </a:r>
            <a:r>
              <a:rPr lang="en-US" altLang="zh-CN" smtClean="0"/>
              <a:t>. </a:t>
            </a:r>
            <a:r>
              <a:rPr lang="en-US" altLang="zh-CN" smtClean="0">
                <a:hlinkClick r:id="rId3"/>
              </a:rPr>
              <a:t>http://hi.baidu.com/lybadmin/blog/item/5600a2d38cebc3d2a8ec9acb.html</a:t>
            </a:r>
            <a:r>
              <a:rPr lang="en-US" altLang="zh-CN" smtClean="0"/>
              <a:t>	Unix/Linux</a:t>
            </a:r>
            <a:r>
              <a:rPr lang="zh-CN" altLang="en-US" smtClean="0"/>
              <a:t>磁盘</a:t>
            </a:r>
            <a:r>
              <a:rPr lang="en-US" altLang="zh-CN" smtClean="0"/>
              <a:t>I/O</a:t>
            </a:r>
            <a:r>
              <a:rPr lang="zh-CN" altLang="en-US" smtClean="0"/>
              <a:t>性能监控命令</a:t>
            </a:r>
            <a:r>
              <a:rPr lang="en-US" altLang="zh-CN" smtClean="0"/>
              <a:t>iostat</a:t>
            </a:r>
            <a:endParaRPr lang="zh-CN" altLang="en-US" smtClean="0"/>
          </a:p>
        </p:txBody>
      </p:sp>
      <p:sp>
        <p:nvSpPr>
          <p:cNvPr id="471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45BB3C-7CBC-407F-B312-CFCF21075ACA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参考文献：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[1] </a:t>
            </a:r>
            <a:r>
              <a:rPr lang="zh-CN" altLang="en-US" i="1" dirty="0" smtClean="0"/>
              <a:t>冬瓜头，张冬</a:t>
            </a:r>
            <a:r>
              <a:rPr lang="en-US" altLang="zh-CN" dirty="0" smtClean="0"/>
              <a:t>. </a:t>
            </a:r>
            <a:r>
              <a:rPr lang="zh-CN" altLang="en-US" dirty="0" smtClean="0"/>
              <a:t>大话存储</a:t>
            </a:r>
            <a:r>
              <a:rPr lang="en-US" altLang="zh-CN" dirty="0" smtClean="0"/>
              <a:t>. </a:t>
            </a:r>
            <a:r>
              <a:rPr lang="zh-CN" altLang="en-US" dirty="0" smtClean="0"/>
              <a:t>清华大学出版社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[2] </a:t>
            </a:r>
            <a:r>
              <a:rPr lang="en-US" altLang="zh-CN" dirty="0" smtClean="0">
                <a:hlinkClick r:id="rId3"/>
              </a:rPr>
              <a:t>http://zh.wikipedia.org/wiki/RAID</a:t>
            </a:r>
            <a:r>
              <a:rPr lang="en-US" altLang="zh-CN" dirty="0" smtClean="0"/>
              <a:t>	</a:t>
            </a:r>
            <a:r>
              <a:rPr lang="zh-CN" altLang="en-US" dirty="0" smtClean="0"/>
              <a:t>中文维基百科</a:t>
            </a:r>
            <a:r>
              <a:rPr lang="en-US" altLang="zh-CN" dirty="0" smtClean="0"/>
              <a:t>-raid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[3] </a:t>
            </a:r>
            <a:r>
              <a:rPr lang="en-US" altLang="zh-CN" dirty="0" smtClean="0">
                <a:hlinkClick r:id="rId4"/>
              </a:rPr>
              <a:t>http://en.wikipedia.org/wiki/RAID</a:t>
            </a:r>
            <a:r>
              <a:rPr lang="en-US" altLang="zh-CN" dirty="0" smtClean="0"/>
              <a:t>	</a:t>
            </a:r>
            <a:r>
              <a:rPr lang="zh-CN" altLang="en-US" dirty="0" smtClean="0"/>
              <a:t>英文维基百科</a:t>
            </a:r>
            <a:r>
              <a:rPr lang="en-US" altLang="zh-CN" dirty="0" smtClean="0"/>
              <a:t>-raid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[4] </a:t>
            </a:r>
            <a:r>
              <a:rPr lang="en-US" altLang="zh-CN" i="1" dirty="0" smtClean="0"/>
              <a:t>Jun-</a:t>
            </a:r>
            <a:r>
              <a:rPr lang="en-US" altLang="zh-CN" i="1" dirty="0" err="1" smtClean="0"/>
              <a:t>Hui</a:t>
            </a:r>
            <a:r>
              <a:rPr lang="en-US" altLang="zh-CN" dirty="0" smtClean="0"/>
              <a:t>. </a:t>
            </a:r>
            <a:r>
              <a:rPr lang="en-US" altLang="zh-CN" dirty="0" smtClean="0">
                <a:hlinkClick r:id="rId5"/>
              </a:rPr>
              <a:t>http://137.254.16.27/bonwick/zh/entry/raid_z1</a:t>
            </a:r>
            <a:r>
              <a:rPr lang="en-US" altLang="zh-CN" dirty="0" smtClean="0"/>
              <a:t>	RAID-Z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[5] </a:t>
            </a:r>
            <a:r>
              <a:rPr lang="en-US" altLang="zh-CN" dirty="0" smtClean="0">
                <a:hlinkClick r:id="rId6"/>
              </a:rPr>
              <a:t>http://en.wikipedia.org/wiki/Non-standard_RAID_levels</a:t>
            </a:r>
            <a:r>
              <a:rPr lang="en-US" altLang="zh-CN" dirty="0" smtClean="0"/>
              <a:t>	</a:t>
            </a:r>
            <a:r>
              <a:rPr lang="zh-CN" altLang="en-US" dirty="0" smtClean="0"/>
              <a:t>英文维基百科</a:t>
            </a:r>
            <a:r>
              <a:rPr lang="en-US" altLang="zh-CN" dirty="0" smtClean="0"/>
              <a:t>-</a:t>
            </a:r>
            <a:r>
              <a:rPr lang="zh-CN" altLang="en-US" dirty="0" smtClean="0"/>
              <a:t>非标准化</a:t>
            </a:r>
            <a:r>
              <a:rPr lang="en-US" altLang="zh-CN" dirty="0" smtClean="0"/>
              <a:t>raid</a:t>
            </a:r>
            <a:r>
              <a:rPr lang="zh-CN" altLang="en-US" dirty="0" smtClean="0"/>
              <a:t>级别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[6] </a:t>
            </a:r>
            <a:r>
              <a:rPr lang="zh-CN" altLang="en-US" dirty="0" smtClean="0"/>
              <a:t>西瓜</a:t>
            </a:r>
            <a:r>
              <a:rPr lang="en-US" altLang="zh-CN" dirty="0" smtClean="0"/>
              <a:t>. </a:t>
            </a:r>
            <a:r>
              <a:rPr lang="en-US" altLang="zh-CN" dirty="0" smtClean="0">
                <a:hlinkClick r:id="rId7"/>
              </a:rPr>
              <a:t>http://btxigua.itpub.net/post/34419/406437</a:t>
            </a:r>
            <a:r>
              <a:rPr lang="en-US" altLang="zh-CN" dirty="0" smtClean="0"/>
              <a:t> 		RAID</a:t>
            </a:r>
            <a:r>
              <a:rPr lang="zh-CN" altLang="en-US" dirty="0" smtClean="0"/>
              <a:t>基础，</a:t>
            </a:r>
            <a:r>
              <a:rPr lang="en-US" altLang="zh-CN" dirty="0" smtClean="0"/>
              <a:t>RAID10</a:t>
            </a:r>
            <a:r>
              <a:rPr lang="zh-CN" altLang="en-US" dirty="0" smtClean="0"/>
              <a:t>与</a:t>
            </a:r>
            <a:r>
              <a:rPr lang="en-US" altLang="zh-CN" dirty="0" smtClean="0"/>
              <a:t>RAID01</a:t>
            </a:r>
            <a:r>
              <a:rPr lang="zh-CN" altLang="en-US" dirty="0" smtClean="0"/>
              <a:t>比较，</a:t>
            </a:r>
            <a:r>
              <a:rPr lang="en-US" altLang="zh-CN" dirty="0" smtClean="0"/>
              <a:t>RAID10</a:t>
            </a:r>
            <a:r>
              <a:rPr lang="zh-CN" altLang="en-US" dirty="0" smtClean="0"/>
              <a:t>与</a:t>
            </a:r>
            <a:r>
              <a:rPr lang="en-US" altLang="zh-CN" dirty="0" smtClean="0"/>
              <a:t>RAID5</a:t>
            </a:r>
            <a:r>
              <a:rPr lang="zh-CN" altLang="en-US" dirty="0" smtClean="0"/>
              <a:t>比较</a:t>
            </a:r>
          </a:p>
        </p:txBody>
      </p:sp>
      <p:sp>
        <p:nvSpPr>
          <p:cNvPr id="4915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86F246-56FA-4045-8947-A907CF17785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参考文献：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[1] </a:t>
            </a:r>
            <a:r>
              <a:rPr lang="zh-CN" altLang="en-US" i="1" dirty="0" smtClean="0"/>
              <a:t>匿名</a:t>
            </a:r>
            <a:r>
              <a:rPr lang="en-US" altLang="zh-CN" dirty="0" smtClean="0"/>
              <a:t>. </a:t>
            </a:r>
            <a:r>
              <a:rPr lang="en-US" altLang="zh-CN" dirty="0" smtClean="0">
                <a:hlinkClick r:id="rId3"/>
              </a:rPr>
              <a:t>http://www.bestpricecomputers.co.uk/glossary/raid-controller.htm</a:t>
            </a:r>
            <a:r>
              <a:rPr lang="en-US" altLang="zh-CN" dirty="0" smtClean="0"/>
              <a:t> 	raid controllers and raid controller cards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[2] </a:t>
            </a:r>
            <a:r>
              <a:rPr lang="en-US" altLang="zh-CN" dirty="0" smtClean="0">
                <a:hlinkClick r:id="rId4"/>
              </a:rPr>
              <a:t>http://en.wikipedia.org/wiki/Disk_array_controller</a:t>
            </a:r>
            <a:r>
              <a:rPr lang="en-US" altLang="zh-CN" dirty="0" smtClean="0"/>
              <a:t>			</a:t>
            </a:r>
            <a:r>
              <a:rPr lang="zh-CN" altLang="en-US" dirty="0" smtClean="0"/>
              <a:t>英文维基百科</a:t>
            </a:r>
            <a:r>
              <a:rPr lang="en-US" altLang="zh-CN" dirty="0" smtClean="0"/>
              <a:t>-Disk array controller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[3] </a:t>
            </a:r>
            <a:r>
              <a:rPr lang="en-US" altLang="zh-CN" dirty="0" smtClean="0">
                <a:hlinkClick r:id="rId5"/>
              </a:rPr>
              <a:t>http://www.raid.org.cn/137.html</a:t>
            </a:r>
            <a:r>
              <a:rPr lang="en-US" altLang="zh-CN" dirty="0" smtClean="0"/>
              <a:t>		RAID</a:t>
            </a:r>
            <a:r>
              <a:rPr lang="zh-CN" altLang="en-US" dirty="0" smtClean="0"/>
              <a:t>卡原理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[4] </a:t>
            </a:r>
            <a:r>
              <a:rPr lang="zh-CN" altLang="en-US" i="1" dirty="0" smtClean="0"/>
              <a:t>张瑞</a:t>
            </a:r>
            <a:r>
              <a:rPr lang="en-US" altLang="zh-CN" dirty="0" smtClean="0"/>
              <a:t>. </a:t>
            </a:r>
            <a:r>
              <a:rPr lang="en-US" altLang="zh-CN" dirty="0" smtClean="0">
                <a:hlinkClick r:id="rId6"/>
              </a:rPr>
              <a:t>http://www.hellodb.net/tag/fusionio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Mysql</a:t>
            </a:r>
            <a:r>
              <a:rPr lang="zh-CN" altLang="en-US" dirty="0" smtClean="0"/>
              <a:t>数据库优化实践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[5] </a:t>
            </a:r>
            <a:r>
              <a:rPr lang="en-US" altLang="zh-CN" i="1" dirty="0" smtClean="0"/>
              <a:t>Fujitsu technology</a:t>
            </a:r>
            <a:r>
              <a:rPr lang="en-US" altLang="zh-CN" dirty="0" smtClean="0"/>
              <a:t>. Raid Controller Performance.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[6]	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[4]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[5]</a:t>
            </a:r>
            <a:endParaRPr lang="zh-CN" altLang="en-US" dirty="0" smtClean="0"/>
          </a:p>
        </p:txBody>
      </p:sp>
      <p:sp>
        <p:nvSpPr>
          <p:cNvPr id="5120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973D47-DF02-4DCF-94A6-3E589940D41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参考文献：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[1] </a:t>
            </a:r>
            <a:r>
              <a:rPr lang="en-US" altLang="zh-CN" i="1" dirty="0" smtClean="0"/>
              <a:t>HPC Advisory Council</a:t>
            </a:r>
            <a:r>
              <a:rPr lang="en-US" altLang="zh-CN" dirty="0" smtClean="0"/>
              <a:t>.</a:t>
            </a:r>
            <a:r>
              <a:rPr lang="en-US" altLang="zh-CN" baseline="0" dirty="0" smtClean="0"/>
              <a:t> Interconnect Analysis: 10GigE and </a:t>
            </a:r>
            <a:r>
              <a:rPr lang="en-US" altLang="zh-CN" baseline="0" dirty="0" err="1" smtClean="0"/>
              <a:t>Infiniband</a:t>
            </a:r>
            <a:r>
              <a:rPr lang="en-US" altLang="zh-CN" baseline="0" dirty="0" smtClean="0"/>
              <a:t> in High Performance Computing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baseline="0" dirty="0" smtClean="0"/>
              <a:t>[2] </a:t>
            </a:r>
            <a:r>
              <a:rPr lang="en-US" altLang="zh-CN" i="1" baseline="0" dirty="0" smtClean="0"/>
              <a:t>Michael </a:t>
            </a:r>
            <a:r>
              <a:rPr lang="en-US" altLang="zh-CN" i="1" baseline="0" dirty="0" err="1" smtClean="0"/>
              <a:t>Kagan</a:t>
            </a:r>
            <a:r>
              <a:rPr lang="en-US" altLang="zh-CN" baseline="0" dirty="0" smtClean="0"/>
              <a:t>. </a:t>
            </a:r>
            <a:r>
              <a:rPr lang="en-US" altLang="zh-CN" baseline="0" dirty="0" err="1" smtClean="0"/>
              <a:t>Infiniband</a:t>
            </a:r>
            <a:r>
              <a:rPr lang="en-US" altLang="zh-CN" baseline="0" dirty="0" smtClean="0"/>
              <a:t> and 10GbE low latency networks.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baseline="0" dirty="0" smtClean="0"/>
              <a:t>[3] </a:t>
            </a:r>
            <a:r>
              <a:rPr lang="en-US" altLang="zh-CN" i="1" baseline="0" dirty="0" smtClean="0"/>
              <a:t>ITPUB</a:t>
            </a:r>
            <a:r>
              <a:rPr lang="en-US" altLang="zh-CN" baseline="0" dirty="0" smtClean="0"/>
              <a:t>. </a:t>
            </a:r>
            <a:r>
              <a:rPr lang="en-US" altLang="zh-CN" dirty="0" smtClean="0">
                <a:hlinkClick r:id="rId3"/>
              </a:rPr>
              <a:t>http://space.itpub.net/9240380/viewspace-630901</a:t>
            </a:r>
            <a:r>
              <a:rPr lang="en-US" altLang="zh-CN" dirty="0" smtClean="0"/>
              <a:t>		</a:t>
            </a:r>
            <a:r>
              <a:rPr lang="en-US" altLang="zh-CN" dirty="0" err="1" smtClean="0"/>
              <a:t>Infiniband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[4] </a:t>
            </a:r>
            <a:r>
              <a:rPr lang="en-US" altLang="zh-CN" i="1" dirty="0" smtClean="0"/>
              <a:t>IBM </a:t>
            </a:r>
            <a:r>
              <a:rPr lang="en-US" altLang="zh-CN" i="1" dirty="0" err="1" smtClean="0"/>
              <a:t>developerWorks</a:t>
            </a:r>
            <a:r>
              <a:rPr lang="en-US" altLang="zh-CN" dirty="0" smtClean="0"/>
              <a:t>.</a:t>
            </a:r>
            <a:r>
              <a:rPr lang="en-US" altLang="zh-CN" baseline="0" dirty="0" smtClean="0"/>
              <a:t> </a:t>
            </a:r>
            <a:r>
              <a:rPr lang="en-US" altLang="zh-CN" dirty="0" smtClean="0">
                <a:hlinkClick r:id="rId4"/>
              </a:rPr>
              <a:t>http://www.ibm.com/developerworks/cn/linux/l-cn-infiniband/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Infiniband</a:t>
            </a:r>
            <a:r>
              <a:rPr lang="zh-CN" altLang="en-US" dirty="0" smtClean="0"/>
              <a:t>技术极其在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系统中的配置简介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[5] </a:t>
            </a:r>
            <a:r>
              <a:rPr lang="en-US" altLang="zh-CN" i="1" dirty="0" err="1" smtClean="0"/>
              <a:t>enwiki</a:t>
            </a:r>
            <a:r>
              <a:rPr lang="en-US" altLang="zh-CN" dirty="0" smtClean="0"/>
              <a:t>. </a:t>
            </a:r>
            <a:r>
              <a:rPr lang="en-US" altLang="zh-CN" dirty="0" smtClean="0">
                <a:hlinkClick r:id="rId5"/>
              </a:rPr>
              <a:t>http://en.wikipedia.org/wiki/List_of_device_bandwidths#Wide_area_networks</a:t>
            </a:r>
            <a:r>
              <a:rPr lang="en-US" altLang="zh-CN" dirty="0" smtClean="0"/>
              <a:t>	List of device bit rates.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</a:t>
            </a:r>
            <a:r>
              <a:rPr lang="en-US" altLang="zh-CN" i="0" dirty="0" smtClean="0"/>
              <a:t>6] </a:t>
            </a:r>
            <a:r>
              <a:rPr lang="en-US" altLang="zh-CN" i="1" dirty="0" err="1" smtClean="0"/>
              <a:t>enwiki</a:t>
            </a:r>
            <a:r>
              <a:rPr lang="en-US" altLang="zh-CN" dirty="0" smtClean="0"/>
              <a:t>. </a:t>
            </a:r>
            <a:r>
              <a:rPr lang="en-US" altLang="zh-CN" dirty="0" smtClean="0">
                <a:hlinkClick r:id="rId6"/>
              </a:rPr>
              <a:t>http://en.wikipedia.org/wiki/InfiniBand</a:t>
            </a:r>
            <a:r>
              <a:rPr lang="en-US" altLang="zh-CN" dirty="0" smtClean="0"/>
              <a:t>				</a:t>
            </a:r>
            <a:r>
              <a:rPr lang="en-US" altLang="zh-CN" dirty="0" err="1" smtClean="0"/>
              <a:t>Infiniband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[7] </a:t>
            </a:r>
            <a:r>
              <a:rPr lang="zh-CN" altLang="en-US" dirty="0" smtClean="0"/>
              <a:t>百度百科</a:t>
            </a:r>
            <a:r>
              <a:rPr lang="en-US" altLang="zh-CN" dirty="0" smtClean="0"/>
              <a:t>. </a:t>
            </a:r>
            <a:r>
              <a:rPr lang="en-US" altLang="zh-CN" dirty="0" smtClean="0">
                <a:hlinkClick r:id="rId7"/>
              </a:rPr>
              <a:t>http://baike.baidu.com/view/547338.htm</a:t>
            </a:r>
            <a:r>
              <a:rPr lang="en-US" altLang="zh-CN" dirty="0" smtClean="0"/>
              <a:t>	OSI</a:t>
            </a:r>
            <a:r>
              <a:rPr lang="zh-CN" altLang="en-US" dirty="0" smtClean="0"/>
              <a:t>七层模型</a:t>
            </a:r>
          </a:p>
        </p:txBody>
      </p:sp>
      <p:sp>
        <p:nvSpPr>
          <p:cNvPr id="5325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C42000-6195-4377-AB0C-BC64FCFAF0B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参考文献：</a:t>
            </a:r>
            <a:endParaRPr lang="en-US" altLang="zh-CN" dirty="0" smtClean="0"/>
          </a:p>
          <a:p>
            <a:r>
              <a:rPr lang="en-US" altLang="zh-CN" dirty="0" smtClean="0"/>
              <a:t>[1] </a:t>
            </a:r>
            <a:r>
              <a:rPr lang="en-US" altLang="zh-CN" i="1" dirty="0" err="1" smtClean="0"/>
              <a:t>enwiki</a:t>
            </a:r>
            <a:r>
              <a:rPr lang="en-US" altLang="zh-CN" dirty="0" smtClean="0"/>
              <a:t>.</a:t>
            </a:r>
            <a:r>
              <a:rPr lang="en-US" altLang="zh-CN" baseline="0" dirty="0" smtClean="0"/>
              <a:t> </a:t>
            </a:r>
            <a:r>
              <a:rPr lang="en-US" altLang="zh-CN" dirty="0" smtClean="0">
                <a:hlinkClick r:id="rId3"/>
              </a:rPr>
              <a:t>http://en.wikipedia.org/wiki/Host_adapter</a:t>
            </a:r>
            <a:r>
              <a:rPr lang="en-US" altLang="zh-CN" dirty="0" smtClean="0"/>
              <a:t>	Host adapter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8122CD-A413-4E1C-86D6-0B70C9F2DD88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397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参考文献：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[1] </a:t>
            </a:r>
            <a:r>
              <a:rPr lang="en-US" altLang="zh-CN" i="1" dirty="0" smtClean="0"/>
              <a:t>Trent Rolf</a:t>
            </a:r>
            <a:r>
              <a:rPr lang="en-US" altLang="zh-CN" dirty="0" smtClean="0"/>
              <a:t>. Cache Organization and Memory Management of the Intel Nehalem Computer Architecture.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[2] </a:t>
            </a:r>
            <a:r>
              <a:rPr lang="en-US" altLang="zh-CN" i="1" dirty="0" err="1" smtClean="0"/>
              <a:t>Ilya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Gavrichenkov</a:t>
            </a:r>
            <a:r>
              <a:rPr lang="en-US" altLang="zh-CN" dirty="0" smtClean="0"/>
              <a:t>. First Look at Nehalem Microarchitecture.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[3]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[4]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[5] </a:t>
            </a:r>
          </a:p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17539B9-F009-46EA-B73C-F8595B73AB5C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参考文献：</a:t>
            </a:r>
            <a:endParaRPr lang="en-US" altLang="zh-CN" dirty="0" smtClean="0"/>
          </a:p>
          <a:p>
            <a:r>
              <a:rPr lang="en-US" altLang="zh-CN" dirty="0" smtClean="0"/>
              <a:t>[1] </a:t>
            </a:r>
            <a:r>
              <a:rPr lang="en-US" altLang="zh-CN" i="1" dirty="0" err="1" smtClean="0"/>
              <a:t>Louay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Gammo</a:t>
            </a:r>
            <a:r>
              <a:rPr lang="en-US" altLang="zh-CN" i="1" baseline="0" dirty="0" smtClean="0"/>
              <a:t> et al</a:t>
            </a:r>
            <a:r>
              <a:rPr lang="en-US" altLang="zh-CN" baseline="0" dirty="0" smtClean="0"/>
              <a:t>. Comparing and evaluating </a:t>
            </a:r>
            <a:r>
              <a:rPr lang="en-US" altLang="zh-CN" baseline="0" dirty="0" err="1" smtClean="0"/>
              <a:t>epoll,select</a:t>
            </a:r>
            <a:r>
              <a:rPr lang="en-US" altLang="zh-CN" baseline="0" dirty="0" smtClean="0"/>
              <a:t> and poll event mechanisms.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[2] </a:t>
            </a:r>
            <a:r>
              <a:rPr lang="zh-CN" altLang="en-US" dirty="0" smtClean="0"/>
              <a:t>董昊</a:t>
            </a:r>
            <a:r>
              <a:rPr lang="en-US" altLang="zh-CN" dirty="0" smtClean="0"/>
              <a:t>. Linux kernel</a:t>
            </a:r>
            <a:r>
              <a:rPr lang="en-US" altLang="zh-CN" baseline="0" dirty="0" smtClean="0"/>
              <a:t> poll </a:t>
            </a:r>
            <a:r>
              <a:rPr lang="en-US" altLang="zh-CN" baseline="0" dirty="0" err="1" smtClean="0"/>
              <a:t>epoll</a:t>
            </a:r>
            <a:r>
              <a:rPr lang="en-US" altLang="zh-CN" baseline="0" dirty="0" smtClean="0"/>
              <a:t>(series 1,2,3). http://donghao.org/uii</a:t>
            </a:r>
            <a:endParaRPr lang="en-US" altLang="zh-CN" dirty="0" smtClean="0"/>
          </a:p>
          <a:p>
            <a:r>
              <a:rPr lang="en-US" altLang="zh-CN" dirty="0" smtClean="0"/>
              <a:t>[3]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8122CD-A413-4E1C-86D6-0B70C9F2DD88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8335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参考文献：</a:t>
            </a:r>
            <a:endParaRPr lang="en-US" altLang="zh-CN" dirty="0" smtClean="0"/>
          </a:p>
          <a:p>
            <a:r>
              <a:rPr lang="en-US" altLang="zh-CN" dirty="0" smtClean="0"/>
              <a:t>[1] </a:t>
            </a:r>
            <a:r>
              <a:rPr lang="zh-CN" altLang="en-US" i="1" dirty="0" smtClean="0"/>
              <a:t>匿名</a:t>
            </a:r>
            <a:r>
              <a:rPr lang="en-US" altLang="zh-CN" dirty="0" smtClean="0"/>
              <a:t>. </a:t>
            </a:r>
            <a:r>
              <a:rPr lang="zh-CN" altLang="en-US" dirty="0" smtClean="0"/>
              <a:t>存储器那点事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pdf</a:t>
            </a:r>
            <a:endParaRPr lang="en-US" altLang="zh-CN" dirty="0" smtClean="0"/>
          </a:p>
          <a:p>
            <a:r>
              <a:rPr lang="en-US" altLang="zh-CN" dirty="0" smtClean="0"/>
              <a:t>[2] </a:t>
            </a:r>
            <a:r>
              <a:rPr lang="en-US" altLang="zh-CN" i="1" dirty="0" err="1" smtClean="0"/>
              <a:t>enwiki</a:t>
            </a:r>
            <a:r>
              <a:rPr lang="en-US" altLang="zh-CN" dirty="0" smtClean="0"/>
              <a:t>. </a:t>
            </a:r>
            <a:r>
              <a:rPr lang="en-US" altLang="zh-CN" dirty="0" smtClean="0">
                <a:hlinkClick r:id="rId3"/>
              </a:rPr>
              <a:t>http://en.wikipedia.org/wiki/Striping</a:t>
            </a:r>
            <a:r>
              <a:rPr lang="en-US" altLang="zh-CN" dirty="0" smtClean="0"/>
              <a:t>	Data striping</a:t>
            </a:r>
          </a:p>
          <a:p>
            <a:r>
              <a:rPr lang="en-US" altLang="zh-CN" dirty="0" smtClean="0"/>
              <a:t>[3] </a:t>
            </a:r>
            <a:r>
              <a:rPr lang="en-US" altLang="zh-CN" i="1" dirty="0" smtClean="0"/>
              <a:t>huaihe0410</a:t>
            </a:r>
            <a:r>
              <a:rPr lang="en-US" altLang="zh-CN" dirty="0" smtClean="0"/>
              <a:t>. </a:t>
            </a:r>
            <a:r>
              <a:rPr lang="en-US" altLang="zh-CN" dirty="0" smtClean="0">
                <a:hlinkClick r:id="rId4"/>
              </a:rPr>
              <a:t>http://blog.chinaunix.net/space.php?uid=10597892&amp;do=blog&amp;id=2946980</a:t>
            </a:r>
            <a:r>
              <a:rPr lang="en-US" altLang="zh-CN" dirty="0" smtClean="0"/>
              <a:t>	</a:t>
            </a:r>
            <a:r>
              <a:rPr lang="zh-CN" altLang="en-US" dirty="0" smtClean="0"/>
              <a:t>条带化</a:t>
            </a:r>
            <a:endParaRPr lang="en-US" altLang="zh-CN" dirty="0" smtClean="0"/>
          </a:p>
          <a:p>
            <a:r>
              <a:rPr lang="en-US" altLang="zh-CN" dirty="0" smtClean="0"/>
              <a:t>[4] </a:t>
            </a:r>
            <a:r>
              <a:rPr lang="zh-CN" altLang="en-US" i="1" dirty="0" smtClean="0"/>
              <a:t>存储人生</a:t>
            </a:r>
            <a:r>
              <a:rPr lang="en-US" altLang="zh-CN" dirty="0" smtClean="0"/>
              <a:t>. </a:t>
            </a:r>
            <a:r>
              <a:rPr lang="en-US" altLang="zh-CN" dirty="0" smtClean="0">
                <a:hlinkClick r:id="rId5"/>
              </a:rPr>
              <a:t>http://www.storageonline.com.cn/storage/performance-analysis/oracle-io-problem-resolution/</a:t>
            </a:r>
            <a:r>
              <a:rPr lang="en-US" altLang="zh-CN" dirty="0" smtClean="0"/>
              <a:t>	Oracle</a:t>
            </a:r>
            <a:r>
              <a:rPr lang="en-US" altLang="zh-CN" baseline="0" dirty="0" smtClean="0"/>
              <a:t> IO </a:t>
            </a:r>
            <a:r>
              <a:rPr lang="zh-CN" altLang="en-US" baseline="0" dirty="0" smtClean="0"/>
              <a:t>问题解析</a:t>
            </a:r>
            <a:endParaRPr lang="en-US" altLang="zh-CN" dirty="0" smtClean="0"/>
          </a:p>
          <a:p>
            <a:r>
              <a:rPr lang="en-US" altLang="zh-CN" dirty="0" smtClean="0"/>
              <a:t>[5] </a:t>
            </a:r>
            <a:r>
              <a:rPr lang="zh-CN" altLang="en-US" i="1" dirty="0" smtClean="0"/>
              <a:t>黄亮</a:t>
            </a:r>
            <a:r>
              <a:rPr lang="en-US" altLang="zh-CN" dirty="0" smtClean="0"/>
              <a:t>. </a:t>
            </a:r>
            <a:r>
              <a:rPr lang="en-US" altLang="zh-CN" dirty="0" smtClean="0">
                <a:hlinkClick r:id="rId6"/>
              </a:rPr>
              <a:t>http://stor-age.zdnet.com.cn/files/all-2046790.htm#2046790</a:t>
            </a:r>
            <a:r>
              <a:rPr lang="en-US" altLang="zh-CN" dirty="0" smtClean="0"/>
              <a:t>	IBM XIV Gen3</a:t>
            </a:r>
            <a:r>
              <a:rPr lang="zh-CN" altLang="en-US" dirty="0" smtClean="0"/>
              <a:t>剖析：</a:t>
            </a:r>
            <a:r>
              <a:rPr lang="en-US" altLang="zh-CN" dirty="0" err="1" smtClean="0"/>
              <a:t>Infiniband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SSD</a:t>
            </a:r>
            <a:r>
              <a:rPr lang="zh-CN" altLang="en-US" dirty="0" smtClean="0"/>
              <a:t>缓存</a:t>
            </a:r>
            <a:endParaRPr lang="en-US" altLang="zh-CN" dirty="0" smtClean="0"/>
          </a:p>
          <a:p>
            <a:r>
              <a:rPr lang="en-US" altLang="zh-CN" dirty="0" smtClean="0"/>
              <a:t>[6] </a:t>
            </a:r>
            <a:r>
              <a:rPr lang="en-US" altLang="zh-CN" i="1" dirty="0" smtClean="0"/>
              <a:t>HP</a:t>
            </a:r>
            <a:r>
              <a:rPr lang="en-US" altLang="zh-CN" dirty="0" smtClean="0"/>
              <a:t>.</a:t>
            </a:r>
            <a:r>
              <a:rPr lang="en-US" altLang="zh-CN" baseline="0" dirty="0" smtClean="0"/>
              <a:t> The HP 3PAR Architecture. </a:t>
            </a:r>
          </a:p>
          <a:p>
            <a:r>
              <a:rPr lang="en-US" altLang="zh-CN" baseline="0" dirty="0" smtClean="0"/>
              <a:t>[7] </a:t>
            </a:r>
            <a:r>
              <a:rPr lang="en-US" altLang="zh-CN" i="1" baseline="0" dirty="0" smtClean="0"/>
              <a:t>IBM</a:t>
            </a:r>
            <a:r>
              <a:rPr lang="en-US" altLang="zh-CN" baseline="0" dirty="0" smtClean="0"/>
              <a:t>. IBM XIV storage system: architecture, implementation and usage.</a:t>
            </a:r>
          </a:p>
          <a:p>
            <a:r>
              <a:rPr lang="en-US" altLang="zh-CN" baseline="0" dirty="0" smtClean="0"/>
              <a:t>[8]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8122CD-A413-4E1C-86D6-0B70C9F2DD88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7634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参考文献：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[1] </a:t>
            </a:r>
            <a:r>
              <a:rPr lang="zh-CN" altLang="en-US" smtClean="0"/>
              <a:t>刘苏平</a:t>
            </a:r>
            <a:r>
              <a:rPr lang="en-US" altLang="zh-CN" smtClean="0"/>
              <a:t>. </a:t>
            </a:r>
            <a:r>
              <a:rPr lang="en-US" altLang="zh-CN" smtClean="0">
                <a:hlinkClick r:id="rId3"/>
              </a:rPr>
              <a:t>http://www.liusuping.com/storage/das-nas-san-cunchu-jishu-bijiao.html</a:t>
            </a:r>
            <a:r>
              <a:rPr lang="en-US" altLang="zh-CN" smtClean="0"/>
              <a:t>	DAS</a:t>
            </a:r>
            <a:r>
              <a:rPr lang="zh-CN" altLang="en-US" smtClean="0"/>
              <a:t>、</a:t>
            </a:r>
            <a:r>
              <a:rPr lang="en-US" altLang="zh-CN" smtClean="0"/>
              <a:t>NAS</a:t>
            </a:r>
            <a:r>
              <a:rPr lang="zh-CN" altLang="en-US" smtClean="0"/>
              <a:t>、</a:t>
            </a:r>
            <a:r>
              <a:rPr lang="en-US" altLang="zh-CN" smtClean="0"/>
              <a:t>SAN</a:t>
            </a:r>
            <a:r>
              <a:rPr lang="zh-CN" altLang="en-US" smtClean="0"/>
              <a:t>存储技术的比较</a:t>
            </a:r>
            <a:endParaRPr lang="en-US" altLang="zh-CN" smtClean="0"/>
          </a:p>
          <a:p>
            <a:pPr eaLnBrk="1" hangingPunct="1">
              <a:spcBef>
                <a:spcPct val="0"/>
              </a:spcBef>
            </a:pPr>
            <a:r>
              <a:rPr lang="en-US" altLang="zh-CN" smtClean="0"/>
              <a:t>[2] </a:t>
            </a:r>
            <a:r>
              <a:rPr lang="zh-CN" altLang="en-US" smtClean="0"/>
              <a:t>匿名</a:t>
            </a:r>
            <a:r>
              <a:rPr lang="en-US" altLang="zh-CN" smtClean="0"/>
              <a:t>. </a:t>
            </a:r>
            <a:r>
              <a:rPr lang="en-US" altLang="zh-CN" smtClean="0">
                <a:hlinkClick r:id="rId4"/>
              </a:rPr>
              <a:t>http://www.it.com.cn/f/server/053/21/89080.htm</a:t>
            </a:r>
            <a:r>
              <a:rPr lang="en-US" altLang="zh-CN" smtClean="0"/>
              <a:t>	</a:t>
            </a:r>
            <a:r>
              <a:rPr lang="zh-CN" altLang="en-US" smtClean="0"/>
              <a:t>浅析</a:t>
            </a:r>
            <a:r>
              <a:rPr lang="en-US" altLang="zh-CN" smtClean="0"/>
              <a:t>DAS</a:t>
            </a:r>
            <a:r>
              <a:rPr lang="zh-CN" altLang="en-US" smtClean="0"/>
              <a:t>、</a:t>
            </a:r>
            <a:r>
              <a:rPr lang="en-US" altLang="zh-CN" smtClean="0"/>
              <a:t>NAS</a:t>
            </a:r>
            <a:r>
              <a:rPr lang="zh-CN" altLang="en-US" smtClean="0"/>
              <a:t>、</a:t>
            </a:r>
            <a:r>
              <a:rPr lang="en-US" altLang="zh-CN" smtClean="0"/>
              <a:t>SAN</a:t>
            </a:r>
            <a:r>
              <a:rPr lang="zh-CN" altLang="en-US" smtClean="0"/>
              <a:t>三种模式</a:t>
            </a:r>
          </a:p>
        </p:txBody>
      </p:sp>
      <p:sp>
        <p:nvSpPr>
          <p:cNvPr id="5632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B6700F-7561-4FA4-9FD3-C08DC4A1451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参考文献：</a:t>
            </a:r>
            <a:endParaRPr lang="en-US" altLang="zh-CN" dirty="0" smtClean="0"/>
          </a:p>
          <a:p>
            <a:r>
              <a:rPr lang="en-US" altLang="zh-CN" dirty="0" smtClean="0"/>
              <a:t>[1] </a:t>
            </a:r>
            <a:r>
              <a:rPr lang="zh-CN" altLang="en-US" dirty="0" smtClean="0"/>
              <a:t>陈骏，笔名林肯</a:t>
            </a:r>
            <a:r>
              <a:rPr lang="en-US" altLang="zh-CN" dirty="0" smtClean="0"/>
              <a:t>. </a:t>
            </a:r>
            <a:r>
              <a:rPr lang="zh-CN" altLang="en-US" dirty="0" smtClean="0"/>
              <a:t>存储器那点事</a:t>
            </a:r>
            <a:r>
              <a:rPr lang="en-US" altLang="zh-CN" dirty="0" smtClean="0"/>
              <a:t>.</a:t>
            </a:r>
            <a:r>
              <a:rPr lang="en-US" altLang="zh-CN" baseline="0" dirty="0" smtClean="0"/>
              <a:t> </a:t>
            </a:r>
            <a:r>
              <a:rPr lang="en-US" altLang="zh-CN" dirty="0" smtClean="0">
                <a:hlinkClick r:id="rId3"/>
              </a:rPr>
              <a:t>http://www.watchstor.com/Memory/</a:t>
            </a:r>
            <a:r>
              <a:rPr lang="en-US" altLang="zh-CN" dirty="0" smtClean="0"/>
              <a:t>	-- </a:t>
            </a:r>
            <a:r>
              <a:rPr lang="zh-CN" altLang="en-US" smtClean="0"/>
              <a:t>存储器发展史系列文章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8122CD-A413-4E1C-86D6-0B70C9F2DD88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324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参考文献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[1] </a:t>
            </a:r>
            <a:r>
              <a:rPr lang="en-US" altLang="zh-CN" dirty="0" smtClean="0">
                <a:hlinkClick r:id="rId3"/>
              </a:rPr>
              <a:t>http://www.itbyte.net/2011/0806/561410_9.html</a:t>
            </a:r>
            <a:r>
              <a:rPr lang="en-US" altLang="zh-CN" dirty="0" smtClean="0"/>
              <a:t>  </a:t>
            </a:r>
            <a:r>
              <a:rPr lang="zh-CN" altLang="en-US" dirty="0" smtClean="0"/>
              <a:t>你可能不知道的事 缓存</a:t>
            </a:r>
            <a:r>
              <a:rPr lang="en-US" altLang="zh-CN" dirty="0" smtClean="0"/>
              <a:t>NB-Speed.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[2] </a:t>
            </a:r>
            <a:r>
              <a:rPr lang="en-US" altLang="zh-CN" dirty="0" err="1" smtClean="0"/>
              <a:t>cpu</a:t>
            </a:r>
            <a:r>
              <a:rPr lang="en-US" altLang="zh-CN" dirty="0" smtClean="0"/>
              <a:t>-z 	 </a:t>
            </a:r>
            <a:r>
              <a:rPr lang="en-US" altLang="zh-CN" dirty="0" smtClean="0">
                <a:hlinkClick r:id="rId4"/>
              </a:rPr>
              <a:t>http://www.cpuid.com/softwares/cpu-z.html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[3] </a:t>
            </a:r>
            <a:r>
              <a:rPr lang="en-US" altLang="zh-CN" dirty="0" err="1" smtClean="0"/>
              <a:t>everrest</a:t>
            </a:r>
            <a:r>
              <a:rPr lang="en-US" altLang="zh-CN" dirty="0" smtClean="0"/>
              <a:t> </a:t>
            </a:r>
            <a:r>
              <a:rPr lang="en-US" altLang="zh-CN" dirty="0" smtClean="0">
                <a:hlinkClick r:id="rId5"/>
              </a:rPr>
              <a:t>http://www.crsky.com/soft/5904.html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[4] </a:t>
            </a:r>
            <a:r>
              <a:rPr lang="en-US" altLang="zh-CN" dirty="0" smtClean="0">
                <a:hlinkClick r:id="rId6"/>
              </a:rPr>
              <a:t>http://www.rosoo.net/a/201106/14583.html</a:t>
            </a:r>
            <a:r>
              <a:rPr lang="en-US" altLang="zh-CN" dirty="0" smtClean="0"/>
              <a:t> CPU</a:t>
            </a:r>
            <a:r>
              <a:rPr lang="zh-CN" altLang="en-US" dirty="0" smtClean="0"/>
              <a:t>总线带宽与内存带宽匹配</a:t>
            </a:r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4E4ED76-206E-4F38-A2CF-A9009ABEA19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参考资料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[1] </a:t>
            </a:r>
            <a:r>
              <a:rPr lang="en-US" altLang="zh-CN" i="1" dirty="0" smtClean="0"/>
              <a:t>Ulrich </a:t>
            </a:r>
            <a:r>
              <a:rPr lang="en-US" altLang="zh-CN" i="1" dirty="0" err="1" smtClean="0"/>
              <a:t>Drepper</a:t>
            </a:r>
            <a:r>
              <a:rPr lang="en-US" altLang="zh-CN" dirty="0" smtClean="0"/>
              <a:t>. What every programmer should know about memory.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Cache-conscious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[1] </a:t>
            </a:r>
            <a:r>
              <a:rPr lang="en-US" altLang="zh-CN" i="1" dirty="0" smtClean="0"/>
              <a:t>Maurice </a:t>
            </a:r>
            <a:r>
              <a:rPr lang="en-US" altLang="zh-CN" i="1" dirty="0" err="1" smtClean="0"/>
              <a:t>Herlihy</a:t>
            </a:r>
            <a:r>
              <a:rPr lang="en-US" altLang="zh-CN" i="1" dirty="0" smtClean="0"/>
              <a:t>, </a:t>
            </a:r>
            <a:r>
              <a:rPr lang="en-US" altLang="zh-CN" i="1" dirty="0" err="1" smtClean="0"/>
              <a:t>Nir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Shavit</a:t>
            </a:r>
            <a:r>
              <a:rPr lang="en-US" altLang="zh-CN" dirty="0" smtClean="0"/>
              <a:t>. The art of multiprocessor programming.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[2] </a:t>
            </a:r>
            <a:r>
              <a:rPr lang="en-US" altLang="zh-CN" i="1" dirty="0" smtClean="0"/>
              <a:t>Amy </a:t>
            </a:r>
            <a:r>
              <a:rPr lang="en-US" altLang="zh-CN" i="1" dirty="0" err="1" smtClean="0"/>
              <a:t>M.Henning</a:t>
            </a:r>
            <a:r>
              <a:rPr lang="en-US" altLang="zh-CN" dirty="0" smtClean="0"/>
              <a:t>. Cache-conscious Data Placement. 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[3] </a:t>
            </a:r>
            <a:r>
              <a:rPr lang="en-US" altLang="zh-CN" i="1" dirty="0" smtClean="0"/>
              <a:t>Alvin </a:t>
            </a:r>
            <a:r>
              <a:rPr lang="en-US" altLang="zh-CN" i="1" dirty="0" err="1" smtClean="0"/>
              <a:t>R.Lebeck</a:t>
            </a:r>
            <a:r>
              <a:rPr lang="en-US" altLang="zh-CN" dirty="0" smtClean="0"/>
              <a:t>. Cache Conscious Programming in Undergraduate Computer Science.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[3] </a:t>
            </a:r>
            <a:r>
              <a:rPr lang="en-US" altLang="zh-CN" i="1" dirty="0" err="1" smtClean="0"/>
              <a:t>Trishul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M.Chilimbi</a:t>
            </a:r>
            <a:r>
              <a:rPr lang="en-US" altLang="zh-CN" dirty="0" smtClean="0"/>
              <a:t>. Cache-conscious Data Structures.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[4] </a:t>
            </a:r>
            <a:r>
              <a:rPr lang="en-US" altLang="zh-CN" i="1" dirty="0" smtClean="0"/>
              <a:t>James R. </a:t>
            </a:r>
            <a:r>
              <a:rPr lang="en-US" altLang="zh-CN" i="1" dirty="0" err="1" smtClean="0"/>
              <a:t>Larus</a:t>
            </a:r>
            <a:r>
              <a:rPr lang="en-US" altLang="zh-CN" dirty="0" smtClean="0"/>
              <a:t>. Cache-conscious Compilation: Can Compilers Hack It?</a:t>
            </a:r>
          </a:p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False-sharing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>
                <a:hlinkClick r:id="rId3"/>
              </a:rPr>
              <a:t>http://en.wikipedia.org/wiki/False_sharing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>
                <a:hlinkClick r:id="rId4"/>
              </a:rPr>
              <a:t>http://blog.csdn.net/duofeng/article/details/1525876</a:t>
            </a:r>
            <a:r>
              <a:rPr lang="en-US" altLang="zh-CN" dirty="0" smtClean="0"/>
              <a:t>	-- </a:t>
            </a:r>
            <a:r>
              <a:rPr lang="zh-CN" altLang="en-US" dirty="0" smtClean="0"/>
              <a:t>多平台下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false sharing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>
                <a:hlinkClick r:id="rId5"/>
              </a:rPr>
              <a:t>http://software.intel.com/en-us/articles/avoiding-and-identifying-false-sharing-among-threads/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>
                <a:hlinkClick r:id="rId6"/>
              </a:rPr>
              <a:t>http://drdobbs.com/cpp/217500206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系统监控：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[1] </a:t>
            </a:r>
            <a:r>
              <a:rPr lang="en-US" altLang="zh-CN" dirty="0" smtClean="0">
                <a:hlinkClick r:id="rId7"/>
              </a:rPr>
              <a:t>http://lilydong.blogbus.com/logs/15633987.html</a:t>
            </a:r>
            <a:r>
              <a:rPr lang="en-US" altLang="zh-CN" dirty="0" smtClean="0"/>
              <a:t>	</a:t>
            </a:r>
            <a:r>
              <a:rPr lang="zh-CN" altLang="en-US" dirty="0" smtClean="0"/>
              <a:t>系统性能监控</a:t>
            </a:r>
            <a:r>
              <a:rPr lang="en-US" altLang="zh-CN" dirty="0" smtClean="0"/>
              <a:t>—Linux top</a:t>
            </a:r>
            <a:r>
              <a:rPr lang="zh-CN" altLang="en-US" dirty="0" smtClean="0"/>
              <a:t>命令详解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[2] </a:t>
            </a:r>
            <a:r>
              <a:rPr lang="zh-CN" altLang="en-US" i="1" dirty="0" smtClean="0"/>
              <a:t>飞哥</a:t>
            </a:r>
            <a:r>
              <a:rPr lang="en-US" altLang="zh-CN" dirty="0" smtClean="0"/>
              <a:t>. </a:t>
            </a:r>
            <a:r>
              <a:rPr lang="en-US" altLang="zh-CN" dirty="0" smtClean="0">
                <a:hlinkClick r:id="rId8"/>
              </a:rPr>
              <a:t>http://hi.baidu.com/imlidapeng/blog/item/76cc8b15bf38265af2de32cc.html</a:t>
            </a:r>
            <a:r>
              <a:rPr lang="en-US" altLang="zh-CN" dirty="0" smtClean="0"/>
              <a:t>	Linux</a:t>
            </a:r>
            <a:r>
              <a:rPr lang="zh-CN" altLang="en-US" dirty="0" smtClean="0"/>
              <a:t>系统管理员应该知道的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个系统监控工具</a:t>
            </a:r>
          </a:p>
        </p:txBody>
      </p:sp>
      <p:sp>
        <p:nvSpPr>
          <p:cNvPr id="2355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6731AC-D523-4BCF-B4B9-E3AA7F5C3F59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参考文献：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[1] </a:t>
            </a:r>
            <a:r>
              <a:rPr lang="en-US" altLang="zh-CN" i="1" dirty="0" smtClean="0"/>
              <a:t>Ulrich </a:t>
            </a:r>
            <a:r>
              <a:rPr lang="en-US" altLang="zh-CN" i="1" dirty="0" err="1" smtClean="0"/>
              <a:t>Drepper</a:t>
            </a:r>
            <a:r>
              <a:rPr lang="en-US" altLang="zh-CN" dirty="0" smtClean="0"/>
              <a:t>. What Every Programmer Should Know About Memory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[2] </a:t>
            </a:r>
            <a:r>
              <a:rPr lang="zh-CN" altLang="en-US" i="1" dirty="0" smtClean="0"/>
              <a:t>清水反应 </a:t>
            </a:r>
            <a:r>
              <a:rPr lang="zh-CN" altLang="en-US" dirty="0" smtClean="0"/>
              <a:t>等译</a:t>
            </a:r>
            <a:r>
              <a:rPr lang="en-US" altLang="zh-CN" dirty="0" smtClean="0"/>
              <a:t>. </a:t>
            </a:r>
            <a:r>
              <a:rPr lang="zh-CN" altLang="en-US" dirty="0" smtClean="0"/>
              <a:t>深入了解内存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[3] bird67. </a:t>
            </a:r>
            <a:r>
              <a:rPr lang="en-US" altLang="zh-CN" dirty="0" smtClean="0">
                <a:hlinkClick r:id="rId3"/>
              </a:rPr>
              <a:t>http://blog.csdn.net/bird67/article/details/2545025</a:t>
            </a:r>
            <a:r>
              <a:rPr lang="en-US" altLang="zh-CN" dirty="0" smtClean="0"/>
              <a:t>	SRAM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DRAM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SDRAM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DDRSDRAM</a:t>
            </a:r>
            <a:r>
              <a:rPr lang="zh-CN" altLang="en-US" dirty="0" smtClean="0"/>
              <a:t>的区别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[4] </a:t>
            </a:r>
            <a:r>
              <a:rPr lang="en-US" altLang="zh-CN" dirty="0" smtClean="0">
                <a:hlinkClick r:id="rId4"/>
              </a:rPr>
              <a:t>http://baike.baidu.com/view/1082.htm</a:t>
            </a:r>
            <a:r>
              <a:rPr lang="en-US" altLang="zh-CN" dirty="0" smtClean="0"/>
              <a:t>	</a:t>
            </a:r>
            <a:r>
              <a:rPr lang="zh-CN" altLang="en-US" dirty="0" smtClean="0"/>
              <a:t>百度百科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内存</a:t>
            </a:r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8E8F16-9970-43E5-953C-1792B8FB8C2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参考文献：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[1] </a:t>
            </a:r>
            <a:r>
              <a:rPr lang="en-US" altLang="zh-CN" dirty="0" smtClean="0">
                <a:hlinkClick r:id="rId3"/>
              </a:rPr>
              <a:t>http://zhidao.baidu.com/question/107154668</a:t>
            </a:r>
            <a:r>
              <a:rPr lang="en-US" altLang="zh-CN" dirty="0" smtClean="0"/>
              <a:t>		</a:t>
            </a:r>
            <a:r>
              <a:rPr lang="zh-CN" altLang="en-US" dirty="0" smtClean="0"/>
              <a:t>百度百科</a:t>
            </a:r>
            <a:r>
              <a:rPr lang="en-US" altLang="zh-CN" dirty="0" smtClean="0"/>
              <a:t>——DDR3 </a:t>
            </a:r>
            <a:r>
              <a:rPr lang="zh-CN" altLang="en-US" dirty="0" smtClean="0"/>
              <a:t>内存带宽如何计算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[2] </a:t>
            </a:r>
            <a:r>
              <a:rPr lang="en-US" altLang="zh-CN" dirty="0" smtClean="0">
                <a:hlinkClick r:id="rId4"/>
              </a:rPr>
              <a:t>http://zhidao.baidu.com/question/44577449</a:t>
            </a:r>
            <a:r>
              <a:rPr lang="en-US" altLang="zh-CN" dirty="0" smtClean="0"/>
              <a:t>		</a:t>
            </a:r>
            <a:r>
              <a:rPr lang="zh-CN" altLang="en-US" dirty="0" smtClean="0"/>
              <a:t>百度知道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内存带宽怎么计算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[3] </a:t>
            </a:r>
            <a:r>
              <a:rPr lang="en-US" altLang="zh-CN" dirty="0" smtClean="0">
                <a:hlinkClick r:id="rId5"/>
              </a:rPr>
              <a:t>http://www.360doc.com/content/07/0504/21/12144_482203.shtml</a:t>
            </a:r>
            <a:r>
              <a:rPr lang="en-US" altLang="zh-CN" dirty="0" smtClean="0"/>
              <a:t>	</a:t>
            </a:r>
            <a:r>
              <a:rPr lang="zh-CN" altLang="en-US" dirty="0" smtClean="0"/>
              <a:t>前端总线频率</a:t>
            </a:r>
            <a:r>
              <a:rPr lang="en-US" altLang="zh-CN" dirty="0" smtClean="0"/>
              <a:t>(FSB)</a:t>
            </a:r>
            <a:r>
              <a:rPr lang="zh-CN" altLang="en-US" dirty="0" smtClean="0"/>
              <a:t>及</a:t>
            </a:r>
            <a:r>
              <a:rPr lang="en-US" altLang="zh-CN" dirty="0" smtClean="0"/>
              <a:t>DDR</a:t>
            </a:r>
            <a:r>
              <a:rPr lang="zh-CN" altLang="en-US" dirty="0" smtClean="0"/>
              <a:t>内存频率详解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[4] </a:t>
            </a:r>
            <a:r>
              <a:rPr lang="zh-CN" altLang="en-US" i="1" dirty="0" smtClean="0"/>
              <a:t>余峰</a:t>
            </a:r>
            <a:r>
              <a:rPr lang="en-US" altLang="zh-CN" dirty="0" smtClean="0"/>
              <a:t>. </a:t>
            </a:r>
            <a:r>
              <a:rPr lang="en-US" altLang="zh-CN" dirty="0" smtClean="0">
                <a:hlinkClick r:id="rId6"/>
              </a:rPr>
              <a:t>http://blog.yufeng.info/archives/1511</a:t>
            </a:r>
            <a:r>
              <a:rPr lang="en-US" altLang="zh-CN" dirty="0" smtClean="0"/>
              <a:t>		</a:t>
            </a:r>
            <a:r>
              <a:rPr lang="zh-CN" altLang="en-US" dirty="0" smtClean="0"/>
              <a:t>详解服务器内存带宽计算和使用情况测量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[5] </a:t>
            </a:r>
            <a:r>
              <a:rPr lang="en-US" altLang="zh-CN" dirty="0" smtClean="0">
                <a:hlinkClick r:id="rId7"/>
              </a:rPr>
              <a:t>http://bskl2008.bokee.com/viewdiary.12925340.html</a:t>
            </a:r>
            <a:r>
              <a:rPr lang="en-US" altLang="zh-CN" dirty="0" smtClean="0"/>
              <a:t>	</a:t>
            </a:r>
            <a:r>
              <a:rPr lang="zh-CN" altLang="en-US" dirty="0" smtClean="0"/>
              <a:t>内存带宽和</a:t>
            </a:r>
            <a:r>
              <a:rPr lang="en-US" altLang="zh-CN" dirty="0" smtClean="0"/>
              <a:t>FSB</a:t>
            </a:r>
            <a:r>
              <a:rPr lang="zh-CN" altLang="en-US" dirty="0" smtClean="0"/>
              <a:t>之间的关系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[6] </a:t>
            </a:r>
            <a:r>
              <a:rPr lang="en-US" altLang="zh-CN" dirty="0" smtClean="0">
                <a:hlinkClick r:id="rId8"/>
              </a:rPr>
              <a:t>http://www.lunyusuanpan.com/post_articles/1266916463062.html</a:t>
            </a:r>
            <a:r>
              <a:rPr lang="en-US" altLang="zh-CN" dirty="0" smtClean="0"/>
              <a:t>	</a:t>
            </a:r>
            <a:r>
              <a:rPr lang="zh-CN" altLang="en-US" dirty="0" smtClean="0"/>
              <a:t>内存时钟频率是什么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[7] </a:t>
            </a:r>
            <a:endParaRPr lang="zh-CN" altLang="en-US" dirty="0" smtClean="0"/>
          </a:p>
        </p:txBody>
      </p:sp>
      <p:sp>
        <p:nvSpPr>
          <p:cNvPr id="27651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087F826-FE05-4148-8B7A-3F7B35C045DF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参考文献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[1] </a:t>
            </a:r>
            <a:r>
              <a:rPr lang="zh-CN" altLang="en-US" i="1" dirty="0" smtClean="0"/>
              <a:t>匿名</a:t>
            </a:r>
            <a:r>
              <a:rPr lang="en-US" altLang="zh-CN" dirty="0" smtClean="0"/>
              <a:t>. </a:t>
            </a:r>
            <a:r>
              <a:rPr lang="en-US" altLang="zh-CN" dirty="0" smtClean="0">
                <a:hlinkClick r:id="rId3"/>
              </a:rPr>
              <a:t>http://blog.csdn.net/flushthink/article/details/4103488</a:t>
            </a:r>
            <a:r>
              <a:rPr lang="en-US" altLang="zh-CN" dirty="0" smtClean="0"/>
              <a:t>	</a:t>
            </a:r>
            <a:r>
              <a:rPr lang="zh-CN" altLang="en-US" dirty="0" smtClean="0"/>
              <a:t>进程虚拟地址空间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[2] </a:t>
            </a:r>
            <a:r>
              <a:rPr lang="en-US" altLang="zh-CN" dirty="0" smtClean="0">
                <a:hlinkClick r:id="rId4"/>
              </a:rPr>
              <a:t>http://en.wikipedia.org/wiki/Translation_lookaside_buffer</a:t>
            </a:r>
            <a:r>
              <a:rPr lang="en-US" altLang="zh-CN" dirty="0" smtClean="0"/>
              <a:t>	</a:t>
            </a:r>
            <a:r>
              <a:rPr lang="zh-CN" altLang="en-US" dirty="0" smtClean="0"/>
              <a:t>英文维基百科</a:t>
            </a:r>
            <a:r>
              <a:rPr lang="en-US" altLang="zh-CN" dirty="0" smtClean="0"/>
              <a:t>——Translation </a:t>
            </a:r>
            <a:r>
              <a:rPr lang="en-US" altLang="zh-CN" dirty="0" err="1" smtClean="0"/>
              <a:t>lookaside</a:t>
            </a:r>
            <a:r>
              <a:rPr lang="en-US" altLang="zh-CN" dirty="0" smtClean="0"/>
              <a:t> buffer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[3] </a:t>
            </a:r>
            <a:r>
              <a:rPr lang="en-US" altLang="zh-CN" dirty="0" smtClean="0">
                <a:hlinkClick r:id="rId5"/>
              </a:rPr>
              <a:t>http://en.wikipedia.org/wiki/Page_table</a:t>
            </a:r>
            <a:r>
              <a:rPr lang="en-US" altLang="zh-CN" dirty="0" smtClean="0"/>
              <a:t>			</a:t>
            </a:r>
            <a:r>
              <a:rPr lang="zh-CN" altLang="en-US" dirty="0" smtClean="0"/>
              <a:t>英文维基百科</a:t>
            </a:r>
            <a:r>
              <a:rPr lang="en-US" altLang="zh-CN" dirty="0" smtClean="0"/>
              <a:t>——Page table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[4] </a:t>
            </a:r>
            <a:r>
              <a:rPr lang="en-US" altLang="zh-CN" dirty="0" smtClean="0">
                <a:hlinkClick r:id="rId6"/>
              </a:rPr>
              <a:t>http://www.pythian.com/news/1326/performance-tuning-hugepages-in-linux/</a:t>
            </a:r>
            <a:r>
              <a:rPr lang="en-US" altLang="zh-CN" dirty="0" smtClean="0"/>
              <a:t>	Performance tuning: </a:t>
            </a:r>
            <a:r>
              <a:rPr lang="en-US" altLang="zh-CN" dirty="0" err="1" smtClean="0"/>
              <a:t>HugePages</a:t>
            </a:r>
            <a:r>
              <a:rPr lang="en-US" altLang="zh-CN" dirty="0" smtClean="0"/>
              <a:t> in Linux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[5] </a:t>
            </a:r>
            <a:r>
              <a:rPr lang="en-US" altLang="zh-CN" dirty="0" smtClean="0">
                <a:hlinkClick r:id="rId7"/>
              </a:rPr>
              <a:t>http://harrison-fisk.blogspot.com/2009/01/enabling-innodb-large-pages-on-linux.html</a:t>
            </a:r>
            <a:r>
              <a:rPr lang="en-US" altLang="zh-CN" dirty="0" smtClean="0"/>
              <a:t> Enabling </a:t>
            </a:r>
            <a:r>
              <a:rPr lang="en-US" altLang="zh-CN" dirty="0" err="1" smtClean="0"/>
              <a:t>Innodb</a:t>
            </a:r>
            <a:r>
              <a:rPr lang="en-US" altLang="zh-CN" dirty="0" smtClean="0"/>
              <a:t> large pages on </a:t>
            </a:r>
            <a:r>
              <a:rPr lang="en-US" altLang="zh-CN" dirty="0" err="1" smtClean="0"/>
              <a:t>linux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[6] </a:t>
            </a:r>
            <a:endParaRPr lang="zh-CN" altLang="en-US" dirty="0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3CEF05-74D8-4600-968F-DEBED77270A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31747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03DFA5-B32D-4A25-9E70-621C7792DD5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参考文献：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[1] </a:t>
            </a:r>
            <a:r>
              <a:rPr lang="zh-CN" altLang="en-US" dirty="0" smtClean="0"/>
              <a:t>云淡风轻 </a:t>
            </a:r>
            <a:r>
              <a:rPr lang="en-US" altLang="zh-CN" dirty="0" smtClean="0">
                <a:hlinkClick r:id="rId3"/>
              </a:rPr>
              <a:t>http://www.cnblogs.com/yubo/archive/2010/04/23/1718810.html</a:t>
            </a:r>
            <a:r>
              <a:rPr lang="en-US" altLang="zh-CN" dirty="0" smtClean="0"/>
              <a:t>	SMP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NUMA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MPP</a:t>
            </a:r>
            <a:r>
              <a:rPr lang="zh-CN" altLang="en-US" dirty="0" smtClean="0"/>
              <a:t>体系结构介绍</a:t>
            </a:r>
            <a:endParaRPr lang="en-US" altLang="zh-CN" dirty="0" smtClean="0"/>
          </a:p>
          <a:p>
            <a:pPr eaLnBrk="1" hangingPunct="1">
              <a:spcBef>
                <a:spcPct val="0"/>
              </a:spcBef>
            </a:pPr>
            <a:r>
              <a:rPr lang="en-US" altLang="zh-CN" dirty="0" smtClean="0"/>
              <a:t>[2] Jeremy Cole.</a:t>
            </a:r>
            <a:r>
              <a:rPr lang="en-US" altLang="zh-CN" baseline="0" dirty="0" smtClean="0"/>
              <a:t> </a:t>
            </a:r>
            <a:r>
              <a:rPr lang="en-US" altLang="zh-CN" dirty="0" smtClean="0">
                <a:hlinkClick r:id="rId4"/>
              </a:rPr>
              <a:t>http://blog.jcole.us/2010/09/28/mysql-swap-insanity-and-the-numa-architecture/</a:t>
            </a:r>
            <a:r>
              <a:rPr lang="en-US" altLang="zh-CN" dirty="0" smtClean="0"/>
              <a:t>	</a:t>
            </a:r>
            <a:r>
              <a:rPr lang="en-US" altLang="zh-CN" baseline="0" dirty="0" smtClean="0"/>
              <a:t> The MySQL “swap insanity” problem and the effects of the NUMA architecture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baseline="0" dirty="0" smtClean="0"/>
              <a:t>[3] </a:t>
            </a:r>
            <a:endParaRPr lang="en-US" altLang="zh-CN" dirty="0" smtClean="0"/>
          </a:p>
        </p:txBody>
      </p:sp>
      <p:sp>
        <p:nvSpPr>
          <p:cNvPr id="33795" name="灯片编号占位符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338D09-AC26-4298-8FE4-0B828EC0B182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F9BD0-4FE0-4C0B-85BB-C92689BBBED5}" type="datetimeFigureOut">
              <a:rPr lang="zh-CN" altLang="en-US"/>
              <a:pPr>
                <a:defRPr/>
              </a:pPr>
              <a:t>2012/12/19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659DA-FE9D-41F7-BBF8-7DF46F59C9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721F0-38FC-4998-B509-4CFCCF0BFC78}" type="datetimeFigureOut">
              <a:rPr lang="zh-CN" altLang="en-US"/>
              <a:pPr>
                <a:defRPr/>
              </a:pPr>
              <a:t>2012/12/19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9201A9-893D-4C10-B5D9-2E732B34D6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D38C2-2077-479E-9661-9B5D9411A12D}" type="datetimeFigureOut">
              <a:rPr lang="zh-CN" altLang="en-US"/>
              <a:pPr>
                <a:defRPr/>
              </a:pPr>
              <a:t>2012/12/19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70BE6-4ADA-4331-9B76-DA2689E112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D91DC-38DF-4302-BC02-15BC5859480F}" type="datetimeFigureOut">
              <a:rPr lang="zh-CN" altLang="en-US"/>
              <a:pPr>
                <a:defRPr/>
              </a:pPr>
              <a:t>2012/12/19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B0EED-DB36-4CC5-9D48-A3E54BDAD3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57821-BA7D-4A52-8BE7-B9FF0AE8C7D5}" type="datetimeFigureOut">
              <a:rPr lang="zh-CN" altLang="en-US"/>
              <a:pPr>
                <a:defRPr/>
              </a:pPr>
              <a:t>2012/12/19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C26E0-59DB-4853-8DE0-609E2D8BBC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2955C-801C-4713-A7D3-CAB437368759}" type="datetimeFigureOut">
              <a:rPr lang="zh-CN" altLang="en-US"/>
              <a:pPr>
                <a:defRPr/>
              </a:pPr>
              <a:t>2012/12/19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20F79-CAB5-40A2-A1AA-82D4534DC1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4CF95-9303-4555-BA6F-D996A5567A30}" type="datetimeFigureOut">
              <a:rPr lang="zh-CN" altLang="en-US"/>
              <a:pPr>
                <a:defRPr/>
              </a:pPr>
              <a:t>2012/12/19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02A92-A56E-45D2-992C-421AFEA5E5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92E5B-7609-4B9F-AB7F-718623FFA747}" type="datetimeFigureOut">
              <a:rPr lang="zh-CN" altLang="en-US"/>
              <a:pPr>
                <a:defRPr/>
              </a:pPr>
              <a:t>2012/12/19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FE4DF-084A-4220-8EA3-838D475972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3B06B-4E97-42AE-A967-6EE3A96E2516}" type="datetimeFigureOut">
              <a:rPr lang="zh-CN" altLang="en-US"/>
              <a:pPr>
                <a:defRPr/>
              </a:pPr>
              <a:t>2012/12/19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0DB06-4F29-41B3-B5C7-A181606AB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05992-5FA4-45D7-8A2F-31D1A156E698}" type="datetimeFigureOut">
              <a:rPr lang="zh-CN" altLang="en-US"/>
              <a:pPr>
                <a:defRPr/>
              </a:pPr>
              <a:t>2012/12/19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23E51-0BAB-4B90-9D6F-BFDF9DBCA8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53DC0-A2CA-4B6F-B34B-2D43496A996F}" type="datetimeFigureOut">
              <a:rPr lang="zh-CN" altLang="en-US"/>
              <a:pPr>
                <a:defRPr/>
              </a:pPr>
              <a:t>2012/12/19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97A1A5-0C68-4FB8-9043-7E3ED21E0B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0502D75-678C-4A7E-97ED-967F8A5992EB}" type="datetimeFigureOut">
              <a:rPr lang="zh-CN" altLang="en-US"/>
              <a:pPr>
                <a:defRPr/>
              </a:pPr>
              <a:t>2012/12/19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1F32088-38A7-4BC1-B69C-E6121E1105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gi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硬件体系结构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			——</a:t>
            </a:r>
            <a:r>
              <a:rPr lang="zh-CN" altLang="en-US" sz="2400" dirty="0" smtClean="0"/>
              <a:t>关注硬件分类，性能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107904" y="5661248"/>
            <a:ext cx="4856584" cy="1054968"/>
          </a:xfrm>
        </p:spPr>
        <p:txBody>
          <a:bodyPr rtlCol="0">
            <a:normAutofit fontScale="92500" lnSpcReduction="10000"/>
          </a:bodyPr>
          <a:lstStyle/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 smtClean="0"/>
              <a:t>杭研后台</a:t>
            </a:r>
            <a:r>
              <a:rPr lang="en-US" altLang="zh-CN" dirty="0" smtClean="0"/>
              <a:t>-</a:t>
            </a:r>
            <a:r>
              <a:rPr lang="zh-CN" altLang="en-US" dirty="0" smtClean="0"/>
              <a:t>何登成</a:t>
            </a:r>
            <a:endParaRPr lang="en-US" altLang="zh-CN" dirty="0" smtClean="0"/>
          </a:p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zh-CN" altLang="en-US" dirty="0"/>
              <a:t>微</a:t>
            </a:r>
            <a:r>
              <a:rPr lang="zh-CN" altLang="en-US" dirty="0" smtClean="0"/>
              <a:t>博：</a:t>
            </a:r>
            <a:r>
              <a:rPr lang="en-US" altLang="zh-CN" dirty="0" smtClean="0"/>
              <a:t>@</a:t>
            </a:r>
            <a:r>
              <a:rPr lang="zh-CN" altLang="en-US" dirty="0" smtClean="0"/>
              <a:t>何</a:t>
            </a:r>
            <a:r>
              <a:rPr lang="en-US" altLang="zh-CN" dirty="0" smtClean="0"/>
              <a:t>_</a:t>
            </a:r>
            <a:r>
              <a:rPr lang="zh-CN" altLang="en-US" dirty="0" smtClean="0"/>
              <a:t>登成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Memory-</a:t>
            </a:r>
            <a:r>
              <a:rPr lang="zh-CN" altLang="en-US" smtClean="0"/>
              <a:t>定位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虚拟地址</a:t>
            </a:r>
            <a:r>
              <a:rPr lang="en-US" altLang="zh-CN" dirty="0" smtClean="0"/>
              <a:t>(Virtual Address)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为了区分不同进程的存储空间，每个进程的虚拟地址空间是连续的，但对应的物理地址空间不一定连续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32</a:t>
            </a:r>
            <a:r>
              <a:rPr lang="zh-CN" altLang="en-US" dirty="0" smtClean="0"/>
              <a:t>位系统：</a:t>
            </a:r>
            <a:r>
              <a:rPr lang="en-US" altLang="zh-CN" dirty="0" smtClean="0"/>
              <a:t>32</a:t>
            </a:r>
            <a:r>
              <a:rPr lang="zh-CN" altLang="en-US" dirty="0" smtClean="0"/>
              <a:t>位指针 </a:t>
            </a:r>
            <a:r>
              <a:rPr lang="en-US" altLang="zh-CN" dirty="0" smtClean="0"/>
              <a:t>= 4G Bytes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64</a:t>
            </a:r>
            <a:r>
              <a:rPr lang="zh-CN" altLang="en-US" dirty="0" smtClean="0"/>
              <a:t>位系统：</a:t>
            </a:r>
            <a:r>
              <a:rPr lang="en-US" altLang="zh-CN" dirty="0" smtClean="0"/>
              <a:t>64</a:t>
            </a:r>
            <a:r>
              <a:rPr lang="zh-CN" altLang="en-US" dirty="0" smtClean="0"/>
              <a:t>位指针 </a:t>
            </a:r>
            <a:r>
              <a:rPr lang="en-US" altLang="zh-CN" dirty="0" smtClean="0"/>
              <a:t>= 16E Bytes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页表</a:t>
            </a:r>
            <a:r>
              <a:rPr lang="en-US" altLang="zh-CN" dirty="0" smtClean="0"/>
              <a:t>(Page Table)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虚拟地址到物理地址的映射表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TLB(Translation </a:t>
            </a:r>
            <a:r>
              <a:rPr lang="en-US" altLang="zh-CN" dirty="0" err="1" smtClean="0"/>
              <a:t>lookaside</a:t>
            </a:r>
            <a:r>
              <a:rPr lang="en-US" altLang="zh-CN" dirty="0" smtClean="0"/>
              <a:t> buffer)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缓存</a:t>
            </a:r>
            <a:r>
              <a:rPr lang="en-US" altLang="zh-CN" dirty="0" smtClean="0"/>
              <a:t>Virtual address </a:t>
            </a:r>
            <a:r>
              <a:rPr lang="zh-CN" altLang="en-US" dirty="0" smtClean="0"/>
              <a:t>到</a:t>
            </a:r>
            <a:r>
              <a:rPr lang="en-US" altLang="zh-CN" dirty="0" smtClean="0"/>
              <a:t>Physical address</a:t>
            </a:r>
          </a:p>
          <a:p>
            <a:pPr marL="45720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/>
              <a:t>     </a:t>
            </a:r>
            <a:r>
              <a:rPr lang="zh-CN" altLang="en-US" dirty="0" smtClean="0"/>
              <a:t>的映射关系，加快查找</a:t>
            </a:r>
            <a:endParaRPr lang="en-US" altLang="zh-CN" dirty="0" smtClean="0"/>
          </a:p>
          <a:p>
            <a:pPr marL="45720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大页</a:t>
            </a:r>
            <a:r>
              <a:rPr lang="en-US" altLang="zh-CN" dirty="0" smtClean="0"/>
              <a:t>(Huge pages)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降低页表空间消耗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固定内存空间，防止</a:t>
            </a:r>
            <a:r>
              <a:rPr lang="en-US" altLang="zh-CN" dirty="0" smtClean="0"/>
              <a:t>swap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  <p:pic>
        <p:nvPicPr>
          <p:cNvPr id="28675" name="Picture 2" descr="D:\other works\1012 高级系统架构ppt\memory\memory locating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6056" y="3209925"/>
            <a:ext cx="3636962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Memory-</a:t>
            </a:r>
            <a:r>
              <a:rPr lang="zh-CN" altLang="en-US" smtClean="0"/>
              <a:t>编程指导</a:t>
            </a:r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Memory conscious</a:t>
            </a:r>
          </a:p>
          <a:p>
            <a:pPr lvl="1" eaLnBrk="1" hangingPunct="1"/>
            <a:r>
              <a:rPr lang="zh-CN" altLang="en-US" smtClean="0"/>
              <a:t>所有提供</a:t>
            </a:r>
            <a:r>
              <a:rPr lang="en-US" altLang="zh-CN" smtClean="0"/>
              <a:t>L1/L2/L3 cache</a:t>
            </a:r>
            <a:r>
              <a:rPr lang="zh-CN" altLang="en-US" smtClean="0"/>
              <a:t>命中率的方法，在</a:t>
            </a:r>
            <a:r>
              <a:rPr lang="en-US" altLang="zh-CN" smtClean="0"/>
              <a:t>memory</a:t>
            </a:r>
            <a:r>
              <a:rPr lang="zh-CN" altLang="en-US" smtClean="0"/>
              <a:t>中同样适用</a:t>
            </a:r>
            <a:r>
              <a:rPr lang="en-US" altLang="zh-CN" smtClean="0"/>
              <a:t>(Memory Latency &lt;&lt; HDD)</a:t>
            </a:r>
          </a:p>
          <a:p>
            <a:pPr lvl="2" eaLnBrk="1" hangingPunct="1"/>
            <a:r>
              <a:rPr lang="zh-CN" altLang="en-US" smtClean="0"/>
              <a:t>经常访问数据，常驻内存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服务器体系结构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47500" lnSpcReduction="20000"/>
          </a:bodyPr>
          <a:lstStyle/>
          <a:p>
            <a:pPr marL="342900" lvl="1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SMP/UMA - Symmetric </a:t>
            </a:r>
            <a:r>
              <a:rPr lang="en-US" altLang="zh-CN" dirty="0"/>
              <a:t>Multi </a:t>
            </a:r>
            <a:r>
              <a:rPr lang="en-US" altLang="zh-CN" dirty="0" smtClean="0"/>
              <a:t>Processing/Uniform Memory Architecture</a:t>
            </a:r>
          </a:p>
          <a:p>
            <a:pPr marL="342900" lvl="1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服务器中多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对称工作，无主次关系。各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共享相同的物理内存，访问内存任何地址所需时间相同。程序设计简单。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缺点：</a:t>
            </a:r>
            <a:r>
              <a:rPr lang="en-US" altLang="zh-CN" dirty="0" smtClean="0"/>
              <a:t>Scale-up</a:t>
            </a:r>
            <a:r>
              <a:rPr lang="zh-CN" altLang="en-US" dirty="0" smtClean="0"/>
              <a:t>，难以扩展；内存访问冲突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/>
          </a:p>
          <a:p>
            <a:pPr marL="342900" lvl="1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NUMA-</a:t>
            </a:r>
            <a:r>
              <a:rPr lang="en-US" altLang="zh-CN" dirty="0"/>
              <a:t>Non-Uniform Memory </a:t>
            </a:r>
            <a:r>
              <a:rPr lang="en-US" altLang="zh-CN" dirty="0" smtClean="0"/>
              <a:t>Access</a:t>
            </a:r>
          </a:p>
          <a:p>
            <a:pPr marL="342900" lvl="1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多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模块，每个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模块具有独立的本地内存</a:t>
            </a:r>
            <a:r>
              <a:rPr lang="en-US" altLang="zh-CN" dirty="0" smtClean="0"/>
              <a:t>(</a:t>
            </a:r>
            <a:r>
              <a:rPr lang="zh-CN" altLang="en-US" dirty="0" smtClean="0"/>
              <a:t>快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，但可访问其他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(</a:t>
            </a:r>
            <a:r>
              <a:rPr lang="zh-CN" altLang="en-US" dirty="0" smtClean="0"/>
              <a:t>慢</a:t>
            </a:r>
            <a:r>
              <a:rPr lang="en-US" altLang="zh-CN" dirty="0" smtClean="0"/>
              <a:t>)</a:t>
            </a:r>
            <a:r>
              <a:rPr lang="zh-CN" altLang="en-US" dirty="0"/>
              <a:t>，</a:t>
            </a:r>
            <a:r>
              <a:rPr lang="zh-CN" altLang="en-US" dirty="0" smtClean="0"/>
              <a:t>共享存储。代表：</a:t>
            </a:r>
            <a:r>
              <a:rPr lang="en-US" altLang="zh-CN" dirty="0" smtClean="0"/>
              <a:t>HP Superdome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IBM P690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缺点：全局内存访问性能不一致；程序设计需要特殊考虑。</a:t>
            </a:r>
            <a:endParaRPr lang="en-US" altLang="zh-CN" dirty="0" smtClean="0"/>
          </a:p>
          <a:p>
            <a:pPr marL="45720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marL="342900" lvl="1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MPP-Massive </a:t>
            </a:r>
            <a:r>
              <a:rPr lang="en-US" altLang="zh-CN" dirty="0"/>
              <a:t>Parallel </a:t>
            </a:r>
            <a:r>
              <a:rPr lang="en-US" altLang="zh-CN" dirty="0" smtClean="0"/>
              <a:t>Processing</a:t>
            </a:r>
          </a:p>
          <a:p>
            <a:pPr marL="342900" lvl="1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700" dirty="0" smtClean="0"/>
              <a:t>由多个</a:t>
            </a:r>
            <a:r>
              <a:rPr lang="en-US" altLang="zh-CN" sz="2700" dirty="0" smtClean="0"/>
              <a:t>SMP</a:t>
            </a:r>
            <a:r>
              <a:rPr lang="zh-CN" altLang="en-US" sz="2700" dirty="0" smtClean="0"/>
              <a:t>服务器通过节点互联网络连接而成，每个节点访问本地资源</a:t>
            </a:r>
            <a:r>
              <a:rPr lang="en-US" altLang="zh-CN" sz="2700" dirty="0" smtClean="0"/>
              <a:t>(</a:t>
            </a:r>
            <a:r>
              <a:rPr lang="zh-CN" altLang="en-US" sz="2700" dirty="0" smtClean="0"/>
              <a:t>内存、存储等</a:t>
            </a:r>
            <a:r>
              <a:rPr lang="en-US" altLang="zh-CN" sz="2700" dirty="0" smtClean="0"/>
              <a:t>)</a:t>
            </a:r>
            <a:r>
              <a:rPr lang="zh-CN" altLang="en-US" sz="2700" dirty="0" smtClean="0"/>
              <a:t>，完全无共享</a:t>
            </a:r>
            <a:r>
              <a:rPr lang="en-US" altLang="zh-CN" sz="2700" dirty="0" smtClean="0"/>
              <a:t>(Share-Nothing)</a:t>
            </a:r>
            <a:r>
              <a:rPr lang="zh-CN" altLang="en-US" sz="2700" dirty="0" smtClean="0"/>
              <a:t>。最易扩展，软件层面即可实现。代表：网易</a:t>
            </a:r>
            <a:r>
              <a:rPr lang="en-US" altLang="zh-CN" sz="2700" dirty="0" smtClean="0"/>
              <a:t>DDB</a:t>
            </a:r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sz="2700" dirty="0" smtClean="0"/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sz="2700" dirty="0" smtClean="0"/>
              <a:t>缺点：数据重分布；程序设计复杂；</a:t>
            </a:r>
            <a:endParaRPr lang="en-US" altLang="zh-CN" sz="2700" dirty="0" smtClean="0"/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marL="342900" lvl="1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/>
          </a:p>
          <a:p>
            <a:pPr marL="342900" lvl="1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marL="342900" lvl="1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/>
          </a:p>
          <a:p>
            <a:pPr marL="342900" lvl="1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marL="342900" lvl="1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/>
          </a:p>
          <a:p>
            <a:pPr marL="342900" lvl="1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marL="342900" lvl="1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/>
          </a:p>
          <a:p>
            <a:pPr marL="342900" lvl="1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marL="342900" lvl="1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marL="742950" lvl="2" indent="-34290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服务器体系结构</a:t>
            </a:r>
            <a:r>
              <a:rPr lang="en-US" altLang="zh-CN" smtClean="0"/>
              <a:t>(cont.)</a:t>
            </a:r>
            <a:endParaRPr lang="zh-CN" altLang="en-US" smtClean="0"/>
          </a:p>
        </p:txBody>
      </p:sp>
      <p:pic>
        <p:nvPicPr>
          <p:cNvPr id="34818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68313" y="1268413"/>
            <a:ext cx="2752725" cy="2536825"/>
          </a:xfrm>
        </p:spPr>
      </p:pic>
      <p:pic>
        <p:nvPicPr>
          <p:cNvPr id="34819" name="图片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6100" y="1700213"/>
            <a:ext cx="38100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0" name="图片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59632" y="3933056"/>
            <a:ext cx="2762250" cy="244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921051"/>
            <a:ext cx="2527705" cy="2172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HDD/SSD-HDD</a:t>
            </a:r>
            <a:r>
              <a:rPr lang="zh-CN" altLang="en-US" smtClean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4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硬盘接口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ATA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IDE(PATA, parallel ATA), SATA(Serial ATA)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SCSI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SCSI(parallel), SAS(serial)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FC(</a:t>
            </a:r>
            <a:r>
              <a:rPr lang="en-US" altLang="zh-CN" dirty="0" err="1" smtClean="0"/>
              <a:t>Fibre</a:t>
            </a:r>
            <a:r>
              <a:rPr lang="en-US" altLang="zh-CN" dirty="0" smtClean="0"/>
              <a:t> Channel</a:t>
            </a:r>
            <a:r>
              <a:rPr lang="en-US" altLang="zh-CN" dirty="0"/>
              <a:t>)</a:t>
            </a:r>
            <a:endParaRPr lang="en-US" altLang="zh-CN" dirty="0" smtClean="0"/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 FC-SCSI (serial)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基本参数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容量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转速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平均访问时间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传输速率</a:t>
            </a:r>
            <a:endParaRPr lang="en-US" altLang="zh-CN" dirty="0" smtClean="0"/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内部传输率</a:t>
            </a:r>
            <a:r>
              <a:rPr lang="en-US" altLang="zh-CN" dirty="0" smtClean="0"/>
              <a:t>(data transfer rate)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外部传输率</a:t>
            </a:r>
            <a:r>
              <a:rPr lang="en-US" altLang="zh-CN" dirty="0" smtClean="0"/>
              <a:t>(sustained transfer rate)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数据线：</a:t>
            </a:r>
            <a:r>
              <a:rPr lang="en-US" altLang="zh-CN" dirty="0" smtClean="0"/>
              <a:t>IDE VS SATA</a:t>
            </a:r>
          </a:p>
          <a:p>
            <a:pPr marL="457200" lvl="1" indent="0" eaLnBrk="1" fontAlgn="auto" hangingPunct="1">
              <a:spcAft>
                <a:spcPts val="0"/>
              </a:spcAft>
              <a:buNone/>
              <a:defRPr/>
            </a:pP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/>
          </a:p>
        </p:txBody>
      </p:sp>
      <p:pic>
        <p:nvPicPr>
          <p:cNvPr id="35843" name="Picture 2" descr="D:\other works\1012 高级系统架构ppt\hdd\硬盘结构图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104" y="1412776"/>
            <a:ext cx="3231084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293096"/>
            <a:ext cx="2520280" cy="15121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221088"/>
            <a:ext cx="1944216" cy="18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HDD/SSD-SSD</a:t>
            </a:r>
            <a:r>
              <a:rPr lang="zh-CN" altLang="en-US" smtClean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4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原理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电学存储介质，对浮动栅极的充电状态标识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存储技术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NAND</a:t>
            </a:r>
            <a:r>
              <a:rPr lang="zh-CN" altLang="en-US" dirty="0" smtClean="0"/>
              <a:t>， </a:t>
            </a:r>
            <a:r>
              <a:rPr lang="en-US" altLang="zh-CN" dirty="0" smtClean="0"/>
              <a:t>NOR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SLC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MLC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电压分区粒度</a:t>
            </a:r>
            <a:endParaRPr lang="en-US" altLang="zh-CN" dirty="0" smtClean="0"/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下图，横坐标为电压，纵坐标为值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/>
          </a:p>
          <a:p>
            <a:pPr marL="45720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接口类型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SATA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SAS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FC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PCIe</a:t>
            </a:r>
            <a:r>
              <a:rPr lang="en-US" altLang="zh-CN" dirty="0" smtClean="0"/>
              <a:t>(</a:t>
            </a:r>
            <a:r>
              <a:rPr lang="zh-CN" altLang="en-US" dirty="0" smtClean="0"/>
              <a:t>高速接口</a:t>
            </a:r>
            <a:r>
              <a:rPr lang="en-US" altLang="zh-CN" dirty="0" smtClean="0"/>
              <a:t>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SSD</a:t>
            </a:r>
            <a:r>
              <a:rPr lang="zh-CN" altLang="en-US" dirty="0" smtClean="0"/>
              <a:t>特性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粒度划分：</a:t>
            </a:r>
            <a:r>
              <a:rPr lang="en-US" altLang="zh-CN" dirty="0" smtClean="0"/>
              <a:t>page</a:t>
            </a:r>
            <a:r>
              <a:rPr lang="zh-CN" altLang="en-US" dirty="0"/>
              <a:t> </a:t>
            </a:r>
            <a:r>
              <a:rPr lang="en-US" altLang="zh-CN" dirty="0" smtClean="0"/>
              <a:t>4K</a:t>
            </a:r>
            <a:r>
              <a:rPr lang="zh-CN" altLang="en-US" dirty="0" smtClean="0"/>
              <a:t>；</a:t>
            </a:r>
            <a:r>
              <a:rPr lang="en-US" altLang="zh-CN" dirty="0" smtClean="0"/>
              <a:t>block n*pages (256K)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Read/Write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page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Erase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block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更新 </a:t>
            </a:r>
            <a:r>
              <a:rPr lang="en-US" altLang="zh-CN" dirty="0" smtClean="0"/>
              <a:t>= read + erase + write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/>
          </a:p>
        </p:txBody>
      </p:sp>
      <p:pic>
        <p:nvPicPr>
          <p:cNvPr id="37891" name="Picture 2" descr="D:\other works\1012 高级系统架构ppt\ssd\ssd 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19700" y="1412875"/>
            <a:ext cx="34036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3" descr="D:\other works\1012 高级系统架构ppt\ssd\ssd 2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67350" y="4054475"/>
            <a:ext cx="31559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4" descr="D:\other works\1012 高级系统架构ppt\ssd\slc mlc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7088" y="3141663"/>
            <a:ext cx="3960812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HDD-</a:t>
            </a:r>
            <a:r>
              <a:rPr lang="zh-CN" altLang="en-US" smtClean="0"/>
              <a:t>性能指标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HDD-SAS 15K RPM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基本性能指标</a:t>
            </a:r>
            <a:endParaRPr lang="en-US" altLang="zh-CN" dirty="0" smtClean="0"/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平均寻道时间</a:t>
            </a:r>
            <a:r>
              <a:rPr lang="en-US" altLang="zh-CN" dirty="0" smtClean="0"/>
              <a:t>(E)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	~4ms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旋转延时</a:t>
            </a:r>
            <a:r>
              <a:rPr lang="en-US" altLang="zh-CN" dirty="0" smtClean="0"/>
              <a:t>(L)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	2ms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内部传输时间</a:t>
            </a:r>
            <a:r>
              <a:rPr lang="en-US" altLang="zh-CN" dirty="0" smtClean="0"/>
              <a:t>(X)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	0.8ms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吞吐率</a:t>
            </a:r>
            <a:r>
              <a:rPr lang="en-US" altLang="zh-CN" dirty="0" smtClean="0"/>
              <a:t>(Throughput)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	Read  140MB/s	</a:t>
            </a:r>
          </a:p>
          <a:p>
            <a:pPr marL="914400" lvl="2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 smtClean="0"/>
              <a:t>		Write 140MB/s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	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磁盘服务时间</a:t>
            </a:r>
            <a:endParaRPr lang="en-US" altLang="zh-CN" dirty="0" smtClean="0"/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err="1" smtClean="0"/>
              <a:t>Rs</a:t>
            </a:r>
            <a:r>
              <a:rPr lang="en-US" altLang="zh-CN" dirty="0" smtClean="0"/>
              <a:t> = E+L+X = 6.8ms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IOPS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147 </a:t>
            </a:r>
            <a:r>
              <a:rPr lang="en-US" altLang="zh-CN" dirty="0" err="1" smtClean="0"/>
              <a:t>iops</a:t>
            </a:r>
            <a:r>
              <a:rPr lang="en-US" altLang="zh-CN" dirty="0" smtClean="0"/>
              <a:t>	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	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IO</a:t>
            </a:r>
            <a:r>
              <a:rPr lang="zh-CN" altLang="en-US" dirty="0" smtClean="0"/>
              <a:t>响应延时</a:t>
            </a:r>
            <a:endParaRPr lang="en-US" altLang="zh-CN" dirty="0" smtClean="0"/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R = </a:t>
            </a:r>
            <a:r>
              <a:rPr lang="en-US" altLang="zh-CN" dirty="0" err="1" smtClean="0"/>
              <a:t>Rs</a:t>
            </a:r>
            <a:r>
              <a:rPr lang="en-US" altLang="zh-CN" dirty="0" smtClean="0"/>
              <a:t> / (1 - U) </a:t>
            </a:r>
            <a:r>
              <a:rPr lang="zh-CN" altLang="en-US" dirty="0" smtClean="0"/>
              <a:t>；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利用率越高，响应延时越大</a:t>
            </a:r>
            <a:endParaRPr lang="en-US" altLang="zh-CN" dirty="0" smtClean="0"/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U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I/O</a:t>
            </a:r>
            <a:r>
              <a:rPr lang="zh-CN" altLang="en-US" dirty="0" smtClean="0"/>
              <a:t>利用率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HDD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顺序读写快，随机读写慢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随机读写，性能稳定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/>
              <a:t>高</a:t>
            </a:r>
            <a:r>
              <a:rPr lang="zh-CN" altLang="en-US" dirty="0" smtClean="0"/>
              <a:t>容量，价格便宜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HDD-</a:t>
            </a:r>
            <a:r>
              <a:rPr lang="zh-CN" altLang="en-US" dirty="0" smtClean="0"/>
              <a:t>性能指标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88840"/>
            <a:ext cx="8039523" cy="3744416"/>
          </a:xfrm>
        </p:spPr>
      </p:pic>
    </p:spTree>
    <p:extLst>
      <p:ext uri="{BB962C8B-B14F-4D97-AF65-F5344CB8AC3E}">
        <p14:creationId xmlns:p14="http://schemas.microsoft.com/office/powerpoint/2010/main" val="18567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SSD-</a:t>
            </a:r>
            <a:r>
              <a:rPr lang="zh-CN" altLang="en-US" smtClean="0"/>
              <a:t>性能指标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SSD</a:t>
            </a:r>
            <a:r>
              <a:rPr lang="zh-CN" altLang="en-US" dirty="0" smtClean="0"/>
              <a:t>性能指标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IOPS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/>
              <a:t>随机</a:t>
            </a:r>
            <a:r>
              <a:rPr lang="zh-CN" altLang="en-US" dirty="0" smtClean="0"/>
              <a:t>读：</a:t>
            </a:r>
            <a:r>
              <a:rPr lang="en-US" altLang="zh-CN" dirty="0" smtClean="0"/>
              <a:t>35000(</a:t>
            </a:r>
            <a:r>
              <a:rPr lang="en-US" altLang="zh-CN" dirty="0" err="1" smtClean="0"/>
              <a:t>intel</a:t>
            </a:r>
            <a:r>
              <a:rPr lang="en-US" altLang="zh-CN" dirty="0" smtClean="0"/>
              <a:t> x25-e)</a:t>
            </a:r>
            <a:r>
              <a:rPr lang="zh-CN" altLang="en-US" dirty="0" smtClean="0"/>
              <a:t>；</a:t>
            </a:r>
            <a:r>
              <a:rPr lang="en-US" altLang="zh-CN" dirty="0" smtClean="0"/>
              <a:t>	120000(Fusion-</a:t>
            </a:r>
            <a:r>
              <a:rPr lang="en-US" altLang="zh-CN" dirty="0" err="1" smtClean="0"/>
              <a:t>io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ioDrive</a:t>
            </a:r>
            <a:r>
              <a:rPr lang="en-US" altLang="zh-CN" dirty="0" smtClean="0"/>
              <a:t>)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随机写：</a:t>
            </a:r>
            <a:r>
              <a:rPr lang="en-US" altLang="zh-CN" dirty="0" smtClean="0"/>
              <a:t>3300(</a:t>
            </a:r>
            <a:r>
              <a:rPr lang="en-US" altLang="zh-CN" dirty="0" err="1" smtClean="0"/>
              <a:t>intel</a:t>
            </a:r>
            <a:r>
              <a:rPr lang="en-US" altLang="zh-CN" dirty="0" smtClean="0"/>
              <a:t> x25-e)</a:t>
            </a:r>
            <a:r>
              <a:rPr lang="zh-CN" altLang="en-US" dirty="0" smtClean="0"/>
              <a:t>；</a:t>
            </a:r>
            <a:r>
              <a:rPr lang="en-US" altLang="zh-CN" dirty="0" smtClean="0"/>
              <a:t>	90000(Fusion-</a:t>
            </a:r>
            <a:r>
              <a:rPr lang="en-US" altLang="zh-CN" dirty="0" err="1" smtClean="0"/>
              <a:t>io</a:t>
            </a:r>
            <a:r>
              <a:rPr lang="en-US" altLang="zh-CN" dirty="0" smtClean="0"/>
              <a:t>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Throughput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连续读：</a:t>
            </a:r>
            <a:r>
              <a:rPr lang="en-US" altLang="zh-CN" dirty="0" smtClean="0"/>
              <a:t>250MB/s(</a:t>
            </a:r>
            <a:r>
              <a:rPr lang="en-US" altLang="zh-CN" dirty="0"/>
              <a:t>x25-e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r>
              <a:rPr lang="en-US" altLang="zh-CN" dirty="0" smtClean="0"/>
              <a:t>	750MB/s(</a:t>
            </a:r>
            <a:r>
              <a:rPr lang="en-US" altLang="zh-CN" dirty="0"/>
              <a:t>Fusion-</a:t>
            </a:r>
            <a:r>
              <a:rPr lang="en-US" altLang="zh-CN" dirty="0" err="1"/>
              <a:t>io</a:t>
            </a:r>
            <a:r>
              <a:rPr lang="en-US" altLang="zh-CN" dirty="0" smtClean="0"/>
              <a:t>)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连续写：</a:t>
            </a:r>
            <a:r>
              <a:rPr lang="en-US" altLang="zh-CN" dirty="0" smtClean="0"/>
              <a:t>170MB/s(</a:t>
            </a:r>
            <a:r>
              <a:rPr lang="en-US" altLang="zh-CN" dirty="0"/>
              <a:t>x25-e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r>
              <a:rPr lang="en-US" altLang="zh-CN" dirty="0" smtClean="0"/>
              <a:t>	500MB/s(</a:t>
            </a:r>
            <a:r>
              <a:rPr lang="en-US" altLang="zh-CN" dirty="0"/>
              <a:t>Fusion-</a:t>
            </a:r>
            <a:r>
              <a:rPr lang="en-US" altLang="zh-CN" dirty="0" err="1"/>
              <a:t>io</a:t>
            </a:r>
            <a:r>
              <a:rPr lang="en-US" altLang="zh-CN" dirty="0" smtClean="0"/>
              <a:t>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Latency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read</a:t>
            </a:r>
            <a:r>
              <a:rPr lang="zh-CN" altLang="en-US" dirty="0" smtClean="0"/>
              <a:t>：  </a:t>
            </a:r>
            <a:r>
              <a:rPr lang="en-US" altLang="zh-CN" dirty="0" smtClean="0"/>
              <a:t>75us(x25-e)</a:t>
            </a:r>
            <a:r>
              <a:rPr lang="zh-CN" altLang="en-US" dirty="0" smtClean="0"/>
              <a:t>；</a:t>
            </a:r>
            <a:r>
              <a:rPr lang="en-US" altLang="zh-CN" dirty="0" smtClean="0"/>
              <a:t>	26us(Fusion-</a:t>
            </a:r>
            <a:r>
              <a:rPr lang="en-US" altLang="zh-CN" dirty="0" err="1" smtClean="0"/>
              <a:t>io</a:t>
            </a:r>
            <a:r>
              <a:rPr lang="en-US" altLang="zh-CN" dirty="0" smtClean="0"/>
              <a:t>)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write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200us(Fusion-</a:t>
            </a:r>
            <a:r>
              <a:rPr lang="en-US" altLang="zh-CN" dirty="0" err="1" smtClean="0"/>
              <a:t>io</a:t>
            </a:r>
            <a:r>
              <a:rPr lang="en-US" altLang="zh-CN" dirty="0" smtClean="0"/>
              <a:t>)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erase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~2ms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SSD</a:t>
            </a:r>
            <a:r>
              <a:rPr lang="zh-CN" altLang="en-US" dirty="0" smtClean="0"/>
              <a:t>分析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高</a:t>
            </a:r>
            <a:r>
              <a:rPr lang="en-US" altLang="zh-CN" dirty="0" smtClean="0"/>
              <a:t>IOPS</a:t>
            </a:r>
            <a:r>
              <a:rPr lang="zh-CN" altLang="en-US" dirty="0" smtClean="0"/>
              <a:t>，低</a:t>
            </a:r>
            <a:r>
              <a:rPr lang="en-US" altLang="zh-CN" dirty="0" smtClean="0"/>
              <a:t>IO</a:t>
            </a:r>
            <a:r>
              <a:rPr lang="zh-CN" altLang="en-US" dirty="0" smtClean="0"/>
              <a:t>延时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体积小，省电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SSD-Erase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Erase</a:t>
            </a:r>
            <a:r>
              <a:rPr lang="zh-CN" altLang="en-US" dirty="0" smtClean="0"/>
              <a:t>影响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更新 </a:t>
            </a:r>
            <a:r>
              <a:rPr lang="en-US" altLang="zh-CN" dirty="0" smtClean="0"/>
              <a:t>= read + erase(block) + write = </a:t>
            </a:r>
            <a:r>
              <a:rPr lang="zh-CN" altLang="en-US" dirty="0" smtClean="0"/>
              <a:t>写放大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erase</a:t>
            </a:r>
            <a:r>
              <a:rPr lang="zh-CN" altLang="en-US" dirty="0" smtClean="0"/>
              <a:t>代价高，</a:t>
            </a:r>
            <a:r>
              <a:rPr lang="en-US" altLang="zh-CN" dirty="0" smtClean="0"/>
              <a:t>latency = 2ms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e</a:t>
            </a:r>
            <a:r>
              <a:rPr lang="en-US" altLang="zh-CN" dirty="0" smtClean="0"/>
              <a:t>rase</a:t>
            </a:r>
            <a:r>
              <a:rPr lang="zh-CN" altLang="en-US" dirty="0" smtClean="0"/>
              <a:t>影响</a:t>
            </a:r>
            <a:r>
              <a:rPr lang="en-US" altLang="zh-CN" dirty="0" smtClean="0"/>
              <a:t>write</a:t>
            </a:r>
            <a:r>
              <a:rPr lang="zh-CN" altLang="en-US" dirty="0" smtClean="0"/>
              <a:t>性能</a:t>
            </a:r>
            <a:endParaRPr lang="en-US" altLang="zh-CN" dirty="0" smtClean="0"/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err="1"/>
              <a:t>s</a:t>
            </a:r>
            <a:r>
              <a:rPr lang="en-US" altLang="zh-CN" dirty="0" err="1" smtClean="0"/>
              <a:t>sd</a:t>
            </a:r>
            <a:r>
              <a:rPr lang="zh-CN" altLang="en-US" dirty="0" smtClean="0"/>
              <a:t>随机写性能较差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erase</a:t>
            </a:r>
            <a:r>
              <a:rPr lang="zh-CN" altLang="en-US" dirty="0" smtClean="0"/>
              <a:t>次数有限</a:t>
            </a:r>
            <a:r>
              <a:rPr lang="en-US" altLang="zh-CN" dirty="0" smtClean="0"/>
              <a:t>(wear-out)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SLC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</a:t>
            </a:r>
            <a:r>
              <a:rPr lang="zh-CN" altLang="en-US" dirty="0" smtClean="0"/>
              <a:t>万次</a:t>
            </a:r>
            <a:r>
              <a:rPr lang="en-US" altLang="zh-CN" dirty="0" smtClean="0"/>
              <a:t>erase</a:t>
            </a:r>
            <a:r>
              <a:rPr lang="zh-CN" altLang="en-US" dirty="0" smtClean="0"/>
              <a:t>；</a:t>
            </a:r>
            <a:r>
              <a:rPr lang="en-US" altLang="zh-CN" dirty="0" smtClean="0"/>
              <a:t>MLC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万次</a:t>
            </a:r>
            <a:r>
              <a:rPr lang="en-US" altLang="zh-CN" dirty="0" smtClean="0"/>
              <a:t>erase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SSD</a:t>
            </a:r>
            <a:r>
              <a:rPr lang="zh-CN" altLang="en-US" dirty="0" smtClean="0"/>
              <a:t>层面优化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FTL(Flash Translation Layer)</a:t>
            </a:r>
            <a:r>
              <a:rPr lang="zh-CN" altLang="en-US" dirty="0" smtClean="0"/>
              <a:t>：物理逻辑地址映射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Reclamation</a:t>
            </a:r>
            <a:r>
              <a:rPr lang="zh-CN" altLang="en-US" dirty="0" smtClean="0"/>
              <a:t>：异步擦除策略，降低延时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Wear Leveling</a:t>
            </a:r>
            <a:r>
              <a:rPr lang="zh-CN" altLang="en-US" dirty="0" smtClean="0"/>
              <a:t>：均衡写磨损，提升寿命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Spare Area</a:t>
            </a:r>
            <a:r>
              <a:rPr lang="zh-CN" altLang="en-US" dirty="0" smtClean="0"/>
              <a:t>：预留空间，减少写放大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11560" y="620688"/>
            <a:ext cx="7957706" cy="554461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HDD/SSD-</a:t>
            </a:r>
            <a:r>
              <a:rPr lang="zh-CN" altLang="en-US" smtClean="0"/>
              <a:t>编程指导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5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HDD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高延迟</a:t>
            </a:r>
            <a:endParaRPr lang="en-US" altLang="zh-CN" dirty="0" smtClean="0"/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热点常驻内存</a:t>
            </a:r>
            <a:endParaRPr lang="en-US" altLang="zh-CN" dirty="0" smtClean="0"/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随机写 </a:t>
            </a:r>
            <a:r>
              <a:rPr lang="en-US" altLang="zh-CN" dirty="0" smtClean="0"/>
              <a:t>——&gt;</a:t>
            </a:r>
            <a:r>
              <a:rPr lang="zh-CN" altLang="en-US" dirty="0" smtClean="0"/>
              <a:t>连续写：消除 </a:t>
            </a:r>
            <a:r>
              <a:rPr lang="zh-CN" altLang="en-US" b="1" dirty="0" smtClean="0"/>
              <a:t>寻道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旋转 </a:t>
            </a:r>
            <a:r>
              <a:rPr lang="zh-CN" altLang="en-US" dirty="0" smtClean="0"/>
              <a:t>延时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SSD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随机写慢</a:t>
            </a:r>
            <a:endParaRPr lang="en-US" altLang="zh-CN" dirty="0" smtClean="0"/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随机写转换为连续写：</a:t>
            </a:r>
            <a:endParaRPr lang="en-US" altLang="zh-CN" dirty="0" smtClean="0"/>
          </a:p>
          <a:p>
            <a:pPr lvl="3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数据库：</a:t>
            </a:r>
            <a:r>
              <a:rPr lang="en-US" altLang="zh-CN" dirty="0" smtClean="0"/>
              <a:t>write data ——&gt; write log</a:t>
            </a:r>
          </a:p>
          <a:p>
            <a:pPr lvl="3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Fractal Tree</a:t>
            </a:r>
            <a:r>
              <a:rPr lang="zh-CN" altLang="en-US" dirty="0" smtClean="0"/>
              <a:t>：无随机写，转换为顺序写</a:t>
            </a:r>
            <a:r>
              <a:rPr lang="en-US" altLang="zh-CN" dirty="0" smtClean="0"/>
              <a:t>+</a:t>
            </a:r>
            <a:r>
              <a:rPr lang="zh-CN" altLang="en-US" dirty="0" smtClean="0"/>
              <a:t>随机读</a:t>
            </a:r>
            <a:endParaRPr lang="en-US" altLang="zh-CN" dirty="0" smtClean="0"/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缓存，合并写操作：</a:t>
            </a:r>
            <a:endParaRPr lang="en-US" altLang="zh-CN" dirty="0" smtClean="0"/>
          </a:p>
          <a:p>
            <a:pPr lvl="3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内存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，定期回刷，合并期间写操作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/>
              <a:t>写</a:t>
            </a:r>
            <a:r>
              <a:rPr lang="zh-CN" altLang="en-US" dirty="0" smtClean="0"/>
              <a:t>放大</a:t>
            </a:r>
            <a:endParaRPr lang="en-US" altLang="zh-CN" dirty="0" smtClean="0"/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/>
              <a:t>控制</a:t>
            </a:r>
            <a:r>
              <a:rPr lang="zh-CN" altLang="en-US" dirty="0" smtClean="0"/>
              <a:t>每次写入大小</a:t>
            </a:r>
            <a:endParaRPr lang="en-US" altLang="zh-CN" dirty="0" smtClean="0"/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性能监控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程序完成，做性能测试过程中，用监控命令定位系统瓶颈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例如：</a:t>
            </a:r>
            <a:r>
              <a:rPr lang="en-US" altLang="zh-CN" dirty="0" err="1" smtClean="0"/>
              <a:t>iostat</a:t>
            </a: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Raid/Raid</a:t>
            </a:r>
            <a:r>
              <a:rPr lang="zh-CN" altLang="en-US" smtClean="0"/>
              <a:t>卡</a:t>
            </a:r>
          </a:p>
        </p:txBody>
      </p:sp>
      <p:sp>
        <p:nvSpPr>
          <p:cNvPr id="4813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000" dirty="0" smtClean="0"/>
              <a:t>Raid</a:t>
            </a:r>
            <a:r>
              <a:rPr lang="zh-CN" altLang="en-US" sz="2000" dirty="0" smtClean="0"/>
              <a:t>定义</a:t>
            </a:r>
            <a:endParaRPr lang="en-US" altLang="zh-CN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dirty="0" smtClean="0"/>
              <a:t>独立磁盘冗余数组</a:t>
            </a:r>
            <a:r>
              <a:rPr lang="en-US" altLang="zh-CN" sz="1800" dirty="0" smtClean="0"/>
              <a:t>(Redundant Array of Independent Disks)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dirty="0" smtClean="0"/>
              <a:t>使用廉价磁盘提供快速、可靠的存储。</a:t>
            </a:r>
            <a:endParaRPr lang="en-US" altLang="zh-CN" sz="1800" dirty="0" smtClean="0"/>
          </a:p>
          <a:p>
            <a:pPr lvl="1" eaLnBrk="1" hangingPunct="1">
              <a:lnSpc>
                <a:spcPct val="80000"/>
              </a:lnSpc>
            </a:pPr>
            <a:endParaRPr lang="en-US" altLang="zh-CN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/>
              <a:t>Raid</a:t>
            </a:r>
            <a:r>
              <a:rPr lang="zh-CN" altLang="en-US" sz="2000" dirty="0" smtClean="0"/>
              <a:t>功能</a:t>
            </a:r>
            <a:endParaRPr lang="en-US" altLang="zh-CN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dirty="0" smtClean="0"/>
              <a:t>增强数据集成度</a:t>
            </a:r>
            <a:endParaRPr lang="en-US" altLang="zh-CN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dirty="0" smtClean="0"/>
              <a:t>增强容错功能</a:t>
            </a:r>
            <a:endParaRPr lang="en-US" altLang="zh-CN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dirty="0" smtClean="0"/>
              <a:t>增加处理量或容量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1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/>
              <a:t>Raid</a:t>
            </a:r>
            <a:r>
              <a:rPr lang="zh-CN" altLang="en-US" sz="2000" dirty="0" smtClean="0"/>
              <a:t>分类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常用</a:t>
            </a:r>
            <a:r>
              <a:rPr lang="en-US" altLang="zh-CN" sz="20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800" dirty="0" smtClean="0"/>
              <a:t>Raid0(</a:t>
            </a:r>
            <a:r>
              <a:rPr lang="zh-CN" altLang="en-US" sz="1800" dirty="0" smtClean="0"/>
              <a:t>条带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；</a:t>
            </a:r>
            <a:r>
              <a:rPr lang="en-US" altLang="zh-CN" sz="1800" dirty="0" smtClean="0"/>
              <a:t>raid1(</a:t>
            </a:r>
            <a:r>
              <a:rPr lang="zh-CN" altLang="en-US" sz="1800" dirty="0" smtClean="0"/>
              <a:t>镜像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；</a:t>
            </a:r>
            <a:r>
              <a:rPr lang="en-US" altLang="zh-CN" sz="1800" dirty="0" smtClean="0"/>
              <a:t>raid10</a:t>
            </a:r>
            <a:r>
              <a:rPr lang="zh-CN" altLang="en-US" sz="1800" dirty="0" smtClean="0"/>
              <a:t>；</a:t>
            </a:r>
            <a:r>
              <a:rPr lang="en-US" altLang="zh-CN" sz="1800" dirty="0" smtClean="0"/>
              <a:t>raid5</a:t>
            </a:r>
            <a:r>
              <a:rPr lang="zh-CN" altLang="en-US" sz="1800" dirty="0" smtClean="0"/>
              <a:t>；</a:t>
            </a:r>
            <a:r>
              <a:rPr lang="en-US" altLang="zh-CN" sz="1800" dirty="0" smtClean="0"/>
              <a:t>raid6</a:t>
            </a:r>
            <a:r>
              <a:rPr lang="zh-CN" altLang="en-US" sz="1800" dirty="0" smtClean="0"/>
              <a:t>；</a:t>
            </a:r>
            <a:r>
              <a:rPr lang="en-US" altLang="zh-CN" sz="1800" dirty="0" err="1" smtClean="0"/>
              <a:t>raidz</a:t>
            </a:r>
            <a:r>
              <a:rPr lang="zh-CN" altLang="en-US" sz="1800" dirty="0" smtClean="0"/>
              <a:t>；</a:t>
            </a:r>
            <a:r>
              <a:rPr lang="en-US" altLang="zh-CN" sz="1800" dirty="0" smtClean="0"/>
              <a:t>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600" dirty="0" smtClean="0"/>
              <a:t>120</a:t>
            </a:r>
            <a:r>
              <a:rPr lang="zh-CN" altLang="en-US" sz="1600" dirty="0" smtClean="0"/>
              <a:t>块 </a:t>
            </a:r>
            <a:r>
              <a:rPr lang="en-US" altLang="zh-CN" sz="1600" dirty="0" smtClean="0"/>
              <a:t>15K</a:t>
            </a:r>
            <a:r>
              <a:rPr lang="zh-CN" altLang="en-US" sz="1600" dirty="0" smtClean="0"/>
              <a:t>转速的</a:t>
            </a:r>
            <a:r>
              <a:rPr lang="en-US" altLang="zh-CN" sz="1600" dirty="0" smtClean="0"/>
              <a:t>HDD</a:t>
            </a:r>
            <a:r>
              <a:rPr lang="zh-CN" altLang="en-US" sz="1600" dirty="0" smtClean="0"/>
              <a:t>盘，在</a:t>
            </a:r>
            <a:r>
              <a:rPr lang="en-US" altLang="zh-CN" sz="1600" dirty="0" smtClean="0"/>
              <a:t>raid10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raid5</a:t>
            </a:r>
            <a:r>
              <a:rPr lang="zh-CN" altLang="en-US" sz="1600" dirty="0" smtClean="0"/>
              <a:t>下分别能够提供多少</a:t>
            </a:r>
            <a:r>
              <a:rPr lang="en-US" altLang="zh-CN" sz="1600" dirty="0" err="1" smtClean="0"/>
              <a:t>iops</a:t>
            </a:r>
            <a:r>
              <a:rPr lang="zh-CN" altLang="en-US" sz="1600" dirty="0" smtClean="0"/>
              <a:t>？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1600" dirty="0" smtClean="0"/>
              <a:t> </a:t>
            </a:r>
          </a:p>
          <a:p>
            <a:pPr lvl="2" eaLnBrk="1" hangingPunct="1">
              <a:lnSpc>
                <a:spcPct val="80000"/>
              </a:lnSpc>
            </a:pPr>
            <a:endParaRPr lang="en-US" altLang="zh-CN" sz="16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000" dirty="0" smtClean="0"/>
              <a:t>Raid</a:t>
            </a:r>
            <a:r>
              <a:rPr lang="zh-CN" altLang="en-US" sz="2000" dirty="0" smtClean="0"/>
              <a:t>支持</a:t>
            </a:r>
            <a:endParaRPr lang="en-US" altLang="zh-CN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dirty="0" smtClean="0"/>
              <a:t>软件</a:t>
            </a:r>
            <a:r>
              <a:rPr lang="en-US" altLang="zh-CN" sz="1800" dirty="0" smtClean="0"/>
              <a:t>raid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dirty="0" smtClean="0"/>
              <a:t>硬件</a:t>
            </a:r>
            <a:r>
              <a:rPr lang="en-US" altLang="zh-CN" sz="1800" dirty="0" smtClean="0"/>
              <a:t>raid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raid</a:t>
            </a:r>
            <a:r>
              <a:rPr lang="zh-CN" altLang="en-US" sz="1800" dirty="0" smtClean="0"/>
              <a:t>卡</a:t>
            </a:r>
            <a:endParaRPr lang="en-US" altLang="zh-CN" sz="1800" dirty="0" smtClean="0"/>
          </a:p>
          <a:p>
            <a:pPr eaLnBrk="1" hangingPunct="1">
              <a:lnSpc>
                <a:spcPct val="80000"/>
              </a:lnSpc>
              <a:buFont typeface="Arial" charset="0"/>
              <a:buNone/>
            </a:pPr>
            <a:endParaRPr lang="en-US" altLang="zh-CN" sz="2000" dirty="0" smtClean="0"/>
          </a:p>
          <a:p>
            <a:pPr eaLnBrk="1" hangingPunct="1">
              <a:lnSpc>
                <a:spcPct val="80000"/>
              </a:lnSpc>
            </a:pPr>
            <a:endParaRPr lang="zh-CN" alt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Raid/Raid</a:t>
            </a:r>
            <a:r>
              <a:rPr lang="zh-CN" altLang="en-US" smtClean="0"/>
              <a:t>卡</a:t>
            </a:r>
            <a:r>
              <a:rPr lang="en-US" altLang="zh-CN" smtClean="0"/>
              <a:t>(cont.)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4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Raid</a:t>
            </a:r>
            <a:r>
              <a:rPr lang="zh-CN" altLang="en-US" dirty="0" smtClean="0"/>
              <a:t>卡</a:t>
            </a: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有自己的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cache memory</a:t>
            </a:r>
            <a:r>
              <a:rPr lang="zh-CN" altLang="en-US" dirty="0" smtClean="0"/>
              <a:t>，通过集成或借用主板上的</a:t>
            </a:r>
            <a:r>
              <a:rPr lang="en-US" altLang="zh-CN" dirty="0" err="1" smtClean="0"/>
              <a:t>scsi</a:t>
            </a:r>
            <a:r>
              <a:rPr lang="zh-CN" altLang="en-US" dirty="0" smtClean="0"/>
              <a:t>控制器管理硬盘，输出到主机的称之为逻辑单元</a:t>
            </a:r>
            <a:r>
              <a:rPr lang="en-US" altLang="zh-CN" dirty="0" smtClean="0"/>
              <a:t>(logical units)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/>
          </a:p>
          <a:p>
            <a:pPr marL="457200" lvl="1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Raid</a:t>
            </a:r>
            <a:r>
              <a:rPr lang="zh-CN" altLang="en-US" dirty="0" smtClean="0"/>
              <a:t>卡基本参数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连接主机 </a:t>
            </a:r>
            <a:r>
              <a:rPr lang="en-US" altLang="zh-CN" dirty="0" smtClean="0"/>
              <a:t>host bus adapter(HBA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HBA</a:t>
            </a:r>
            <a:r>
              <a:rPr lang="zh-CN" altLang="en-US" dirty="0" smtClean="0"/>
              <a:t>卡</a:t>
            </a:r>
            <a:r>
              <a:rPr lang="en-US" altLang="zh-CN" dirty="0" smtClean="0"/>
              <a:t>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后端接口</a:t>
            </a:r>
            <a:r>
              <a:rPr lang="en-US" altLang="zh-CN" dirty="0" smtClean="0"/>
              <a:t>(Back-end interface)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IDE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SATA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SCSI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SAS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前端接口</a:t>
            </a:r>
            <a:r>
              <a:rPr lang="en-US" altLang="zh-CN" dirty="0" smtClean="0"/>
              <a:t>(Front-end interface)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SATA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SCSI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FC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ISCSI …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Cache Memory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/>
              <a:t>预</a:t>
            </a:r>
            <a:r>
              <a:rPr lang="zh-CN" altLang="en-US" dirty="0" smtClean="0"/>
              <a:t>读：</a:t>
            </a:r>
            <a:r>
              <a:rPr lang="en-US" altLang="zh-CN" dirty="0" smtClean="0"/>
              <a:t>read ahead</a:t>
            </a:r>
            <a:r>
              <a:rPr lang="zh-CN" altLang="en-US" dirty="0" smtClean="0"/>
              <a:t>；</a:t>
            </a:r>
            <a:r>
              <a:rPr lang="en-US" altLang="zh-CN" dirty="0" smtClean="0"/>
              <a:t>pre-fetch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回写：</a:t>
            </a:r>
            <a:r>
              <a:rPr lang="en-US" altLang="zh-CN" dirty="0" smtClean="0"/>
              <a:t>write-back</a:t>
            </a:r>
            <a:r>
              <a:rPr lang="zh-CN" altLang="en-US" dirty="0" smtClean="0"/>
              <a:t>；</a:t>
            </a:r>
            <a:r>
              <a:rPr lang="en-US" altLang="zh-CN" dirty="0" smtClean="0"/>
              <a:t>write-through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BBU(Battery Backed Unit)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电池保护的</a:t>
            </a:r>
            <a:r>
              <a:rPr lang="en-US" altLang="zh-CN" dirty="0" smtClean="0"/>
              <a:t>write cache</a:t>
            </a:r>
            <a:r>
              <a:rPr lang="zh-CN" altLang="en-US" dirty="0" smtClean="0"/>
              <a:t>。保护</a:t>
            </a:r>
            <a:r>
              <a:rPr lang="en-US" altLang="zh-CN" dirty="0" smtClean="0"/>
              <a:t>cache memory</a:t>
            </a:r>
            <a:r>
              <a:rPr lang="zh-CN" altLang="en-US" dirty="0" smtClean="0"/>
              <a:t>在断电时数据不丢失。</a:t>
            </a:r>
            <a:endParaRPr lang="en-US" altLang="zh-CN" dirty="0" smtClean="0"/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Write-through </a:t>
            </a:r>
            <a:r>
              <a:rPr lang="en-US" altLang="zh-CN" b="1" dirty="0" err="1" smtClean="0"/>
              <a:t>vs</a:t>
            </a:r>
            <a:r>
              <a:rPr lang="en-US" altLang="zh-CN" dirty="0" smtClean="0"/>
              <a:t> write-back + BBU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  <p:pic>
        <p:nvPicPr>
          <p:cNvPr id="50179" name="Picture 2" descr="D:\other works\1012 高级系统架构ppt\raid &amp; raid controller\MegaRAID scsi 320-2x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6013" y="2130425"/>
            <a:ext cx="2735262" cy="158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0" name="Picture 4" descr="D:\other works\1012 高级系统架构ppt\raid &amp; raid controller\raid controller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6100" y="2060575"/>
            <a:ext cx="38163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网络</a:t>
            </a:r>
            <a:r>
              <a:rPr lang="en-US" altLang="zh-CN" dirty="0" smtClean="0"/>
              <a:t>/</a:t>
            </a:r>
            <a:r>
              <a:rPr lang="zh-CN" altLang="en-US" dirty="0" smtClean="0"/>
              <a:t>网卡</a:t>
            </a:r>
          </a:p>
        </p:txBody>
      </p:sp>
      <p:sp>
        <p:nvSpPr>
          <p:cNvPr id="5222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1400" dirty="0" smtClean="0"/>
              <a:t>OSI</a:t>
            </a:r>
            <a:r>
              <a:rPr lang="zh-CN" altLang="en-US" sz="1400" dirty="0" smtClean="0"/>
              <a:t>七层模型</a:t>
            </a:r>
            <a:endParaRPr lang="en-US" altLang="zh-CN" sz="1400" dirty="0" smtClean="0"/>
          </a:p>
          <a:p>
            <a:pPr lvl="1" eaLnBrk="1" hangingPunct="1"/>
            <a:r>
              <a:rPr lang="zh-CN" altLang="en-US" sz="1200" dirty="0" smtClean="0"/>
              <a:t>自下而上：物理层；数据链路层；网络层；传输层；会话层；表示层；应用层</a:t>
            </a:r>
            <a:endParaRPr lang="en-US" altLang="zh-CN" sz="1200" dirty="0" smtClean="0"/>
          </a:p>
          <a:p>
            <a:pPr eaLnBrk="1" hangingPunct="1"/>
            <a:r>
              <a:rPr lang="zh-CN" altLang="en-US" sz="1400" dirty="0" smtClean="0"/>
              <a:t>网络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企业级</a:t>
            </a:r>
            <a:r>
              <a:rPr lang="en-US" altLang="zh-CN" sz="1400" dirty="0" smtClean="0"/>
              <a:t>)</a:t>
            </a:r>
          </a:p>
          <a:p>
            <a:pPr lvl="1" eaLnBrk="1" hangingPunct="1"/>
            <a:r>
              <a:rPr lang="en-US" altLang="zh-CN" sz="1400" dirty="0" smtClean="0"/>
              <a:t>10GbE</a:t>
            </a:r>
          </a:p>
          <a:p>
            <a:pPr lvl="2" eaLnBrk="1" hangingPunct="1"/>
            <a:r>
              <a:rPr lang="en-US" altLang="zh-CN" sz="1200" dirty="0" smtClean="0"/>
              <a:t>10 Gigabit Ethernet</a:t>
            </a:r>
          </a:p>
          <a:p>
            <a:pPr lvl="1" eaLnBrk="1" hangingPunct="1"/>
            <a:r>
              <a:rPr lang="en-US" altLang="zh-CN" sz="1400" dirty="0" err="1" smtClean="0"/>
              <a:t>Infiniband</a:t>
            </a:r>
            <a:endParaRPr lang="en-US" altLang="zh-CN" sz="1400" dirty="0" smtClean="0"/>
          </a:p>
          <a:p>
            <a:pPr lvl="2" eaLnBrk="1" hangingPunct="1"/>
            <a:r>
              <a:rPr lang="en-US" altLang="zh-CN" sz="1200" dirty="0" err="1" smtClean="0"/>
              <a:t>Infiniband</a:t>
            </a:r>
            <a:r>
              <a:rPr lang="en-US" altLang="zh-CN" sz="1200" dirty="0" smtClean="0"/>
              <a:t> SDR(1X, 4X); </a:t>
            </a:r>
            <a:r>
              <a:rPr lang="en-US" altLang="zh-CN" sz="1200" dirty="0" err="1" smtClean="0"/>
              <a:t>Infiniband</a:t>
            </a:r>
            <a:r>
              <a:rPr lang="en-US" altLang="zh-CN" sz="1200" dirty="0" smtClean="0"/>
              <a:t> DDR(1X, 4X);</a:t>
            </a:r>
          </a:p>
          <a:p>
            <a:pPr lvl="2" eaLnBrk="1" hangingPunct="1"/>
            <a:r>
              <a:rPr lang="en-US" altLang="zh-CN" sz="1200" dirty="0" smtClean="0"/>
              <a:t>RDMA – Remote direct memory access</a:t>
            </a:r>
          </a:p>
          <a:p>
            <a:pPr lvl="1" eaLnBrk="1" hangingPunct="1"/>
            <a:r>
              <a:rPr lang="en-US" altLang="zh-CN" sz="1400" dirty="0" err="1" smtClean="0"/>
              <a:t>Fibre</a:t>
            </a:r>
            <a:r>
              <a:rPr lang="en-US" altLang="zh-CN" sz="1400" dirty="0" smtClean="0"/>
              <a:t> Channel</a:t>
            </a:r>
            <a:endParaRPr lang="en-US" altLang="zh-CN" sz="1200" dirty="0" smtClean="0"/>
          </a:p>
          <a:p>
            <a:pPr lvl="2" eaLnBrk="1" hangingPunct="1"/>
            <a:endParaRPr lang="en-US" altLang="zh-CN" sz="1200" dirty="0" smtClean="0"/>
          </a:p>
          <a:p>
            <a:pPr eaLnBrk="1" hangingPunct="1"/>
            <a:r>
              <a:rPr lang="zh-CN" altLang="en-US" sz="1400" dirty="0" smtClean="0"/>
              <a:t>延时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带宽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传输距离</a:t>
            </a:r>
            <a:endParaRPr lang="en-US" altLang="zh-CN" sz="1400" dirty="0" smtClean="0"/>
          </a:p>
          <a:p>
            <a:pPr lvl="1" eaLnBrk="1" hangingPunct="1"/>
            <a:r>
              <a:rPr lang="en-US" altLang="zh-CN" sz="1400" dirty="0" smtClean="0"/>
              <a:t>10GbE</a:t>
            </a:r>
          </a:p>
          <a:p>
            <a:pPr lvl="2" eaLnBrk="1" hangingPunct="1"/>
            <a:r>
              <a:rPr lang="en-US" altLang="zh-CN" sz="1400" dirty="0" smtClean="0"/>
              <a:t>~15 </a:t>
            </a:r>
            <a:r>
              <a:rPr lang="en-US" altLang="zh-CN" sz="1400" dirty="0" err="1" smtClean="0"/>
              <a:t>usec</a:t>
            </a:r>
            <a:r>
              <a:rPr lang="en-US" altLang="zh-CN" sz="1400" dirty="0"/>
              <a:t>	</a:t>
            </a:r>
            <a:r>
              <a:rPr lang="en-US" altLang="zh-CN" sz="1400" dirty="0" smtClean="0"/>
              <a:t>	/  10Gbit/s		/ </a:t>
            </a:r>
          </a:p>
          <a:p>
            <a:pPr lvl="1" eaLnBrk="1" hangingPunct="1"/>
            <a:r>
              <a:rPr lang="en-US" altLang="zh-CN" sz="1400" dirty="0" err="1" smtClean="0"/>
              <a:t>Infiniband</a:t>
            </a:r>
            <a:r>
              <a:rPr lang="en-US" altLang="zh-CN" sz="1400" dirty="0" smtClean="0"/>
              <a:t>(QDR 4X)</a:t>
            </a:r>
          </a:p>
          <a:p>
            <a:pPr lvl="2" eaLnBrk="1" hangingPunct="1"/>
            <a:r>
              <a:rPr lang="en-US" altLang="zh-CN" sz="1400" dirty="0" smtClean="0"/>
              <a:t>~1-2 </a:t>
            </a:r>
            <a:r>
              <a:rPr lang="en-US" altLang="zh-CN" sz="1400" dirty="0" err="1" smtClean="0"/>
              <a:t>usec</a:t>
            </a:r>
            <a:r>
              <a:rPr lang="en-US" altLang="zh-CN" sz="1400" dirty="0" smtClean="0"/>
              <a:t> 	/ 32Gbit/s		/ 17m(</a:t>
            </a:r>
            <a:r>
              <a:rPr lang="zh-CN" altLang="en-US" sz="1400" dirty="0" smtClean="0"/>
              <a:t>双绞铜线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；数公里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光缆</a:t>
            </a:r>
            <a:r>
              <a:rPr lang="en-US" altLang="zh-CN" sz="1400" dirty="0" smtClean="0"/>
              <a:t>)</a:t>
            </a:r>
          </a:p>
          <a:p>
            <a:pPr lvl="1" eaLnBrk="1" hangingPunct="1"/>
            <a:r>
              <a:rPr lang="en-US" altLang="zh-CN" sz="1400" dirty="0" err="1" smtClean="0"/>
              <a:t>Fibre</a:t>
            </a:r>
            <a:r>
              <a:rPr lang="en-US" altLang="zh-CN" sz="1400" dirty="0" smtClean="0"/>
              <a:t> Channel</a:t>
            </a:r>
          </a:p>
          <a:p>
            <a:pPr lvl="1" eaLnBrk="1" hangingPunct="1"/>
            <a:endParaRPr lang="en-US" altLang="zh-CN" sz="1400" dirty="0" smtClean="0"/>
          </a:p>
          <a:p>
            <a:pPr eaLnBrk="1" hangingPunct="1"/>
            <a:r>
              <a:rPr lang="zh-CN" altLang="en-US" sz="1400" dirty="0" smtClean="0"/>
              <a:t>网络延时远远小于</a:t>
            </a:r>
            <a:r>
              <a:rPr lang="en-US" altLang="zh-CN" sz="1400" dirty="0" smtClean="0"/>
              <a:t>HDD</a:t>
            </a:r>
            <a:r>
              <a:rPr lang="zh-CN" altLang="en-US" sz="1400" dirty="0" smtClean="0"/>
              <a:t>延时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也小于</a:t>
            </a:r>
            <a:r>
              <a:rPr lang="en-US" altLang="zh-CN" sz="1400" dirty="0" smtClean="0"/>
              <a:t>SSD</a:t>
            </a:r>
            <a:r>
              <a:rPr lang="zh-CN" altLang="en-US" sz="1400" dirty="0" smtClean="0"/>
              <a:t>延时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，使得</a:t>
            </a:r>
            <a:r>
              <a:rPr lang="en-US" altLang="zh-CN" sz="1400" dirty="0" smtClean="0"/>
              <a:t>RAC</a:t>
            </a:r>
            <a:r>
              <a:rPr lang="zh-CN" altLang="en-US" sz="1400" dirty="0" smtClean="0"/>
              <a:t>，</a:t>
            </a:r>
            <a:r>
              <a:rPr lang="en-US" altLang="zh-CN" sz="1400" dirty="0" err="1" smtClean="0"/>
              <a:t>Exadata</a:t>
            </a:r>
            <a:r>
              <a:rPr lang="zh-CN" altLang="en-US" sz="1400" dirty="0" smtClean="0"/>
              <a:t>等设计成为可能</a:t>
            </a:r>
            <a:endParaRPr lang="en-US" altLang="zh-CN" sz="1400" dirty="0" smtClean="0"/>
          </a:p>
          <a:p>
            <a:pPr lvl="1"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</a:t>
            </a:r>
            <a:r>
              <a:rPr lang="en-US" altLang="zh-CN" dirty="0" smtClean="0"/>
              <a:t>/</a:t>
            </a:r>
            <a:r>
              <a:rPr lang="zh-CN" altLang="en-US" dirty="0" smtClean="0"/>
              <a:t>网卡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网卡</a:t>
            </a:r>
            <a:endParaRPr lang="en-US" altLang="zh-CN" dirty="0" smtClean="0"/>
          </a:p>
          <a:p>
            <a:pPr lvl="1"/>
            <a:r>
              <a:rPr lang="zh-CN" altLang="en-US" sz="1600" dirty="0" smtClean="0"/>
              <a:t>功能</a:t>
            </a:r>
            <a:endParaRPr lang="en-US" altLang="zh-CN" sz="1600" dirty="0" smtClean="0"/>
          </a:p>
          <a:p>
            <a:pPr lvl="2"/>
            <a:r>
              <a:rPr lang="zh-CN" altLang="en-US" sz="1200" dirty="0" smtClean="0"/>
              <a:t>发送：数据封装为帧；接收：接收帧，并将帧重新组合数据。</a:t>
            </a:r>
            <a:endParaRPr lang="en-US" altLang="zh-CN" sz="1200" dirty="0" smtClean="0"/>
          </a:p>
          <a:p>
            <a:pPr lvl="1"/>
            <a:r>
              <a:rPr lang="zh-CN" altLang="en-US" sz="1600" dirty="0" smtClean="0"/>
              <a:t>种类</a:t>
            </a:r>
            <a:endParaRPr lang="en-US" altLang="zh-CN" sz="1600" dirty="0" smtClean="0"/>
          </a:p>
          <a:p>
            <a:pPr lvl="2"/>
            <a:r>
              <a:rPr lang="en-US" altLang="zh-CN" sz="1200" dirty="0"/>
              <a:t>NIC (Network Interface Controller</a:t>
            </a:r>
            <a:r>
              <a:rPr lang="en-US" altLang="zh-CN" sz="1200" dirty="0" smtClean="0"/>
              <a:t>) 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	Ethernet</a:t>
            </a:r>
          </a:p>
          <a:p>
            <a:pPr lvl="2"/>
            <a:r>
              <a:rPr lang="en-US" altLang="zh-CN" sz="1200" dirty="0" smtClean="0"/>
              <a:t>HBA (Host Bus Adapter) 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Fibre</a:t>
            </a:r>
            <a:r>
              <a:rPr lang="en-US" altLang="zh-CN" sz="1200" dirty="0" smtClean="0"/>
              <a:t> Channel</a:t>
            </a:r>
          </a:p>
          <a:p>
            <a:pPr lvl="2"/>
            <a:r>
              <a:rPr lang="en-US" altLang="zh-CN" sz="1200" dirty="0"/>
              <a:t>HCA (Host Channel </a:t>
            </a:r>
            <a:r>
              <a:rPr lang="en-US" altLang="zh-CN" sz="1200" dirty="0" smtClean="0"/>
              <a:t>Adapter)</a:t>
            </a:r>
            <a:r>
              <a:rPr lang="zh-CN" altLang="en-US" sz="1200" dirty="0" smtClean="0"/>
              <a:t>：</a:t>
            </a:r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Infiniband</a:t>
            </a:r>
            <a:endParaRPr lang="en-US" altLang="zh-CN" sz="1200" dirty="0" smtClean="0"/>
          </a:p>
          <a:p>
            <a:r>
              <a:rPr lang="zh-CN" altLang="en-US" sz="2000" dirty="0" smtClean="0"/>
              <a:t>交换机</a:t>
            </a:r>
            <a:r>
              <a:rPr lang="en-US" altLang="zh-CN" sz="2000" dirty="0" smtClean="0"/>
              <a:t>(switch)</a:t>
            </a:r>
          </a:p>
          <a:p>
            <a:pPr lvl="1"/>
            <a:r>
              <a:rPr lang="zh-CN" altLang="en-US" sz="1600" dirty="0" smtClean="0"/>
              <a:t>以太网交换机；光纤交换机；</a:t>
            </a:r>
            <a:r>
              <a:rPr lang="en-US" altLang="zh-CN" sz="1600" dirty="0" err="1" smtClean="0"/>
              <a:t>Infiniband</a:t>
            </a:r>
            <a:r>
              <a:rPr lang="zh-CN" altLang="en-US" sz="1600" dirty="0" smtClean="0"/>
              <a:t>交换机</a:t>
            </a:r>
            <a:endParaRPr lang="en-US" altLang="zh-CN" sz="1600" dirty="0" smtClean="0"/>
          </a:p>
          <a:p>
            <a:r>
              <a:rPr lang="zh-CN" altLang="en-US" sz="2000" dirty="0" smtClean="0"/>
              <a:t>关键技术</a:t>
            </a:r>
            <a:endParaRPr lang="en-US" altLang="zh-CN" sz="2000" dirty="0"/>
          </a:p>
          <a:p>
            <a:pPr lvl="1"/>
            <a:r>
              <a:rPr lang="zh-CN" altLang="en-US" sz="1600" dirty="0" smtClean="0"/>
              <a:t>多路径</a:t>
            </a:r>
            <a:endParaRPr lang="en-US" altLang="zh-CN" sz="1600" dirty="0" smtClean="0"/>
          </a:p>
          <a:p>
            <a:pPr lvl="2"/>
            <a:r>
              <a:rPr lang="zh-CN" altLang="en-US" sz="1200" dirty="0" smtClean="0"/>
              <a:t>增加系统的性能，提供网络层面高可用</a:t>
            </a:r>
            <a:r>
              <a:rPr lang="en-US" altLang="zh-CN" sz="1200" dirty="0" smtClean="0"/>
              <a:t>(HA)</a:t>
            </a:r>
          </a:p>
          <a:p>
            <a:pPr lvl="1"/>
            <a:r>
              <a:rPr lang="en-US" altLang="zh-CN" sz="1600" dirty="0" smtClean="0"/>
              <a:t>Zoning(</a:t>
            </a:r>
            <a:r>
              <a:rPr lang="zh-CN" altLang="en-US" sz="1600" dirty="0" smtClean="0"/>
              <a:t>交换机</a:t>
            </a:r>
            <a:r>
              <a:rPr lang="en-US" altLang="zh-CN" sz="1600" dirty="0" smtClean="0"/>
              <a:t>) </a:t>
            </a:r>
            <a:r>
              <a:rPr lang="en-US" altLang="zh-CN" sz="1600" dirty="0" err="1" smtClean="0"/>
              <a:t>vs</a:t>
            </a:r>
            <a:r>
              <a:rPr lang="en-US" altLang="zh-CN" sz="1600" dirty="0" smtClean="0"/>
              <a:t> LUN masking(</a:t>
            </a:r>
            <a:r>
              <a:rPr lang="zh-CN" altLang="en-US" sz="1600" dirty="0" smtClean="0"/>
              <a:t>网卡</a:t>
            </a:r>
            <a:r>
              <a:rPr lang="en-US" altLang="zh-CN" sz="1600" dirty="0" smtClean="0"/>
              <a:t>)</a:t>
            </a:r>
          </a:p>
          <a:p>
            <a:pPr lvl="2"/>
            <a:r>
              <a:rPr lang="zh-CN" altLang="en-US" sz="1200" dirty="0" smtClean="0"/>
              <a:t>网络区域隔离，增加系统的稳定性以及安全性</a:t>
            </a:r>
            <a:endParaRPr lang="en-US" altLang="zh-CN" sz="1200" dirty="0" smtClean="0"/>
          </a:p>
          <a:p>
            <a:pPr lvl="1"/>
            <a:r>
              <a:rPr lang="en-US" altLang="zh-CN" sz="1600" dirty="0" smtClean="0"/>
              <a:t>MTU</a:t>
            </a:r>
          </a:p>
          <a:p>
            <a:pPr lvl="2"/>
            <a:r>
              <a:rPr lang="zh-CN" altLang="en-US" sz="1200" dirty="0" smtClean="0"/>
              <a:t>最大传送单位 </a:t>
            </a:r>
            <a:r>
              <a:rPr lang="en-US" altLang="zh-CN" sz="1200" dirty="0" smtClean="0"/>
              <a:t>(Maximum Transmission Unit)</a:t>
            </a:r>
            <a:r>
              <a:rPr lang="zh-CN" altLang="en-US" sz="1200" dirty="0" smtClean="0"/>
              <a:t>。默认：</a:t>
            </a:r>
            <a:r>
              <a:rPr lang="en-US" altLang="zh-CN" sz="1200" dirty="0" smtClean="0"/>
              <a:t>1500 bytes</a:t>
            </a:r>
          </a:p>
        </p:txBody>
      </p:sp>
    </p:spTree>
    <p:extLst>
      <p:ext uri="{BB962C8B-B14F-4D97-AF65-F5344CB8AC3E}">
        <p14:creationId xmlns:p14="http://schemas.microsoft.com/office/powerpoint/2010/main" val="218875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AIO</a:t>
            </a:r>
          </a:p>
          <a:p>
            <a:pPr lvl="1"/>
            <a:r>
              <a:rPr lang="zh-CN" altLang="en-US" dirty="0" smtClean="0"/>
              <a:t>目的：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方法：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Select	</a:t>
            </a:r>
          </a:p>
          <a:p>
            <a:pPr lvl="2"/>
            <a:r>
              <a:rPr lang="en-US" altLang="zh-CN" dirty="0" smtClean="0"/>
              <a:t>Poll</a:t>
            </a:r>
          </a:p>
          <a:p>
            <a:pPr lvl="2"/>
            <a:r>
              <a:rPr lang="en-US" altLang="zh-CN" dirty="0" err="1" smtClean="0"/>
              <a:t>Epoll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624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网络补充</a:t>
            </a:r>
            <a:r>
              <a:rPr lang="en-US" altLang="zh-CN" dirty="0" smtClean="0"/>
              <a:t>-</a:t>
            </a:r>
            <a:r>
              <a:rPr lang="zh-CN" altLang="en-US" dirty="0" smtClean="0"/>
              <a:t>大融合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融合</a:t>
            </a:r>
            <a:endParaRPr lang="en-US" altLang="zh-CN" sz="2400" dirty="0" smtClean="0"/>
          </a:p>
          <a:p>
            <a:pPr lvl="1"/>
            <a:r>
              <a:rPr lang="zh-CN" altLang="en-US" sz="2000" dirty="0"/>
              <a:t>所有</a:t>
            </a:r>
            <a:r>
              <a:rPr lang="zh-CN" altLang="en-US" sz="2000" dirty="0" smtClean="0"/>
              <a:t>的网络传输协议，都可以运行在其他网络硬件层面之上。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有效融合各网络优势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减少硬件投入成本</a:t>
            </a:r>
            <a:endParaRPr lang="en-US" altLang="zh-CN" sz="2000" dirty="0" smtClean="0"/>
          </a:p>
          <a:p>
            <a:pPr lvl="1"/>
            <a:endParaRPr lang="en-US" altLang="zh-CN" sz="2000" dirty="0"/>
          </a:p>
          <a:p>
            <a:r>
              <a:rPr lang="zh-CN" altLang="en-US" sz="2400" dirty="0" smtClean="0"/>
              <a:t>分类</a:t>
            </a:r>
            <a:endParaRPr lang="en-US" altLang="zh-CN" sz="2400" dirty="0" smtClean="0"/>
          </a:p>
          <a:p>
            <a:pPr lvl="1"/>
            <a:r>
              <a:rPr lang="en-US" altLang="zh-CN" sz="2000" dirty="0" smtClean="0"/>
              <a:t>Ethernet</a:t>
            </a:r>
          </a:p>
          <a:p>
            <a:pPr lvl="2"/>
            <a:r>
              <a:rPr lang="en-US" altLang="zh-CN" sz="1600" dirty="0" err="1" smtClean="0"/>
              <a:t>iSCSI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scsi</a:t>
            </a:r>
            <a:r>
              <a:rPr lang="en-US" altLang="zh-CN" sz="1600" dirty="0" smtClean="0"/>
              <a:t> over </a:t>
            </a:r>
            <a:r>
              <a:rPr lang="en-US" altLang="zh-CN" sz="1600" dirty="0" err="1" smtClean="0"/>
              <a:t>ethernet</a:t>
            </a:r>
            <a:r>
              <a:rPr lang="en-US" altLang="zh-CN" sz="1600" dirty="0" smtClean="0"/>
              <a:t>); FCOE(</a:t>
            </a:r>
            <a:r>
              <a:rPr lang="en-US" altLang="zh-CN" sz="1600" dirty="0" err="1" smtClean="0"/>
              <a:t>Fibre</a:t>
            </a:r>
            <a:r>
              <a:rPr lang="en-US" altLang="zh-CN" sz="1600" dirty="0" smtClean="0"/>
              <a:t> Channel over Ethernet); FCIP; IFCP;…</a:t>
            </a:r>
          </a:p>
          <a:p>
            <a:pPr lvl="1"/>
            <a:r>
              <a:rPr lang="en-US" altLang="zh-CN" sz="2000" dirty="0" err="1" smtClean="0"/>
              <a:t>Fibre</a:t>
            </a:r>
            <a:r>
              <a:rPr lang="en-US" altLang="zh-CN" sz="2000" dirty="0" smtClean="0"/>
              <a:t> Channel</a:t>
            </a:r>
          </a:p>
          <a:p>
            <a:pPr lvl="2"/>
            <a:r>
              <a:rPr lang="en-US" altLang="zh-CN" sz="1600" dirty="0" smtClean="0"/>
              <a:t>IPFC(Internet Protocol over </a:t>
            </a:r>
            <a:r>
              <a:rPr lang="en-US" altLang="zh-CN" sz="1600" dirty="0" err="1" smtClean="0"/>
              <a:t>Fibre</a:t>
            </a:r>
            <a:r>
              <a:rPr lang="en-US" altLang="zh-CN" sz="1600" dirty="0" smtClean="0"/>
              <a:t> Channel);…</a:t>
            </a:r>
          </a:p>
          <a:p>
            <a:pPr lvl="1"/>
            <a:r>
              <a:rPr lang="en-US" altLang="zh-CN" sz="2000" dirty="0" err="1" smtClean="0"/>
              <a:t>Infiniband</a:t>
            </a:r>
            <a:endParaRPr lang="en-US" altLang="zh-CN" sz="2000" dirty="0" smtClean="0"/>
          </a:p>
          <a:p>
            <a:pPr lvl="2"/>
            <a:r>
              <a:rPr lang="en-US" altLang="zh-CN" sz="1600" dirty="0" err="1" smtClean="0"/>
              <a:t>iSER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iSCSI</a:t>
            </a:r>
            <a:r>
              <a:rPr lang="en-US" altLang="zh-CN" sz="1600" dirty="0" smtClean="0"/>
              <a:t> Extensions for RDMA); </a:t>
            </a:r>
            <a:r>
              <a:rPr lang="en-US" altLang="zh-CN" sz="1600" dirty="0" err="1" smtClean="0"/>
              <a:t>FCoIB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Fibre</a:t>
            </a:r>
            <a:r>
              <a:rPr lang="en-US" altLang="zh-CN" sz="1600" dirty="0" smtClean="0"/>
              <a:t> Channel over </a:t>
            </a:r>
            <a:r>
              <a:rPr lang="en-US" altLang="zh-CN" sz="1600" dirty="0" err="1" smtClean="0"/>
              <a:t>InfiniBand</a:t>
            </a:r>
            <a:r>
              <a:rPr lang="en-US" altLang="zh-CN" sz="1600" dirty="0" smtClean="0"/>
              <a:t>)…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747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5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盘柜</a:t>
            </a: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JBOD(Just a Bunch Of Disks)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代表：</a:t>
            </a:r>
            <a:r>
              <a:rPr lang="en-US" altLang="zh-CN" dirty="0" smtClean="0"/>
              <a:t>Dell M1000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/>
              <a:t>盘</a:t>
            </a:r>
            <a:r>
              <a:rPr lang="zh-CN" altLang="en-US" dirty="0" smtClean="0"/>
              <a:t>阵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中低端：</a:t>
            </a:r>
            <a:r>
              <a:rPr lang="en-US" altLang="zh-CN" dirty="0" err="1" smtClean="0"/>
              <a:t>emc</a:t>
            </a:r>
            <a:r>
              <a:rPr lang="en-US" altLang="zh-CN" dirty="0" smtClean="0"/>
              <a:t> cx series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高端：</a:t>
            </a:r>
            <a:r>
              <a:rPr lang="en-US" altLang="zh-CN" dirty="0" err="1" smtClean="0"/>
              <a:t>emc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dmx</a:t>
            </a:r>
            <a:r>
              <a:rPr lang="en-US" altLang="zh-CN" dirty="0" smtClean="0"/>
              <a:t> series</a:t>
            </a:r>
            <a:r>
              <a:rPr lang="zh-CN" altLang="en-US" dirty="0" smtClean="0"/>
              <a:t>；</a:t>
            </a:r>
            <a:r>
              <a:rPr lang="en-US" altLang="zh-CN" dirty="0" smtClean="0"/>
              <a:t>IBM DS series</a:t>
            </a:r>
            <a:r>
              <a:rPr lang="zh-CN" altLang="en-US" dirty="0" smtClean="0"/>
              <a:t>；</a:t>
            </a:r>
            <a:r>
              <a:rPr lang="en-US" altLang="zh-CN" dirty="0" smtClean="0"/>
              <a:t>IBM XIV</a:t>
            </a:r>
            <a:r>
              <a:rPr lang="zh-CN" altLang="en-US" dirty="0" smtClean="0"/>
              <a:t>；</a:t>
            </a:r>
            <a:r>
              <a:rPr lang="en-US" altLang="zh-CN" dirty="0" smtClean="0"/>
              <a:t>HP 3PAR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区别：更大的缓存；更高的处理性能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存储划分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条带化</a:t>
            </a:r>
            <a:r>
              <a:rPr lang="en-US" altLang="zh-CN" dirty="0" smtClean="0"/>
              <a:t>(</a:t>
            </a:r>
            <a:r>
              <a:rPr lang="zh-CN" altLang="en-US" dirty="0" smtClean="0"/>
              <a:t>打散数据，降低单一磁盘冲突，发挥所有磁盘的性能</a:t>
            </a:r>
            <a:r>
              <a:rPr lang="en-US" altLang="zh-CN" dirty="0" smtClean="0"/>
              <a:t>)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/>
              <a:t>条</a:t>
            </a:r>
            <a:r>
              <a:rPr lang="zh-CN" altLang="en-US" dirty="0" smtClean="0"/>
              <a:t>带深度：条带大小，条带单元 </a:t>
            </a:r>
            <a:r>
              <a:rPr lang="en-US" altLang="zh-CN" dirty="0" smtClean="0"/>
              <a:t>(</a:t>
            </a:r>
            <a:r>
              <a:rPr lang="zh-CN" altLang="en-US" dirty="0" smtClean="0"/>
              <a:t>单块磁盘</a:t>
            </a:r>
            <a:r>
              <a:rPr lang="en-US" altLang="zh-CN" dirty="0" smtClean="0"/>
              <a:t>)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/>
              <a:t>条带</a:t>
            </a:r>
            <a:r>
              <a:rPr lang="zh-CN" altLang="en-US" dirty="0" smtClean="0"/>
              <a:t>宽度：一个条带集中的驱动数 </a:t>
            </a:r>
            <a:r>
              <a:rPr lang="en-US" altLang="zh-CN" dirty="0" smtClean="0"/>
              <a:t>(</a:t>
            </a:r>
            <a:r>
              <a:rPr lang="zh-CN" altLang="en-US" dirty="0" smtClean="0"/>
              <a:t>多块磁盘</a:t>
            </a:r>
            <a:r>
              <a:rPr lang="en-US" altLang="zh-CN" dirty="0" smtClean="0"/>
              <a:t>)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OLTP</a:t>
            </a:r>
            <a:r>
              <a:rPr lang="zh-CN" altLang="en-US" dirty="0" smtClean="0"/>
              <a:t>：条带宽度 </a:t>
            </a:r>
            <a:r>
              <a:rPr lang="en-US" altLang="zh-CN" dirty="0" smtClean="0"/>
              <a:t>&gt;= IO</a:t>
            </a:r>
            <a:r>
              <a:rPr lang="zh-CN" altLang="en-US" dirty="0" smtClean="0"/>
              <a:t>请求大小</a:t>
            </a:r>
            <a:r>
              <a:rPr lang="en-US" altLang="zh-CN" dirty="0" smtClean="0"/>
              <a:t>/</a:t>
            </a:r>
            <a:r>
              <a:rPr lang="zh-CN" altLang="en-US" dirty="0" smtClean="0"/>
              <a:t>条带深度 </a:t>
            </a:r>
            <a:r>
              <a:rPr lang="en-US" altLang="zh-CN" dirty="0" smtClean="0"/>
              <a:t>(</a:t>
            </a:r>
            <a:r>
              <a:rPr lang="zh-CN" altLang="en-US" dirty="0" smtClean="0"/>
              <a:t>保证一个</a:t>
            </a:r>
            <a:r>
              <a:rPr lang="en-US" altLang="zh-CN" dirty="0" smtClean="0"/>
              <a:t>IO</a:t>
            </a:r>
            <a:r>
              <a:rPr lang="zh-CN" altLang="en-US" dirty="0" smtClean="0"/>
              <a:t>，一块磁盘只服务一次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软硬件一体机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Oracle </a:t>
            </a:r>
            <a:r>
              <a:rPr lang="en-US" altLang="zh-CN" dirty="0" err="1" smtClean="0"/>
              <a:t>exadata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网络存储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5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DAS(Direct Attached Storage)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直接附加存储，将存储通过</a:t>
            </a:r>
            <a:r>
              <a:rPr lang="en-US" altLang="zh-CN" dirty="0" smtClean="0"/>
              <a:t>SCSI</a:t>
            </a:r>
            <a:r>
              <a:rPr lang="zh-CN" altLang="en-US" dirty="0" smtClean="0"/>
              <a:t>接口或光钎通道直接连接到计算机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NAS(Network Attached Storage)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网络接入存储，采用</a:t>
            </a:r>
            <a:r>
              <a:rPr lang="en-US" altLang="zh-CN" dirty="0" smtClean="0"/>
              <a:t>TCP/IP</a:t>
            </a:r>
            <a:r>
              <a:rPr lang="zh-CN" altLang="en-US" dirty="0" smtClean="0"/>
              <a:t>等技术，网络交换机连接存储系统和主机</a:t>
            </a: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SAN(Storage Area Network)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存储区域网络，采用光钎通道技术，通过光钎交换机连接存储阵列和主机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如图</a:t>
            </a: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zh-CN" altLang="en-US" dirty="0"/>
          </a:p>
        </p:txBody>
      </p:sp>
      <p:pic>
        <p:nvPicPr>
          <p:cNvPr id="55299" name="Picture 2" descr="http://www.it.com.cn/f/server/053/21/050321_sv_zd_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3713" y="3213100"/>
            <a:ext cx="4824412" cy="302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存储的发展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D:\other works\1012 高级系统架构ppt\存储\存储器体系架构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6624736" cy="4590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23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Outline</a:t>
            </a:r>
            <a:endParaRPr lang="zh-CN" altLang="en-US" smtClean="0"/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CPU</a:t>
            </a:r>
          </a:p>
          <a:p>
            <a:pPr eaLnBrk="1" hangingPunct="1"/>
            <a:r>
              <a:rPr lang="zh-CN" altLang="en-US" smtClean="0"/>
              <a:t>内存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HDD/SSD</a:t>
            </a:r>
          </a:p>
          <a:p>
            <a:pPr eaLnBrk="1" hangingPunct="1"/>
            <a:r>
              <a:rPr lang="zh-CN" altLang="en-US" smtClean="0"/>
              <a:t>网卡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RAID</a:t>
            </a:r>
            <a:r>
              <a:rPr lang="zh-CN" altLang="en-US" smtClean="0"/>
              <a:t>卡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虚拟化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90056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708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93407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谢谢大家！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713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CPU-Architecture</a:t>
            </a:r>
            <a:endParaRPr lang="zh-CN" altLang="en-US" smtClean="0"/>
          </a:p>
        </p:txBody>
      </p:sp>
      <p:sp>
        <p:nvSpPr>
          <p:cNvPr id="1843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CPU architecture</a:t>
            </a:r>
          </a:p>
          <a:p>
            <a:pPr eaLnBrk="1" hangingPunct="1"/>
            <a:endParaRPr lang="en-US" altLang="zh-CN" smtClean="0"/>
          </a:p>
          <a:p>
            <a:pPr eaLnBrk="1" hangingPunct="1"/>
            <a:endParaRPr lang="zh-CN" altLang="en-US" smtClean="0"/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663" y="1219200"/>
            <a:ext cx="7686675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CPU-</a:t>
            </a:r>
            <a:r>
              <a:rPr lang="zh-CN" altLang="en-US" smtClean="0"/>
              <a:t>组件与性能指标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5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CPU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主频：</a:t>
            </a:r>
            <a:r>
              <a:rPr lang="en-US" altLang="zh-CN" dirty="0" smtClean="0"/>
              <a:t>		CPU</a:t>
            </a:r>
            <a:r>
              <a:rPr lang="zh-CN" altLang="en-US" dirty="0" smtClean="0"/>
              <a:t>的时钟频率，内核工作的时钟频率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/>
              <a:t>外</a:t>
            </a:r>
            <a:r>
              <a:rPr lang="zh-CN" altLang="en-US" dirty="0" smtClean="0"/>
              <a:t>频：</a:t>
            </a:r>
            <a:r>
              <a:rPr lang="en-US" altLang="zh-CN" dirty="0" smtClean="0"/>
              <a:t>		</a:t>
            </a:r>
            <a:r>
              <a:rPr lang="zh-CN" altLang="en-US" dirty="0" smtClean="0"/>
              <a:t>系统总线的工作频率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倍频：</a:t>
            </a:r>
            <a:r>
              <a:rPr lang="en-US" altLang="zh-CN" dirty="0" smtClean="0"/>
              <a:t>		CPU</a:t>
            </a:r>
            <a:r>
              <a:rPr lang="zh-CN" altLang="en-US" dirty="0" smtClean="0"/>
              <a:t>外频与主频相差的倍数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前端总线：</a:t>
            </a:r>
            <a:r>
              <a:rPr lang="en-US" altLang="zh-CN" dirty="0" smtClean="0"/>
              <a:t>		</a:t>
            </a:r>
            <a:r>
              <a:rPr lang="zh-CN" altLang="en-US" dirty="0" smtClean="0"/>
              <a:t>将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连接到北桥芯片的总线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总线频率：</a:t>
            </a:r>
            <a:r>
              <a:rPr lang="en-US" altLang="zh-CN" dirty="0" smtClean="0"/>
              <a:t>		</a:t>
            </a:r>
            <a:r>
              <a:rPr lang="zh-CN" altLang="en-US" dirty="0" smtClean="0"/>
              <a:t>与外频相同或者是外频的倍数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总线数据带宽：</a:t>
            </a:r>
            <a:r>
              <a:rPr lang="en-US" altLang="zh-CN" dirty="0" smtClean="0"/>
              <a:t>	(</a:t>
            </a:r>
            <a:r>
              <a:rPr lang="zh-CN" altLang="en-US" dirty="0" smtClean="0"/>
              <a:t>总线频率 * 数据位宽</a:t>
            </a:r>
            <a:r>
              <a:rPr lang="en-US" altLang="zh-CN" dirty="0" smtClean="0"/>
              <a:t>) / 8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L1,L2,L3 cache (</a:t>
            </a:r>
            <a:r>
              <a:rPr lang="zh-CN" altLang="en-US" dirty="0" smtClean="0"/>
              <a:t>缓存数据与指令</a:t>
            </a:r>
            <a:r>
              <a:rPr lang="en-US" altLang="zh-CN" dirty="0" smtClean="0"/>
              <a:t>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L1,L2:		core</a:t>
            </a:r>
            <a:r>
              <a:rPr lang="zh-CN" altLang="en-US" dirty="0" smtClean="0"/>
              <a:t>独占；</a:t>
            </a:r>
            <a:r>
              <a:rPr lang="en-US" altLang="zh-CN" dirty="0" smtClean="0"/>
              <a:t>          </a:t>
            </a:r>
            <a:r>
              <a:rPr lang="zh-CN" altLang="en-US" dirty="0" smtClean="0"/>
              <a:t>带宽：</a:t>
            </a:r>
            <a:r>
              <a:rPr lang="en-US" altLang="zh-CN" dirty="0" smtClean="0"/>
              <a:t>20-80GB/S</a:t>
            </a:r>
            <a:r>
              <a:rPr lang="zh-CN" altLang="en-US" dirty="0"/>
              <a:t>；</a:t>
            </a:r>
            <a:r>
              <a:rPr lang="zh-CN" altLang="en-US" dirty="0" smtClean="0"/>
              <a:t>延时：</a:t>
            </a:r>
            <a:r>
              <a:rPr lang="en-US" altLang="zh-CN" dirty="0" smtClean="0"/>
              <a:t>1-5ns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L3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	core</a:t>
            </a:r>
            <a:r>
              <a:rPr lang="zh-CN" altLang="en-US" dirty="0" smtClean="0"/>
              <a:t>之间共享；</a:t>
            </a:r>
            <a:r>
              <a:rPr lang="en-US" altLang="zh-CN" dirty="0"/>
              <a:t> </a:t>
            </a:r>
            <a:r>
              <a:rPr lang="zh-CN" altLang="en-US" dirty="0" smtClean="0"/>
              <a:t>带宽：</a:t>
            </a:r>
            <a:r>
              <a:rPr lang="en-US" altLang="zh-CN" dirty="0" smtClean="0"/>
              <a:t>10-20GB/S</a:t>
            </a:r>
            <a:r>
              <a:rPr lang="zh-CN" altLang="en-US" dirty="0"/>
              <a:t>；</a:t>
            </a:r>
            <a:r>
              <a:rPr lang="zh-CN" altLang="en-US" dirty="0" smtClean="0"/>
              <a:t>延时：</a:t>
            </a:r>
            <a:r>
              <a:rPr lang="en-US" altLang="zh-CN" dirty="0" smtClean="0"/>
              <a:t>10ns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Cache line size</a:t>
            </a:r>
            <a:r>
              <a:rPr lang="zh-CN" altLang="en-US" dirty="0" smtClean="0"/>
              <a:t>：</a:t>
            </a:r>
            <a:r>
              <a:rPr lang="en-US" altLang="zh-CN" dirty="0"/>
              <a:t>	</a:t>
            </a:r>
            <a:r>
              <a:rPr lang="en-US" altLang="zh-CN" dirty="0" smtClean="0"/>
              <a:t>64 Bytes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Interface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QPI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Intel</a:t>
            </a:r>
            <a:r>
              <a:rPr lang="zh-CN" altLang="en-US" dirty="0" smtClean="0"/>
              <a:t>中，连接一个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中的多个处理器</a:t>
            </a:r>
            <a:r>
              <a:rPr lang="en-US" altLang="zh-CN" dirty="0" smtClean="0"/>
              <a:t>(processors)</a:t>
            </a:r>
            <a:r>
              <a:rPr lang="zh-CN" altLang="en-US" dirty="0" smtClean="0"/>
              <a:t>，直接互联</a:t>
            </a:r>
            <a:endParaRPr lang="en-US" altLang="zh-CN" dirty="0" smtClean="0"/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QPI</a:t>
            </a:r>
            <a:r>
              <a:rPr lang="zh-CN" altLang="en-US" dirty="0" smtClean="0"/>
              <a:t>带宽：</a:t>
            </a:r>
            <a:r>
              <a:rPr lang="en-US" altLang="zh-CN" dirty="0" smtClean="0"/>
              <a:t>~20GB/s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CPU-</a:t>
            </a:r>
            <a:r>
              <a:rPr lang="zh-CN" altLang="en-US" smtClean="0"/>
              <a:t>程序设计优化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Cache-conscious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目的：提高</a:t>
            </a:r>
            <a:r>
              <a:rPr lang="en-US" altLang="zh-CN" dirty="0" smtClean="0"/>
              <a:t>L1/L2/L3 cache</a:t>
            </a:r>
            <a:r>
              <a:rPr lang="zh-CN" altLang="en-US" dirty="0" smtClean="0"/>
              <a:t>命中率，降低访问内存的概率，降低系统响应时间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手段：</a:t>
            </a:r>
            <a:endParaRPr lang="en-US" altLang="zh-CN" dirty="0" smtClean="0"/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降低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冲突概率</a:t>
            </a:r>
            <a:endParaRPr lang="en-US" altLang="zh-CN" dirty="0" smtClean="0"/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提高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利用率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数据结构重整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False-sharing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多线程程序，当不同的线程同时读写同一</a:t>
            </a:r>
            <a:r>
              <a:rPr lang="en-US" altLang="zh-CN" dirty="0" smtClean="0"/>
              <a:t>cache line</a:t>
            </a:r>
            <a:r>
              <a:rPr lang="zh-CN" altLang="en-US" dirty="0" smtClean="0"/>
              <a:t>上的不同数据时发生；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危害：</a:t>
            </a:r>
            <a:r>
              <a:rPr lang="en-US" altLang="zh-CN" dirty="0" smtClean="0"/>
              <a:t>False-sharing</a:t>
            </a:r>
            <a:r>
              <a:rPr lang="zh-CN" altLang="en-US" dirty="0" smtClean="0"/>
              <a:t>会导致</a:t>
            </a:r>
            <a:r>
              <a:rPr lang="en-US" altLang="zh-CN" dirty="0" smtClean="0"/>
              <a:t>L1/L2 cache miss</a:t>
            </a:r>
            <a:r>
              <a:rPr lang="zh-CN" altLang="en-US" dirty="0" smtClean="0"/>
              <a:t>，增加系统延时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例如：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 </a:t>
            </a:r>
            <a:r>
              <a:rPr lang="en-US" altLang="zh-CN" dirty="0" err="1" smtClean="0"/>
              <a:t>threadArray</a:t>
            </a:r>
            <a:r>
              <a:rPr lang="en-US" altLang="zh-CN" dirty="0" smtClean="0"/>
              <a:t>[2];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系统监控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对程序做性能测试时，善用系统性能监控命令，定位瓶颈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例如：</a:t>
            </a:r>
            <a:r>
              <a:rPr lang="en-US" altLang="zh-CN" dirty="0" smtClean="0"/>
              <a:t>top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Memory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Memory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err="1" smtClean="0"/>
              <a:t>Cpu</a:t>
            </a:r>
            <a:r>
              <a:rPr lang="zh-CN" altLang="en-US" dirty="0" smtClean="0"/>
              <a:t>与外部沟通的桥梁，计算机所有程序在内存中运行。其作用是用于暂时存放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中的运算数据，以及与硬盘等外部存储器交换的数据</a:t>
            </a:r>
            <a:r>
              <a:rPr lang="en-US" altLang="zh-CN" dirty="0" smtClean="0"/>
              <a:t>.(From </a:t>
            </a:r>
            <a:r>
              <a:rPr lang="zh-CN" altLang="en-US" dirty="0" smtClean="0"/>
              <a:t>百度百科</a:t>
            </a:r>
            <a:r>
              <a:rPr lang="en-US" altLang="zh-CN" dirty="0" smtClean="0"/>
              <a:t>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Memory-</a:t>
            </a:r>
            <a:r>
              <a:rPr lang="zh-CN" altLang="en-US" dirty="0" smtClean="0"/>
              <a:t>种类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RAM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</a:t>
            </a:r>
            <a:r>
              <a:rPr lang="zh-CN" altLang="en-US" dirty="0" smtClean="0"/>
              <a:t>随机存取存储器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SRAM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</a:t>
            </a:r>
            <a:r>
              <a:rPr lang="zh-CN" altLang="en-US" dirty="0" smtClean="0"/>
              <a:t>静态随机存储器</a:t>
            </a:r>
            <a:r>
              <a:rPr lang="en-US" altLang="zh-CN" dirty="0" smtClean="0"/>
              <a:t>	CPU Cache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DRAM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</a:t>
            </a:r>
            <a:r>
              <a:rPr lang="zh-CN" altLang="en-US" dirty="0" smtClean="0"/>
              <a:t>动态随机存储器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SDRAM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</a:t>
            </a:r>
            <a:r>
              <a:rPr lang="zh-CN" altLang="en-US" dirty="0" smtClean="0"/>
              <a:t>同步动态随机存储器</a:t>
            </a:r>
            <a:r>
              <a:rPr lang="en-US" altLang="zh-CN" dirty="0" smtClean="0"/>
              <a:t>	</a:t>
            </a:r>
            <a:r>
              <a:rPr lang="zh-CN" altLang="en-US" dirty="0" smtClean="0"/>
              <a:t>与谁同步？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理论上速度可达到与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同步</a:t>
            </a:r>
            <a:r>
              <a:rPr lang="en-US" altLang="zh-CN" dirty="0" smtClean="0"/>
              <a:t>	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DDR SDRAM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</a:t>
            </a:r>
            <a:r>
              <a:rPr lang="zh-CN" altLang="en-US" dirty="0" smtClean="0"/>
              <a:t>双倍数据传输率</a:t>
            </a:r>
            <a:r>
              <a:rPr lang="en-US" altLang="zh-CN" dirty="0" smtClean="0"/>
              <a:t>SDRAM	DDR DDR2 DDR3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Memory</a:t>
            </a:r>
            <a:r>
              <a:rPr lang="zh-CN" altLang="en-US" dirty="0" smtClean="0"/>
              <a:t>特性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随机定位；易失存储；容量有限</a:t>
            </a:r>
            <a:r>
              <a:rPr lang="en-US" altLang="zh-CN" dirty="0" smtClean="0"/>
              <a:t>(</a:t>
            </a:r>
            <a:r>
              <a:rPr lang="zh-CN" altLang="en-US" dirty="0" smtClean="0"/>
              <a:t>单块容量小，插槽少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24579" name="Picture 2" descr="D:\other works\1012 高级系统架构ppt\memory\ddr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450" y="2305050"/>
            <a:ext cx="252095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3" descr="D:\other works\1012 高级系统架构ppt\memory\motherboar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6100" y="2360613"/>
            <a:ext cx="244792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Memory-</a:t>
            </a:r>
            <a:r>
              <a:rPr lang="zh-CN" altLang="en-US" smtClean="0"/>
              <a:t>性能指标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40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Memory-</a:t>
            </a:r>
            <a:r>
              <a:rPr lang="zh-CN" altLang="en-US" dirty="0" smtClean="0"/>
              <a:t>性能指标</a:t>
            </a: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核心频率</a:t>
            </a:r>
            <a:r>
              <a:rPr lang="en-US" altLang="zh-CN" dirty="0" smtClean="0"/>
              <a:t>(F1)</a:t>
            </a:r>
            <a:r>
              <a:rPr lang="zh-CN" altLang="en-US" dirty="0" smtClean="0"/>
              <a:t>：内存的工作频率</a:t>
            </a:r>
            <a:endParaRPr lang="en-US" altLang="zh-CN" dirty="0" smtClean="0"/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倍增系数：</a:t>
            </a:r>
            <a:r>
              <a:rPr lang="en-US" altLang="zh-CN" dirty="0" smtClean="0"/>
              <a:t>(</a:t>
            </a:r>
            <a:r>
              <a:rPr lang="zh-CN" altLang="en-US" dirty="0" smtClean="0"/>
              <a:t>预读位宽</a:t>
            </a:r>
            <a:r>
              <a:rPr lang="en-US" altLang="zh-CN" dirty="0" smtClean="0"/>
              <a:t>/2) * 2(</a:t>
            </a:r>
            <a:r>
              <a:rPr lang="zh-CN" altLang="en-US" dirty="0" smtClean="0"/>
              <a:t>上升下降沿均可传输</a:t>
            </a:r>
            <a:r>
              <a:rPr lang="en-US" altLang="zh-CN" dirty="0" smtClean="0"/>
              <a:t>)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时钟频率</a:t>
            </a:r>
            <a:r>
              <a:rPr lang="en-US" altLang="zh-CN" dirty="0" smtClean="0"/>
              <a:t>(F2)</a:t>
            </a:r>
            <a:r>
              <a:rPr lang="zh-CN" altLang="en-US" dirty="0" smtClean="0"/>
              <a:t>：核心频率通过倍频技术得到</a:t>
            </a:r>
            <a:r>
              <a:rPr lang="en-US" altLang="zh-CN" dirty="0" smtClean="0"/>
              <a:t>(</a:t>
            </a:r>
            <a:r>
              <a:rPr lang="zh-CN" altLang="en-US" dirty="0" smtClean="0"/>
              <a:t>倍频，既为预读位宽，基准为</a:t>
            </a:r>
            <a:r>
              <a:rPr lang="en-US" altLang="zh-CN" dirty="0" smtClean="0"/>
              <a:t>2 bits)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DDR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F2 = F1</a:t>
            </a:r>
            <a:r>
              <a:rPr lang="zh-CN" altLang="en-US" dirty="0" smtClean="0"/>
              <a:t>；</a:t>
            </a:r>
            <a:r>
              <a:rPr lang="en-US" altLang="zh-CN" dirty="0" smtClean="0"/>
              <a:t>DDR2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F2 = 2F1</a:t>
            </a:r>
            <a:r>
              <a:rPr lang="zh-CN" altLang="en-US" dirty="0" smtClean="0"/>
              <a:t>；</a:t>
            </a:r>
            <a:r>
              <a:rPr lang="en-US" altLang="zh-CN" dirty="0" smtClean="0"/>
              <a:t>DDR3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F2 = 4F1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F2 = F1 </a:t>
            </a:r>
            <a:r>
              <a:rPr lang="zh-CN" altLang="en-US" dirty="0" smtClean="0"/>
              <a:t>* 倍增系数 </a:t>
            </a:r>
            <a:r>
              <a:rPr lang="en-US" altLang="zh-CN" dirty="0" smtClean="0"/>
              <a:t>/ 2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数据传输频率</a:t>
            </a:r>
            <a:r>
              <a:rPr lang="en-US" altLang="zh-CN" dirty="0" smtClean="0"/>
              <a:t>(F3)</a:t>
            </a:r>
            <a:r>
              <a:rPr lang="zh-CN" altLang="en-US" dirty="0" smtClean="0"/>
              <a:t>：传输数据的频率</a:t>
            </a:r>
            <a:endParaRPr lang="en-US" altLang="zh-CN" dirty="0" smtClean="0"/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DDR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F3 = 2F1</a:t>
            </a:r>
            <a:r>
              <a:rPr lang="zh-CN" altLang="en-US" dirty="0" smtClean="0"/>
              <a:t>；</a:t>
            </a:r>
            <a:r>
              <a:rPr lang="en-US" altLang="zh-CN" dirty="0" smtClean="0"/>
              <a:t>DDR2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F3 = 4F1</a:t>
            </a:r>
            <a:r>
              <a:rPr lang="zh-CN" altLang="en-US" dirty="0" smtClean="0"/>
              <a:t>；</a:t>
            </a:r>
            <a:r>
              <a:rPr lang="en-US" altLang="zh-CN" dirty="0" smtClean="0"/>
              <a:t>DDR3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F3 = 8F1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F3 = F1 </a:t>
            </a:r>
            <a:r>
              <a:rPr lang="zh-CN" altLang="en-US" dirty="0" smtClean="0"/>
              <a:t>* 倍增系数</a:t>
            </a:r>
            <a:endParaRPr lang="en-US" altLang="zh-CN" dirty="0" smtClean="0"/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Throughput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Throughput = F1 * (</a:t>
            </a:r>
            <a:r>
              <a:rPr lang="zh-CN" altLang="en-US" dirty="0" smtClean="0"/>
              <a:t>内存总线位数</a:t>
            </a:r>
            <a:r>
              <a:rPr lang="en-US" altLang="zh-CN" dirty="0" smtClean="0"/>
              <a:t>/8)</a:t>
            </a:r>
            <a:r>
              <a:rPr lang="zh-CN" altLang="en-US" dirty="0" smtClean="0"/>
              <a:t> * 倍增系数 </a:t>
            </a:r>
            <a:r>
              <a:rPr lang="en-US" altLang="zh-CN" dirty="0" smtClean="0"/>
              <a:t>= F3 </a:t>
            </a:r>
            <a:r>
              <a:rPr lang="zh-CN" altLang="en-US" dirty="0" smtClean="0"/>
              <a:t>* </a:t>
            </a:r>
            <a:r>
              <a:rPr lang="en-US" altLang="zh-CN" dirty="0" smtClean="0"/>
              <a:t>(</a:t>
            </a:r>
            <a:r>
              <a:rPr lang="zh-CN" altLang="en-US" dirty="0" smtClean="0"/>
              <a:t>内存总线位数</a:t>
            </a:r>
            <a:r>
              <a:rPr lang="en-US" altLang="zh-CN" dirty="0" smtClean="0"/>
              <a:t>/8)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Latency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30 – 100 ns</a:t>
            </a:r>
          </a:p>
          <a:p>
            <a:pPr marL="914400" lvl="2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DDR400 DDR3-800 (single channel, 64-bit)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400 800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400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800</a:t>
            </a:r>
            <a:r>
              <a:rPr lang="zh-CN" altLang="en-US" dirty="0" smtClean="0"/>
              <a:t>数字，指的是数据传输频率</a:t>
            </a:r>
            <a:r>
              <a:rPr lang="en-US" altLang="zh-CN" dirty="0" smtClean="0"/>
              <a:t>F3</a:t>
            </a:r>
            <a:r>
              <a:rPr lang="zh-CN" altLang="en-US" dirty="0" smtClean="0"/>
              <a:t>；对应的</a:t>
            </a:r>
            <a:r>
              <a:rPr lang="en-US" altLang="zh-CN" dirty="0" smtClean="0"/>
              <a:t>F1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200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100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 smtClean="0"/>
              <a:t>带宽</a:t>
            </a:r>
            <a:endParaRPr lang="en-US" altLang="zh-CN" dirty="0" smtClean="0"/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DDR400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	 200 </a:t>
            </a:r>
            <a:r>
              <a:rPr lang="zh-CN" altLang="en-US" dirty="0" smtClean="0"/>
              <a:t>* </a:t>
            </a:r>
            <a:r>
              <a:rPr lang="en-US" altLang="zh-CN" dirty="0" smtClean="0"/>
              <a:t>64/8 * 2 = 400 * 64/8 = 3.2GB/s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DDR3-800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100 * 64/8 * 8 = 800 * 64/8 = 6.4GB/s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zh-CN" altLang="en-US" dirty="0"/>
              <a:t>双</a:t>
            </a:r>
            <a:r>
              <a:rPr lang="zh-CN" altLang="en-US" dirty="0" smtClean="0"/>
              <a:t>通道</a:t>
            </a:r>
            <a:endParaRPr lang="en-US" altLang="zh-CN" dirty="0" smtClean="0"/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en-US" dirty="0" smtClean="0"/>
              <a:t>带宽 * </a:t>
            </a:r>
            <a:r>
              <a:rPr lang="en-US" altLang="zh-CN" dirty="0" smtClean="0"/>
              <a:t>2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Memory-</a:t>
            </a:r>
            <a:r>
              <a:rPr lang="zh-CN" altLang="en-US" dirty="0" smtClean="0"/>
              <a:t>性能指标</a:t>
            </a:r>
            <a:r>
              <a:rPr lang="en-US" altLang="zh-CN" dirty="0" smtClean="0"/>
              <a:t>(</a:t>
            </a:r>
            <a:r>
              <a:rPr lang="zh-CN" altLang="en-US" dirty="0" smtClean="0"/>
              <a:t>续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35196"/>
            <a:ext cx="6408712" cy="4530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213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</TotalTime>
  <Words>2122</Words>
  <Application>Microsoft Office PowerPoint</Application>
  <PresentationFormat>全屏显示(4:3)</PresentationFormat>
  <Paragraphs>578</Paragraphs>
  <Slides>31</Slides>
  <Notes>23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Office 主题</vt:lpstr>
      <vt:lpstr>硬件体系结构     ——关注硬件分类，性能</vt:lpstr>
      <vt:lpstr>PowerPoint 演示文稿</vt:lpstr>
      <vt:lpstr>Outline</vt:lpstr>
      <vt:lpstr>CPU-Architecture</vt:lpstr>
      <vt:lpstr>CPU-组件与性能指标</vt:lpstr>
      <vt:lpstr>CPU-程序设计优化</vt:lpstr>
      <vt:lpstr>Memory</vt:lpstr>
      <vt:lpstr>Memory-性能指标</vt:lpstr>
      <vt:lpstr>Memory-性能指标(续)</vt:lpstr>
      <vt:lpstr>Memory-定位</vt:lpstr>
      <vt:lpstr>Memory-编程指导</vt:lpstr>
      <vt:lpstr>服务器体系结构</vt:lpstr>
      <vt:lpstr>服务器体系结构(cont.)</vt:lpstr>
      <vt:lpstr>HDD/SSD-HDD概述</vt:lpstr>
      <vt:lpstr>HDD/SSD-SSD概述</vt:lpstr>
      <vt:lpstr>HDD-性能指标</vt:lpstr>
      <vt:lpstr>HDD-性能指标(续)</vt:lpstr>
      <vt:lpstr>SSD-性能指标</vt:lpstr>
      <vt:lpstr>SSD-Erase</vt:lpstr>
      <vt:lpstr>HDD/SSD-编程指导</vt:lpstr>
      <vt:lpstr>Raid/Raid卡</vt:lpstr>
      <vt:lpstr>Raid/Raid卡(cont.)</vt:lpstr>
      <vt:lpstr>网络/网卡</vt:lpstr>
      <vt:lpstr>网络/网卡</vt:lpstr>
      <vt:lpstr>网络编程</vt:lpstr>
      <vt:lpstr>网络补充-大融合</vt:lpstr>
      <vt:lpstr>存储</vt:lpstr>
      <vt:lpstr>网络存储</vt:lpstr>
      <vt:lpstr>存储的发展</vt:lpstr>
      <vt:lpstr>Q &amp; A</vt:lpstr>
      <vt:lpstr>谢谢大家！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硬件体系结构</dc:title>
  <dc:creator>dengdeng</dc:creator>
  <cp:lastModifiedBy>dengdeng</cp:lastModifiedBy>
  <cp:revision>1529</cp:revision>
  <dcterms:created xsi:type="dcterms:W3CDTF">2011-10-12T01:57:06Z</dcterms:created>
  <dcterms:modified xsi:type="dcterms:W3CDTF">2012-12-19T09:00:44Z</dcterms:modified>
</cp:coreProperties>
</file>