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44" r:id="rId3"/>
    <p:sldId id="260" r:id="rId4"/>
    <p:sldId id="257" r:id="rId5"/>
    <p:sldId id="261" r:id="rId6"/>
    <p:sldId id="262" r:id="rId7"/>
    <p:sldId id="259" r:id="rId8"/>
    <p:sldId id="258" r:id="rId9"/>
    <p:sldId id="263" r:id="rId10"/>
    <p:sldId id="273" r:id="rId11"/>
    <p:sldId id="272" r:id="rId12"/>
    <p:sldId id="275" r:id="rId13"/>
    <p:sldId id="264" r:id="rId14"/>
    <p:sldId id="276" r:id="rId15"/>
    <p:sldId id="277" r:id="rId16"/>
    <p:sldId id="278" r:id="rId17"/>
    <p:sldId id="279" r:id="rId18"/>
    <p:sldId id="343" r:id="rId19"/>
    <p:sldId id="274" r:id="rId20"/>
    <p:sldId id="265" r:id="rId21"/>
    <p:sldId id="280" r:id="rId22"/>
    <p:sldId id="281" r:id="rId23"/>
    <p:sldId id="266" r:id="rId24"/>
    <p:sldId id="267" r:id="rId25"/>
    <p:sldId id="268" r:id="rId26"/>
    <p:sldId id="269" r:id="rId27"/>
    <p:sldId id="271" r:id="rId28"/>
    <p:sldId id="270" r:id="rId29"/>
    <p:sldId id="282" r:id="rId30"/>
    <p:sldId id="290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0" r:id="rId46"/>
    <p:sldId id="298" r:id="rId47"/>
    <p:sldId id="299" r:id="rId48"/>
    <p:sldId id="301" r:id="rId49"/>
    <p:sldId id="302" r:id="rId50"/>
    <p:sldId id="303" r:id="rId51"/>
    <p:sldId id="304" r:id="rId52"/>
    <p:sldId id="313" r:id="rId53"/>
    <p:sldId id="305" r:id="rId54"/>
    <p:sldId id="307" r:id="rId55"/>
    <p:sldId id="308" r:id="rId56"/>
    <p:sldId id="306" r:id="rId57"/>
    <p:sldId id="314" r:id="rId58"/>
    <p:sldId id="317" r:id="rId59"/>
    <p:sldId id="318" r:id="rId60"/>
    <p:sldId id="315" r:id="rId61"/>
    <p:sldId id="316" r:id="rId62"/>
    <p:sldId id="319" r:id="rId63"/>
    <p:sldId id="335" r:id="rId64"/>
    <p:sldId id="334" r:id="rId65"/>
    <p:sldId id="333" r:id="rId66"/>
    <p:sldId id="332" r:id="rId67"/>
    <p:sldId id="331" r:id="rId68"/>
    <p:sldId id="330" r:id="rId69"/>
    <p:sldId id="329" r:id="rId70"/>
    <p:sldId id="328" r:id="rId71"/>
    <p:sldId id="327" r:id="rId72"/>
    <p:sldId id="326" r:id="rId73"/>
    <p:sldId id="325" r:id="rId74"/>
    <p:sldId id="324" r:id="rId75"/>
    <p:sldId id="323" r:id="rId76"/>
    <p:sldId id="345" r:id="rId77"/>
    <p:sldId id="339" r:id="rId78"/>
    <p:sldId id="342" r:id="rId79"/>
    <p:sldId id="322" r:id="rId80"/>
    <p:sldId id="338" r:id="rId81"/>
    <p:sldId id="336" r:id="rId82"/>
    <p:sldId id="309" r:id="rId83"/>
    <p:sldId id="310" r:id="rId84"/>
    <p:sldId id="311" r:id="rId85"/>
    <p:sldId id="340" r:id="rId86"/>
    <p:sldId id="337" r:id="rId87"/>
    <p:sldId id="341" r:id="rId88"/>
    <p:sldId id="312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848" autoAdjust="0"/>
  </p:normalViewPr>
  <p:slideViewPr>
    <p:cSldViewPr>
      <p:cViewPr varScale="1">
        <p:scale>
          <a:sx n="103" d="100"/>
          <a:sy n="103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5A2D54-F1B4-4411-A0D8-A0A3EEF34653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3FA4A64-AAE1-4206-BE1A-D7E73E86F4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BE9F8-8718-4954-8D95-9D46ACB2F8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Nehalem</a:t>
            </a:r>
            <a:r>
              <a:rPr lang="zh-CN" altLang="en-US" b="1" smtClean="0"/>
              <a:t>处理器的存储层次</a:t>
            </a:r>
            <a:r>
              <a:rPr lang="en-US" altLang="zh-CN" b="1" smtClean="0"/>
              <a:t>. </a:t>
            </a:r>
            <a:r>
              <a:rPr lang="en-US" altLang="zh-CN" smtClean="0"/>
              <a:t>http://www.itocp.com/html/core_i7_review/core_i7_review/arch/5_cache.html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D7A6DA-CA72-4207-9EBD-D40853BE6D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B4BDB1-2869-482F-AE72-B0C4CCF3B2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Barriers: a Hardware View for Software Hackers. </a:t>
            </a:r>
            <a:r>
              <a:rPr lang="en-US" altLang="zh-CN" smtClean="0"/>
              <a:t>http://www.rdrop.com/users/paulmck/scalability/paper/whymb.2010.06.14a.pdf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CPU cache. </a:t>
            </a:r>
            <a:r>
              <a:rPr lang="en-US" altLang="zh-CN" smtClean="0"/>
              <a:t>http://en.wikipedia.org/wiki/CPU_cache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Introduction of Cache Memory. </a:t>
            </a:r>
            <a:r>
              <a:rPr lang="en-US" altLang="zh-CN" smtClean="0"/>
              <a:t>http://www.cs.umd.edu/class/fall2001/cmsc411/proj01/cache/cache.html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49E65B-11B2-4AA4-AC43-A604B99406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224122-A23A-4212-9133-EFF8CB8E5B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87849-01B4-4B08-8A0B-37840B020CD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D1C809-4371-4DD5-BF3F-6D05A34C1AA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Cache: a place for concealment and safekeeping. </a:t>
            </a:r>
            <a:r>
              <a:rPr lang="en-US" altLang="zh-CN" smtClean="0"/>
              <a:t>http://duartes.org/gustavo/blog/post/intel-cpu-caches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CPU cache. </a:t>
            </a:r>
            <a:r>
              <a:rPr lang="en-US" altLang="zh-CN" smtClean="0"/>
              <a:t>http://en.wikipedia.org/wiki/CPU_cache</a:t>
            </a: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6E71A2-DB9E-4504-872B-58EE414AF9E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2BD558-14D1-4CA3-B102-C02C435F5D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Gallery of Processor Cache Effects. </a:t>
            </a:r>
            <a:r>
              <a:rPr lang="en-US" altLang="zh-CN" smtClean="0"/>
              <a:t>http://igoro.com/archive/gallery-of-processor-cache-effects/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06A343-44CE-47B7-8326-E049B059B8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cache. </a:t>
            </a:r>
            <a:r>
              <a:rPr lang="en-US" altLang="ko-KR" smtClean="0">
                <a:cs typeface="맑은 고딕"/>
              </a:rPr>
              <a:t>http://vdisk.weibo.com/s/ItKHC </a:t>
            </a:r>
            <a:r>
              <a:rPr lang="en-US" altLang="zh-CN" smtClean="0"/>
              <a:t>PP158</a:t>
            </a: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C89A67-D348-498C-87AE-AD4BF12349E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E7D8A9-A092-474B-B633-8AA53F6157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AE5162-C82B-4D39-A2C3-66BE55A1F46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9AF1FA-8D41-470B-90C1-A4345272E1E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A6B84A-3DD1-4CC4-9D29-F3130FF1ADD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Optimizing the MESI Cache Coherence Protocol for Multithreaded Applications on Small Symmetric Multiprocessor Systems. </a:t>
            </a:r>
            <a:r>
              <a:rPr lang="en-US" altLang="zh-CN" smtClean="0"/>
              <a:t>http://tibrewala.net/papers/mesi98/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Barriers: a Hardware View for Software Hackers. </a:t>
            </a:r>
            <a:r>
              <a:rPr lang="en-US" altLang="zh-CN" smtClean="0"/>
              <a:t>http://www.rdrop.com/users/paulmck/scalability/paper/whymb.2010.06.14a.pdf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2BA488-8384-4626-92FD-D6FD7A8E971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MOESI protocal. </a:t>
            </a:r>
            <a:r>
              <a:rPr lang="en-US" altLang="zh-CN" smtClean="0"/>
              <a:t>http://en.wikipedia.org/wiki/MOESI_protocol</a:t>
            </a: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75085-9DB1-4B35-BFAD-86B2913459A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8A6043-2F4B-404F-B87D-D7EAD13D2B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BB8FE0-4C5B-45F9-AC87-59AE023D78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Atomic vs. Non-Atomic Operations. </a:t>
            </a:r>
            <a:r>
              <a:rPr lang="en-US" altLang="zh-CN" smtClean="0"/>
              <a:t>http://preshing.com/20130618/atomic-vs-non-atomic-operations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Lockless Programming Considerations for Xbox 360 and Microsoft Windows. </a:t>
            </a:r>
            <a:r>
              <a:rPr lang="en-US" altLang="zh-CN" smtClean="0"/>
              <a:t>http://msdn.microsoft.com/en-us/library/windows/desktop/ee418650(v=vs.85).aspx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Developer’s Manual Volume 3A: System Programming Guide, Part 1 </a:t>
            </a:r>
            <a:r>
              <a:rPr lang="en-US" altLang="zh-CN" smtClean="0"/>
              <a:t>http://download.intel.com/products/processor/manual/253668.pdf Chapter 8.1.1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AMD64 Architecture Programmer’s Manual Volume 1: Application Programming. </a:t>
            </a:r>
            <a:r>
              <a:rPr lang="en-US" altLang="zh-CN" smtClean="0"/>
              <a:t>http://support.amd.com/us/Processor_TechDocs/24592_APM_v1.pdf [Search for Atomic]</a:t>
            </a:r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839853-B835-41FF-A375-97DCCAF6EA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D37B3-E52C-47C9-B8D3-5E70F517D6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B8AC4F-EA4E-4606-851D-6C1997BF88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9C405B-2449-4DF9-A2D1-1D3F7B6500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Atomic vs. Non-Atomic Operations. </a:t>
            </a:r>
            <a:r>
              <a:rPr lang="en-US" altLang="zh-CN" smtClean="0"/>
              <a:t>http://preshing.com/20130618/atomic-vs-non-atomic-operations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Developer’s Manual Volume 3A: System Programming Guide, Part 1 </a:t>
            </a:r>
            <a:r>
              <a:rPr lang="en-US" altLang="zh-CN" smtClean="0"/>
              <a:t>http://download.intel.com/products/processor/manual/253668.pdf Chapter 8.1.1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AMD64 Architecture Programmer’s Manual Volume 1: Application Programming. </a:t>
            </a:r>
            <a:r>
              <a:rPr lang="en-US" altLang="zh-CN" smtClean="0"/>
              <a:t>http://support.amd.com/us/Processor_TechDocs/24592_APM_v1.pdf [Search for Atomic]</a:t>
            </a:r>
            <a:endParaRPr lang="zh-CN" altLang="en-US" smtClean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016D30-B518-4AE2-AC4E-37E59E3DD48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50A1B7-6C32-4CA9-95F9-616E39B85F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Developer’s Manual Volume 2 (2A, 2B &amp; 2C): Instruction Set Reference, A-Z. </a:t>
            </a:r>
            <a:r>
              <a:rPr lang="en-US" altLang="zh-CN" smtClean="0"/>
              <a:t>http://download.intel.com/products/processor/manual/325383.pdf [Search for cmpxchg, xchg, lock]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4DD56A-DC62-4114-9E02-93C7197144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Developer’s Manual Volume 2 (2A, 2B &amp; 2C): Instruction Set Reference, A-Z. </a:t>
            </a:r>
            <a:r>
              <a:rPr lang="en-US" altLang="zh-CN" smtClean="0"/>
              <a:t>http://download.intel.com/products/processor/manual/325383.pdf [Search for cmpxchg, xchg, lock]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Inline Assembly. </a:t>
            </a:r>
            <a:r>
              <a:rPr lang="en-US" altLang="zh-CN" smtClean="0"/>
              <a:t>http://wiki.osdev.org/Inline_Assembly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cmpxchg.h in Linux. </a:t>
            </a:r>
            <a:r>
              <a:rPr lang="en-US" altLang="zh-CN" smtClean="0"/>
              <a:t>http://tomoyo.sourceforge.jp/cgi-bin/lxr/source/arch/x86/include/asm/cmpxchg.h</a:t>
            </a:r>
            <a:endParaRPr lang="zh-CN" altLang="en-US" smtClean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C717B4-214F-4459-9249-49F43F655A5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593D0E-5012-4A25-A2E9-F66D328E8A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Ordering. </a:t>
            </a:r>
            <a:r>
              <a:rPr lang="en-US" altLang="zh-CN" smtClean="0"/>
              <a:t>http://en.wikipedia.org/wiki/Memory_ordering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Lockless Programming Considerations for Xbox 360 and Microsoft Windows. </a:t>
            </a:r>
            <a:r>
              <a:rPr lang="en-US" altLang="zh-CN" smtClean="0"/>
              <a:t>http://msdn.microsoft.com/en-us/library/windows/desktop/ee418650(v=vs.85).aspx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Developer’s Manual Volume 3A: System Programming Guide, Part 1. </a:t>
            </a:r>
            <a:r>
              <a:rPr lang="en-US" altLang="zh-CN" smtClean="0"/>
              <a:t>http://download.intel.com/products/processor/manual/253668.pdf [Chapter 8.2.2]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AMD64 Architecture Programmer’s Manual Volume 2: System Programming. </a:t>
            </a:r>
            <a:r>
              <a:rPr lang="en-US" altLang="zh-CN" smtClean="0"/>
              <a:t>http://support.amd.com/us/Processor_TechDocs/24593_APM_v2.pdf [Chapter 7]</a:t>
            </a:r>
            <a:endParaRPr lang="zh-CN" altLang="en-US" smtClean="0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110E10-2689-410E-998F-AF981ED1FC2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Ordering at Compile Time. </a:t>
            </a:r>
            <a:r>
              <a:rPr lang="en-US" altLang="zh-CN" smtClean="0"/>
              <a:t>http://preshing.com/20120625/memory-ordering-at-compile-time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Reordering Caught in the Act. </a:t>
            </a:r>
            <a:r>
              <a:rPr lang="en-US" altLang="zh-CN" smtClean="0"/>
              <a:t>http://preshing.com/20120515/memory-reordering-caught-in-the-act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Who ordered memory fences on an x86? </a:t>
            </a:r>
            <a:r>
              <a:rPr lang="en-US" altLang="zh-CN" smtClean="0"/>
              <a:t>http://bartoszmilewski.com/2008/11/05/who-ordered-memory-fences-on-an-x86/</a:t>
            </a:r>
            <a:endParaRPr lang="zh-CN" altLang="en-US" smtClean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A18392-2A96-4A42-9087-048CC6EC3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F18169-DCED-4F97-9043-CD8F974838E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barrier. </a:t>
            </a:r>
            <a:r>
              <a:rPr lang="en-US" altLang="zh-CN" smtClean="0"/>
              <a:t>http://en.wikipedia.org/wiki/Memory_barrier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ordering. </a:t>
            </a:r>
            <a:r>
              <a:rPr lang="en-US" altLang="zh-CN" smtClean="0"/>
              <a:t>http://en.wikipedia.org/wiki/Memory_ordering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Barriers a Hardware View for Software Hackers. </a:t>
            </a:r>
            <a:r>
              <a:rPr lang="en-US" altLang="zh-CN" smtClean="0"/>
              <a:t>http://www.rdrop.com/users/paulmck/scalability/paper/whymb.2009.04.05a.pdf</a:t>
            </a:r>
            <a:endParaRPr lang="zh-CN" altLang="en-US" smtClean="0"/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E7D31E-66A9-4C73-9624-34B9CD97EC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E32CFA-65F5-40F4-8FED-354F56922A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ABB7A4-76F8-4CE9-9760-C7CF8060F70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0E6063-96E9-4109-833E-54B9F7E8FB3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D3D8A7-86A1-4AF3-86FF-1AA43FBA02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Barriers Are Like Source Control Operations. </a:t>
            </a:r>
            <a:r>
              <a:rPr lang="en-US" altLang="zh-CN" smtClean="0"/>
              <a:t>http://preshing.com/20120710/memory-barriers-are-like-source-control-operations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F47A94-CC2C-48D5-8ACB-0352812A50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Intel Sandy Bridge Configuration. </a:t>
            </a:r>
            <a:r>
              <a:rPr lang="en-US" altLang="zh-CN" smtClean="0"/>
              <a:t>http://www.7-cpu.com/cpu/SandyBridge.html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Intel’s Haswell CPU Microarchitecture. </a:t>
            </a:r>
            <a:r>
              <a:rPr lang="en-US" altLang="zh-CN" smtClean="0"/>
              <a:t>http://www.realworldtech.com/haswell-cpu/5/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CPU Cache Flushing Fallacy. </a:t>
            </a:r>
            <a:r>
              <a:rPr lang="en-US" altLang="zh-CN" smtClean="0"/>
              <a:t>http://mechanical-sympathy.blogspot.com/2013/02/cpu-cache-flushing-fallacy.html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Barriers/Fences. </a:t>
            </a:r>
            <a:r>
              <a:rPr lang="en-US" altLang="zh-CN" smtClean="0"/>
              <a:t>http://mechanical-sympathy.blogspot.com/2011/07/memory-barriersfences.html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Write Combining. </a:t>
            </a:r>
            <a:r>
              <a:rPr lang="en-US" altLang="zh-CN" smtClean="0"/>
              <a:t>http://mechanical-sympathy.blogspot.com/2011/07/write-combining.html</a:t>
            </a:r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49B210-4EB0-4842-8869-12A3C7C1C1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Lock-Free Algorithms. </a:t>
            </a:r>
            <a:r>
              <a:rPr lang="en-US" altLang="zh-CN" smtClean="0"/>
              <a:t>http://qconlondon.com/dl/qcon-london-2012/slides/MartinThompson_and_MichaelBarker_LockFreeAlgorithmsForUltimatePerformance.pdf PP9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Weak vs. Strong Memory Models. </a:t>
            </a:r>
            <a:r>
              <a:rPr lang="en-US" altLang="zh-CN" smtClean="0"/>
              <a:t>http://preshing.com/20120930/weak-vs-strong-memory-models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2F0376-404C-44B6-93B9-71129AF451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Weak vs. Strong Memory Models. </a:t>
            </a:r>
            <a:r>
              <a:rPr lang="en-US" altLang="zh-CN" smtClean="0"/>
              <a:t>http://preshing.com/20120930/weak-vs-strong-memory-models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BC8945-AD89-4986-A469-B5EE72C314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890905-456D-4A47-89B6-CD94B62536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08B159-27B7-4812-990C-5E2CD9838C3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b="1" smtClean="0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A849B9-B644-4679-943C-01F35CFDFFF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Who ordered memory fences on an x86?</a:t>
            </a:r>
            <a:r>
              <a:rPr lang="zh-CN" altLang="en-US" smtClean="0"/>
              <a:t> </a:t>
            </a:r>
            <a:r>
              <a:rPr lang="en-US" altLang="zh-CN" smtClean="0"/>
              <a:t>http://bartoszmilewski.com/2008/11/05/who-ordered-memory-fences-on-an-x86/</a:t>
            </a:r>
            <a:endParaRPr lang="en-US" altLang="zh-CN" b="1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0B4AA9-D83B-4B5D-B3FA-2A48341152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Getting Physical With Memory. </a:t>
            </a:r>
            <a:r>
              <a:rPr lang="en-US" altLang="zh-CN" smtClean="0"/>
              <a:t>http://duartes.org/gustavo/blog/post/getting-physical-with-memory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71B986-518F-4F14-99E0-689B51664C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ordering. </a:t>
            </a:r>
            <a:r>
              <a:rPr lang="en-US" altLang="zh-CN" smtClean="0"/>
              <a:t>http://en.wikipedia.org/wiki/Memory_ordering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119D1C-692B-4143-A406-1478B40ADE7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A68FC1-82C1-4D81-B2FA-A66AAD7B4E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8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05B91E-D9EC-40FB-8FF1-B28EC24520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ordering. </a:t>
            </a:r>
            <a:r>
              <a:rPr lang="en-US" altLang="zh-CN" smtClean="0"/>
              <a:t>http://en.wikipedia.org/wiki/Memory_ordering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 64 and IA-32 Architectures Software Developer's Manual Volume 3 (3A, 3B &amp; 3C) System Programming Guide. </a:t>
            </a:r>
            <a:r>
              <a:rPr lang="en-US" altLang="zh-CN" smtClean="0"/>
              <a:t>http://download.intel.com/products/processor/manual/325384.pdf [Chapter 8.2.5]</a:t>
            </a:r>
            <a:endParaRPr lang="zh-CN" altLang="en-US" smtClean="0"/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46B3C8-3E71-4CCD-8322-CAECC6347D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69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C8E024-01E1-43B3-BB94-6091FB91A62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90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941805-4DFB-453A-AFD4-33673F6FB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Which is a better write barrier on x86: lock+addl or xchgl? </a:t>
            </a:r>
            <a:r>
              <a:rPr lang="en-US" altLang="zh-CN" smtClean="0"/>
              <a:t>http://stackoverflow.com/questions/4232660/which-is-a-better-write-barrier-on-x86-lockaddl-or-xchgl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Understanding the Linux Kernel, 3</a:t>
            </a:r>
            <a:r>
              <a:rPr lang="en-US" altLang="zh-CN" b="1" baseline="30000" smtClean="0"/>
              <a:t>rd</a:t>
            </a:r>
            <a:r>
              <a:rPr lang="en-US" altLang="zh-CN" b="1" smtClean="0"/>
              <a:t> Edition</a:t>
            </a:r>
            <a:r>
              <a:rPr lang="en-US" altLang="zh-CN" smtClean="0"/>
              <a:t>. PP208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barriers. </a:t>
            </a:r>
            <a:r>
              <a:rPr lang="en-US" altLang="zh-CN" smtClean="0"/>
              <a:t>http://www.crashcourse.ca/wiki/index.php/Memory_barriers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Runtime memory barrier patching. </a:t>
            </a:r>
            <a:r>
              <a:rPr lang="en-US" altLang="zh-CN" smtClean="0"/>
              <a:t>http://lwn.net/Articles/29599/</a:t>
            </a:r>
          </a:p>
        </p:txBody>
      </p:sp>
      <p:sp>
        <p:nvSpPr>
          <p:cNvPr id="1310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E855D4-ADCE-4BE5-8F6F-E2993615E47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Memory barriers. </a:t>
            </a:r>
            <a:r>
              <a:rPr lang="en-US" altLang="zh-CN" smtClean="0"/>
              <a:t>http://www.crashcourse.ca/wiki/index.php/Memory_barriers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Memory Barrier macro. </a:t>
            </a:r>
            <a:r>
              <a:rPr lang="en-US" altLang="zh-CN" smtClean="0"/>
              <a:t>http://msdn.microsoft.com/en-us/library/windows/desktop/ms684208(v=vs.85).aspx</a:t>
            </a:r>
          </a:p>
        </p:txBody>
      </p:sp>
      <p:sp>
        <p:nvSpPr>
          <p:cNvPr id="1331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AA3FAC-5988-4004-8EE9-001F7066AB6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1CBE0B-52B5-42B4-A803-F2739BD6E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72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380C66-E9F3-475C-AF4F-C33F6DB1886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smtClean="0">
                <a:cs typeface="맑은 고딕"/>
              </a:rPr>
              <a:t>Cache. </a:t>
            </a:r>
            <a:r>
              <a:rPr lang="en-US" altLang="ko-KR" smtClean="0">
                <a:cs typeface="맑은 고딕"/>
              </a:rPr>
              <a:t>http://vdisk.weibo.com/s/ItKHC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4B9BBE-303C-4E7B-8992-5EF2E75BE6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Lockless Programming Considerations for Xbox 360 and Microsoft Windows. </a:t>
            </a:r>
            <a:r>
              <a:rPr lang="en-US" altLang="zh-CN" smtClean="0"/>
              <a:t>http://msdn.microsoft.com/en-us/library/windows/desktop/ee418650(v=vs.85).aspx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Acquire and Release Semantics. </a:t>
            </a:r>
            <a:r>
              <a:rPr lang="en-US" altLang="zh-CN" smtClean="0"/>
              <a:t>http://preshing.com/20120913/acquire-and-release-semantics</a:t>
            </a:r>
            <a:endParaRPr lang="zh-CN" altLang="en-US" smtClean="0"/>
          </a:p>
        </p:txBody>
      </p:sp>
      <p:sp>
        <p:nvSpPr>
          <p:cNvPr id="1392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92A9E3-5349-4300-A526-6300A159FC3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1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867DB9-5800-4EE2-A8CF-2D9FDA2477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6D375B-3D75-4FE0-B3E7-78F7F43D41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5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35225D-197B-45FE-8B4A-E2D2CDD5E9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7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835BB8-97CF-4565-B1D7-52BE0295DD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13C659-C24A-4B05-B995-1A8429A9D3E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Spinning. </a:t>
            </a:r>
            <a:r>
              <a:rPr lang="en-US" altLang="zh-CN" smtClean="0"/>
              <a:t>http://www.1024cores.net/home/lock-free-algorithms/tricks/spinning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Spinlocks and Read-Write Locks</a:t>
            </a:r>
            <a:r>
              <a:rPr lang="en-US" altLang="zh-CN" smtClean="0"/>
              <a:t>. http://locklessinc.com/articles/locks/</a:t>
            </a:r>
            <a:endParaRPr lang="en-US" altLang="zh-CN" b="1" smtClean="0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6CBE32-7F02-4E76-A220-67364995366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AE16EB-8483-42E5-8702-32751C51BC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pause instruction in x86. </a:t>
            </a:r>
            <a:r>
              <a:rPr lang="en-US" altLang="zh-CN" smtClean="0"/>
              <a:t>http://stackoverflow.com/questions/12894078/pause-instruction-in-x86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Spinning. </a:t>
            </a:r>
            <a:r>
              <a:rPr lang="en-US" altLang="zh-CN" smtClean="0"/>
              <a:t>http://www.1024cores.net/home/lock-free-algorithms/tricks/spinning</a:t>
            </a:r>
            <a:endParaRPr lang="zh-CN" altLang="en-US" smtClean="0"/>
          </a:p>
        </p:txBody>
      </p:sp>
      <p:sp>
        <p:nvSpPr>
          <p:cNvPr id="155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D14176-2D9F-46A0-92C8-E1C624076E5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pause instruction in x86. </a:t>
            </a:r>
            <a:r>
              <a:rPr lang="en-US" altLang="zh-CN" smtClean="0"/>
              <a:t>http://stackoverflow.com/questions/12894078/pause-instruction-in-x86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7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51357-B120-4812-B0AC-724B293FB23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Nehalem - Everything You Need to Know about Intel's New Architecture. </a:t>
            </a:r>
            <a:r>
              <a:rPr lang="en-US" altLang="zh-CN" smtClean="0"/>
              <a:t>http://impact.asu.edu/cse591sp11/Nehalem.pdf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Intel Core i7 (Nehalem): Architecture By AMD? </a:t>
            </a:r>
            <a:r>
              <a:rPr lang="en-US" altLang="zh-CN" smtClean="0"/>
              <a:t>http://www.tomshardware.com/reviews/Intel-i7-nehalem-cpu,2041-10.html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Understanding the CPU Cache. </a:t>
            </a:r>
            <a:r>
              <a:rPr lang="en-US" altLang="zh-CN" smtClean="0"/>
              <a:t>https://wiki.csiro.au/display/ASC/Understanding+the+CPU+Cache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Gallery of Processor Cache Effects. </a:t>
            </a:r>
            <a:r>
              <a:rPr lang="en-US" altLang="zh-CN" smtClean="0"/>
              <a:t>http://igoro.com/archive/gallery-of-processor-cache-effects/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00E696-32B6-4391-BB16-FC198CC24E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9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429FC-57F9-4487-91FD-55AA37F62F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1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23E9DF-9858-4EBA-B23D-D00E56DB46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Volatile variable</a:t>
            </a:r>
            <a:r>
              <a:rPr lang="en-US" altLang="zh-CN" smtClean="0"/>
              <a:t>. http://en.wikipedia.org/wiki/Volatile_variable</a:t>
            </a:r>
            <a:endParaRPr lang="en-US" altLang="zh-CN" b="1" smtClean="0"/>
          </a:p>
          <a:p>
            <a:pPr>
              <a:spcBef>
                <a:spcPct val="0"/>
              </a:spcBef>
            </a:pPr>
            <a:r>
              <a:rPr lang="en-US" altLang="zh-CN" b="1" smtClean="0"/>
              <a:t>What are we going to do about </a:t>
            </a:r>
            <a:r>
              <a:rPr lang="en-US" altLang="zh-CN" b="1" i="1" smtClean="0"/>
              <a:t>volatile? </a:t>
            </a:r>
            <a:r>
              <a:rPr lang="en-US" altLang="zh-CN" smtClean="0"/>
              <a:t>http://www.complang.tuwien.ac.at/anton/euroforth/ef11/papers/haley.pdf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Who ordered sequential consistency?</a:t>
            </a:r>
            <a:r>
              <a:rPr lang="en-US" altLang="zh-CN" smtClean="0"/>
              <a:t> http://bartoszmilewski.com/tag/volatile/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The JSR-133 Cookbook for Compiler Writers.</a:t>
            </a:r>
            <a:r>
              <a:rPr lang="en-US" altLang="zh-CN" smtClean="0"/>
              <a:t> http://gee.cs.oswego.edu/dl/jmm/cookbook.html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What Volatile Means in Java.</a:t>
            </a:r>
            <a:r>
              <a:rPr lang="en-US" altLang="zh-CN" smtClean="0"/>
              <a:t> http://jeremymanson.blogspot.com/2008/11/what-volatile-means-in-java.html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The Java Language Specification Java SE 7 Edition</a:t>
            </a:r>
            <a:r>
              <a:rPr lang="en-US" altLang="zh-CN" smtClean="0"/>
              <a:t>. http://docs.oracle.com/javase/specs/jls/se7/jls7.pdf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Why the “volatile” type class should not be used</a:t>
            </a:r>
            <a:r>
              <a:rPr lang="en-US" altLang="zh-CN" smtClean="0"/>
              <a:t>. https://www.kernel.org/doc/Documentation/volatile-considered-harmful.txt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C++ and the Perils of Double-Checked Locking</a:t>
            </a:r>
            <a:r>
              <a:rPr lang="en-US" altLang="zh-CN" smtClean="0"/>
              <a:t>. http://www.aristeia.com/Papers/DDJ_Jul_Aug_2004_revised.pdf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volatile : Java Glossary</a:t>
            </a:r>
            <a:r>
              <a:rPr lang="en-US" altLang="zh-CN" smtClean="0"/>
              <a:t>. http://mindprod.com/jgloss/volatile.html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Volatile fields</a:t>
            </a:r>
            <a:r>
              <a:rPr lang="en-US" altLang="zh-CN" smtClean="0"/>
              <a:t>. http://msdn.microsoft.com/en-us/library/aa645755(v=vs.71).aspx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volatile (C++)</a:t>
            </a:r>
            <a:r>
              <a:rPr lang="en-US" altLang="zh-CN" smtClean="0"/>
              <a:t>. http://msdn.microsoft.com/en-us/library/12a04hfd.aspx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volatile vs. volatile</a:t>
            </a:r>
            <a:r>
              <a:rPr lang="en-US" altLang="zh-CN" smtClean="0"/>
              <a:t>. http://www.drdobbs.com/parallel/volatile-vs-volatile/212701484?pgno=1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Why is volatile not considered useful in multithreaded C or C++ programming</a:t>
            </a:r>
            <a:r>
              <a:rPr lang="en-US" altLang="zh-CN" smtClean="0"/>
              <a:t>? http://stackoverflow.com/questions/2484980/why-is-volatile-not-considered-useful-in-multithreaded-c-or-c-programming</a:t>
            </a:r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405B6E-69DC-41EE-B797-635DFF2CCE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8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A32641-3175-44D1-9E8C-D89F5FD219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3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801019-6673-4A8C-A322-5655D12808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CPU Cache Flushing Fallacy. </a:t>
            </a:r>
            <a:r>
              <a:rPr lang="en-US" altLang="zh-CN" smtClean="0"/>
              <a:t>http://mechanical-sympathy.blogspot.com/2013/02/cpu-cache-flushing-fallacy.html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http://users.atw.hu/instlatx64/GenuineIntel00206C1_Gulftown_MemLatX64.txt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1C3776-8E32-431C-8FE6-049FCBEA8BB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Performance Tuning for CPU. </a:t>
            </a:r>
            <a:r>
              <a:rPr lang="en-US" altLang="zh-CN" smtClean="0"/>
              <a:t>http://vdisk.weibo.com/s/Gc57-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Understanding the CPU Cache. </a:t>
            </a:r>
            <a:r>
              <a:rPr lang="en-US" altLang="zh-CN" smtClean="0"/>
              <a:t>https://wiki.csiro.au/display/ASC/Understanding+the+CPU+Cache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0049A7-600C-42A5-8696-E73CD3C85BB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87BB-9C4F-416F-B927-9E00917B15F2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CE572-8FB7-4338-A590-A5BD4D81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B1C72-5F9B-44C8-9ABA-3818DCE7868B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DEB0C-CD3B-4CA5-840A-A5BC71916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162FC-A122-404D-8552-158B17B45547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59FAF-7E7B-44F1-AF01-D78B37CF8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57CD-53E6-448C-B0BD-416DAE614BED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9FB03-E11E-4ED0-B5C8-0B78253E7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3F4DA-0EB0-4655-9DDA-59133A98A896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8E15-66FF-4EA3-8AD1-CB59317A5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AA147-CA09-4659-A4F3-78F362B46CEF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70A36-1D63-4D16-AD4F-AF1F11C4B1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70C3C-7A7B-4316-9604-C57EA2C04075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66339-46B0-4480-B06C-7610821FD3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B2CA-3B80-4D88-BCCF-E9186BE791BA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9D6D2-3B10-4D40-AC4D-13B2B5D8B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E3D0-7733-4524-AC56-11C98353A310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B12E-FD43-4437-B00F-75B608CB4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C71D3-6F43-4EB4-9A5C-04A218FCF627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EC3F-3C6D-4C45-869E-840D1AB82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CCF20-4463-45D9-8940-268E9967E6DE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6488F-A79E-4458-8938-706EB3F97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883828-E3AA-421E-93A0-F751EF5C6B33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F89D6-D9F0-4112-9DD4-D02E12431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ibo.com/u/2216172320?from=profile&amp;wvr=5&amp;loc=infdo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686360(v=vs.85)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cpp/atomic" TargetMode="External"/><Relationship Id="rId4" Type="http://schemas.openxmlformats.org/officeDocument/2006/relationships/hyperlink" Target="http://gcc.gnu.org/onlinedocs/gcc-4.4.3/gcc/Atomic-Builti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hyperlink" Target="http://vdisk.weibo.com/s/I6KmT" TargetMode="External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products/processor/manual/253668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2008/11/05/who-ordered-memory-fences-on-an-x86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40.jpeg"/><Relationship Id="rId4" Type="http://schemas.openxmlformats.org/officeDocument/2006/relationships/hyperlink" Target="http://preshing.com/20120515/memory-reordering-caught-in-the-act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locklessinc.com/articles/locks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2894078/pause-instruction-in-x86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24cores.net/home/lock-free-algorithms/tricks/spinning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ppened-befor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specs/jls/se7/jls7.pdf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24cores.net/home/lock-free-algorithms/false-sharing---false" TargetMode="External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hyperlink" Target="http://www.1024cores.net/home/lock-free-algorithms/tricks/per-processor-data" TargetMode="External"/><Relationship Id="rId4" Type="http://schemas.openxmlformats.org/officeDocument/2006/relationships/hyperlink" Target="http://www.1024cores.net/home/lock-free-algorithms/reader-writer-problem/distributed-reader-writer-mute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impact.asu.edu/cse591sp11/Nehalem.pdf" TargetMode="External"/><Relationship Id="rId3" Type="http://schemas.openxmlformats.org/officeDocument/2006/relationships/hyperlink" Target="file:///C:\Documents%20and%20Settings\Administrator\My%20Documents\Downloads\AMD64%20Architecture%20Programmers%20Manual%20Volume%201%20System%20Programming" TargetMode="External"/><Relationship Id="rId7" Type="http://schemas.openxmlformats.org/officeDocument/2006/relationships/hyperlink" Target="http://www.open-std.org/jtc1/sc22/wg21/docs/papers/2012/n3337.pdf" TargetMode="External"/><Relationship Id="rId2" Type="http://schemas.openxmlformats.org/officeDocument/2006/relationships/hyperlink" Target="http://download.intel.com/products/processor/manual/3254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disk.weibo.com/s/dBzv2sibeNoK" TargetMode="External"/><Relationship Id="rId5" Type="http://schemas.openxmlformats.org/officeDocument/2006/relationships/hyperlink" Target="http://gotocon.com/dl/goto-aar-2012/slides/MartinThompson_MythbustingModernHardwareToGainMechanicalSympathy.pdf" TargetMode="External"/><Relationship Id="rId4" Type="http://schemas.openxmlformats.org/officeDocument/2006/relationships/hyperlink" Target="http://support.amd.com/us/Processor_TechDocs/24593_APM_v2.pdf" TargetMode="External"/><Relationship Id="rId9" Type="http://schemas.openxmlformats.org/officeDocument/2006/relationships/hyperlink" Target="http://www.tomshardware.com/reviews/Intel-i7-nehalem-cpu,2041-10.html" TargetMode="Externa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duartes.org/gustavo/blog/post/getting-physical-with-memory" TargetMode="External"/><Relationship Id="rId13" Type="http://schemas.openxmlformats.org/officeDocument/2006/relationships/hyperlink" Target="https://wiki.csiro.au/display/ASC/Understanding+the+CPU+Cache" TargetMode="External"/><Relationship Id="rId3" Type="http://schemas.openxmlformats.org/officeDocument/2006/relationships/hyperlink" Target="http://203.208.46.145/url?sa=t&amp;rct=j&amp;q=Cache+Coherence+Protocols&amp;source=web&amp;cd=5&amp;cad=rja&amp;ved=0CFMQFjAE&amp;url=http://meseec.ce.rit.edu/551-projects/fall2010/1-3.pdf&amp;ei=Ho_eUbWJDMq3kgXC_ID4BQ&amp;usg=AFQjCNEI7n-IrUXJRTNceO9VqjFYXlhnIg&amp;bvm=bv.48705608,d.aGc" TargetMode="External"/><Relationship Id="rId7" Type="http://schemas.openxmlformats.org/officeDocument/2006/relationships/hyperlink" Target="http://igoro.com/archive/gallery-of-processor-cache-effects/" TargetMode="External"/><Relationship Id="rId12" Type="http://schemas.openxmlformats.org/officeDocument/2006/relationships/hyperlink" Target="https://www.cs.uiowa.edu/~ghosh/4-20-06.pdf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artes.org/gustavo/blog/post/intel-cpu-caches" TargetMode="External"/><Relationship Id="rId11" Type="http://schemas.openxmlformats.org/officeDocument/2006/relationships/hyperlink" Target="file:///C:\Documents%20and%20Settings\Administrator\My%20Documents\Downloads\mechanical-sympathy.blogspot.com\2013\02\cpu-cache-flushing-fallacy.html" TargetMode="External"/><Relationship Id="rId5" Type="http://schemas.openxmlformats.org/officeDocument/2006/relationships/hyperlink" Target="http://vdisk.weibo.com/s/ItKHC" TargetMode="External"/><Relationship Id="rId10" Type="http://schemas.openxmlformats.org/officeDocument/2006/relationships/hyperlink" Target="http://www.cs.umd.edu/class/fall2001/cmsc411/proj01/cache/cache.html" TargetMode="External"/><Relationship Id="rId4" Type="http://schemas.openxmlformats.org/officeDocument/2006/relationships/hyperlink" Target="http://home.ustc.edu.cn/~shengjie/REFERENCE/Cache%20Memory.pdf" TargetMode="External"/><Relationship Id="rId9" Type="http://schemas.openxmlformats.org/officeDocument/2006/relationships/hyperlink" Target="http://www.realworldtech.com/haswell-cpu/5/" TargetMode="External"/><Relationship Id="rId14" Type="http://schemas.openxmlformats.org/officeDocument/2006/relationships/hyperlink" Target="http://203.208.46.145/url?sa=t&amp;rct=j&amp;q=What+Every+Programmer+Should+Know+About+Memory&amp;source=web&amp;cd=1&amp;cad=rja&amp;ved=0CDAQFjAA&amp;url=http://www.akkadia.org/drepper/cpumemory.pdf&amp;ei=y5beUb-eKoehigfUjIHgAw&amp;usg=AFQjCNHusTHdrOCrTp8oD3nrWSg_Pei7QA&amp;bvm=bv.48705608,d.aGc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nux/library/l-linux-synchronization/index.html" TargetMode="External"/><Relationship Id="rId7" Type="http://schemas.openxmlformats.org/officeDocument/2006/relationships/hyperlink" Target="file:///C:\Documents%20and%20Settings\Administrator\My%20Documents\Downloads\lwn.net\Articles\470681\" TargetMode="External"/><Relationship Id="rId2" Type="http://schemas.openxmlformats.org/officeDocument/2006/relationships/hyperlink" Target="http://peeterjoot.wordpress.com/2009/11/29/an-attempt-to-illustrate-differences-between-memory-ordering-and-atomic-acc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fdube.wordpress.com/2011/11/30/understanding-atomic-operations/" TargetMode="External"/><Relationship Id="rId5" Type="http://schemas.openxmlformats.org/officeDocument/2006/relationships/hyperlink" Target="http://preshing.com/20130618/atomic-vs-non-atomic-operations" TargetMode="External"/><Relationship Id="rId4" Type="http://schemas.openxmlformats.org/officeDocument/2006/relationships/hyperlink" Target="http://gcc.gnu.org/onlinedocs/gcc-4.1.2/gcc/Atomic-Builtins.html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osdev.org/Inline_Assembly" TargetMode="External"/><Relationship Id="rId13" Type="http://schemas.openxmlformats.org/officeDocument/2006/relationships/hyperlink" Target="http://www.rdrop.com/users/paulmck/scalability/paper/whymb.2010.06.14a.pdf" TargetMode="External"/><Relationship Id="rId18" Type="http://schemas.openxmlformats.org/officeDocument/2006/relationships/hyperlink" Target="file:///C:\Documents%20and%20Settings\Administrator\My%20Documents\Downloads\jfdube.wordpress.com\2012\03\08\understanding-memory-ordering\" TargetMode="External"/><Relationship Id="rId3" Type="http://schemas.openxmlformats.org/officeDocument/2006/relationships/hyperlink" Target="http://peeterjoot.wordpress.com/2009/11/29/an-attempt-to-illustrate-differences-between-memory-ordering-and-atomic-access/" TargetMode="External"/><Relationship Id="rId7" Type="http://schemas.openxmlformats.org/officeDocument/2006/relationships/hyperlink" Target="http://stackoverflow.com/questions/12183311/difference-in-mfence-and-asm-volatile-memory" TargetMode="External"/><Relationship Id="rId12" Type="http://schemas.openxmlformats.org/officeDocument/2006/relationships/hyperlink" Target="file:///C:\Documents%20and%20Settings\Administrator\My%20Documents\Downloads\mechanical-sympathy.blogspot.com\2011\07\write-combining.html" TargetMode="External"/><Relationship Id="rId17" Type="http://schemas.openxmlformats.org/officeDocument/2006/relationships/hyperlink" Target="http://203.208.46.145/url?sa=t&amp;rct=j&amp;q=LINUX+KERNEL+MEMORY+BARRIERS&amp;source=web&amp;cd=1&amp;cad=rja&amp;ved=0CCgQFjAA&amp;url=https://www.kernel.org/doc/Documentation/memory-barriers.txt&amp;ei=UpTeUbu0HavuiAf1xICYDQ&amp;usg=AFQjCNHEqpKwOgXkpI7oDAYVg8p7yD1UGw&amp;bvm=bv.48705608,d.aGc" TargetMode="External"/><Relationship Id="rId2" Type="http://schemas.openxmlformats.org/officeDocument/2006/relationships/hyperlink" Target="http://preshing.com/20120913/acquire-and-release-semantics" TargetMode="External"/><Relationship Id="rId16" Type="http://schemas.openxmlformats.org/officeDocument/2006/relationships/hyperlink" Target="http://preshing.com/20120515/memory-reordering-caught-in-the-act" TargetMode="External"/><Relationship Id="rId20" Type="http://schemas.openxmlformats.org/officeDocument/2006/relationships/hyperlink" Target="file:///C:\Documents%20and%20Settings\Administrator\My%20Documents\Downloads\bartoszmilewski.com\2008\11\05\who-ordered-memory-fences-on-an-x86\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5339769/relative-performance-of-swap-vs-compare-and-swap-locks-on-x86" TargetMode="External"/><Relationship Id="rId11" Type="http://schemas.openxmlformats.org/officeDocument/2006/relationships/hyperlink" Target="file:///C:\Documents%20and%20Settings\Administrator\My%20Documents\Downloads\msdn.microsoft.com\en-us\library\windows\desktop\ee418650(v=vs.85).aspx" TargetMode="External"/><Relationship Id="rId5" Type="http://schemas.openxmlformats.org/officeDocument/2006/relationships/hyperlink" Target="http://stackoverflow.com/questions/4232660/which-is-a-better-write-barrier-on-x86-lockaddl-or-xchgl" TargetMode="External"/><Relationship Id="rId15" Type="http://schemas.openxmlformats.org/officeDocument/2006/relationships/hyperlink" Target="http://preshing.com/20120625/memory-ordering-at-compile-time" TargetMode="External"/><Relationship Id="rId10" Type="http://schemas.openxmlformats.org/officeDocument/2006/relationships/hyperlink" Target="http://heather.cs.ucdavis.edu/~matloff/50/PLN/lock.pdf" TargetMode="External"/><Relationship Id="rId19" Type="http://schemas.openxmlformats.org/officeDocument/2006/relationships/hyperlink" Target="http://preshing.com/20120930/weak-vs-strong-memory-models" TargetMode="External"/><Relationship Id="rId4" Type="http://schemas.openxmlformats.org/officeDocument/2006/relationships/hyperlink" Target="http://stackoverflow.com/questions/11105827/what-is-a-store-buffer" TargetMode="External"/><Relationship Id="rId9" Type="http://schemas.openxmlformats.org/officeDocument/2006/relationships/hyperlink" Target="http://peeterjoot.wordpress.com/2009/12/04/intel-memory-ordering-fence-instructions-and-atomic-operations/" TargetMode="External"/><Relationship Id="rId14" Type="http://schemas.openxmlformats.org/officeDocument/2006/relationships/hyperlink" Target="http://preshing.com/20120710/memory-barriers-are-like-source-control-operations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tag/volatile/" TargetMode="External"/><Relationship Id="rId2" Type="http://schemas.openxmlformats.org/officeDocument/2006/relationships/hyperlink" Target="http://www.cl.cam.ac.uk/~pes20/weakmemo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md.edu/~pugh/java/memoryModel/Dagstuhl.pdf" TargetMode="Externa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6000978/setthreadaffinitymask-for-unix-systems" TargetMode="External"/><Relationship Id="rId13" Type="http://schemas.openxmlformats.org/officeDocument/2006/relationships/hyperlink" Target="file:///C:\Documents%20and%20Settings\Administrator\My%20Documents\Downloads\locklessinc.com\articles\locks\" TargetMode="External"/><Relationship Id="rId18" Type="http://schemas.openxmlformats.org/officeDocument/2006/relationships/hyperlink" Target="http://jeremymanson.blogspot.com/2008/11/what-volatile-means-in-java.html" TargetMode="External"/><Relationship Id="rId3" Type="http://schemas.openxmlformats.org/officeDocument/2006/relationships/hyperlink" Target="http://www.1024cores.net/home/lock-free-algorithms/reader-writer-problem/distributed-reader-writer-mutex" TargetMode="External"/><Relationship Id="rId7" Type="http://schemas.openxmlformats.org/officeDocument/2006/relationships/hyperlink" Target="http://stackoverflow.com/questions/6935442/x86-spinlock-using-cmpxchg" TargetMode="External"/><Relationship Id="rId12" Type="http://schemas.openxmlformats.org/officeDocument/2006/relationships/hyperlink" Target="http://www.1024cores.net/home/lock-free-algorithms/tricks/pointer-packing" TargetMode="External"/><Relationship Id="rId17" Type="http://schemas.openxmlformats.org/officeDocument/2006/relationships/hyperlink" Target="http://www.complang.tuwien.ac.at/anton/euroforth/ef11/papers/haley.pdf" TargetMode="External"/><Relationship Id="rId2" Type="http://schemas.openxmlformats.org/officeDocument/2006/relationships/hyperlink" Target="http://preshing.com/20120612/an-introduction-to-lock-free-programming" TargetMode="External"/><Relationship Id="rId16" Type="http://schemas.openxmlformats.org/officeDocument/2006/relationships/hyperlink" Target="http://en.wikipedia.org/wiki/Volatile_vari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chanical-sympathy.blogspot.com/2011/07/false-sharing.html" TargetMode="External"/><Relationship Id="rId11" Type="http://schemas.openxmlformats.org/officeDocument/2006/relationships/hyperlink" Target="http://www.1024cores.net/home/lock-free-algorithms/tricks/per-processor-data" TargetMode="External"/><Relationship Id="rId5" Type="http://schemas.openxmlformats.org/officeDocument/2006/relationships/hyperlink" Target="http://www.1024cores.net/home/lock-free-algorithms/false-sharing---false" TargetMode="External"/><Relationship Id="rId15" Type="http://schemas.openxmlformats.org/officeDocument/2006/relationships/hyperlink" Target="http://stackoverflow.com/questions/7086220/what-does-rep-nop-mean-in-x86-assembly" TargetMode="External"/><Relationship Id="rId10" Type="http://schemas.openxmlformats.org/officeDocument/2006/relationships/hyperlink" Target="http://stackoverflow.com/questions/12894078/pause-instruction-in-x86" TargetMode="External"/><Relationship Id="rId4" Type="http://schemas.openxmlformats.org/officeDocument/2006/relationships/hyperlink" Target="http://herbsutter.com/2009/05/15/effective-concurrency-eliminate-false-sharing/" TargetMode="External"/><Relationship Id="rId9" Type="http://schemas.openxmlformats.org/officeDocument/2006/relationships/hyperlink" Target="http://qconlondon.com/dl/qcon-london-2012/slides/MartinThompson_and_MichaelBarker_LockFreeAlgorithmsForUltimatePerformance.pdf" TargetMode="External"/><Relationship Id="rId14" Type="http://schemas.openxmlformats.org/officeDocument/2006/relationships/hyperlink" Target="http://www.1024cores.net/home/lock-free-algorithms/tricks/spinning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484980/why-is-volatile-not-considered-useful-in-multithreaded-c-or-c-programming" TargetMode="External"/><Relationship Id="rId3" Type="http://schemas.openxmlformats.org/officeDocument/2006/relationships/hyperlink" Target="http://www.aristeia.com/Papers/DDJ_Jul_Aug_2004_revised.pdf" TargetMode="External"/><Relationship Id="rId7" Type="http://schemas.openxmlformats.org/officeDocument/2006/relationships/hyperlink" Target="http://www.drdobbs.com/parallel/volatile-vs-volatile/212701484?pgno=1" TargetMode="External"/><Relationship Id="rId2" Type="http://schemas.openxmlformats.org/officeDocument/2006/relationships/hyperlink" Target="https://www.kernel.org/doc/Documentation/volatile-considered-harmful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12a04hfd.aspx" TargetMode="External"/><Relationship Id="rId5" Type="http://schemas.openxmlformats.org/officeDocument/2006/relationships/hyperlink" Target="http://msdn.microsoft.com/en-us/library/aa645755(v=vs.71).aspx" TargetMode="External"/><Relationship Id="rId4" Type="http://schemas.openxmlformats.org/officeDocument/2006/relationships/hyperlink" Target="http://mindprod.com/jgloss/volatile.html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936625"/>
          </a:xfrm>
        </p:spPr>
        <p:txBody>
          <a:bodyPr/>
          <a:lstStyle/>
          <a:p>
            <a:r>
              <a:rPr lang="en-US" altLang="zh-CN" sz="4000" smtClean="0"/>
              <a:t>CPU</a:t>
            </a:r>
            <a:r>
              <a:rPr lang="zh-CN" altLang="en-US" sz="4000" smtClean="0"/>
              <a:t> </a:t>
            </a:r>
            <a:r>
              <a:rPr lang="en-US" altLang="zh-CN" sz="4000" smtClean="0"/>
              <a:t>Cache Coherence &amp; Memory Consistency</a:t>
            </a:r>
            <a:endParaRPr lang="zh-CN" altLang="en-US" sz="4000" smtClean="0"/>
          </a:p>
        </p:txBody>
      </p:sp>
      <p:sp>
        <p:nvSpPr>
          <p:cNvPr id="14338" name="标题 1"/>
          <p:cNvSpPr txBox="1">
            <a:spLocks/>
          </p:cNvSpPr>
          <p:nvPr/>
        </p:nvSpPr>
        <p:spPr bwMode="auto">
          <a:xfrm>
            <a:off x="684213" y="3429000"/>
            <a:ext cx="77724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400">
                <a:latin typeface="Calibri" pitchFamily="34" charset="0"/>
              </a:rPr>
              <a:t>何登成</a:t>
            </a:r>
            <a:endParaRPr lang="zh-CN" altLang="en-US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/>
              <a:t>The minimum amount of cache which can be loaded or stored to memory</a:t>
            </a:r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X86 CPUs</a:t>
            </a:r>
          </a:p>
          <a:p>
            <a:pPr lvl="1"/>
            <a:r>
              <a:rPr lang="en-US" altLang="zh-CN" sz="2000" smtClean="0"/>
              <a:t>64 Bytes</a:t>
            </a:r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ARM CPUs</a:t>
            </a:r>
          </a:p>
          <a:p>
            <a:pPr lvl="1"/>
            <a:r>
              <a:rPr lang="en-US" altLang="zh-CN" sz="2000" smtClean="0"/>
              <a:t>32 Bytes</a:t>
            </a:r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Cache Line Size Testing</a:t>
            </a:r>
          </a:p>
          <a:p>
            <a:pPr lvl="1"/>
            <a:r>
              <a:rPr lang="en-US" altLang="zh-CN" sz="2000" smtClean="0">
                <a:hlinkClick r:id="rId3"/>
              </a:rPr>
              <a:t>Igor’s Blog</a:t>
            </a:r>
            <a:r>
              <a:rPr lang="zh-CN" altLang="en-US" sz="2000" smtClean="0"/>
              <a:t>：</a:t>
            </a:r>
            <a:r>
              <a:rPr lang="en-US" altLang="zh-CN" sz="2000" smtClean="0"/>
              <a:t>Example 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2205038"/>
            <a:ext cx="3238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Policy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smtClean="0"/>
              <a:t>Inclusive Multilevel Cache</a:t>
            </a:r>
          </a:p>
          <a:p>
            <a:pPr lvl="1"/>
            <a:r>
              <a:rPr lang="zh-CN" altLang="en-US" sz="1400" smtClean="0"/>
              <a:t>外层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包含内层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的所有数据；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外部访问，只需访问最外层的</a:t>
            </a:r>
            <a:r>
              <a:rPr lang="en-US" altLang="zh-CN" sz="1400" smtClean="0"/>
              <a:t>Cache(L3)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最常见形式</a:t>
            </a:r>
            <a:endParaRPr lang="en-US" altLang="zh-CN" sz="1400" smtClean="0"/>
          </a:p>
          <a:p>
            <a:pPr lvl="1"/>
            <a:endParaRPr lang="en-US" altLang="zh-CN" sz="1400" smtClean="0"/>
          </a:p>
          <a:p>
            <a:r>
              <a:rPr lang="en-US" altLang="zh-CN" sz="1600" smtClean="0"/>
              <a:t>Exclusive Multilevel Cache</a:t>
            </a:r>
          </a:p>
          <a:p>
            <a:pPr lvl="1"/>
            <a:r>
              <a:rPr lang="zh-CN" altLang="en-US" sz="1400" smtClean="0"/>
              <a:t>外层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可能不包含内存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的数据；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外部访问，需要遍历所有层级</a:t>
            </a:r>
            <a:r>
              <a:rPr lang="en-US" altLang="zh-CN" sz="1400" smtClean="0"/>
              <a:t>Cache(L1/L2/L3)</a:t>
            </a:r>
            <a:r>
              <a:rPr lang="zh-CN" altLang="en-US" sz="1400" smtClean="0"/>
              <a:t>，寻找记录；</a:t>
            </a:r>
            <a:endParaRPr lang="en-US" altLang="zh-CN" sz="1400" smtClean="0"/>
          </a:p>
          <a:p>
            <a:pPr lvl="1"/>
            <a:endParaRPr lang="en-US" altLang="zh-CN" sz="1400" smtClean="0"/>
          </a:p>
          <a:p>
            <a:r>
              <a:rPr lang="zh-CN" altLang="en-US" sz="1600" smtClean="0"/>
              <a:t>选择原则</a:t>
            </a:r>
            <a:endParaRPr lang="en-US" altLang="zh-CN" sz="1600" smtClean="0"/>
          </a:p>
          <a:p>
            <a:pPr lvl="1"/>
            <a:r>
              <a:rPr lang="zh-CN" altLang="en-US" sz="1400" smtClean="0"/>
              <a:t>空间与效率之间的平衡；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Inclusive</a:t>
            </a:r>
            <a:r>
              <a:rPr lang="zh-CN" altLang="en-US" sz="1400" smtClean="0"/>
              <a:t>：浪费空间；效率高；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Exclusive</a:t>
            </a:r>
            <a:r>
              <a:rPr lang="zh-CN" altLang="en-US" sz="1400" smtClean="0"/>
              <a:t>：节约空间；效率低；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Policy(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1412875"/>
            <a:ext cx="4897437" cy="23701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3933825"/>
            <a:ext cx="5449887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Structure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 smtClean="0"/>
              <a:t>Large caches are implemented as hardware hash tables with fixed-size hash buckets (or “sets”) and no chaining.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sets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hardware hash tables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入口数量；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ways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每个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入口能够存储的项数量；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N-way set associative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N = 1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Direct-Mapped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N = 8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8-way set associative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N = cache size / cache line size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/>
              <a:t>f</a:t>
            </a:r>
            <a:r>
              <a:rPr lang="en-US" altLang="zh-CN" sz="1400" dirty="0" smtClean="0"/>
              <a:t>ull associative cache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</p:txBody>
      </p:sp>
      <p:pic>
        <p:nvPicPr>
          <p:cNvPr id="2049" name="Picture 1" descr="C:\Users\dengdeng\AppData\Roaming\Tencent\Users\63851885\QQ\WinTemp\RichOle\0RS%}IMGYAKRHYHJ14PN0`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2255838"/>
            <a:ext cx="41052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Direct-Mapped Cache</a:t>
            </a:r>
            <a:endParaRPr lang="zh-CN" altLang="en-US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9939" name="Picture 1" descr="C:\Users\dengdeng\AppData\Roaming\Tencent\Users\63851885\QQ\WinTemp\RichOle\E3JM@1`H$@{LSNVUGCN(BW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268413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2-Way Associative Cache</a:t>
            </a:r>
            <a:endParaRPr lang="zh-CN" altLang="en-US" smtClean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987" name="Picture 1" descr="C:\Users\dengdeng\AppData\Roaming\Tencent\Users\63851885\QQ\WinTemp\RichOle\~N`C1~`Y(92Z4WA0S(U46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341438"/>
            <a:ext cx="763270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Full Associative Cache</a:t>
            </a:r>
            <a:endParaRPr lang="zh-CN" altLang="en-US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4035" name="Picture 1" descr="C:\Users\dengdeng\AppData\Roaming\Tencent\Users\63851885\QQ\WinTemp\RichOle\4)}0~KW1ZKJ@IMSP4ZU0FH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412875"/>
            <a:ext cx="6840537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Line Locate (1)</a:t>
            </a:r>
            <a:endParaRPr lang="zh-CN" altLang="en-US" smtClean="0"/>
          </a:p>
        </p:txBody>
      </p:sp>
      <p:pic>
        <p:nvPicPr>
          <p:cNvPr id="46082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8888" y="1557338"/>
            <a:ext cx="6697662" cy="4492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Line Locate 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Virtual Address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Physical Address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200" dirty="0"/>
              <a:t>A memory access usually starts with a linear (virtual) address</a:t>
            </a: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2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tag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index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200" dirty="0" smtClean="0"/>
              <a:t>index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used to locate set entry;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200" dirty="0" smtClean="0"/>
              <a:t>tag</a:t>
            </a:r>
            <a:r>
              <a:rPr lang="zh-CN" altLang="en-US" sz="1200" dirty="0" smtClean="0"/>
              <a:t>：    </a:t>
            </a:r>
            <a:r>
              <a:rPr lang="en-US" altLang="zh-CN" sz="1200" dirty="0" smtClean="0"/>
              <a:t>used to find the correct cache line in the set;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PIPT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VIPT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200" dirty="0" smtClean="0"/>
              <a:t>PIPT</a:t>
            </a:r>
            <a:r>
              <a:rPr lang="zh-CN" altLang="en-US" sz="1200" dirty="0" smtClean="0"/>
              <a:t>：</a:t>
            </a:r>
            <a:r>
              <a:rPr lang="en-US" altLang="zh-CN" sz="1200" b="1" dirty="0" smtClean="0"/>
              <a:t>Physically indexed</a:t>
            </a:r>
            <a:r>
              <a:rPr lang="zh-CN" altLang="en-US" sz="1200" dirty="0" smtClean="0"/>
              <a:t>， </a:t>
            </a:r>
            <a:r>
              <a:rPr lang="en-US" altLang="zh-CN" sz="1200" b="1" dirty="0" smtClean="0"/>
              <a:t>physically tagged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200" dirty="0" smtClean="0"/>
              <a:t>VIPT</a:t>
            </a:r>
            <a:r>
              <a:rPr lang="zh-CN" altLang="en-US" sz="1200" dirty="0" smtClean="0"/>
              <a:t>：</a:t>
            </a:r>
            <a:r>
              <a:rPr lang="en-US" altLang="zh-CN" sz="1200" b="1" dirty="0" smtClean="0"/>
              <a:t>Virtually indexed</a:t>
            </a:r>
            <a:r>
              <a:rPr lang="zh-CN" altLang="en-US" sz="1200" dirty="0" smtClean="0"/>
              <a:t>， </a:t>
            </a:r>
            <a:r>
              <a:rPr lang="en-US" altLang="zh-CN" sz="1200" b="1" dirty="0" smtClean="0"/>
              <a:t>physically tagged (L1 Cache)</a:t>
            </a:r>
          </a:p>
        </p:txBody>
      </p:sp>
      <p:pic>
        <p:nvPicPr>
          <p:cNvPr id="1025" name="Picture 1" descr="C:\Users\dengdeng\AppData\Roaming\Tencent\Users\63851885\QQ\WinTemp\RichOle\F9BK_7}{G8937P}Q_A}$C8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1341438"/>
            <a:ext cx="648017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Associative</a:t>
            </a:r>
            <a:r>
              <a:rPr lang="zh-CN" altLang="en-US" smtClean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Direct-Mapped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定位最快，冲突最严重；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2/4/8-Way Associative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N</a:t>
            </a:r>
            <a:r>
              <a:rPr lang="zh-CN" altLang="en-US" sz="1600" dirty="0" smtClean="0"/>
              <a:t>值越大，冲突越低，定位越慢；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Full Associative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冲突最低，定位最慢；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我的个人电脑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/>
              <a:t>8-Way Associative L2 (2MB)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大小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200" dirty="0" smtClean="0"/>
              <a:t>64 </a:t>
            </a:r>
            <a:r>
              <a:rPr lang="zh-CN" altLang="en-US" sz="1200" dirty="0" smtClean="0"/>
              <a:t>* </a:t>
            </a:r>
            <a:r>
              <a:rPr lang="en-US" altLang="zh-CN" sz="1200" dirty="0" smtClean="0"/>
              <a:t>8 = 512 Bytes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/>
              <a:t>Sets = 2 MB/512 Bytes = 4096;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每隔</a:t>
            </a:r>
            <a:r>
              <a:rPr lang="en-US" altLang="zh-CN" sz="1200" dirty="0" smtClean="0"/>
              <a:t>4096 </a:t>
            </a:r>
            <a:r>
              <a:rPr lang="zh-CN" altLang="en-US" sz="1200" dirty="0" smtClean="0"/>
              <a:t>* </a:t>
            </a:r>
            <a:r>
              <a:rPr lang="en-US" altLang="zh-CN" sz="1200" dirty="0" smtClean="0"/>
              <a:t>64B = 256KB</a:t>
            </a:r>
            <a:r>
              <a:rPr lang="zh-CN" altLang="en-US" sz="1200" dirty="0" smtClean="0"/>
              <a:t>的地址的</a:t>
            </a:r>
            <a:r>
              <a:rPr lang="en-US" altLang="zh-CN" sz="1200" dirty="0" smtClean="0"/>
              <a:t>Cache Line</a:t>
            </a:r>
            <a:r>
              <a:rPr lang="zh-CN" altLang="en-US" sz="1200" dirty="0" smtClean="0"/>
              <a:t>，就会在同一个</a:t>
            </a:r>
            <a:r>
              <a:rPr lang="en-US" altLang="zh-CN" sz="1200" dirty="0" smtClean="0"/>
              <a:t>Set</a:t>
            </a:r>
            <a:r>
              <a:rPr lang="zh-CN" altLang="en-US" sz="1200" dirty="0" smtClean="0"/>
              <a:t>中；</a:t>
            </a:r>
            <a:endParaRPr lang="en-US" altLang="zh-CN" sz="1200" dirty="0" smtClean="0"/>
          </a:p>
        </p:txBody>
      </p:sp>
      <p:pic>
        <p:nvPicPr>
          <p:cNvPr id="6145" name="Picture 1" descr="C:\Users\dengdeng\AppData\Roaming\Tencent\Users\63851885\QQ\WinTemp\RichOle\%RKL]}AVF4H`]]RZ{(O~}X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716338"/>
            <a:ext cx="54006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个人简介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何登成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网易</a:t>
            </a:r>
            <a:r>
              <a:rPr lang="en-US" altLang="zh-CN" sz="2400" smtClean="0"/>
              <a:t>-</a:t>
            </a:r>
            <a:r>
              <a:rPr lang="zh-CN" altLang="en-US" sz="2400" smtClean="0"/>
              <a:t>杭州研究院</a:t>
            </a:r>
            <a:r>
              <a:rPr lang="en-US" altLang="zh-CN" sz="2400" smtClean="0"/>
              <a:t>-</a:t>
            </a:r>
            <a:r>
              <a:rPr lang="zh-CN" altLang="en-US" sz="2400" smtClean="0"/>
              <a:t>后台技术中心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负责产品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DDB</a:t>
            </a:r>
            <a:r>
              <a:rPr lang="zh-CN" altLang="en-US" sz="2000" smtClean="0"/>
              <a:t>：</a:t>
            </a:r>
            <a:r>
              <a:rPr lang="en-US" altLang="zh-CN" sz="2000" smtClean="0"/>
              <a:t>		</a:t>
            </a:r>
            <a:r>
              <a:rPr lang="zh-CN" altLang="en-US" sz="2000" smtClean="0"/>
              <a:t>分布式数据库；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TNT/NTSE</a:t>
            </a:r>
            <a:r>
              <a:rPr lang="zh-CN" altLang="en-US" sz="2000" smtClean="0"/>
              <a:t>：</a:t>
            </a:r>
            <a:r>
              <a:rPr lang="en-US" altLang="zh-CN" sz="2000" smtClean="0"/>
              <a:t>	</a:t>
            </a:r>
            <a:r>
              <a:rPr lang="zh-CN" altLang="en-US" sz="2000" smtClean="0"/>
              <a:t>自主研发的存储引擎；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r>
              <a:rPr lang="zh-CN" altLang="en-US" sz="2400" smtClean="0"/>
              <a:t>联系方式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邮箱</a:t>
            </a:r>
            <a:r>
              <a:rPr lang="en-US" altLang="zh-CN" sz="2000" smtClean="0"/>
              <a:t>/Popo</a:t>
            </a:r>
            <a:r>
              <a:rPr lang="zh-CN" altLang="en-US" sz="2000" smtClean="0"/>
              <a:t>：</a:t>
            </a:r>
            <a:r>
              <a:rPr lang="en-US" altLang="zh-CN" sz="2000" smtClean="0"/>
              <a:t>	hzhedengcheng@corp.netease.com</a:t>
            </a:r>
          </a:p>
          <a:p>
            <a:pPr lvl="1"/>
            <a:r>
              <a:rPr lang="zh-CN" altLang="en-US" sz="2000" smtClean="0"/>
              <a:t>新浪微博：</a:t>
            </a:r>
            <a:r>
              <a:rPr lang="en-US" altLang="zh-CN" sz="2000" smtClean="0"/>
              <a:t>	</a:t>
            </a:r>
            <a:r>
              <a:rPr lang="zh-CN" altLang="en-US" sz="2000" smtClean="0"/>
              <a:t>何</a:t>
            </a:r>
            <a:r>
              <a:rPr lang="en-US" altLang="zh-CN" sz="2000" smtClean="0"/>
              <a:t>_</a:t>
            </a:r>
            <a:r>
              <a:rPr lang="zh-CN" altLang="en-US" sz="2000" smtClean="0"/>
              <a:t>登成 </a:t>
            </a:r>
            <a:r>
              <a:rPr lang="en-US" altLang="zh-CN" sz="2000" smtClean="0"/>
              <a:t>(</a:t>
            </a:r>
            <a:r>
              <a:rPr lang="en-US" altLang="zh-CN" sz="2000" smtClean="0">
                <a:hlinkClick r:id="rId2"/>
              </a:rPr>
              <a:t>http://weibo.com/u/2216172320</a:t>
            </a:r>
            <a:r>
              <a:rPr lang="en-US" altLang="zh-CN" sz="2000" smtClean="0"/>
              <a:t>)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altLang="zh-CN" smtClean="0"/>
              <a:t>Cache Coherence Problem</a:t>
            </a:r>
            <a:endParaRPr lang="zh-CN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0113" y="5008563"/>
            <a:ext cx="7272337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Assumption: Write back scheme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34" charset="0"/>
              </a:rPr>
              <a:t>Problem: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34" charset="0"/>
              </a:rPr>
              <a:t>Processors see different values for u after event 3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1765300" y="3330575"/>
            <a:ext cx="537845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3284538" y="3330575"/>
            <a:ext cx="1587" cy="33496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2438400" y="3640138"/>
            <a:ext cx="1681163" cy="1008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438400" y="3665538"/>
            <a:ext cx="1681163" cy="1008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5799138" y="3743325"/>
            <a:ext cx="8064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I/O devices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3011488" y="4437063"/>
            <a:ext cx="6048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Memory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2271713" y="2994025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>
            <a:off x="2271713" y="2155825"/>
            <a:ext cx="1587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5" name="Freeform 12"/>
          <p:cNvSpPr>
            <a:spLocks/>
          </p:cNvSpPr>
          <p:nvPr/>
        </p:nvSpPr>
        <p:spPr bwMode="auto">
          <a:xfrm>
            <a:off x="1936750" y="1484313"/>
            <a:ext cx="671513" cy="671512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398 w 423"/>
              <a:gd name="T7" fmla="*/ 307 h 423"/>
              <a:gd name="T8" fmla="*/ 381 w 423"/>
              <a:gd name="T9" fmla="*/ 336 h 423"/>
              <a:gd name="T10" fmla="*/ 361 w 423"/>
              <a:gd name="T11" fmla="*/ 361 h 423"/>
              <a:gd name="T12" fmla="*/ 336 w 423"/>
              <a:gd name="T13" fmla="*/ 381 h 423"/>
              <a:gd name="T14" fmla="*/ 307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8 w 423"/>
              <a:gd name="T23" fmla="*/ 420 h 423"/>
              <a:gd name="T24" fmla="*/ 144 w 423"/>
              <a:gd name="T25" fmla="*/ 412 h 423"/>
              <a:gd name="T26" fmla="*/ 113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39 w 423"/>
              <a:gd name="T33" fmla="*/ 336 h 423"/>
              <a:gd name="T34" fmla="*/ 22 w 423"/>
              <a:gd name="T35" fmla="*/ 307 h 423"/>
              <a:gd name="T36" fmla="*/ 11 w 423"/>
              <a:gd name="T37" fmla="*/ 276 h 423"/>
              <a:gd name="T38" fmla="*/ 3 w 423"/>
              <a:gd name="T39" fmla="*/ 245 h 423"/>
              <a:gd name="T40" fmla="*/ 0 w 423"/>
              <a:gd name="T41" fmla="*/ 212 h 423"/>
              <a:gd name="T42" fmla="*/ 3 w 423"/>
              <a:gd name="T43" fmla="*/ 178 h 423"/>
              <a:gd name="T44" fmla="*/ 11 w 423"/>
              <a:gd name="T45" fmla="*/ 144 h 423"/>
              <a:gd name="T46" fmla="*/ 22 w 423"/>
              <a:gd name="T47" fmla="*/ 113 h 423"/>
              <a:gd name="T48" fmla="*/ 39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3 w 423"/>
              <a:gd name="T55" fmla="*/ 22 h 423"/>
              <a:gd name="T56" fmla="*/ 144 w 423"/>
              <a:gd name="T57" fmla="*/ 11 h 423"/>
              <a:gd name="T58" fmla="*/ 178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07 w 423"/>
              <a:gd name="T67" fmla="*/ 22 h 423"/>
              <a:gd name="T68" fmla="*/ 336 w 423"/>
              <a:gd name="T69" fmla="*/ 39 h 423"/>
              <a:gd name="T70" fmla="*/ 361 w 423"/>
              <a:gd name="T71" fmla="*/ 62 h 423"/>
              <a:gd name="T72" fmla="*/ 381 w 423"/>
              <a:gd name="T73" fmla="*/ 85 h 423"/>
              <a:gd name="T74" fmla="*/ 398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0 w 423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6" name="Freeform 13"/>
          <p:cNvSpPr>
            <a:spLocks/>
          </p:cNvSpPr>
          <p:nvPr/>
        </p:nvSpPr>
        <p:spPr bwMode="auto">
          <a:xfrm>
            <a:off x="1936750" y="1484313"/>
            <a:ext cx="671513" cy="671512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398 w 423"/>
              <a:gd name="T7" fmla="*/ 113 h 423"/>
              <a:gd name="T8" fmla="*/ 381 w 423"/>
              <a:gd name="T9" fmla="*/ 85 h 423"/>
              <a:gd name="T10" fmla="*/ 361 w 423"/>
              <a:gd name="T11" fmla="*/ 62 h 423"/>
              <a:gd name="T12" fmla="*/ 336 w 423"/>
              <a:gd name="T13" fmla="*/ 39 h 423"/>
              <a:gd name="T14" fmla="*/ 307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8 w 423"/>
              <a:gd name="T23" fmla="*/ 3 h 423"/>
              <a:gd name="T24" fmla="*/ 144 w 423"/>
              <a:gd name="T25" fmla="*/ 11 h 423"/>
              <a:gd name="T26" fmla="*/ 113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39 w 423"/>
              <a:gd name="T33" fmla="*/ 85 h 423"/>
              <a:gd name="T34" fmla="*/ 22 w 423"/>
              <a:gd name="T35" fmla="*/ 113 h 423"/>
              <a:gd name="T36" fmla="*/ 11 w 423"/>
              <a:gd name="T37" fmla="*/ 144 h 423"/>
              <a:gd name="T38" fmla="*/ 3 w 423"/>
              <a:gd name="T39" fmla="*/ 178 h 423"/>
              <a:gd name="T40" fmla="*/ 0 w 423"/>
              <a:gd name="T41" fmla="*/ 212 h 423"/>
              <a:gd name="T42" fmla="*/ 3 w 423"/>
              <a:gd name="T43" fmla="*/ 245 h 423"/>
              <a:gd name="T44" fmla="*/ 11 w 423"/>
              <a:gd name="T45" fmla="*/ 276 h 423"/>
              <a:gd name="T46" fmla="*/ 22 w 423"/>
              <a:gd name="T47" fmla="*/ 307 h 423"/>
              <a:gd name="T48" fmla="*/ 39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3 w 423"/>
              <a:gd name="T55" fmla="*/ 398 h 423"/>
              <a:gd name="T56" fmla="*/ 144 w 423"/>
              <a:gd name="T57" fmla="*/ 412 h 423"/>
              <a:gd name="T58" fmla="*/ 178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07 w 423"/>
              <a:gd name="T67" fmla="*/ 398 h 423"/>
              <a:gd name="T68" fmla="*/ 336 w 423"/>
              <a:gd name="T69" fmla="*/ 381 h 423"/>
              <a:gd name="T70" fmla="*/ 361 w 423"/>
              <a:gd name="T71" fmla="*/ 361 h 423"/>
              <a:gd name="T72" fmla="*/ 381 w 423"/>
              <a:gd name="T73" fmla="*/ 336 h 423"/>
              <a:gd name="T74" fmla="*/ 398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765300" y="2322513"/>
            <a:ext cx="1009650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8" name="Rectangle 15" descr="Small confetti"/>
          <p:cNvSpPr>
            <a:spLocks noChangeArrowheads="1"/>
          </p:cNvSpPr>
          <p:nvPr/>
        </p:nvSpPr>
        <p:spPr bwMode="auto">
          <a:xfrm>
            <a:off x="1765300" y="2322513"/>
            <a:ext cx="1009650" cy="671512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2178050" y="1731963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2249488" y="179387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1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2219325" y="2413000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>
            <a:off x="6135688" y="3330575"/>
            <a:ext cx="1587" cy="33496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4454525" y="299402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4454525" y="2155825"/>
            <a:ext cx="1588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Freeform 22"/>
          <p:cNvSpPr>
            <a:spLocks/>
          </p:cNvSpPr>
          <p:nvPr/>
        </p:nvSpPr>
        <p:spPr bwMode="auto">
          <a:xfrm>
            <a:off x="4119563" y="1484313"/>
            <a:ext cx="671512" cy="671512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400 w 423"/>
              <a:gd name="T7" fmla="*/ 307 h 423"/>
              <a:gd name="T8" fmla="*/ 384 w 423"/>
              <a:gd name="T9" fmla="*/ 336 h 423"/>
              <a:gd name="T10" fmla="*/ 361 w 423"/>
              <a:gd name="T11" fmla="*/ 361 h 423"/>
              <a:gd name="T12" fmla="*/ 338 w 423"/>
              <a:gd name="T13" fmla="*/ 381 h 423"/>
              <a:gd name="T14" fmla="*/ 310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7 w 423"/>
              <a:gd name="T23" fmla="*/ 420 h 423"/>
              <a:gd name="T24" fmla="*/ 146 w 423"/>
              <a:gd name="T25" fmla="*/ 412 h 423"/>
              <a:gd name="T26" fmla="*/ 115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42 w 423"/>
              <a:gd name="T33" fmla="*/ 336 h 423"/>
              <a:gd name="T34" fmla="*/ 25 w 423"/>
              <a:gd name="T35" fmla="*/ 307 h 423"/>
              <a:gd name="T36" fmla="*/ 11 w 423"/>
              <a:gd name="T37" fmla="*/ 276 h 423"/>
              <a:gd name="T38" fmla="*/ 2 w 423"/>
              <a:gd name="T39" fmla="*/ 245 h 423"/>
              <a:gd name="T40" fmla="*/ 0 w 423"/>
              <a:gd name="T41" fmla="*/ 212 h 423"/>
              <a:gd name="T42" fmla="*/ 2 w 423"/>
              <a:gd name="T43" fmla="*/ 178 h 423"/>
              <a:gd name="T44" fmla="*/ 11 w 423"/>
              <a:gd name="T45" fmla="*/ 144 h 423"/>
              <a:gd name="T46" fmla="*/ 25 w 423"/>
              <a:gd name="T47" fmla="*/ 113 h 423"/>
              <a:gd name="T48" fmla="*/ 42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5 w 423"/>
              <a:gd name="T55" fmla="*/ 22 h 423"/>
              <a:gd name="T56" fmla="*/ 146 w 423"/>
              <a:gd name="T57" fmla="*/ 11 h 423"/>
              <a:gd name="T58" fmla="*/ 177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10 w 423"/>
              <a:gd name="T67" fmla="*/ 22 h 423"/>
              <a:gd name="T68" fmla="*/ 338 w 423"/>
              <a:gd name="T69" fmla="*/ 39 h 423"/>
              <a:gd name="T70" fmla="*/ 361 w 423"/>
              <a:gd name="T71" fmla="*/ 62 h 423"/>
              <a:gd name="T72" fmla="*/ 384 w 423"/>
              <a:gd name="T73" fmla="*/ 85 h 423"/>
              <a:gd name="T74" fmla="*/ 400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3 w 423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46" name="Freeform 23"/>
          <p:cNvSpPr>
            <a:spLocks/>
          </p:cNvSpPr>
          <p:nvPr/>
        </p:nvSpPr>
        <p:spPr bwMode="auto">
          <a:xfrm>
            <a:off x="4119563" y="1484313"/>
            <a:ext cx="671512" cy="671512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400 w 423"/>
              <a:gd name="T7" fmla="*/ 113 h 423"/>
              <a:gd name="T8" fmla="*/ 384 w 423"/>
              <a:gd name="T9" fmla="*/ 85 h 423"/>
              <a:gd name="T10" fmla="*/ 361 w 423"/>
              <a:gd name="T11" fmla="*/ 62 h 423"/>
              <a:gd name="T12" fmla="*/ 338 w 423"/>
              <a:gd name="T13" fmla="*/ 39 h 423"/>
              <a:gd name="T14" fmla="*/ 310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7 w 423"/>
              <a:gd name="T23" fmla="*/ 3 h 423"/>
              <a:gd name="T24" fmla="*/ 146 w 423"/>
              <a:gd name="T25" fmla="*/ 11 h 423"/>
              <a:gd name="T26" fmla="*/ 115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42 w 423"/>
              <a:gd name="T33" fmla="*/ 85 h 423"/>
              <a:gd name="T34" fmla="*/ 25 w 423"/>
              <a:gd name="T35" fmla="*/ 113 h 423"/>
              <a:gd name="T36" fmla="*/ 11 w 423"/>
              <a:gd name="T37" fmla="*/ 144 h 423"/>
              <a:gd name="T38" fmla="*/ 2 w 423"/>
              <a:gd name="T39" fmla="*/ 178 h 423"/>
              <a:gd name="T40" fmla="*/ 0 w 423"/>
              <a:gd name="T41" fmla="*/ 212 h 423"/>
              <a:gd name="T42" fmla="*/ 2 w 423"/>
              <a:gd name="T43" fmla="*/ 245 h 423"/>
              <a:gd name="T44" fmla="*/ 11 w 423"/>
              <a:gd name="T45" fmla="*/ 276 h 423"/>
              <a:gd name="T46" fmla="*/ 25 w 423"/>
              <a:gd name="T47" fmla="*/ 307 h 423"/>
              <a:gd name="T48" fmla="*/ 42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5 w 423"/>
              <a:gd name="T55" fmla="*/ 398 h 423"/>
              <a:gd name="T56" fmla="*/ 146 w 423"/>
              <a:gd name="T57" fmla="*/ 412 h 423"/>
              <a:gd name="T58" fmla="*/ 177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10 w 423"/>
              <a:gd name="T67" fmla="*/ 398 h 423"/>
              <a:gd name="T68" fmla="*/ 338 w 423"/>
              <a:gd name="T69" fmla="*/ 381 h 423"/>
              <a:gd name="T70" fmla="*/ 361 w 423"/>
              <a:gd name="T71" fmla="*/ 361 h 423"/>
              <a:gd name="T72" fmla="*/ 384 w 423"/>
              <a:gd name="T73" fmla="*/ 336 h 423"/>
              <a:gd name="T74" fmla="*/ 400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47" name="Rectangle 24"/>
          <p:cNvSpPr>
            <a:spLocks noChangeArrowheads="1"/>
          </p:cNvSpPr>
          <p:nvPr/>
        </p:nvSpPr>
        <p:spPr bwMode="auto">
          <a:xfrm>
            <a:off x="3952875" y="2322513"/>
            <a:ext cx="1008063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48" name="Rectangle 25" descr="Small confetti"/>
          <p:cNvSpPr>
            <a:spLocks noChangeArrowheads="1"/>
          </p:cNvSpPr>
          <p:nvPr/>
        </p:nvSpPr>
        <p:spPr bwMode="auto">
          <a:xfrm>
            <a:off x="3952875" y="2322513"/>
            <a:ext cx="1008063" cy="671512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4432300" y="2413000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>
            <a:off x="6642100" y="299402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51" name="Line 28"/>
          <p:cNvSpPr>
            <a:spLocks noChangeShapeType="1"/>
          </p:cNvSpPr>
          <p:nvPr/>
        </p:nvSpPr>
        <p:spPr bwMode="auto">
          <a:xfrm>
            <a:off x="6642100" y="2155825"/>
            <a:ext cx="1588" cy="1666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52" name="Freeform 29"/>
          <p:cNvSpPr>
            <a:spLocks/>
          </p:cNvSpPr>
          <p:nvPr/>
        </p:nvSpPr>
        <p:spPr bwMode="auto">
          <a:xfrm>
            <a:off x="6305550" y="1484313"/>
            <a:ext cx="673100" cy="671512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245 h 423"/>
              <a:gd name="T4" fmla="*/ 412 w 424"/>
              <a:gd name="T5" fmla="*/ 276 h 423"/>
              <a:gd name="T6" fmla="*/ 398 w 424"/>
              <a:gd name="T7" fmla="*/ 307 h 423"/>
              <a:gd name="T8" fmla="*/ 381 w 424"/>
              <a:gd name="T9" fmla="*/ 336 h 423"/>
              <a:gd name="T10" fmla="*/ 362 w 424"/>
              <a:gd name="T11" fmla="*/ 361 h 423"/>
              <a:gd name="T12" fmla="*/ 336 w 424"/>
              <a:gd name="T13" fmla="*/ 381 h 423"/>
              <a:gd name="T14" fmla="*/ 308 w 424"/>
              <a:gd name="T15" fmla="*/ 398 h 423"/>
              <a:gd name="T16" fmla="*/ 280 w 424"/>
              <a:gd name="T17" fmla="*/ 412 h 423"/>
              <a:gd name="T18" fmla="*/ 246 w 424"/>
              <a:gd name="T19" fmla="*/ 420 h 423"/>
              <a:gd name="T20" fmla="*/ 212 w 424"/>
              <a:gd name="T21" fmla="*/ 423 h 423"/>
              <a:gd name="T22" fmla="*/ 178 w 424"/>
              <a:gd name="T23" fmla="*/ 420 h 423"/>
              <a:gd name="T24" fmla="*/ 144 w 424"/>
              <a:gd name="T25" fmla="*/ 412 h 423"/>
              <a:gd name="T26" fmla="*/ 113 w 424"/>
              <a:gd name="T27" fmla="*/ 398 h 423"/>
              <a:gd name="T28" fmla="*/ 88 w 424"/>
              <a:gd name="T29" fmla="*/ 381 h 423"/>
              <a:gd name="T30" fmla="*/ 62 w 424"/>
              <a:gd name="T31" fmla="*/ 361 h 423"/>
              <a:gd name="T32" fmla="*/ 40 w 424"/>
              <a:gd name="T33" fmla="*/ 336 h 423"/>
              <a:gd name="T34" fmla="*/ 23 w 424"/>
              <a:gd name="T35" fmla="*/ 307 h 423"/>
              <a:gd name="T36" fmla="*/ 12 w 424"/>
              <a:gd name="T37" fmla="*/ 276 h 423"/>
              <a:gd name="T38" fmla="*/ 3 w 424"/>
              <a:gd name="T39" fmla="*/ 245 h 423"/>
              <a:gd name="T40" fmla="*/ 0 w 424"/>
              <a:gd name="T41" fmla="*/ 212 h 423"/>
              <a:gd name="T42" fmla="*/ 3 w 424"/>
              <a:gd name="T43" fmla="*/ 178 h 423"/>
              <a:gd name="T44" fmla="*/ 12 w 424"/>
              <a:gd name="T45" fmla="*/ 144 h 423"/>
              <a:gd name="T46" fmla="*/ 23 w 424"/>
              <a:gd name="T47" fmla="*/ 113 h 423"/>
              <a:gd name="T48" fmla="*/ 40 w 424"/>
              <a:gd name="T49" fmla="*/ 85 h 423"/>
              <a:gd name="T50" fmla="*/ 62 w 424"/>
              <a:gd name="T51" fmla="*/ 62 h 423"/>
              <a:gd name="T52" fmla="*/ 88 w 424"/>
              <a:gd name="T53" fmla="*/ 39 h 423"/>
              <a:gd name="T54" fmla="*/ 113 w 424"/>
              <a:gd name="T55" fmla="*/ 22 h 423"/>
              <a:gd name="T56" fmla="*/ 144 w 424"/>
              <a:gd name="T57" fmla="*/ 11 h 423"/>
              <a:gd name="T58" fmla="*/ 178 w 424"/>
              <a:gd name="T59" fmla="*/ 3 h 423"/>
              <a:gd name="T60" fmla="*/ 212 w 424"/>
              <a:gd name="T61" fmla="*/ 0 h 423"/>
              <a:gd name="T62" fmla="*/ 246 w 424"/>
              <a:gd name="T63" fmla="*/ 3 h 423"/>
              <a:gd name="T64" fmla="*/ 280 w 424"/>
              <a:gd name="T65" fmla="*/ 11 h 423"/>
              <a:gd name="T66" fmla="*/ 308 w 424"/>
              <a:gd name="T67" fmla="*/ 22 h 423"/>
              <a:gd name="T68" fmla="*/ 336 w 424"/>
              <a:gd name="T69" fmla="*/ 39 h 423"/>
              <a:gd name="T70" fmla="*/ 362 w 424"/>
              <a:gd name="T71" fmla="*/ 62 h 423"/>
              <a:gd name="T72" fmla="*/ 381 w 424"/>
              <a:gd name="T73" fmla="*/ 85 h 423"/>
              <a:gd name="T74" fmla="*/ 398 w 424"/>
              <a:gd name="T75" fmla="*/ 113 h 423"/>
              <a:gd name="T76" fmla="*/ 412 w 424"/>
              <a:gd name="T77" fmla="*/ 144 h 423"/>
              <a:gd name="T78" fmla="*/ 421 w 424"/>
              <a:gd name="T79" fmla="*/ 178 h 423"/>
              <a:gd name="T80" fmla="*/ 424 w 424"/>
              <a:gd name="T81" fmla="*/ 212 h 423"/>
              <a:gd name="T82" fmla="*/ 421 w 424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53" name="Freeform 30"/>
          <p:cNvSpPr>
            <a:spLocks/>
          </p:cNvSpPr>
          <p:nvPr/>
        </p:nvSpPr>
        <p:spPr bwMode="auto">
          <a:xfrm>
            <a:off x="6305550" y="1484313"/>
            <a:ext cx="673100" cy="671512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178 h 423"/>
              <a:gd name="T4" fmla="*/ 412 w 424"/>
              <a:gd name="T5" fmla="*/ 144 h 423"/>
              <a:gd name="T6" fmla="*/ 398 w 424"/>
              <a:gd name="T7" fmla="*/ 113 h 423"/>
              <a:gd name="T8" fmla="*/ 381 w 424"/>
              <a:gd name="T9" fmla="*/ 85 h 423"/>
              <a:gd name="T10" fmla="*/ 362 w 424"/>
              <a:gd name="T11" fmla="*/ 62 h 423"/>
              <a:gd name="T12" fmla="*/ 336 w 424"/>
              <a:gd name="T13" fmla="*/ 39 h 423"/>
              <a:gd name="T14" fmla="*/ 308 w 424"/>
              <a:gd name="T15" fmla="*/ 22 h 423"/>
              <a:gd name="T16" fmla="*/ 280 w 424"/>
              <a:gd name="T17" fmla="*/ 11 h 423"/>
              <a:gd name="T18" fmla="*/ 246 w 424"/>
              <a:gd name="T19" fmla="*/ 3 h 423"/>
              <a:gd name="T20" fmla="*/ 212 w 424"/>
              <a:gd name="T21" fmla="*/ 0 h 423"/>
              <a:gd name="T22" fmla="*/ 178 w 424"/>
              <a:gd name="T23" fmla="*/ 3 h 423"/>
              <a:gd name="T24" fmla="*/ 144 w 424"/>
              <a:gd name="T25" fmla="*/ 11 h 423"/>
              <a:gd name="T26" fmla="*/ 113 w 424"/>
              <a:gd name="T27" fmla="*/ 22 h 423"/>
              <a:gd name="T28" fmla="*/ 88 w 424"/>
              <a:gd name="T29" fmla="*/ 39 h 423"/>
              <a:gd name="T30" fmla="*/ 62 w 424"/>
              <a:gd name="T31" fmla="*/ 62 h 423"/>
              <a:gd name="T32" fmla="*/ 40 w 424"/>
              <a:gd name="T33" fmla="*/ 85 h 423"/>
              <a:gd name="T34" fmla="*/ 23 w 424"/>
              <a:gd name="T35" fmla="*/ 113 h 423"/>
              <a:gd name="T36" fmla="*/ 12 w 424"/>
              <a:gd name="T37" fmla="*/ 144 h 423"/>
              <a:gd name="T38" fmla="*/ 3 w 424"/>
              <a:gd name="T39" fmla="*/ 178 h 423"/>
              <a:gd name="T40" fmla="*/ 0 w 424"/>
              <a:gd name="T41" fmla="*/ 212 h 423"/>
              <a:gd name="T42" fmla="*/ 3 w 424"/>
              <a:gd name="T43" fmla="*/ 245 h 423"/>
              <a:gd name="T44" fmla="*/ 12 w 424"/>
              <a:gd name="T45" fmla="*/ 276 h 423"/>
              <a:gd name="T46" fmla="*/ 23 w 424"/>
              <a:gd name="T47" fmla="*/ 307 h 423"/>
              <a:gd name="T48" fmla="*/ 40 w 424"/>
              <a:gd name="T49" fmla="*/ 336 h 423"/>
              <a:gd name="T50" fmla="*/ 62 w 424"/>
              <a:gd name="T51" fmla="*/ 361 h 423"/>
              <a:gd name="T52" fmla="*/ 88 w 424"/>
              <a:gd name="T53" fmla="*/ 381 h 423"/>
              <a:gd name="T54" fmla="*/ 113 w 424"/>
              <a:gd name="T55" fmla="*/ 398 h 423"/>
              <a:gd name="T56" fmla="*/ 144 w 424"/>
              <a:gd name="T57" fmla="*/ 412 h 423"/>
              <a:gd name="T58" fmla="*/ 178 w 424"/>
              <a:gd name="T59" fmla="*/ 420 h 423"/>
              <a:gd name="T60" fmla="*/ 212 w 424"/>
              <a:gd name="T61" fmla="*/ 423 h 423"/>
              <a:gd name="T62" fmla="*/ 246 w 424"/>
              <a:gd name="T63" fmla="*/ 420 h 423"/>
              <a:gd name="T64" fmla="*/ 280 w 424"/>
              <a:gd name="T65" fmla="*/ 412 h 423"/>
              <a:gd name="T66" fmla="*/ 308 w 424"/>
              <a:gd name="T67" fmla="*/ 398 h 423"/>
              <a:gd name="T68" fmla="*/ 336 w 424"/>
              <a:gd name="T69" fmla="*/ 381 h 423"/>
              <a:gd name="T70" fmla="*/ 362 w 424"/>
              <a:gd name="T71" fmla="*/ 361 h 423"/>
              <a:gd name="T72" fmla="*/ 381 w 424"/>
              <a:gd name="T73" fmla="*/ 336 h 423"/>
              <a:gd name="T74" fmla="*/ 398 w 424"/>
              <a:gd name="T75" fmla="*/ 307 h 423"/>
              <a:gd name="T76" fmla="*/ 412 w 424"/>
              <a:gd name="T77" fmla="*/ 276 h 423"/>
              <a:gd name="T78" fmla="*/ 421 w 424"/>
              <a:gd name="T79" fmla="*/ 245 h 423"/>
              <a:gd name="T80" fmla="*/ 424 w 424"/>
              <a:gd name="T81" fmla="*/ 212 h 423"/>
              <a:gd name="T82" fmla="*/ 424 w 424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54" name="Rectangle 31"/>
          <p:cNvSpPr>
            <a:spLocks noChangeArrowheads="1"/>
          </p:cNvSpPr>
          <p:nvPr/>
        </p:nvSpPr>
        <p:spPr bwMode="auto">
          <a:xfrm>
            <a:off x="6172200" y="2344738"/>
            <a:ext cx="1008063" cy="671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55" name="Rectangle 32" descr="Small confetti"/>
          <p:cNvSpPr>
            <a:spLocks noChangeArrowheads="1"/>
          </p:cNvSpPr>
          <p:nvPr/>
        </p:nvSpPr>
        <p:spPr bwMode="auto">
          <a:xfrm>
            <a:off x="6135688" y="2322513"/>
            <a:ext cx="1008062" cy="671512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2256" name="Rectangle 33"/>
          <p:cNvSpPr>
            <a:spLocks noChangeArrowheads="1"/>
          </p:cNvSpPr>
          <p:nvPr/>
        </p:nvSpPr>
        <p:spPr bwMode="auto">
          <a:xfrm>
            <a:off x="6588125" y="2386013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57" name="Rectangle 34"/>
          <p:cNvSpPr>
            <a:spLocks noChangeArrowheads="1"/>
          </p:cNvSpPr>
          <p:nvPr/>
        </p:nvSpPr>
        <p:spPr bwMode="auto">
          <a:xfrm>
            <a:off x="4373563" y="1717675"/>
            <a:ext cx="16986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58" name="Rectangle 35"/>
          <p:cNvSpPr>
            <a:spLocks noChangeArrowheads="1"/>
          </p:cNvSpPr>
          <p:nvPr/>
        </p:nvSpPr>
        <p:spPr bwMode="auto">
          <a:xfrm>
            <a:off x="4449763" y="178117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2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59" name="Rectangle 36"/>
          <p:cNvSpPr>
            <a:spLocks noChangeArrowheads="1"/>
          </p:cNvSpPr>
          <p:nvPr/>
        </p:nvSpPr>
        <p:spPr bwMode="auto">
          <a:xfrm>
            <a:off x="6534150" y="1731963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2260" name="Rectangle 37"/>
          <p:cNvSpPr>
            <a:spLocks noChangeArrowheads="1"/>
          </p:cNvSpPr>
          <p:nvPr/>
        </p:nvSpPr>
        <p:spPr bwMode="auto">
          <a:xfrm>
            <a:off x="6605588" y="1793875"/>
            <a:ext cx="1254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3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4572000" y="1963738"/>
            <a:ext cx="538163" cy="1244600"/>
            <a:chOff x="2888" y="1155"/>
            <a:chExt cx="339" cy="784"/>
          </a:xfrm>
        </p:grpSpPr>
        <p:sp>
          <p:nvSpPr>
            <p:cNvPr id="52304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5" name="Freeform 43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6" name="Rectangle 44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5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2307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8" name="Freeform 46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9" name="Freeform 47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10" name="Rectangle 48"/>
            <p:cNvSpPr>
              <a:spLocks noChangeArrowheads="1"/>
            </p:cNvSpPr>
            <p:nvPr/>
          </p:nvSpPr>
          <p:spPr bwMode="auto">
            <a:xfrm>
              <a:off x="3007" y="1226"/>
              <a:ext cx="5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2311" name="Rectangle 49"/>
            <p:cNvSpPr>
              <a:spLocks noChangeArrowheads="1"/>
            </p:cNvSpPr>
            <p:nvPr/>
          </p:nvSpPr>
          <p:spPr bwMode="auto">
            <a:xfrm>
              <a:off x="3058" y="1226"/>
              <a:ext cx="16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 = ?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2286000" y="1887538"/>
            <a:ext cx="595313" cy="717550"/>
            <a:chOff x="1496" y="1160"/>
            <a:chExt cx="375" cy="452"/>
          </a:xfrm>
        </p:grpSpPr>
        <p:sp>
          <p:nvSpPr>
            <p:cNvPr id="52296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297" name="Freeform 52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298" name="Freeform 53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299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0" name="Freeform 55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301" name="Rectangle 56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4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2302" name="Rectangle 57"/>
            <p:cNvSpPr>
              <a:spLocks noChangeArrowheads="1"/>
            </p:cNvSpPr>
            <p:nvPr/>
          </p:nvSpPr>
          <p:spPr bwMode="auto">
            <a:xfrm>
              <a:off x="1649" y="1209"/>
              <a:ext cx="5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2303" name="Rectangle 58"/>
            <p:cNvSpPr>
              <a:spLocks noChangeArrowheads="1"/>
            </p:cNvSpPr>
            <p:nvPr/>
          </p:nvSpPr>
          <p:spPr bwMode="auto">
            <a:xfrm>
              <a:off x="1702" y="1209"/>
              <a:ext cx="16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 = ?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52263" name="Group 59"/>
          <p:cNvGrpSpPr>
            <a:grpSpLocks/>
          </p:cNvGrpSpPr>
          <p:nvPr/>
        </p:nvGrpSpPr>
        <p:grpSpPr bwMode="auto">
          <a:xfrm>
            <a:off x="2819400" y="4051300"/>
            <a:ext cx="352425" cy="274638"/>
            <a:chOff x="1784" y="2425"/>
            <a:chExt cx="222" cy="173"/>
          </a:xfrm>
        </p:grpSpPr>
        <p:sp>
          <p:nvSpPr>
            <p:cNvPr id="52294" name="Rectangle 60"/>
            <p:cNvSpPr>
              <a:spLocks noChangeArrowheads="1"/>
            </p:cNvSpPr>
            <p:nvPr/>
          </p:nvSpPr>
          <p:spPr bwMode="auto">
            <a:xfrm>
              <a:off x="1784" y="242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>
                  <a:solidFill>
                    <a:schemeClr val="hlink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 sz="2000">
                <a:solidFill>
                  <a:schemeClr val="hlink"/>
                </a:solidFill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2295" name="Rectangle 61"/>
            <p:cNvSpPr>
              <a:spLocks noChangeArrowheads="1"/>
            </p:cNvSpPr>
            <p:nvPr/>
          </p:nvSpPr>
          <p:spPr bwMode="auto">
            <a:xfrm>
              <a:off x="1838" y="2425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>
                  <a:solidFill>
                    <a:schemeClr val="hlink"/>
                  </a:solidFill>
                  <a:latin typeface="Calibri" pitchFamily="34" charset="0"/>
                  <a:ea typeface="Gulim" pitchFamily="34" charset="-127"/>
                </a:rPr>
                <a:t> :5</a:t>
              </a:r>
              <a:endParaRPr lang="en-US" altLang="ko-KR" sz="2000">
                <a:solidFill>
                  <a:schemeClr val="hlink"/>
                </a:solidFill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61" name="Group 62"/>
          <p:cNvGrpSpPr>
            <a:grpSpLocks/>
          </p:cNvGrpSpPr>
          <p:nvPr/>
        </p:nvGrpSpPr>
        <p:grpSpPr bwMode="auto">
          <a:xfrm>
            <a:off x="1828800" y="2705100"/>
            <a:ext cx="788988" cy="1468438"/>
            <a:chOff x="1152" y="1536"/>
            <a:chExt cx="497" cy="925"/>
          </a:xfrm>
        </p:grpSpPr>
        <p:sp>
          <p:nvSpPr>
            <p:cNvPr id="52286" name="Rectangle 63"/>
            <p:cNvSpPr>
              <a:spLocks noChangeArrowheads="1"/>
            </p:cNvSpPr>
            <p:nvPr/>
          </p:nvSpPr>
          <p:spPr bwMode="auto">
            <a:xfrm>
              <a:off x="1299" y="227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1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grpSp>
          <p:nvGrpSpPr>
            <p:cNvPr id="52287" name="Group 64"/>
            <p:cNvGrpSpPr>
              <a:grpSpLocks/>
            </p:cNvGrpSpPr>
            <p:nvPr/>
          </p:nvGrpSpPr>
          <p:grpSpPr bwMode="auto">
            <a:xfrm>
              <a:off x="1152" y="1536"/>
              <a:ext cx="497" cy="925"/>
              <a:chOff x="1152" y="1536"/>
              <a:chExt cx="497" cy="925"/>
            </a:xfrm>
          </p:grpSpPr>
          <p:grpSp>
            <p:nvGrpSpPr>
              <p:cNvPr id="52288" name="Group 65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52292" name="Freeform 66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9"/>
                    <a:gd name="T34" fmla="*/ 0 h 646"/>
                    <a:gd name="T35" fmla="*/ 339 w 339"/>
                    <a:gd name="T36" fmla="*/ 646 h 6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2293" name="Freeform 67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1"/>
                    <a:gd name="T127" fmla="*/ 0 h 212"/>
                    <a:gd name="T128" fmla="*/ 211 w 211"/>
                    <a:gd name="T129" fmla="*/ 212 h 21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</p:grpSp>
          <p:grpSp>
            <p:nvGrpSpPr>
              <p:cNvPr id="52289" name="Group 68"/>
              <p:cNvGrpSpPr>
                <a:grpSpLocks/>
              </p:cNvGrpSpPr>
              <p:nvPr/>
            </p:nvGrpSpPr>
            <p:grpSpPr bwMode="auto">
              <a:xfrm>
                <a:off x="1152" y="1536"/>
                <a:ext cx="239" cy="173"/>
                <a:chOff x="1784" y="2425"/>
                <a:chExt cx="182" cy="173"/>
              </a:xfrm>
            </p:grpSpPr>
            <p:sp>
              <p:nvSpPr>
                <p:cNvPr id="52290" name="Rectangle 69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7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52291" name="Rectangle 7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</p:grpSp>
        </p:grpSp>
      </p:grpSp>
      <p:grpSp>
        <p:nvGrpSpPr>
          <p:cNvPr id="70" name="Group 71"/>
          <p:cNvGrpSpPr>
            <a:grpSpLocks/>
          </p:cNvGrpSpPr>
          <p:nvPr/>
        </p:nvGrpSpPr>
        <p:grpSpPr bwMode="auto">
          <a:xfrm>
            <a:off x="3198813" y="2727325"/>
            <a:ext cx="3519487" cy="1522413"/>
            <a:chOff x="2016" y="1584"/>
            <a:chExt cx="2217" cy="959"/>
          </a:xfrm>
        </p:grpSpPr>
        <p:sp>
          <p:nvSpPr>
            <p:cNvPr id="52276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277" name="Freeform 7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grpSp>
          <p:nvGrpSpPr>
            <p:cNvPr id="52278" name="Group 74"/>
            <p:cNvGrpSpPr>
              <a:grpSpLocks/>
            </p:cNvGrpSpPr>
            <p:nvPr/>
          </p:nvGrpSpPr>
          <p:grpSpPr bwMode="auto">
            <a:xfrm>
              <a:off x="2016" y="1584"/>
              <a:ext cx="2217" cy="959"/>
              <a:chOff x="2016" y="1584"/>
              <a:chExt cx="2217" cy="959"/>
            </a:xfrm>
          </p:grpSpPr>
          <p:grpSp>
            <p:nvGrpSpPr>
              <p:cNvPr id="52279" name="Group 75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52284" name="Freeform 76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2285" name="Freeform 77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52280" name="Rectangle 78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Calibri" pitchFamily="34" charset="0"/>
                    <a:ea typeface="Gulim" pitchFamily="34" charset="-127"/>
                  </a:rPr>
                  <a:t>2</a:t>
                </a:r>
                <a:endParaRPr lang="en-US" altLang="ko-KR">
                  <a:latin typeface="Calibri" pitchFamily="34" charset="0"/>
                  <a:ea typeface="Gulim" pitchFamily="34" charset="-127"/>
                </a:endParaRPr>
              </a:p>
            </p:txBody>
          </p:sp>
          <p:grpSp>
            <p:nvGrpSpPr>
              <p:cNvPr id="52281" name="Group 79"/>
              <p:cNvGrpSpPr>
                <a:grpSpLocks/>
              </p:cNvGrpSpPr>
              <p:nvPr/>
            </p:nvGrpSpPr>
            <p:grpSpPr bwMode="auto">
              <a:xfrm>
                <a:off x="3984" y="1584"/>
                <a:ext cx="249" cy="173"/>
                <a:chOff x="1784" y="2425"/>
                <a:chExt cx="165" cy="173"/>
              </a:xfrm>
            </p:grpSpPr>
            <p:sp>
              <p:nvSpPr>
                <p:cNvPr id="52282" name="Rectangle 80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52283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1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</p:grpSp>
        </p:grpSp>
      </p:grpSp>
      <p:grpSp>
        <p:nvGrpSpPr>
          <p:cNvPr id="81" name="Group 82"/>
          <p:cNvGrpSpPr>
            <a:grpSpLocks/>
          </p:cNvGrpSpPr>
          <p:nvPr/>
        </p:nvGrpSpPr>
        <p:grpSpPr bwMode="auto">
          <a:xfrm>
            <a:off x="6781800" y="1887538"/>
            <a:ext cx="600075" cy="1014412"/>
            <a:chOff x="4224" y="1118"/>
            <a:chExt cx="378" cy="639"/>
          </a:xfrm>
        </p:grpSpPr>
        <p:sp>
          <p:nvSpPr>
            <p:cNvPr id="52267" name="Freeform 83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2268" name="Freeform 84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grpSp>
          <p:nvGrpSpPr>
            <p:cNvPr id="52269" name="Group 85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52273" name="Freeform 86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alibri" pitchFamily="34" charset="0"/>
                  <a:ea typeface="맑은 고딕"/>
                  <a:cs typeface="맑은 고딕"/>
                </a:endParaRPr>
              </a:p>
            </p:txBody>
          </p:sp>
          <p:sp>
            <p:nvSpPr>
              <p:cNvPr id="52274" name="Freeform 87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alibri" pitchFamily="34" charset="0"/>
                  <a:ea typeface="맑은 고딕"/>
                  <a:cs typeface="맑은 고딕"/>
                </a:endParaRPr>
              </a:p>
            </p:txBody>
          </p:sp>
          <p:sp>
            <p:nvSpPr>
              <p:cNvPr id="52275" name="Rectangle 88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Calibri" pitchFamily="34" charset="0"/>
                    <a:ea typeface="Gulim" pitchFamily="34" charset="-127"/>
                  </a:rPr>
                  <a:t>3</a:t>
                </a:r>
                <a:endParaRPr lang="en-US" altLang="ko-KR">
                  <a:latin typeface="Calibri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52270" name="Group 89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52271" name="Rectangle 90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>
                    <a:solidFill>
                      <a:srgbClr val="114FFB"/>
                    </a:solidFill>
                    <a:latin typeface="Calibri" pitchFamily="34" charset="0"/>
                    <a:ea typeface="Gulim" pitchFamily="34" charset="-127"/>
                  </a:rPr>
                  <a:t>u</a:t>
                </a:r>
                <a:endParaRPr lang="en-US" altLang="ko-KR" sz="2000">
                  <a:solidFill>
                    <a:srgbClr val="114FFB"/>
                  </a:solidFill>
                  <a:latin typeface="Calibri" pitchFamily="34" charset="0"/>
                  <a:ea typeface="Gulim" pitchFamily="34" charset="-127"/>
                </a:endParaRPr>
              </a:p>
            </p:txBody>
          </p:sp>
          <p:sp>
            <p:nvSpPr>
              <p:cNvPr id="52272" name="Rectangle 91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>
                    <a:solidFill>
                      <a:srgbClr val="114FFB"/>
                    </a:solidFill>
                    <a:latin typeface="Calibri" pitchFamily="34" charset="0"/>
                    <a:ea typeface="Gulim" pitchFamily="34" charset="-127"/>
                  </a:rPr>
                  <a:t> = 7</a:t>
                </a:r>
                <a:endParaRPr lang="en-US" altLang="ko-KR" sz="2000">
                  <a:solidFill>
                    <a:srgbClr val="114FFB"/>
                  </a:solidFill>
                  <a:latin typeface="Calibri" pitchFamily="34" charset="0"/>
                  <a:ea typeface="Gulim" pitchFamily="34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</a:t>
            </a:r>
            <a:r>
              <a:rPr lang="zh-CN" altLang="en-US" smtClean="0"/>
              <a:t> </a:t>
            </a:r>
            <a:r>
              <a:rPr lang="en-US" altLang="zh-CN" smtClean="0"/>
              <a:t>Write Policy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Write Back vs Write Through</a:t>
            </a:r>
          </a:p>
          <a:p>
            <a:pPr lvl="1"/>
            <a:endParaRPr lang="en-US" altLang="zh-CN" sz="1600" smtClean="0"/>
          </a:p>
          <a:p>
            <a:pPr lvl="1"/>
            <a:r>
              <a:rPr lang="en-US" altLang="zh-CN" sz="1800" smtClean="0"/>
              <a:t>Write Back</a:t>
            </a:r>
          </a:p>
          <a:p>
            <a:pPr lvl="2"/>
            <a:r>
              <a:rPr lang="zh-CN" altLang="en-US" sz="1400" smtClean="0"/>
              <a:t>脏数据，写出到</a:t>
            </a:r>
            <a:r>
              <a:rPr lang="en-US" altLang="zh-CN" sz="1400" smtClean="0"/>
              <a:t>Cache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2"/>
            <a:r>
              <a:rPr lang="en-US" altLang="zh-CN" sz="1400" smtClean="0"/>
              <a:t>Write Miss </a:t>
            </a:r>
          </a:p>
          <a:p>
            <a:pPr lvl="3"/>
            <a:r>
              <a:rPr lang="en-US" altLang="zh-CN" sz="1000" smtClean="0"/>
              <a:t>Read Cache Line</a:t>
            </a:r>
            <a:r>
              <a:rPr lang="zh-CN" altLang="en-US" sz="1000" smtClean="0"/>
              <a:t>；</a:t>
            </a:r>
            <a:endParaRPr lang="en-US" altLang="zh-CN" sz="1000" smtClean="0"/>
          </a:p>
          <a:p>
            <a:pPr lvl="3"/>
            <a:r>
              <a:rPr lang="en-US" altLang="zh-CN" sz="1000" smtClean="0"/>
              <a:t>Write Allocate</a:t>
            </a:r>
            <a:r>
              <a:rPr lang="zh-CN" altLang="en-US" sz="1000" smtClean="0"/>
              <a:t>；</a:t>
            </a:r>
            <a:endParaRPr lang="en-US" altLang="zh-CN" sz="1000" smtClean="0"/>
          </a:p>
          <a:p>
            <a:pPr lvl="2"/>
            <a:endParaRPr lang="en-US" altLang="zh-CN" sz="1400" smtClean="0"/>
          </a:p>
          <a:p>
            <a:pPr lvl="1"/>
            <a:r>
              <a:rPr lang="en-US" altLang="zh-CN" sz="1800" smtClean="0"/>
              <a:t>Write Through</a:t>
            </a:r>
          </a:p>
          <a:p>
            <a:pPr lvl="2"/>
            <a:r>
              <a:rPr lang="zh-CN" altLang="en-US" sz="1400" smtClean="0"/>
              <a:t>脏数据，写穿到</a:t>
            </a:r>
            <a:r>
              <a:rPr lang="en-US" altLang="zh-CN" sz="1400" smtClean="0"/>
              <a:t>Memory;</a:t>
            </a:r>
          </a:p>
          <a:p>
            <a:pPr lvl="2"/>
            <a:endParaRPr lang="en-US" altLang="zh-CN" sz="1400" smtClean="0"/>
          </a:p>
          <a:p>
            <a:pPr lvl="2"/>
            <a:r>
              <a:rPr lang="en-US" altLang="zh-CN" sz="1400" smtClean="0"/>
              <a:t>Write Hit</a:t>
            </a:r>
          </a:p>
          <a:p>
            <a:pPr lvl="3"/>
            <a:r>
              <a:rPr lang="zh-CN" altLang="en-US" sz="1000" smtClean="0"/>
              <a:t>更新</a:t>
            </a:r>
            <a:r>
              <a:rPr lang="en-US" altLang="zh-CN" sz="1000" smtClean="0"/>
              <a:t>Cache</a:t>
            </a:r>
            <a:r>
              <a:rPr lang="zh-CN" altLang="en-US" sz="1000" smtClean="0"/>
              <a:t>；</a:t>
            </a:r>
            <a:endParaRPr lang="en-US" altLang="zh-CN" sz="1000" smtClean="0"/>
          </a:p>
          <a:p>
            <a:pPr lvl="3"/>
            <a:endParaRPr lang="en-US" altLang="zh-CN" sz="1000" smtClean="0"/>
          </a:p>
          <a:p>
            <a:pPr lvl="2"/>
            <a:r>
              <a:rPr lang="en-US" altLang="zh-CN" sz="1400" smtClean="0"/>
              <a:t>Write Miss</a:t>
            </a:r>
          </a:p>
          <a:p>
            <a:pPr lvl="3"/>
            <a:r>
              <a:rPr lang="zh-CN" altLang="en-US" sz="1000" smtClean="0"/>
              <a:t>绕过</a:t>
            </a:r>
            <a:r>
              <a:rPr lang="en-US" altLang="zh-CN" sz="1000" smtClean="0"/>
              <a:t>Cache</a:t>
            </a:r>
            <a:r>
              <a:rPr lang="zh-CN" altLang="en-US" sz="1000" smtClean="0"/>
              <a:t>，直接写</a:t>
            </a:r>
            <a:r>
              <a:rPr lang="en-US" altLang="zh-CN" sz="1000" smtClean="0"/>
              <a:t>memory;</a:t>
            </a:r>
            <a:endParaRPr lang="zh-CN" altLang="en-US" sz="10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1341438"/>
            <a:ext cx="240982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2852738"/>
            <a:ext cx="2592388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Write Policy(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Write Invalidate vs Write Update</a:t>
            </a:r>
          </a:p>
          <a:p>
            <a:pPr lvl="2"/>
            <a:endParaRPr lang="en-US" altLang="zh-CN" sz="1400" smtClean="0"/>
          </a:p>
          <a:p>
            <a:pPr lvl="1"/>
            <a:r>
              <a:rPr lang="en-US" altLang="zh-CN" sz="1800" smtClean="0"/>
              <a:t>Write Invalidate</a:t>
            </a:r>
          </a:p>
          <a:p>
            <a:pPr lvl="2"/>
            <a:r>
              <a:rPr lang="en-US" altLang="zh-CN" sz="1400" smtClean="0"/>
              <a:t>Write</a:t>
            </a:r>
            <a:r>
              <a:rPr lang="zh-CN" altLang="en-US" sz="1400" smtClean="0"/>
              <a:t>时，同时发出</a:t>
            </a:r>
            <a:r>
              <a:rPr lang="en-US" altLang="zh-CN" sz="1400" smtClean="0"/>
              <a:t>Invalidate</a:t>
            </a:r>
            <a:r>
              <a:rPr lang="zh-CN" altLang="en-US" sz="1400" smtClean="0"/>
              <a:t>消息，使得所有其他</a:t>
            </a:r>
            <a:r>
              <a:rPr lang="en-US" altLang="zh-CN" sz="1400" smtClean="0"/>
              <a:t>CPU L1/L2 Cache</a:t>
            </a:r>
            <a:r>
              <a:rPr lang="zh-CN" altLang="en-US" sz="1400" smtClean="0"/>
              <a:t>中同一</a:t>
            </a:r>
            <a:r>
              <a:rPr lang="en-US" altLang="zh-CN" sz="1400" smtClean="0"/>
              <a:t>Cache Line</a:t>
            </a:r>
            <a:r>
              <a:rPr lang="zh-CN" altLang="en-US" sz="1400" smtClean="0"/>
              <a:t>失效；</a:t>
            </a:r>
            <a:endParaRPr lang="en-US" altLang="zh-CN" sz="1400" smtClean="0"/>
          </a:p>
          <a:p>
            <a:pPr lvl="2"/>
            <a:r>
              <a:rPr lang="zh-CN" altLang="en-US" sz="1400" smtClean="0"/>
              <a:t>优势：实现简单；</a:t>
            </a:r>
            <a:endParaRPr lang="en-US" altLang="zh-CN" sz="1400" smtClean="0"/>
          </a:p>
          <a:p>
            <a:pPr lvl="2"/>
            <a:r>
              <a:rPr lang="zh-CN" altLang="en-US" sz="1400" smtClean="0"/>
              <a:t>不足：会导致其他</a:t>
            </a:r>
            <a:r>
              <a:rPr lang="en-US" altLang="zh-CN" sz="1400" smtClean="0"/>
              <a:t>CPU</a:t>
            </a:r>
            <a:r>
              <a:rPr lang="zh-CN" altLang="en-US" sz="1400" smtClean="0"/>
              <a:t>再次读取时出现</a:t>
            </a:r>
            <a:r>
              <a:rPr lang="en-US" altLang="zh-CN" sz="1400" smtClean="0"/>
              <a:t>Cache Miss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1"/>
            <a:r>
              <a:rPr lang="en-US" altLang="zh-CN" sz="1800" smtClean="0"/>
              <a:t>Write Update</a:t>
            </a:r>
          </a:p>
          <a:p>
            <a:pPr lvl="2"/>
            <a:r>
              <a:rPr lang="en-US" altLang="zh-CN" sz="1400" smtClean="0"/>
              <a:t>Write</a:t>
            </a:r>
            <a:r>
              <a:rPr lang="zh-CN" altLang="en-US" sz="1400" smtClean="0"/>
              <a:t>时，同时更新其他</a:t>
            </a:r>
            <a:r>
              <a:rPr lang="en-US" altLang="zh-CN" sz="1400" smtClean="0"/>
              <a:t>CPU</a:t>
            </a:r>
            <a:r>
              <a:rPr lang="zh-CN" altLang="en-US" sz="1400" smtClean="0"/>
              <a:t> </a:t>
            </a:r>
            <a:r>
              <a:rPr lang="en-US" altLang="zh-CN" sz="1400" smtClean="0"/>
              <a:t>L1/L2 Cache</a:t>
            </a:r>
            <a:r>
              <a:rPr lang="zh-CN" altLang="en-US" sz="1400" smtClean="0"/>
              <a:t>中同一</a:t>
            </a:r>
            <a:r>
              <a:rPr lang="en-US" altLang="zh-CN" sz="1400" smtClean="0"/>
              <a:t>Cache Line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2"/>
            <a:r>
              <a:rPr lang="zh-CN" altLang="en-US" sz="1400" smtClean="0"/>
              <a:t>优势：对应</a:t>
            </a:r>
            <a:r>
              <a:rPr lang="en-US" altLang="zh-CN" sz="1400" smtClean="0"/>
              <a:t>write Invalidate</a:t>
            </a:r>
            <a:r>
              <a:rPr lang="zh-CN" altLang="en-US" sz="1400" smtClean="0"/>
              <a:t>的不足；</a:t>
            </a:r>
            <a:endParaRPr lang="en-US" altLang="zh-CN" sz="1400" smtClean="0"/>
          </a:p>
          <a:p>
            <a:pPr lvl="2"/>
            <a:r>
              <a:rPr lang="zh-CN" altLang="en-US" sz="1400" smtClean="0"/>
              <a:t>不足：对应</a:t>
            </a:r>
            <a:r>
              <a:rPr lang="en-US" altLang="zh-CN" sz="1400" smtClean="0"/>
              <a:t>write invalidate</a:t>
            </a:r>
            <a:r>
              <a:rPr lang="zh-CN" altLang="en-US" sz="1400" smtClean="0"/>
              <a:t>的优势；</a:t>
            </a:r>
            <a:endParaRPr lang="en-US" altLang="zh-CN" sz="1400" smtClean="0"/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选择</a:t>
            </a:r>
            <a:endParaRPr lang="en-US" altLang="zh-CN" sz="1800" smtClean="0"/>
          </a:p>
          <a:p>
            <a:pPr lvl="2"/>
            <a:r>
              <a:rPr lang="zh-CN" altLang="en-US" sz="1400" smtClean="0"/>
              <a:t>目前，基本都是</a:t>
            </a:r>
            <a:r>
              <a:rPr lang="en-US" altLang="zh-CN" sz="1400" smtClean="0"/>
              <a:t>Write Invalidate</a:t>
            </a:r>
            <a:r>
              <a:rPr lang="zh-CN" altLang="en-US" sz="1400" smtClean="0"/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Solve Cache Coherence Problem(1)</a:t>
            </a:r>
            <a:endParaRPr lang="zh-CN" altLang="en-US" smtClean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Write-Through Invalidate</a:t>
            </a:r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1911350" y="4246563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>
            <a:off x="3430588" y="4246563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2584450" y="4556125"/>
            <a:ext cx="1681163" cy="1008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2584450" y="4581525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5945188" y="4659313"/>
            <a:ext cx="8064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I/O devices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3157538" y="5353050"/>
            <a:ext cx="6048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Memory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2417763" y="3910013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2417763" y="3071813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9" name="Freeform 12"/>
          <p:cNvSpPr>
            <a:spLocks/>
          </p:cNvSpPr>
          <p:nvPr/>
        </p:nvSpPr>
        <p:spPr bwMode="auto">
          <a:xfrm>
            <a:off x="2082800" y="2400300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398 w 423"/>
              <a:gd name="T7" fmla="*/ 307 h 423"/>
              <a:gd name="T8" fmla="*/ 381 w 423"/>
              <a:gd name="T9" fmla="*/ 336 h 423"/>
              <a:gd name="T10" fmla="*/ 361 w 423"/>
              <a:gd name="T11" fmla="*/ 361 h 423"/>
              <a:gd name="T12" fmla="*/ 336 w 423"/>
              <a:gd name="T13" fmla="*/ 381 h 423"/>
              <a:gd name="T14" fmla="*/ 307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8 w 423"/>
              <a:gd name="T23" fmla="*/ 420 h 423"/>
              <a:gd name="T24" fmla="*/ 144 w 423"/>
              <a:gd name="T25" fmla="*/ 412 h 423"/>
              <a:gd name="T26" fmla="*/ 113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39 w 423"/>
              <a:gd name="T33" fmla="*/ 336 h 423"/>
              <a:gd name="T34" fmla="*/ 22 w 423"/>
              <a:gd name="T35" fmla="*/ 307 h 423"/>
              <a:gd name="T36" fmla="*/ 11 w 423"/>
              <a:gd name="T37" fmla="*/ 276 h 423"/>
              <a:gd name="T38" fmla="*/ 3 w 423"/>
              <a:gd name="T39" fmla="*/ 245 h 423"/>
              <a:gd name="T40" fmla="*/ 0 w 423"/>
              <a:gd name="T41" fmla="*/ 212 h 423"/>
              <a:gd name="T42" fmla="*/ 3 w 423"/>
              <a:gd name="T43" fmla="*/ 178 h 423"/>
              <a:gd name="T44" fmla="*/ 11 w 423"/>
              <a:gd name="T45" fmla="*/ 144 h 423"/>
              <a:gd name="T46" fmla="*/ 22 w 423"/>
              <a:gd name="T47" fmla="*/ 113 h 423"/>
              <a:gd name="T48" fmla="*/ 39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3 w 423"/>
              <a:gd name="T55" fmla="*/ 22 h 423"/>
              <a:gd name="T56" fmla="*/ 144 w 423"/>
              <a:gd name="T57" fmla="*/ 11 h 423"/>
              <a:gd name="T58" fmla="*/ 178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07 w 423"/>
              <a:gd name="T67" fmla="*/ 22 h 423"/>
              <a:gd name="T68" fmla="*/ 336 w 423"/>
              <a:gd name="T69" fmla="*/ 39 h 423"/>
              <a:gd name="T70" fmla="*/ 361 w 423"/>
              <a:gd name="T71" fmla="*/ 62 h 423"/>
              <a:gd name="T72" fmla="*/ 381 w 423"/>
              <a:gd name="T73" fmla="*/ 85 h 423"/>
              <a:gd name="T74" fmla="*/ 398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0 w 423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80" name="Freeform 13"/>
          <p:cNvSpPr>
            <a:spLocks/>
          </p:cNvSpPr>
          <p:nvPr/>
        </p:nvSpPr>
        <p:spPr bwMode="auto">
          <a:xfrm>
            <a:off x="2082800" y="2400300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398 w 423"/>
              <a:gd name="T7" fmla="*/ 113 h 423"/>
              <a:gd name="T8" fmla="*/ 381 w 423"/>
              <a:gd name="T9" fmla="*/ 85 h 423"/>
              <a:gd name="T10" fmla="*/ 361 w 423"/>
              <a:gd name="T11" fmla="*/ 62 h 423"/>
              <a:gd name="T12" fmla="*/ 336 w 423"/>
              <a:gd name="T13" fmla="*/ 39 h 423"/>
              <a:gd name="T14" fmla="*/ 307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8 w 423"/>
              <a:gd name="T23" fmla="*/ 3 h 423"/>
              <a:gd name="T24" fmla="*/ 144 w 423"/>
              <a:gd name="T25" fmla="*/ 11 h 423"/>
              <a:gd name="T26" fmla="*/ 113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39 w 423"/>
              <a:gd name="T33" fmla="*/ 85 h 423"/>
              <a:gd name="T34" fmla="*/ 22 w 423"/>
              <a:gd name="T35" fmla="*/ 113 h 423"/>
              <a:gd name="T36" fmla="*/ 11 w 423"/>
              <a:gd name="T37" fmla="*/ 144 h 423"/>
              <a:gd name="T38" fmla="*/ 3 w 423"/>
              <a:gd name="T39" fmla="*/ 178 h 423"/>
              <a:gd name="T40" fmla="*/ 0 w 423"/>
              <a:gd name="T41" fmla="*/ 212 h 423"/>
              <a:gd name="T42" fmla="*/ 3 w 423"/>
              <a:gd name="T43" fmla="*/ 245 h 423"/>
              <a:gd name="T44" fmla="*/ 11 w 423"/>
              <a:gd name="T45" fmla="*/ 276 h 423"/>
              <a:gd name="T46" fmla="*/ 22 w 423"/>
              <a:gd name="T47" fmla="*/ 307 h 423"/>
              <a:gd name="T48" fmla="*/ 39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3 w 423"/>
              <a:gd name="T55" fmla="*/ 398 h 423"/>
              <a:gd name="T56" fmla="*/ 144 w 423"/>
              <a:gd name="T57" fmla="*/ 412 h 423"/>
              <a:gd name="T58" fmla="*/ 178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07 w 423"/>
              <a:gd name="T67" fmla="*/ 398 h 423"/>
              <a:gd name="T68" fmla="*/ 336 w 423"/>
              <a:gd name="T69" fmla="*/ 381 h 423"/>
              <a:gd name="T70" fmla="*/ 361 w 423"/>
              <a:gd name="T71" fmla="*/ 361 h 423"/>
              <a:gd name="T72" fmla="*/ 381 w 423"/>
              <a:gd name="T73" fmla="*/ 336 h 423"/>
              <a:gd name="T74" fmla="*/ 398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1911350" y="3238500"/>
            <a:ext cx="1009650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82" name="Rectangle 15" descr="5%"/>
          <p:cNvSpPr>
            <a:spLocks noChangeArrowheads="1"/>
          </p:cNvSpPr>
          <p:nvPr/>
        </p:nvSpPr>
        <p:spPr bwMode="auto">
          <a:xfrm>
            <a:off x="1911350" y="3238500"/>
            <a:ext cx="1009650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83" name="Rectangle 16"/>
          <p:cNvSpPr>
            <a:spLocks noChangeArrowheads="1"/>
          </p:cNvSpPr>
          <p:nvPr/>
        </p:nvSpPr>
        <p:spPr bwMode="auto">
          <a:xfrm>
            <a:off x="2324100" y="2647950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84" name="Rectangle 17"/>
          <p:cNvSpPr>
            <a:spLocks noChangeArrowheads="1"/>
          </p:cNvSpPr>
          <p:nvPr/>
        </p:nvSpPr>
        <p:spPr bwMode="auto">
          <a:xfrm>
            <a:off x="2395538" y="270986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1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85" name="Rectangle 18"/>
          <p:cNvSpPr>
            <a:spLocks noChangeArrowheads="1"/>
          </p:cNvSpPr>
          <p:nvPr/>
        </p:nvSpPr>
        <p:spPr bwMode="auto">
          <a:xfrm>
            <a:off x="2365375" y="3328988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86" name="Line 19"/>
          <p:cNvSpPr>
            <a:spLocks noChangeShapeType="1"/>
          </p:cNvSpPr>
          <p:nvPr/>
        </p:nvSpPr>
        <p:spPr bwMode="auto">
          <a:xfrm>
            <a:off x="6281738" y="4246563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20"/>
          <p:cNvSpPr>
            <a:spLocks noChangeShapeType="1"/>
          </p:cNvSpPr>
          <p:nvPr/>
        </p:nvSpPr>
        <p:spPr bwMode="auto">
          <a:xfrm>
            <a:off x="4600575" y="3910013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1"/>
          <p:cNvSpPr>
            <a:spLocks noChangeShapeType="1"/>
          </p:cNvSpPr>
          <p:nvPr/>
        </p:nvSpPr>
        <p:spPr bwMode="auto">
          <a:xfrm>
            <a:off x="4600575" y="3071813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9" name="Freeform 22"/>
          <p:cNvSpPr>
            <a:spLocks/>
          </p:cNvSpPr>
          <p:nvPr/>
        </p:nvSpPr>
        <p:spPr bwMode="auto">
          <a:xfrm>
            <a:off x="4265613" y="2400300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400 w 423"/>
              <a:gd name="T7" fmla="*/ 307 h 423"/>
              <a:gd name="T8" fmla="*/ 384 w 423"/>
              <a:gd name="T9" fmla="*/ 336 h 423"/>
              <a:gd name="T10" fmla="*/ 361 w 423"/>
              <a:gd name="T11" fmla="*/ 361 h 423"/>
              <a:gd name="T12" fmla="*/ 338 w 423"/>
              <a:gd name="T13" fmla="*/ 381 h 423"/>
              <a:gd name="T14" fmla="*/ 310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7 w 423"/>
              <a:gd name="T23" fmla="*/ 420 h 423"/>
              <a:gd name="T24" fmla="*/ 146 w 423"/>
              <a:gd name="T25" fmla="*/ 412 h 423"/>
              <a:gd name="T26" fmla="*/ 115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42 w 423"/>
              <a:gd name="T33" fmla="*/ 336 h 423"/>
              <a:gd name="T34" fmla="*/ 25 w 423"/>
              <a:gd name="T35" fmla="*/ 307 h 423"/>
              <a:gd name="T36" fmla="*/ 11 w 423"/>
              <a:gd name="T37" fmla="*/ 276 h 423"/>
              <a:gd name="T38" fmla="*/ 2 w 423"/>
              <a:gd name="T39" fmla="*/ 245 h 423"/>
              <a:gd name="T40" fmla="*/ 0 w 423"/>
              <a:gd name="T41" fmla="*/ 212 h 423"/>
              <a:gd name="T42" fmla="*/ 2 w 423"/>
              <a:gd name="T43" fmla="*/ 178 h 423"/>
              <a:gd name="T44" fmla="*/ 11 w 423"/>
              <a:gd name="T45" fmla="*/ 144 h 423"/>
              <a:gd name="T46" fmla="*/ 25 w 423"/>
              <a:gd name="T47" fmla="*/ 113 h 423"/>
              <a:gd name="T48" fmla="*/ 42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5 w 423"/>
              <a:gd name="T55" fmla="*/ 22 h 423"/>
              <a:gd name="T56" fmla="*/ 146 w 423"/>
              <a:gd name="T57" fmla="*/ 11 h 423"/>
              <a:gd name="T58" fmla="*/ 177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10 w 423"/>
              <a:gd name="T67" fmla="*/ 22 h 423"/>
              <a:gd name="T68" fmla="*/ 338 w 423"/>
              <a:gd name="T69" fmla="*/ 39 h 423"/>
              <a:gd name="T70" fmla="*/ 361 w 423"/>
              <a:gd name="T71" fmla="*/ 62 h 423"/>
              <a:gd name="T72" fmla="*/ 384 w 423"/>
              <a:gd name="T73" fmla="*/ 85 h 423"/>
              <a:gd name="T74" fmla="*/ 400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3 w 423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0" name="Freeform 23"/>
          <p:cNvSpPr>
            <a:spLocks/>
          </p:cNvSpPr>
          <p:nvPr/>
        </p:nvSpPr>
        <p:spPr bwMode="auto">
          <a:xfrm>
            <a:off x="4265613" y="2400300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400 w 423"/>
              <a:gd name="T7" fmla="*/ 113 h 423"/>
              <a:gd name="T8" fmla="*/ 384 w 423"/>
              <a:gd name="T9" fmla="*/ 85 h 423"/>
              <a:gd name="T10" fmla="*/ 361 w 423"/>
              <a:gd name="T11" fmla="*/ 62 h 423"/>
              <a:gd name="T12" fmla="*/ 338 w 423"/>
              <a:gd name="T13" fmla="*/ 39 h 423"/>
              <a:gd name="T14" fmla="*/ 310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7 w 423"/>
              <a:gd name="T23" fmla="*/ 3 h 423"/>
              <a:gd name="T24" fmla="*/ 146 w 423"/>
              <a:gd name="T25" fmla="*/ 11 h 423"/>
              <a:gd name="T26" fmla="*/ 115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42 w 423"/>
              <a:gd name="T33" fmla="*/ 85 h 423"/>
              <a:gd name="T34" fmla="*/ 25 w 423"/>
              <a:gd name="T35" fmla="*/ 113 h 423"/>
              <a:gd name="T36" fmla="*/ 11 w 423"/>
              <a:gd name="T37" fmla="*/ 144 h 423"/>
              <a:gd name="T38" fmla="*/ 2 w 423"/>
              <a:gd name="T39" fmla="*/ 178 h 423"/>
              <a:gd name="T40" fmla="*/ 0 w 423"/>
              <a:gd name="T41" fmla="*/ 212 h 423"/>
              <a:gd name="T42" fmla="*/ 2 w 423"/>
              <a:gd name="T43" fmla="*/ 245 h 423"/>
              <a:gd name="T44" fmla="*/ 11 w 423"/>
              <a:gd name="T45" fmla="*/ 276 h 423"/>
              <a:gd name="T46" fmla="*/ 25 w 423"/>
              <a:gd name="T47" fmla="*/ 307 h 423"/>
              <a:gd name="T48" fmla="*/ 42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5 w 423"/>
              <a:gd name="T55" fmla="*/ 398 h 423"/>
              <a:gd name="T56" fmla="*/ 146 w 423"/>
              <a:gd name="T57" fmla="*/ 412 h 423"/>
              <a:gd name="T58" fmla="*/ 177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10 w 423"/>
              <a:gd name="T67" fmla="*/ 398 h 423"/>
              <a:gd name="T68" fmla="*/ 338 w 423"/>
              <a:gd name="T69" fmla="*/ 381 h 423"/>
              <a:gd name="T70" fmla="*/ 361 w 423"/>
              <a:gd name="T71" fmla="*/ 361 h 423"/>
              <a:gd name="T72" fmla="*/ 384 w 423"/>
              <a:gd name="T73" fmla="*/ 336 h 423"/>
              <a:gd name="T74" fmla="*/ 400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4098925" y="3238500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2" name="Rectangle 25" descr="5%"/>
          <p:cNvSpPr>
            <a:spLocks noChangeArrowheads="1"/>
          </p:cNvSpPr>
          <p:nvPr/>
        </p:nvSpPr>
        <p:spPr bwMode="auto">
          <a:xfrm>
            <a:off x="4098925" y="3238500"/>
            <a:ext cx="1008063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3" name="Rectangle 26"/>
          <p:cNvSpPr>
            <a:spLocks noChangeArrowheads="1"/>
          </p:cNvSpPr>
          <p:nvPr/>
        </p:nvSpPr>
        <p:spPr bwMode="auto">
          <a:xfrm>
            <a:off x="4578350" y="3328988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394" name="Line 27"/>
          <p:cNvSpPr>
            <a:spLocks noChangeShapeType="1"/>
          </p:cNvSpPr>
          <p:nvPr/>
        </p:nvSpPr>
        <p:spPr bwMode="auto">
          <a:xfrm>
            <a:off x="6788150" y="3910013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5" name="Line 28"/>
          <p:cNvSpPr>
            <a:spLocks noChangeShapeType="1"/>
          </p:cNvSpPr>
          <p:nvPr/>
        </p:nvSpPr>
        <p:spPr bwMode="auto">
          <a:xfrm>
            <a:off x="6788150" y="3071813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6" name="Freeform 29"/>
          <p:cNvSpPr>
            <a:spLocks/>
          </p:cNvSpPr>
          <p:nvPr/>
        </p:nvSpPr>
        <p:spPr bwMode="auto">
          <a:xfrm>
            <a:off x="6451600" y="2400300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245 h 423"/>
              <a:gd name="T4" fmla="*/ 412 w 424"/>
              <a:gd name="T5" fmla="*/ 276 h 423"/>
              <a:gd name="T6" fmla="*/ 398 w 424"/>
              <a:gd name="T7" fmla="*/ 307 h 423"/>
              <a:gd name="T8" fmla="*/ 381 w 424"/>
              <a:gd name="T9" fmla="*/ 336 h 423"/>
              <a:gd name="T10" fmla="*/ 362 w 424"/>
              <a:gd name="T11" fmla="*/ 361 h 423"/>
              <a:gd name="T12" fmla="*/ 336 w 424"/>
              <a:gd name="T13" fmla="*/ 381 h 423"/>
              <a:gd name="T14" fmla="*/ 308 w 424"/>
              <a:gd name="T15" fmla="*/ 398 h 423"/>
              <a:gd name="T16" fmla="*/ 280 w 424"/>
              <a:gd name="T17" fmla="*/ 412 h 423"/>
              <a:gd name="T18" fmla="*/ 246 w 424"/>
              <a:gd name="T19" fmla="*/ 420 h 423"/>
              <a:gd name="T20" fmla="*/ 212 w 424"/>
              <a:gd name="T21" fmla="*/ 423 h 423"/>
              <a:gd name="T22" fmla="*/ 178 w 424"/>
              <a:gd name="T23" fmla="*/ 420 h 423"/>
              <a:gd name="T24" fmla="*/ 144 w 424"/>
              <a:gd name="T25" fmla="*/ 412 h 423"/>
              <a:gd name="T26" fmla="*/ 113 w 424"/>
              <a:gd name="T27" fmla="*/ 398 h 423"/>
              <a:gd name="T28" fmla="*/ 88 w 424"/>
              <a:gd name="T29" fmla="*/ 381 h 423"/>
              <a:gd name="T30" fmla="*/ 62 w 424"/>
              <a:gd name="T31" fmla="*/ 361 h 423"/>
              <a:gd name="T32" fmla="*/ 40 w 424"/>
              <a:gd name="T33" fmla="*/ 336 h 423"/>
              <a:gd name="T34" fmla="*/ 23 w 424"/>
              <a:gd name="T35" fmla="*/ 307 h 423"/>
              <a:gd name="T36" fmla="*/ 12 w 424"/>
              <a:gd name="T37" fmla="*/ 276 h 423"/>
              <a:gd name="T38" fmla="*/ 3 w 424"/>
              <a:gd name="T39" fmla="*/ 245 h 423"/>
              <a:gd name="T40" fmla="*/ 0 w 424"/>
              <a:gd name="T41" fmla="*/ 212 h 423"/>
              <a:gd name="T42" fmla="*/ 3 w 424"/>
              <a:gd name="T43" fmla="*/ 178 h 423"/>
              <a:gd name="T44" fmla="*/ 12 w 424"/>
              <a:gd name="T45" fmla="*/ 144 h 423"/>
              <a:gd name="T46" fmla="*/ 23 w 424"/>
              <a:gd name="T47" fmla="*/ 113 h 423"/>
              <a:gd name="T48" fmla="*/ 40 w 424"/>
              <a:gd name="T49" fmla="*/ 85 h 423"/>
              <a:gd name="T50" fmla="*/ 62 w 424"/>
              <a:gd name="T51" fmla="*/ 62 h 423"/>
              <a:gd name="T52" fmla="*/ 88 w 424"/>
              <a:gd name="T53" fmla="*/ 39 h 423"/>
              <a:gd name="T54" fmla="*/ 113 w 424"/>
              <a:gd name="T55" fmla="*/ 22 h 423"/>
              <a:gd name="T56" fmla="*/ 144 w 424"/>
              <a:gd name="T57" fmla="*/ 11 h 423"/>
              <a:gd name="T58" fmla="*/ 178 w 424"/>
              <a:gd name="T59" fmla="*/ 3 h 423"/>
              <a:gd name="T60" fmla="*/ 212 w 424"/>
              <a:gd name="T61" fmla="*/ 0 h 423"/>
              <a:gd name="T62" fmla="*/ 246 w 424"/>
              <a:gd name="T63" fmla="*/ 3 h 423"/>
              <a:gd name="T64" fmla="*/ 280 w 424"/>
              <a:gd name="T65" fmla="*/ 11 h 423"/>
              <a:gd name="T66" fmla="*/ 308 w 424"/>
              <a:gd name="T67" fmla="*/ 22 h 423"/>
              <a:gd name="T68" fmla="*/ 336 w 424"/>
              <a:gd name="T69" fmla="*/ 39 h 423"/>
              <a:gd name="T70" fmla="*/ 362 w 424"/>
              <a:gd name="T71" fmla="*/ 62 h 423"/>
              <a:gd name="T72" fmla="*/ 381 w 424"/>
              <a:gd name="T73" fmla="*/ 85 h 423"/>
              <a:gd name="T74" fmla="*/ 398 w 424"/>
              <a:gd name="T75" fmla="*/ 113 h 423"/>
              <a:gd name="T76" fmla="*/ 412 w 424"/>
              <a:gd name="T77" fmla="*/ 144 h 423"/>
              <a:gd name="T78" fmla="*/ 421 w 424"/>
              <a:gd name="T79" fmla="*/ 178 h 423"/>
              <a:gd name="T80" fmla="*/ 424 w 424"/>
              <a:gd name="T81" fmla="*/ 212 h 423"/>
              <a:gd name="T82" fmla="*/ 421 w 424"/>
              <a:gd name="T83" fmla="*/ 20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7" name="Freeform 30"/>
          <p:cNvSpPr>
            <a:spLocks/>
          </p:cNvSpPr>
          <p:nvPr/>
        </p:nvSpPr>
        <p:spPr bwMode="auto">
          <a:xfrm>
            <a:off x="6451600" y="2400300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178 h 423"/>
              <a:gd name="T4" fmla="*/ 412 w 424"/>
              <a:gd name="T5" fmla="*/ 144 h 423"/>
              <a:gd name="T6" fmla="*/ 398 w 424"/>
              <a:gd name="T7" fmla="*/ 113 h 423"/>
              <a:gd name="T8" fmla="*/ 381 w 424"/>
              <a:gd name="T9" fmla="*/ 85 h 423"/>
              <a:gd name="T10" fmla="*/ 362 w 424"/>
              <a:gd name="T11" fmla="*/ 62 h 423"/>
              <a:gd name="T12" fmla="*/ 336 w 424"/>
              <a:gd name="T13" fmla="*/ 39 h 423"/>
              <a:gd name="T14" fmla="*/ 308 w 424"/>
              <a:gd name="T15" fmla="*/ 22 h 423"/>
              <a:gd name="T16" fmla="*/ 280 w 424"/>
              <a:gd name="T17" fmla="*/ 11 h 423"/>
              <a:gd name="T18" fmla="*/ 246 w 424"/>
              <a:gd name="T19" fmla="*/ 3 h 423"/>
              <a:gd name="T20" fmla="*/ 212 w 424"/>
              <a:gd name="T21" fmla="*/ 0 h 423"/>
              <a:gd name="T22" fmla="*/ 178 w 424"/>
              <a:gd name="T23" fmla="*/ 3 h 423"/>
              <a:gd name="T24" fmla="*/ 144 w 424"/>
              <a:gd name="T25" fmla="*/ 11 h 423"/>
              <a:gd name="T26" fmla="*/ 113 w 424"/>
              <a:gd name="T27" fmla="*/ 22 h 423"/>
              <a:gd name="T28" fmla="*/ 88 w 424"/>
              <a:gd name="T29" fmla="*/ 39 h 423"/>
              <a:gd name="T30" fmla="*/ 62 w 424"/>
              <a:gd name="T31" fmla="*/ 62 h 423"/>
              <a:gd name="T32" fmla="*/ 40 w 424"/>
              <a:gd name="T33" fmla="*/ 85 h 423"/>
              <a:gd name="T34" fmla="*/ 23 w 424"/>
              <a:gd name="T35" fmla="*/ 113 h 423"/>
              <a:gd name="T36" fmla="*/ 12 w 424"/>
              <a:gd name="T37" fmla="*/ 144 h 423"/>
              <a:gd name="T38" fmla="*/ 3 w 424"/>
              <a:gd name="T39" fmla="*/ 178 h 423"/>
              <a:gd name="T40" fmla="*/ 0 w 424"/>
              <a:gd name="T41" fmla="*/ 212 h 423"/>
              <a:gd name="T42" fmla="*/ 3 w 424"/>
              <a:gd name="T43" fmla="*/ 245 h 423"/>
              <a:gd name="T44" fmla="*/ 12 w 424"/>
              <a:gd name="T45" fmla="*/ 276 h 423"/>
              <a:gd name="T46" fmla="*/ 23 w 424"/>
              <a:gd name="T47" fmla="*/ 307 h 423"/>
              <a:gd name="T48" fmla="*/ 40 w 424"/>
              <a:gd name="T49" fmla="*/ 336 h 423"/>
              <a:gd name="T50" fmla="*/ 62 w 424"/>
              <a:gd name="T51" fmla="*/ 361 h 423"/>
              <a:gd name="T52" fmla="*/ 88 w 424"/>
              <a:gd name="T53" fmla="*/ 381 h 423"/>
              <a:gd name="T54" fmla="*/ 113 w 424"/>
              <a:gd name="T55" fmla="*/ 398 h 423"/>
              <a:gd name="T56" fmla="*/ 144 w 424"/>
              <a:gd name="T57" fmla="*/ 412 h 423"/>
              <a:gd name="T58" fmla="*/ 178 w 424"/>
              <a:gd name="T59" fmla="*/ 420 h 423"/>
              <a:gd name="T60" fmla="*/ 212 w 424"/>
              <a:gd name="T61" fmla="*/ 423 h 423"/>
              <a:gd name="T62" fmla="*/ 246 w 424"/>
              <a:gd name="T63" fmla="*/ 420 h 423"/>
              <a:gd name="T64" fmla="*/ 280 w 424"/>
              <a:gd name="T65" fmla="*/ 412 h 423"/>
              <a:gd name="T66" fmla="*/ 308 w 424"/>
              <a:gd name="T67" fmla="*/ 398 h 423"/>
              <a:gd name="T68" fmla="*/ 336 w 424"/>
              <a:gd name="T69" fmla="*/ 381 h 423"/>
              <a:gd name="T70" fmla="*/ 362 w 424"/>
              <a:gd name="T71" fmla="*/ 361 h 423"/>
              <a:gd name="T72" fmla="*/ 381 w 424"/>
              <a:gd name="T73" fmla="*/ 336 h 423"/>
              <a:gd name="T74" fmla="*/ 398 w 424"/>
              <a:gd name="T75" fmla="*/ 307 h 423"/>
              <a:gd name="T76" fmla="*/ 412 w 424"/>
              <a:gd name="T77" fmla="*/ 276 h 423"/>
              <a:gd name="T78" fmla="*/ 421 w 424"/>
              <a:gd name="T79" fmla="*/ 245 h 423"/>
              <a:gd name="T80" fmla="*/ 424 w 424"/>
              <a:gd name="T81" fmla="*/ 212 h 423"/>
              <a:gd name="T82" fmla="*/ 424 w 424"/>
              <a:gd name="T83" fmla="*/ 212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8" name="Rectangle 31"/>
          <p:cNvSpPr>
            <a:spLocks noChangeArrowheads="1"/>
          </p:cNvSpPr>
          <p:nvPr/>
        </p:nvSpPr>
        <p:spPr bwMode="auto">
          <a:xfrm>
            <a:off x="6318250" y="3260725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399" name="Rectangle 32" descr="5%"/>
          <p:cNvSpPr>
            <a:spLocks noChangeArrowheads="1"/>
          </p:cNvSpPr>
          <p:nvPr/>
        </p:nvSpPr>
        <p:spPr bwMode="auto">
          <a:xfrm>
            <a:off x="6281738" y="3238500"/>
            <a:ext cx="1008062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400" name="Rectangle 33"/>
          <p:cNvSpPr>
            <a:spLocks noChangeArrowheads="1"/>
          </p:cNvSpPr>
          <p:nvPr/>
        </p:nvSpPr>
        <p:spPr bwMode="auto">
          <a:xfrm>
            <a:off x="6734175" y="3302000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$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401" name="Rectangle 34"/>
          <p:cNvSpPr>
            <a:spLocks noChangeArrowheads="1"/>
          </p:cNvSpPr>
          <p:nvPr/>
        </p:nvSpPr>
        <p:spPr bwMode="auto">
          <a:xfrm>
            <a:off x="4519613" y="2633663"/>
            <a:ext cx="16986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402" name="Rectangle 35"/>
          <p:cNvSpPr>
            <a:spLocks noChangeArrowheads="1"/>
          </p:cNvSpPr>
          <p:nvPr/>
        </p:nvSpPr>
        <p:spPr bwMode="auto">
          <a:xfrm>
            <a:off x="4595813" y="269716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2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403" name="Rectangle 36"/>
          <p:cNvSpPr>
            <a:spLocks noChangeArrowheads="1"/>
          </p:cNvSpPr>
          <p:nvPr/>
        </p:nvSpPr>
        <p:spPr bwMode="auto">
          <a:xfrm>
            <a:off x="6680200" y="2647950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P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404" name="Rectangle 37"/>
          <p:cNvSpPr>
            <a:spLocks noChangeArrowheads="1"/>
          </p:cNvSpPr>
          <p:nvPr/>
        </p:nvSpPr>
        <p:spPr bwMode="auto">
          <a:xfrm>
            <a:off x="6751638" y="2709863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latin typeface="Calibri" pitchFamily="34" charset="0"/>
                <a:ea typeface="Gulim" pitchFamily="34" charset="-127"/>
              </a:rPr>
              <a:t>3</a:t>
            </a:r>
            <a:endParaRPr lang="en-US" altLang="ko-KR">
              <a:latin typeface="Calibri" pitchFamily="34" charset="0"/>
              <a:ea typeface="Gulim" pitchFamily="34" charset="-127"/>
            </a:endParaRPr>
          </a:p>
        </p:txBody>
      </p:sp>
      <p:sp>
        <p:nvSpPr>
          <p:cNvPr id="58405" name="Freeform 38"/>
          <p:cNvSpPr>
            <a:spLocks/>
          </p:cNvSpPr>
          <p:nvPr/>
        </p:nvSpPr>
        <p:spPr bwMode="auto">
          <a:xfrm>
            <a:off x="2189163" y="3789363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6 w 51"/>
              <a:gd name="T9" fmla="*/ 8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sp>
        <p:nvSpPr>
          <p:cNvPr id="58406" name="Freeform 39"/>
          <p:cNvSpPr>
            <a:spLocks/>
          </p:cNvSpPr>
          <p:nvPr/>
        </p:nvSpPr>
        <p:spPr bwMode="auto">
          <a:xfrm>
            <a:off x="2189163" y="3789363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3 w 51"/>
              <a:gd name="T9" fmla="*/ 8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alibri" pitchFamily="34" charset="0"/>
              <a:ea typeface="맑은 고딕"/>
              <a:cs typeface="맑은 고딕"/>
            </a:endParaRP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4718050" y="2879725"/>
            <a:ext cx="528638" cy="1244600"/>
            <a:chOff x="2888" y="1155"/>
            <a:chExt cx="333" cy="784"/>
          </a:xfrm>
        </p:grpSpPr>
        <p:sp>
          <p:nvSpPr>
            <p:cNvPr id="58454" name="Freeform 41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5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6" name="Rectangle 43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5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8457" name="Freeform 4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8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9" name="Freeform 46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60" name="Rectangle 47"/>
            <p:cNvSpPr>
              <a:spLocks noChangeArrowheads="1"/>
            </p:cNvSpPr>
            <p:nvPr/>
          </p:nvSpPr>
          <p:spPr bwMode="auto">
            <a:xfrm>
              <a:off x="3007" y="1226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8461" name="Rectangle 48"/>
            <p:cNvSpPr>
              <a:spLocks noChangeArrowheads="1"/>
            </p:cNvSpPr>
            <p:nvPr/>
          </p:nvSpPr>
          <p:spPr bwMode="auto">
            <a:xfrm>
              <a:off x="3058" y="1226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 = ?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432050" y="2803525"/>
            <a:ext cx="585788" cy="717550"/>
            <a:chOff x="1496" y="1160"/>
            <a:chExt cx="369" cy="452"/>
          </a:xfrm>
        </p:grpSpPr>
        <p:sp>
          <p:nvSpPr>
            <p:cNvPr id="58446" name="Freeform 50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47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48" name="Freeform 52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49" name="Freeform 53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0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51" name="Rectangle 55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4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8452" name="Rectangle 56"/>
            <p:cNvSpPr>
              <a:spLocks noChangeArrowheads="1"/>
            </p:cNvSpPr>
            <p:nvPr/>
          </p:nvSpPr>
          <p:spPr bwMode="auto">
            <a:xfrm>
              <a:off x="1649" y="120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8453" name="Rectangle 57"/>
            <p:cNvSpPr>
              <a:spLocks noChangeArrowheads="1"/>
            </p:cNvSpPr>
            <p:nvPr/>
          </p:nvSpPr>
          <p:spPr bwMode="auto">
            <a:xfrm>
              <a:off x="1702" y="1209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 = ?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58409" name="Group 58"/>
          <p:cNvGrpSpPr>
            <a:grpSpLocks/>
          </p:cNvGrpSpPr>
          <p:nvPr/>
        </p:nvGrpSpPr>
        <p:grpSpPr bwMode="auto">
          <a:xfrm>
            <a:off x="2978150" y="4900613"/>
            <a:ext cx="339725" cy="274637"/>
            <a:chOff x="1784" y="2425"/>
            <a:chExt cx="214" cy="173"/>
          </a:xfrm>
        </p:grpSpPr>
        <p:sp>
          <p:nvSpPr>
            <p:cNvPr id="58444" name="Rectangle 59"/>
            <p:cNvSpPr>
              <a:spLocks noChangeArrowheads="1"/>
            </p:cNvSpPr>
            <p:nvPr/>
          </p:nvSpPr>
          <p:spPr bwMode="auto">
            <a:xfrm>
              <a:off x="1784" y="2425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>
                  <a:solidFill>
                    <a:schemeClr val="hlink"/>
                  </a:solidFill>
                  <a:latin typeface="Calibri" pitchFamily="34" charset="0"/>
                  <a:ea typeface="Gulim" pitchFamily="34" charset="-127"/>
                </a:rPr>
                <a:t>u</a:t>
              </a:r>
              <a:endParaRPr lang="en-US" altLang="ko-KR" sz="2000">
                <a:solidFill>
                  <a:schemeClr val="hlink"/>
                </a:solidFill>
                <a:latin typeface="Calibri" pitchFamily="34" charset="0"/>
                <a:ea typeface="Gulim" pitchFamily="34" charset="-127"/>
              </a:endParaRPr>
            </a:p>
          </p:txBody>
        </p:sp>
        <p:sp>
          <p:nvSpPr>
            <p:cNvPr id="58445" name="Rectangle 60"/>
            <p:cNvSpPr>
              <a:spLocks noChangeArrowheads="1"/>
            </p:cNvSpPr>
            <p:nvPr/>
          </p:nvSpPr>
          <p:spPr bwMode="auto">
            <a:xfrm>
              <a:off x="1838" y="2425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>
                  <a:solidFill>
                    <a:schemeClr val="hlink"/>
                  </a:solidFill>
                  <a:latin typeface="Calibri" pitchFamily="34" charset="0"/>
                  <a:ea typeface="Gulim" pitchFamily="34" charset="-127"/>
                </a:rPr>
                <a:t> :5</a:t>
              </a:r>
              <a:endParaRPr lang="en-US" altLang="ko-KR" sz="2000">
                <a:solidFill>
                  <a:schemeClr val="hlink"/>
                </a:solidFill>
                <a:latin typeface="Calibri" pitchFamily="34" charset="0"/>
                <a:ea typeface="Gulim" pitchFamily="34" charset="-127"/>
              </a:endParaRPr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1974850" y="3565525"/>
            <a:ext cx="788988" cy="1468438"/>
            <a:chOff x="1152" y="1536"/>
            <a:chExt cx="497" cy="925"/>
          </a:xfrm>
        </p:grpSpPr>
        <p:sp>
          <p:nvSpPr>
            <p:cNvPr id="58436" name="Rectangle 62"/>
            <p:cNvSpPr>
              <a:spLocks noChangeArrowheads="1"/>
            </p:cNvSpPr>
            <p:nvPr/>
          </p:nvSpPr>
          <p:spPr bwMode="auto">
            <a:xfrm>
              <a:off x="1299" y="227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Calibri" pitchFamily="34" charset="0"/>
                  <a:ea typeface="Gulim" pitchFamily="34" charset="-127"/>
                </a:rPr>
                <a:t>1</a:t>
              </a:r>
              <a:endParaRPr lang="en-US" altLang="ko-KR">
                <a:latin typeface="Calibri" pitchFamily="34" charset="0"/>
                <a:ea typeface="Gulim" pitchFamily="34" charset="-127"/>
              </a:endParaRPr>
            </a:p>
          </p:txBody>
        </p:sp>
        <p:grpSp>
          <p:nvGrpSpPr>
            <p:cNvPr id="58437" name="Group 63"/>
            <p:cNvGrpSpPr>
              <a:grpSpLocks/>
            </p:cNvGrpSpPr>
            <p:nvPr/>
          </p:nvGrpSpPr>
          <p:grpSpPr bwMode="auto">
            <a:xfrm>
              <a:off x="1152" y="1536"/>
              <a:ext cx="497" cy="925"/>
              <a:chOff x="1152" y="1536"/>
              <a:chExt cx="497" cy="925"/>
            </a:xfrm>
          </p:grpSpPr>
          <p:grpSp>
            <p:nvGrpSpPr>
              <p:cNvPr id="58438" name="Group 64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58442" name="Freeform 65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9"/>
                    <a:gd name="T34" fmla="*/ 0 h 646"/>
                    <a:gd name="T35" fmla="*/ 339 w 339"/>
                    <a:gd name="T36" fmla="*/ 646 h 6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8443" name="Freeform 66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1"/>
                    <a:gd name="T127" fmla="*/ 0 h 212"/>
                    <a:gd name="T128" fmla="*/ 211 w 211"/>
                    <a:gd name="T129" fmla="*/ 212 h 21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</p:grpSp>
          <p:grpSp>
            <p:nvGrpSpPr>
              <p:cNvPr id="58439" name="Group 67"/>
              <p:cNvGrpSpPr>
                <a:grpSpLocks/>
              </p:cNvGrpSpPr>
              <p:nvPr/>
            </p:nvGrpSpPr>
            <p:grpSpPr bwMode="auto">
              <a:xfrm>
                <a:off x="1152" y="1536"/>
                <a:ext cx="231" cy="173"/>
                <a:chOff x="1784" y="2425"/>
                <a:chExt cx="176" cy="173"/>
              </a:xfrm>
            </p:grpSpPr>
            <p:sp>
              <p:nvSpPr>
                <p:cNvPr id="58440" name="Rectangle 68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58441" name="Rectangle 69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</p:grp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3270250" y="3565525"/>
            <a:ext cx="3506788" cy="1522413"/>
            <a:chOff x="2016" y="1584"/>
            <a:chExt cx="2209" cy="959"/>
          </a:xfrm>
        </p:grpSpPr>
        <p:sp>
          <p:nvSpPr>
            <p:cNvPr id="58426" name="Freeform 71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27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grpSp>
          <p:nvGrpSpPr>
            <p:cNvPr id="58428" name="Group 73"/>
            <p:cNvGrpSpPr>
              <a:grpSpLocks/>
            </p:cNvGrpSpPr>
            <p:nvPr/>
          </p:nvGrpSpPr>
          <p:grpSpPr bwMode="auto">
            <a:xfrm>
              <a:off x="2016" y="1584"/>
              <a:ext cx="2209" cy="959"/>
              <a:chOff x="2016" y="1584"/>
              <a:chExt cx="2209" cy="959"/>
            </a:xfrm>
          </p:grpSpPr>
          <p:grpSp>
            <p:nvGrpSpPr>
              <p:cNvPr id="58429" name="Group 74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58434" name="Freeform 75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8435" name="Freeform 76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alibri" pitchFamily="34" charset="0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58430" name="Rectangle 77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Calibri" pitchFamily="34" charset="0"/>
                    <a:ea typeface="Gulim" pitchFamily="34" charset="-127"/>
                  </a:rPr>
                  <a:t>2</a:t>
                </a:r>
                <a:endParaRPr lang="en-US" altLang="ko-KR">
                  <a:latin typeface="Calibri" pitchFamily="34" charset="0"/>
                  <a:ea typeface="Gulim" pitchFamily="34" charset="-127"/>
                </a:endParaRPr>
              </a:p>
            </p:txBody>
          </p:sp>
          <p:grpSp>
            <p:nvGrpSpPr>
              <p:cNvPr id="58431" name="Group 78"/>
              <p:cNvGrpSpPr>
                <a:grpSpLocks/>
              </p:cNvGrpSpPr>
              <p:nvPr/>
            </p:nvGrpSpPr>
            <p:grpSpPr bwMode="auto">
              <a:xfrm>
                <a:off x="3984" y="1584"/>
                <a:ext cx="241" cy="173"/>
                <a:chOff x="1784" y="2425"/>
                <a:chExt cx="160" cy="173"/>
              </a:xfrm>
            </p:grpSpPr>
            <p:sp>
              <p:nvSpPr>
                <p:cNvPr id="58432" name="Rectangle 79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584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>
                      <a:solidFill>
                        <a:schemeClr val="hlink"/>
                      </a:solidFill>
                      <a:latin typeface="Calibri" pitchFamily="34" charset="0"/>
                      <a:ea typeface="Gulim" pitchFamily="34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latin typeface="Calibri" pitchFamily="34" charset="0"/>
                    <a:ea typeface="Gulim" pitchFamily="34" charset="-127"/>
                  </a:endParaRPr>
                </a:p>
              </p:txBody>
            </p:sp>
          </p:grpSp>
        </p:grpSp>
      </p:grpSp>
      <p:grpSp>
        <p:nvGrpSpPr>
          <p:cNvPr id="81" name="Group 81"/>
          <p:cNvGrpSpPr>
            <a:grpSpLocks/>
          </p:cNvGrpSpPr>
          <p:nvPr/>
        </p:nvGrpSpPr>
        <p:grpSpPr bwMode="auto">
          <a:xfrm>
            <a:off x="6851650" y="2803525"/>
            <a:ext cx="600075" cy="1014413"/>
            <a:chOff x="4224" y="1118"/>
            <a:chExt cx="378" cy="639"/>
          </a:xfrm>
        </p:grpSpPr>
        <p:sp>
          <p:nvSpPr>
            <p:cNvPr id="58417" name="Freeform 82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18" name="Freeform 83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grpSp>
          <p:nvGrpSpPr>
            <p:cNvPr id="58419" name="Group 84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58423" name="Freeform 85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alibri" pitchFamily="34" charset="0"/>
                  <a:ea typeface="맑은 고딕"/>
                  <a:cs typeface="맑은 고딕"/>
                </a:endParaRPr>
              </a:p>
            </p:txBody>
          </p:sp>
          <p:sp>
            <p:nvSpPr>
              <p:cNvPr id="58424" name="Freeform 86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alibri" pitchFamily="34" charset="0"/>
                  <a:ea typeface="맑은 고딕"/>
                  <a:cs typeface="맑은 고딕"/>
                </a:endParaRPr>
              </a:p>
            </p:txBody>
          </p:sp>
          <p:sp>
            <p:nvSpPr>
              <p:cNvPr id="58425" name="Rectangle 87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Calibri" pitchFamily="34" charset="0"/>
                    <a:ea typeface="Gulim" pitchFamily="34" charset="-127"/>
                  </a:rPr>
                  <a:t>3</a:t>
                </a:r>
                <a:endParaRPr lang="en-US" altLang="ko-KR">
                  <a:latin typeface="Calibri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58420" name="Group 88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58421" name="Rectangle 89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>
                    <a:solidFill>
                      <a:srgbClr val="114FFB"/>
                    </a:solidFill>
                    <a:latin typeface="Calibri" pitchFamily="34" charset="0"/>
                    <a:ea typeface="Gulim" pitchFamily="34" charset="-127"/>
                  </a:rPr>
                  <a:t>u</a:t>
                </a:r>
                <a:endParaRPr lang="en-US" altLang="ko-KR" sz="2000">
                  <a:solidFill>
                    <a:srgbClr val="114FFB"/>
                  </a:solidFill>
                  <a:latin typeface="Calibri" pitchFamily="34" charset="0"/>
                  <a:ea typeface="Gulim" pitchFamily="34" charset="-127"/>
                </a:endParaRPr>
              </a:p>
            </p:txBody>
          </p:sp>
          <p:sp>
            <p:nvSpPr>
              <p:cNvPr id="58422" name="Rectangle 90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>
                    <a:solidFill>
                      <a:srgbClr val="114FFB"/>
                    </a:solidFill>
                    <a:latin typeface="Calibri" pitchFamily="34" charset="0"/>
                    <a:ea typeface="Gulim" pitchFamily="34" charset="-127"/>
                  </a:rPr>
                  <a:t> = 7</a:t>
                </a:r>
                <a:endParaRPr lang="en-US" altLang="ko-KR" sz="2000">
                  <a:solidFill>
                    <a:srgbClr val="114FFB"/>
                  </a:solidFill>
                  <a:latin typeface="Calibri" pitchFamily="34" charset="0"/>
                  <a:ea typeface="Gulim" pitchFamily="34" charset="-127"/>
                </a:endParaRPr>
              </a:p>
            </p:txBody>
          </p:sp>
        </p:grpSp>
      </p:grp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1822450" y="2955925"/>
            <a:ext cx="5029200" cy="1282700"/>
            <a:chOff x="1056" y="1200"/>
            <a:chExt cx="3168" cy="808"/>
          </a:xfrm>
        </p:grpSpPr>
        <p:sp>
          <p:nvSpPr>
            <p:cNvPr id="58414" name="Freeform 92"/>
            <p:cNvSpPr>
              <a:spLocks/>
            </p:cNvSpPr>
            <p:nvPr/>
          </p:nvSpPr>
          <p:spPr bwMode="auto">
            <a:xfrm>
              <a:off x="1280" y="1200"/>
              <a:ext cx="2944" cy="808"/>
            </a:xfrm>
            <a:custGeom>
              <a:avLst/>
              <a:gdLst>
                <a:gd name="T0" fmla="*/ 2848 w 2944"/>
                <a:gd name="T1" fmla="*/ 0 h 808"/>
                <a:gd name="T2" fmla="*/ 2800 w 2944"/>
                <a:gd name="T3" fmla="*/ 672 h 808"/>
                <a:gd name="T4" fmla="*/ 1984 w 2944"/>
                <a:gd name="T5" fmla="*/ 768 h 808"/>
                <a:gd name="T6" fmla="*/ 304 w 2944"/>
                <a:gd name="T7" fmla="*/ 768 h 808"/>
                <a:gd name="T8" fmla="*/ 160 w 2944"/>
                <a:gd name="T9" fmla="*/ 528 h 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4"/>
                <a:gd name="T16" fmla="*/ 0 h 808"/>
                <a:gd name="T17" fmla="*/ 2944 w 2944"/>
                <a:gd name="T18" fmla="*/ 808 h 8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4" h="808">
                  <a:moveTo>
                    <a:pt x="2848" y="0"/>
                  </a:moveTo>
                  <a:cubicBezTo>
                    <a:pt x="2896" y="272"/>
                    <a:pt x="2944" y="544"/>
                    <a:pt x="2800" y="672"/>
                  </a:cubicBezTo>
                  <a:cubicBezTo>
                    <a:pt x="2656" y="800"/>
                    <a:pt x="2400" y="752"/>
                    <a:pt x="1984" y="768"/>
                  </a:cubicBezTo>
                  <a:cubicBezTo>
                    <a:pt x="1568" y="784"/>
                    <a:pt x="608" y="808"/>
                    <a:pt x="304" y="768"/>
                  </a:cubicBezTo>
                  <a:cubicBezTo>
                    <a:pt x="0" y="728"/>
                    <a:pt x="80" y="628"/>
                    <a:pt x="160" y="528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bIns="0" anchor="ctr"/>
            <a:lstStyle/>
            <a:p>
              <a:endParaRPr lang="ko-KR" altLang="en-US">
                <a:latin typeface="Calibri" pitchFamily="34" charset="0"/>
                <a:ea typeface="맑은 고딕"/>
                <a:cs typeface="맑은 고딕"/>
              </a:endParaRPr>
            </a:p>
          </p:txBody>
        </p:sp>
        <p:sp>
          <p:nvSpPr>
            <p:cNvPr id="58415" name="Line 93"/>
            <p:cNvSpPr>
              <a:spLocks noChangeShapeType="1"/>
            </p:cNvSpPr>
            <p:nvPr/>
          </p:nvSpPr>
          <p:spPr bwMode="auto">
            <a:xfrm flipV="1">
              <a:off x="1056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endParaRPr lang="zh-CN" altLang="en-US"/>
            </a:p>
          </p:txBody>
        </p:sp>
        <p:sp>
          <p:nvSpPr>
            <p:cNvPr id="58416" name="Line 94"/>
            <p:cNvSpPr>
              <a:spLocks noChangeShapeType="1"/>
            </p:cNvSpPr>
            <p:nvPr/>
          </p:nvSpPr>
          <p:spPr bwMode="auto">
            <a:xfrm flipV="1">
              <a:off x="3792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Solve Cache Coherence Problem(2)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MESI Protocol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4 States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/>
              <a:t>nvalid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无数据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/>
              <a:t>hared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一致的数据；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/>
              <a:t>多</a:t>
            </a:r>
            <a:r>
              <a:rPr lang="zh-CN" altLang="en-US" sz="1600" dirty="0" smtClean="0"/>
              <a:t>节点共享；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r>
              <a:rPr lang="en-US" altLang="zh-CN" sz="2000" dirty="0" smtClean="0"/>
              <a:t>xclusive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一致的数据；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/>
              <a:t>单</a:t>
            </a:r>
            <a:r>
              <a:rPr lang="zh-CN" altLang="en-US" sz="1600" dirty="0" smtClean="0"/>
              <a:t>节点持有；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/>
              <a:t>odified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最新修改数据，与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不一致；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/>
              <a:t>单</a:t>
            </a:r>
            <a:r>
              <a:rPr lang="zh-CN" altLang="en-US" sz="1600" dirty="0" smtClean="0"/>
              <a:t>节点持有；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状态转移</a:t>
            </a:r>
            <a:endParaRPr lang="en-US" altLang="zh-CN" sz="2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/>
              <a:t>见右图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68413"/>
            <a:ext cx="70580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Solve Cache Coherence Problem(3)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MOESI </a:t>
            </a:r>
            <a:r>
              <a:rPr lang="en-US" altLang="zh-CN" sz="2000" dirty="0" err="1" smtClean="0"/>
              <a:t>Protocal</a:t>
            </a:r>
            <a:r>
              <a:rPr lang="en-US" altLang="zh-CN" sz="2000" dirty="0" smtClean="0"/>
              <a:t> (AMD)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5 states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nvalid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S</a:t>
            </a:r>
            <a:r>
              <a:rPr lang="en-US" altLang="zh-CN" sz="1600" dirty="0" smtClean="0"/>
              <a:t>hared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 smtClean="0"/>
              <a:t>xclusive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odified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以上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种，与</a:t>
            </a:r>
            <a:r>
              <a:rPr lang="en-US" altLang="zh-CN" sz="1200" dirty="0" smtClean="0"/>
              <a:t>MESI</a:t>
            </a:r>
            <a:r>
              <a:rPr lang="zh-CN" altLang="en-US" sz="1200" dirty="0" smtClean="0"/>
              <a:t>一致；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O</a:t>
            </a:r>
            <a:r>
              <a:rPr lang="en-US" altLang="zh-CN" sz="1600" dirty="0" smtClean="0"/>
              <a:t>wned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介于</a:t>
            </a:r>
            <a:r>
              <a:rPr lang="en-US" altLang="zh-CN" sz="1200" dirty="0" smtClean="0"/>
              <a:t>Shared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Modified</a:t>
            </a:r>
            <a:r>
              <a:rPr lang="zh-CN" altLang="en-US" sz="1200" dirty="0" smtClean="0"/>
              <a:t>之间的</a:t>
            </a:r>
            <a:endParaRPr lang="en-US" altLang="zh-CN" sz="1200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 smtClean="0"/>
              <a:t>       一种状态；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可与</a:t>
            </a:r>
            <a:r>
              <a:rPr lang="en-US" altLang="zh-CN" sz="1200" dirty="0" smtClean="0"/>
              <a:t>Shared</a:t>
            </a:r>
            <a:r>
              <a:rPr lang="zh-CN" altLang="en-US" sz="1200" dirty="0" smtClean="0"/>
              <a:t>的状态共存；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持有最新数据，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中则为</a:t>
            </a:r>
            <a:endParaRPr lang="en-US" altLang="zh-CN" sz="1200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</a:t>
            </a:r>
            <a:r>
              <a:rPr lang="zh-CN" altLang="en-US" sz="1200" dirty="0" smtClean="0"/>
              <a:t>过期数据；</a:t>
            </a: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状态转移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/>
              <a:t>见右图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412875"/>
            <a:ext cx="669766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Coherence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注意</a:t>
            </a:r>
            <a:endParaRPr lang="en-US" altLang="zh-CN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作用域</a:t>
            </a:r>
            <a:endParaRPr lang="en-US" altLang="zh-CN" sz="20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Cache Coherence </a:t>
            </a:r>
            <a:r>
              <a:rPr lang="en-US" altLang="zh-CN" sz="1800" dirty="0" err="1" smtClean="0"/>
              <a:t>Protocal</a:t>
            </a:r>
            <a:r>
              <a:rPr lang="en-US" altLang="zh-CN" sz="1800" dirty="0" smtClean="0"/>
              <a:t> (MESI, MOESI)</a:t>
            </a:r>
            <a:r>
              <a:rPr lang="zh-CN" altLang="en-US" sz="1800" dirty="0" smtClean="0"/>
              <a:t>，作用于</a:t>
            </a:r>
            <a:r>
              <a:rPr lang="en-US" altLang="zh-CN" sz="1800" dirty="0" smtClean="0"/>
              <a:t>CPU Cache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Memory</a:t>
            </a:r>
            <a:r>
              <a:rPr lang="zh-CN" altLang="en-US" sz="1800" dirty="0" smtClean="0"/>
              <a:t>层面，若操作的数据在</a:t>
            </a:r>
            <a:r>
              <a:rPr lang="en-US" altLang="zh-CN" sz="1800" dirty="0" smtClean="0"/>
              <a:t>Register</a:t>
            </a:r>
            <a:r>
              <a:rPr lang="zh-CN" altLang="en-US" sz="1800" dirty="0" smtClean="0"/>
              <a:t>，或者是</a:t>
            </a:r>
            <a:r>
              <a:rPr lang="en-US" altLang="zh-CN" sz="1800" dirty="0" smtClean="0"/>
              <a:t>Register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L1 Cache</a:t>
            </a:r>
            <a:r>
              <a:rPr lang="zh-CN" altLang="en-US" sz="1800" dirty="0" smtClean="0"/>
              <a:t>之间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后续提到的</a:t>
            </a:r>
            <a:r>
              <a:rPr lang="en-US" altLang="zh-CN" sz="1800" dirty="0" smtClean="0"/>
              <a:t>Store Buffer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Load Buffer)</a:t>
            </a:r>
            <a:r>
              <a:rPr lang="zh-CN" altLang="en-US" sz="1800" dirty="0" smtClean="0"/>
              <a:t>，则这些数据不会参与</a:t>
            </a:r>
            <a:r>
              <a:rPr lang="en-US" altLang="zh-CN" sz="1800" dirty="0" smtClean="0"/>
              <a:t>Cache Coherence</a:t>
            </a:r>
            <a:r>
              <a:rPr lang="zh-CN" altLang="en-US" sz="1800" dirty="0" smtClean="0"/>
              <a:t>协议；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Message</a:t>
            </a:r>
            <a:endParaRPr lang="en-US" altLang="zh-CN" sz="16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Cache Coherence</a:t>
            </a:r>
            <a:r>
              <a:rPr lang="zh-CN" altLang="en-US" sz="1600" dirty="0" smtClean="0"/>
              <a:t>协议中的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，是由汇编指令触发的。一条高级语言</a:t>
            </a:r>
            <a:r>
              <a:rPr lang="en-US" altLang="zh-CN" sz="1600" dirty="0" smtClean="0"/>
              <a:t>(C/C++)</a:t>
            </a:r>
            <a:r>
              <a:rPr lang="zh-CN" altLang="en-US" sz="1600" dirty="0" smtClean="0"/>
              <a:t>，可能会被编译为多条汇编指令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例如：</a:t>
            </a:r>
            <a:r>
              <a:rPr lang="en-US" altLang="zh-CN" sz="1600" dirty="0" smtClean="0"/>
              <a:t>a++ </a:t>
            </a:r>
            <a:r>
              <a:rPr lang="zh-CN" altLang="en-US" sz="1600" dirty="0" smtClean="0"/>
              <a:t>至少被编译为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条汇编指令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条汇编指令，可能会发出多条</a:t>
            </a:r>
            <a:r>
              <a:rPr lang="en-US" altLang="zh-CN" sz="1600" dirty="0" smtClean="0"/>
              <a:t>Messages</a:t>
            </a:r>
            <a:r>
              <a:rPr lang="zh-CN" altLang="en-US" sz="1600" dirty="0" smtClean="0"/>
              <a:t>。例如：一个</a:t>
            </a:r>
            <a:r>
              <a:rPr lang="en-US" altLang="zh-CN" sz="1600" dirty="0" smtClean="0"/>
              <a:t>Write</a:t>
            </a:r>
            <a:r>
              <a:rPr lang="zh-CN" altLang="en-US" sz="1600" dirty="0" smtClean="0"/>
              <a:t>操作，如果</a:t>
            </a:r>
            <a:r>
              <a:rPr lang="en-US" altLang="zh-CN" sz="1600" dirty="0" smtClean="0"/>
              <a:t>Cache Miss</a:t>
            </a:r>
            <a:r>
              <a:rPr lang="zh-CN" altLang="en-US" sz="1600" dirty="0" smtClean="0"/>
              <a:t>，会发出多条</a:t>
            </a:r>
            <a:r>
              <a:rPr lang="en-US" altLang="zh-CN" sz="1600" dirty="0" smtClean="0"/>
              <a:t>Messages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 + Invalidate +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288" y="2492375"/>
            <a:ext cx="8229600" cy="20796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Any Question about CPU Cache?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Memory Consistency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Memory Consistency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b="1" i="1" dirty="0" smtClean="0"/>
              <a:t>Memory Consistency</a:t>
            </a:r>
            <a:r>
              <a:rPr lang="zh-CN" altLang="en-US" sz="1400" b="1" i="1" dirty="0" smtClean="0"/>
              <a:t>模型，是整个并发程序设计的基础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 smtClean="0"/>
              <a:t>并发程序设计分为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个阶段：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 smtClean="0"/>
              <a:t>阶段一：知道什么是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，什么是</a:t>
            </a:r>
            <a:r>
              <a:rPr lang="en-US" altLang="zh-CN" sz="1100" dirty="0" err="1" smtClean="0"/>
              <a:t>Mutex</a:t>
            </a:r>
            <a:r>
              <a:rPr lang="zh-CN" altLang="en-US" sz="1100" dirty="0" smtClean="0"/>
              <a:t>，也知道访问共享资源需要进行保护；</a:t>
            </a:r>
            <a:endParaRPr lang="en-US" altLang="zh-CN" sz="11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/>
              <a:t>阶段</a:t>
            </a:r>
            <a:r>
              <a:rPr lang="zh-CN" altLang="en-US" sz="1100" dirty="0" smtClean="0"/>
              <a:t>二：知道如何实现一个高性能的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Mutex</a:t>
            </a:r>
            <a:r>
              <a:rPr lang="zh-CN" altLang="en-US" sz="1100" dirty="0" smtClean="0"/>
              <a:t>，以面对不同的需求；</a:t>
            </a:r>
            <a:endParaRPr lang="en-US" altLang="zh-CN" sz="11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/>
              <a:t>阶段</a:t>
            </a:r>
            <a:r>
              <a:rPr lang="zh-CN" altLang="en-US" sz="1100" dirty="0" smtClean="0"/>
              <a:t>三：知道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Mutex</a:t>
            </a:r>
            <a:r>
              <a:rPr lang="zh-CN" altLang="en-US" sz="1100" dirty="0"/>
              <a:t>实现</a:t>
            </a:r>
            <a:r>
              <a:rPr lang="zh-CN" altLang="en-US" sz="1100" dirty="0" smtClean="0"/>
              <a:t>的内部原理是什么？为什么可以用来保护共享资源；</a:t>
            </a:r>
            <a:endParaRPr lang="en-US" altLang="zh-CN" sz="11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100" dirty="0"/>
              <a:t>阶段</a:t>
            </a:r>
            <a:r>
              <a:rPr lang="zh-CN" altLang="en-US" sz="1100" dirty="0" smtClean="0"/>
              <a:t>四：在熟练使用锁的基础上，追求高性能，尝试</a:t>
            </a:r>
            <a:r>
              <a:rPr lang="en-US" altLang="zh-CN" sz="1100" dirty="0" smtClean="0"/>
              <a:t>Lock-Free</a:t>
            </a:r>
            <a:r>
              <a:rPr lang="zh-CN" altLang="en-US" sz="1100" dirty="0" smtClean="0"/>
              <a:t>编程；</a:t>
            </a:r>
            <a:endParaRPr lang="en-US" altLang="zh-CN" sz="11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1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/>
              <a:t>而</a:t>
            </a:r>
            <a:r>
              <a:rPr lang="zh-CN" altLang="en-US" sz="1400" dirty="0" smtClean="0"/>
              <a:t>为了从阶段一，晋级到阶段二，三，甚至是阶段四，离不开对于</a:t>
            </a:r>
            <a:r>
              <a:rPr lang="en-US" altLang="zh-CN" sz="1400" dirty="0" smtClean="0"/>
              <a:t>Memory Consistency</a:t>
            </a:r>
            <a:r>
              <a:rPr lang="zh-CN" altLang="en-US" sz="1400" dirty="0" smtClean="0"/>
              <a:t>模型的深入理解。本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关于</a:t>
            </a:r>
            <a:r>
              <a:rPr lang="en-US" altLang="zh-CN" sz="1400" dirty="0" smtClean="0"/>
              <a:t>Memory Consistency</a:t>
            </a:r>
            <a:r>
              <a:rPr lang="zh-CN" altLang="en-US" sz="1400" dirty="0" smtClean="0"/>
              <a:t>的内容，按照如下方式组织：</a:t>
            </a: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1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/>
              <a:t>Atomic </a:t>
            </a:r>
            <a:r>
              <a:rPr lang="en-US" altLang="zh-CN" sz="1600" dirty="0" err="1"/>
              <a:t>vs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Reorder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讨论什么是</a:t>
            </a:r>
            <a:r>
              <a:rPr lang="en-US" altLang="zh-CN" sz="1200" dirty="0" smtClean="0"/>
              <a:t>Atomic Operation</a:t>
            </a:r>
            <a:r>
              <a:rPr lang="zh-CN" altLang="en-US" sz="1200" dirty="0" smtClean="0"/>
              <a:t>？讨论程序有哪些乱序行为？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/>
              <a:t>Memory </a:t>
            </a:r>
            <a:r>
              <a:rPr lang="en-US" altLang="zh-CN" sz="1600" dirty="0" smtClean="0"/>
              <a:t>Barrier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何谓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？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有哪些种类？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如何使用？</a:t>
            </a:r>
            <a:endParaRPr lang="en-US" altLang="zh-CN" sz="1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/>
              <a:t>Load Acquire </a:t>
            </a:r>
            <a:r>
              <a:rPr lang="en-US" altLang="zh-CN" sz="1600" dirty="0" err="1"/>
              <a:t>vs</a:t>
            </a:r>
            <a:r>
              <a:rPr lang="en-US" altLang="zh-CN" sz="1600" dirty="0"/>
              <a:t> Store </a:t>
            </a:r>
            <a:r>
              <a:rPr lang="en-US" altLang="zh-CN" sz="1600" dirty="0" smtClean="0"/>
              <a:t>Release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200" dirty="0" smtClean="0"/>
              <a:t>Load Acquire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Store Release</a:t>
            </a:r>
            <a:r>
              <a:rPr lang="zh-CN" altLang="en-US" sz="1200" dirty="0" smtClean="0"/>
              <a:t>，是什么意思？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Atomic Operation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/>
              <a:t>An operation acting on shared memory is </a:t>
            </a:r>
            <a:r>
              <a:rPr lang="en-US" altLang="zh-CN" sz="1400" b="1" smtClean="0"/>
              <a:t>atomic</a:t>
            </a:r>
            <a:r>
              <a:rPr lang="en-US" altLang="zh-CN" sz="1400" smtClean="0"/>
              <a:t> if it completes in a single step relative to other threads. When an atomic store is performed on a shared variable, no other thread can observe the modification half-complete. When an atomic load is performed on a shared variable, it reads the entire value as it appeared at a single moment in time. </a:t>
            </a:r>
          </a:p>
          <a:p>
            <a:endParaRPr lang="en-US" altLang="zh-CN" sz="1400" smtClean="0"/>
          </a:p>
          <a:p>
            <a:r>
              <a:rPr lang="en-US" altLang="zh-CN" sz="1800" smtClean="0"/>
              <a:t>Atomic Operation in CPU</a:t>
            </a:r>
          </a:p>
          <a:p>
            <a:pPr lvl="1"/>
            <a:r>
              <a:rPr lang="en-US" altLang="zh-CN" sz="1400" smtClean="0"/>
              <a:t>Intel CPU</a:t>
            </a:r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2"/>
            <a:endParaRPr lang="en-US" altLang="zh-CN" sz="1200" smtClean="0"/>
          </a:p>
          <a:p>
            <a:pPr lvl="1"/>
            <a:endParaRPr lang="en-US" altLang="zh-CN" sz="1400" smtClean="0"/>
          </a:p>
          <a:p>
            <a:pPr lvl="1"/>
            <a:r>
              <a:rPr lang="en-US" altLang="zh-CN" sz="1400" smtClean="0"/>
              <a:t>AMD CPU</a:t>
            </a:r>
          </a:p>
          <a:p>
            <a:pPr lvl="2"/>
            <a:endParaRPr lang="en-US" altLang="zh-CN" sz="1200" smtClean="0"/>
          </a:p>
          <a:p>
            <a:pPr lvl="1"/>
            <a:endParaRPr lang="en-US" altLang="zh-CN" sz="1200" smtClean="0"/>
          </a:p>
          <a:p>
            <a:pPr lvl="1"/>
            <a:endParaRPr lang="en-US" altLang="zh-CN" sz="1200" smtClean="0"/>
          </a:p>
          <a:p>
            <a:endParaRPr lang="zh-CN" altLang="en-US" sz="1600" smtClean="0"/>
          </a:p>
        </p:txBody>
      </p:sp>
      <p:pic>
        <p:nvPicPr>
          <p:cNvPr id="7169" name="Picture 1" descr="C:\Users\dengdeng\AppData\Roaming\Tencent\Users\63851885\QQ\WinTemp\RichOle\INMV)G@KS8GNPYZZ_R$(KN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225800"/>
            <a:ext cx="64801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C:\Users\dengdeng\AppData\Roaming\Tencent\Users\63851885\QQ\WinTemp\RichOle\)N(A6MB0NO8ZBNHRWWD@%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5661025"/>
            <a:ext cx="68405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关注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的两个核心功能</a:t>
            </a:r>
            <a:endParaRPr lang="en-US" altLang="zh-CN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Cache Coherence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Memory Consistency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Definition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Many </a:t>
            </a:r>
            <a:r>
              <a:rPr lang="en-US" altLang="zh-CN" sz="1600" dirty="0"/>
              <a:t>modern computer systems and most </a:t>
            </a:r>
            <a:r>
              <a:rPr lang="en-US" altLang="zh-CN" sz="1600" b="1" dirty="0">
                <a:solidFill>
                  <a:srgbClr val="FF0000"/>
                </a:solidFill>
              </a:rPr>
              <a:t>multicore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chips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support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shared memory </a:t>
            </a:r>
            <a:r>
              <a:rPr lang="en-US" altLang="zh-CN" sz="1600" dirty="0"/>
              <a:t>in hardware. In a shared memory system, each of the processor cores may read and </a:t>
            </a:r>
            <a:r>
              <a:rPr lang="en-US" altLang="zh-CN" sz="1600" dirty="0" smtClean="0"/>
              <a:t>write to </a:t>
            </a:r>
            <a:r>
              <a:rPr lang="en-US" altLang="zh-CN" sz="1600" dirty="0"/>
              <a:t>a single shared address space. For a shared memory machine, the memory consistency </a:t>
            </a:r>
            <a:r>
              <a:rPr lang="en-US" altLang="zh-CN" sz="1600" dirty="0" smtClean="0"/>
              <a:t>model defines </a:t>
            </a:r>
            <a:r>
              <a:rPr lang="en-US" altLang="zh-CN" sz="1600" dirty="0"/>
              <a:t>the architecturally visible behavior of its memory system. </a:t>
            </a:r>
            <a:r>
              <a:rPr lang="en-US" altLang="zh-CN" sz="1600" dirty="0">
                <a:solidFill>
                  <a:srgbClr val="FF0000"/>
                </a:solidFill>
              </a:rPr>
              <a:t>Consistency definitions </a:t>
            </a:r>
            <a:r>
              <a:rPr lang="en-US" altLang="zh-CN" sz="1600" dirty="0" smtClean="0">
                <a:solidFill>
                  <a:srgbClr val="FF0000"/>
                </a:solidFill>
              </a:rPr>
              <a:t>provide rules </a:t>
            </a:r>
            <a:r>
              <a:rPr lang="en-US" altLang="zh-CN" sz="1600" dirty="0">
                <a:solidFill>
                  <a:srgbClr val="FF0000"/>
                </a:solidFill>
              </a:rPr>
              <a:t>about loads and stores (or memory reads and writes) and how </a:t>
            </a:r>
            <a:r>
              <a:rPr lang="en-US" altLang="zh-CN" sz="1600" dirty="0" smtClean="0">
                <a:solidFill>
                  <a:srgbClr val="FF0000"/>
                </a:solidFill>
              </a:rPr>
              <a:t>they </a:t>
            </a:r>
            <a:r>
              <a:rPr lang="en-US" altLang="zh-CN" sz="1600" dirty="0">
                <a:solidFill>
                  <a:srgbClr val="FF0000"/>
                </a:solidFill>
              </a:rPr>
              <a:t>act upon memory</a:t>
            </a:r>
            <a:r>
              <a:rPr lang="en-US" altLang="zh-CN" sz="1600" dirty="0"/>
              <a:t>. As </a:t>
            </a:r>
            <a:r>
              <a:rPr lang="en-US" altLang="zh-CN" sz="1600" dirty="0" smtClean="0"/>
              <a:t>part of </a:t>
            </a:r>
            <a:r>
              <a:rPr lang="en-US" altLang="zh-CN" sz="1600" dirty="0"/>
              <a:t>supporting a memory consistency model, many machines also provide </a:t>
            </a:r>
            <a:r>
              <a:rPr lang="en-US" altLang="zh-CN" sz="1600" dirty="0">
                <a:solidFill>
                  <a:srgbClr val="FF0000"/>
                </a:solidFill>
              </a:rPr>
              <a:t>cache coherence </a:t>
            </a:r>
            <a:r>
              <a:rPr lang="en-US" altLang="zh-CN" sz="1600" dirty="0" smtClean="0">
                <a:solidFill>
                  <a:srgbClr val="FF0000"/>
                </a:solidFill>
              </a:rPr>
              <a:t>protocols that </a:t>
            </a:r>
            <a:r>
              <a:rPr lang="en-US" altLang="zh-CN" sz="1600" dirty="0">
                <a:solidFill>
                  <a:srgbClr val="FF0000"/>
                </a:solidFill>
              </a:rPr>
              <a:t>ensure that multiple cached copies of data are kept up-to-date</a:t>
            </a:r>
            <a:r>
              <a:rPr lang="en-US" altLang="zh-CN" sz="1600" dirty="0"/>
              <a:t>.</a:t>
            </a:r>
            <a:endParaRPr lang="en-US" altLang="zh-CN" sz="4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i="1" dirty="0" smtClean="0"/>
              <a:t>A primer on Memory Consistency and Cache Coherence (Synthesis Lectures on Computer Architecture)</a:t>
            </a:r>
            <a:endParaRPr lang="en-US" altLang="zh-CN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高级语言与汇编指令的映射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smtClean="0"/>
              <a:t>高级语言</a:t>
            </a:r>
            <a:r>
              <a:rPr lang="en-US" altLang="zh-CN" sz="1600" smtClean="0"/>
              <a:t>(</a:t>
            </a:r>
            <a:r>
              <a:rPr lang="zh-CN" altLang="en-US" sz="1600" smtClean="0"/>
              <a:t>如：</a:t>
            </a:r>
            <a:r>
              <a:rPr lang="en-US" altLang="zh-CN" sz="1600" smtClean="0"/>
              <a:t>C/C++)</a:t>
            </a:r>
            <a:r>
              <a:rPr lang="zh-CN" altLang="en-US" sz="1600" smtClean="0"/>
              <a:t>，被编译为汇编语言，才能够被执行。因此，高级语言与汇编语言之间，存在着几种简单的映射关系。</a:t>
            </a:r>
            <a:endParaRPr lang="en-US" altLang="zh-CN" sz="1600" smtClean="0"/>
          </a:p>
          <a:p>
            <a:pPr lvl="1"/>
            <a:endParaRPr lang="en-US" altLang="zh-CN" sz="1200" smtClean="0"/>
          </a:p>
          <a:p>
            <a:r>
              <a:rPr lang="en-US" altLang="zh-CN" sz="1600" smtClean="0"/>
              <a:t>Simple Write</a:t>
            </a:r>
          </a:p>
          <a:p>
            <a:pPr lvl="1"/>
            <a:r>
              <a:rPr lang="en-US" altLang="zh-CN" sz="1200" smtClean="0"/>
              <a:t>Write to Memory</a:t>
            </a:r>
          </a:p>
          <a:p>
            <a:pPr lvl="1"/>
            <a:r>
              <a:rPr lang="en-US" altLang="zh-CN" sz="1200" smtClean="0"/>
              <a:t>Atomic</a:t>
            </a:r>
          </a:p>
          <a:p>
            <a:pPr lvl="1"/>
            <a:endParaRPr lang="en-US" altLang="zh-CN" sz="1200" smtClean="0"/>
          </a:p>
          <a:p>
            <a:r>
              <a:rPr lang="en-US" altLang="zh-CN" sz="1600" smtClean="0"/>
              <a:t>Simple Read</a:t>
            </a:r>
          </a:p>
          <a:p>
            <a:pPr lvl="1"/>
            <a:r>
              <a:rPr lang="en-US" altLang="zh-CN" sz="1200" smtClean="0"/>
              <a:t>Read from Memory</a:t>
            </a:r>
          </a:p>
          <a:p>
            <a:pPr lvl="1"/>
            <a:r>
              <a:rPr lang="en-US" altLang="zh-CN" sz="1200" smtClean="0"/>
              <a:t>Atomic</a:t>
            </a:r>
          </a:p>
          <a:p>
            <a:pPr lvl="1"/>
            <a:endParaRPr lang="en-US" altLang="zh-CN" sz="1200" smtClean="0"/>
          </a:p>
          <a:p>
            <a:r>
              <a:rPr lang="en-US" altLang="zh-CN" sz="1600" smtClean="0"/>
              <a:t>Read-Modify-Write(RMW)</a:t>
            </a:r>
          </a:p>
          <a:p>
            <a:pPr lvl="1"/>
            <a:r>
              <a:rPr lang="en-US" altLang="zh-CN" sz="1200" smtClean="0"/>
              <a:t>Read from Memory</a:t>
            </a:r>
          </a:p>
          <a:p>
            <a:pPr lvl="1"/>
            <a:r>
              <a:rPr lang="en-US" altLang="zh-CN" sz="1200" smtClean="0"/>
              <a:t>Modify</a:t>
            </a:r>
          </a:p>
          <a:p>
            <a:pPr lvl="1"/>
            <a:r>
              <a:rPr lang="en-US" altLang="zh-CN" sz="1200" smtClean="0"/>
              <a:t>Write to Memory</a:t>
            </a:r>
          </a:p>
          <a:p>
            <a:pPr lvl="1"/>
            <a:endParaRPr lang="en-US" altLang="zh-CN" sz="1200" smtClean="0"/>
          </a:p>
          <a:p>
            <a:pPr lvl="1"/>
            <a:r>
              <a:rPr lang="en-US" altLang="zh-CN" sz="1200" smtClean="0"/>
              <a:t>Non-Atomic</a:t>
            </a:r>
            <a:endParaRPr lang="zh-CN" altLang="en-US" sz="1200" smtClean="0"/>
          </a:p>
        </p:txBody>
      </p:sp>
      <p:pic>
        <p:nvPicPr>
          <p:cNvPr id="8193" name="Picture 1" descr="C:\Users\dengdeng\AppData\Roaming\Tencent\Users\63851885\QQ\WinTemp\RichOle\ZU8Q[85M8}Z~BD36FTI_O6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476500"/>
            <a:ext cx="43211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Users\dengdeng\AppData\Roaming\Tencent\Users\63851885\QQ\WinTemp\RichOle\%@O48(4J)34{]_[K~OSGF3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2688" y="3460750"/>
            <a:ext cx="4810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C:\Users\dengdeng\AppData\Roaming\Tencent\Users\63851885\QQ\WinTemp\RichOle\92CKV7VHFPHW%J}`E5P]BP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4300" y="4797425"/>
            <a:ext cx="4572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Non-Atomic Operations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Examples</a:t>
            </a:r>
          </a:p>
          <a:p>
            <a:pPr lvl="1"/>
            <a:r>
              <a:rPr lang="en-US" altLang="zh-CN" sz="2000" smtClean="0"/>
              <a:t>Read/Write 64 Bits on 32 Bits Systems</a:t>
            </a:r>
          </a:p>
          <a:p>
            <a:pPr lvl="2"/>
            <a:r>
              <a:rPr lang="en-US" altLang="zh-CN" sz="1600" smtClean="0"/>
              <a:t>Write</a:t>
            </a:r>
            <a:r>
              <a:rPr lang="zh-CN" altLang="en-US" sz="1600" smtClean="0"/>
              <a:t>：</a:t>
            </a:r>
            <a:r>
              <a:rPr lang="en-US" altLang="zh-CN" sz="1600" smtClean="0"/>
              <a:t>Non-Atomic</a:t>
            </a:r>
          </a:p>
          <a:p>
            <a:pPr lvl="2"/>
            <a:endParaRPr lang="en-US" altLang="zh-CN" sz="1600" smtClean="0"/>
          </a:p>
          <a:p>
            <a:pPr lvl="2"/>
            <a:r>
              <a:rPr lang="en-US" altLang="zh-CN" sz="1600" smtClean="0"/>
              <a:t>Read</a:t>
            </a:r>
            <a:r>
              <a:rPr lang="zh-CN" altLang="en-US" sz="1600" smtClean="0"/>
              <a:t>：</a:t>
            </a:r>
            <a:r>
              <a:rPr lang="en-US" altLang="zh-CN" sz="1600" smtClean="0"/>
              <a:t>Non-Atomic</a:t>
            </a:r>
          </a:p>
          <a:p>
            <a:pPr lvl="2"/>
            <a:endParaRPr lang="en-US" altLang="zh-CN" sz="1600" smtClean="0"/>
          </a:p>
          <a:p>
            <a:pPr lvl="2"/>
            <a:endParaRPr lang="en-US" altLang="zh-CN" sz="1600" smtClean="0"/>
          </a:p>
          <a:p>
            <a:pPr lvl="2"/>
            <a:endParaRPr lang="en-US" altLang="zh-CN" sz="1600" smtClean="0"/>
          </a:p>
          <a:p>
            <a:pPr lvl="1"/>
            <a:r>
              <a:rPr lang="en-US" altLang="zh-CN" sz="2000" smtClean="0"/>
              <a:t>RMW Operations</a:t>
            </a:r>
          </a:p>
          <a:p>
            <a:pPr lvl="2"/>
            <a:r>
              <a:rPr lang="en-US" altLang="zh-CN" sz="1600" smtClean="0"/>
              <a:t>Non-Atomic</a:t>
            </a:r>
            <a:endParaRPr lang="zh-CN" altLang="en-US" sz="1600" smtClean="0"/>
          </a:p>
        </p:txBody>
      </p:sp>
      <p:pic>
        <p:nvPicPr>
          <p:cNvPr id="9217" name="Picture 1" descr="C:\Users\dengdeng\AppData\Roaming\Tencent\Users\63851885\QQ\WinTemp\RichOle\C$$99T)4T@N[[@B9[$$0N)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420938"/>
            <a:ext cx="417036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dengdeng\AppData\Roaming\Tencent\Users\63851885\QQ\WinTemp\RichOle\92CKV7VHFPHW%J}`E5P]BP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8425" y="5013325"/>
            <a:ext cx="4572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Non-Atomic Operations(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Questions?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32</a:t>
            </a:r>
            <a:r>
              <a:rPr lang="zh-CN" altLang="en-US" sz="2000" dirty="0" smtClean="0"/>
              <a:t>位系统，是否</a:t>
            </a:r>
            <a:r>
              <a:rPr lang="en-US" altLang="zh-CN" sz="2000" dirty="0" smtClean="0"/>
              <a:t>4 Bytes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Simple Read/Write</a:t>
            </a:r>
            <a:r>
              <a:rPr lang="zh-CN" altLang="en-US" sz="2000" dirty="0" smtClean="0"/>
              <a:t>一定是</a:t>
            </a:r>
            <a:r>
              <a:rPr lang="en-US" altLang="zh-CN" sz="2000" dirty="0" smtClean="0"/>
              <a:t>Atomic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64</a:t>
            </a:r>
            <a:r>
              <a:rPr lang="zh-CN" altLang="en-US" sz="2000" dirty="0" smtClean="0"/>
              <a:t>位系统，是否</a:t>
            </a:r>
            <a:r>
              <a:rPr lang="en-US" altLang="zh-CN" sz="2000" dirty="0" smtClean="0"/>
              <a:t>8 Bytes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Simple Read/Write</a:t>
            </a:r>
            <a:r>
              <a:rPr lang="zh-CN" altLang="en-US" sz="2000" dirty="0" smtClean="0"/>
              <a:t>一定是</a:t>
            </a:r>
            <a:r>
              <a:rPr lang="en-US" altLang="zh-CN" sz="2000" dirty="0" smtClean="0"/>
              <a:t>Atomic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Exceptions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Intel486 and newer [</a:t>
            </a:r>
            <a:r>
              <a:rPr lang="zh-CN" altLang="en-US" sz="2000" dirty="0" smtClean="0"/>
              <a:t>参考</a:t>
            </a:r>
            <a:r>
              <a:rPr lang="en-US" altLang="zh-CN" sz="2000" dirty="0" smtClean="0">
                <a:hlinkClick r:id="rId3"/>
              </a:rPr>
              <a:t>Igor</a:t>
            </a:r>
            <a:r>
              <a:rPr lang="zh-CN" altLang="en-US" sz="2000" dirty="0">
                <a:hlinkClick r:id="rId3"/>
              </a:rPr>
              <a:t>文章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Example 3</a:t>
            </a:r>
            <a:r>
              <a:rPr lang="zh-CN" altLang="en-US" sz="2000" dirty="0" smtClean="0"/>
              <a:t>，查询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类型工具</a:t>
            </a:r>
            <a:r>
              <a:rPr lang="en-US" altLang="zh-CN" sz="2000" dirty="0" smtClean="0"/>
              <a:t>]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Unaligned 16-, 32-bit access;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Pentium and newer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Unaligned 16-, 32-, 64-bit access;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P6 and newer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Cross cache line access; (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P6 and newer CPU</a:t>
            </a:r>
            <a:r>
              <a:rPr lang="zh-CN" altLang="en-US" sz="1600" dirty="0" smtClean="0"/>
              <a:t>，允许</a:t>
            </a:r>
            <a:r>
              <a:rPr lang="en-US" altLang="zh-CN" sz="1600" dirty="0" smtClean="0"/>
              <a:t>Atomic Unaligned access)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AMD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Unaligned 16-, 32-, 64-bit access;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ARM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/>
              <a:t>strd</a:t>
            </a:r>
            <a:r>
              <a:rPr lang="en-US" altLang="zh-CN" sz="1600" dirty="0" smtClean="0"/>
              <a:t> instruction...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Non-Atomic</a:t>
            </a:r>
            <a:r>
              <a:rPr lang="zh-CN" altLang="en-US" smtClean="0"/>
              <a:t>的危害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Half Write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dword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ptr</a:t>
            </a:r>
            <a:r>
              <a:rPr lang="en-US" altLang="zh-CN" sz="1600" dirty="0" smtClean="0"/>
              <a:t> [c], 2</a:t>
            </a:r>
            <a:r>
              <a:rPr lang="zh-CN" altLang="en-US" sz="1600" dirty="0" smtClean="0"/>
              <a:t>执行后，</a:t>
            </a:r>
            <a:endParaRPr lang="en-US" altLang="zh-CN" sz="16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会短暂出现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现象；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Half Read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若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出现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，则读取</a:t>
            </a:r>
            <a:r>
              <a:rPr lang="en-US" altLang="zh-CN" sz="1600" dirty="0" smtClean="0"/>
              <a:t>c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会出现</a:t>
            </a:r>
            <a:r>
              <a:rPr lang="en-US" altLang="zh-CN" sz="1600" dirty="0" smtClean="0"/>
              <a:t>half read</a:t>
            </a:r>
            <a:r>
              <a:rPr lang="zh-CN" altLang="en-US" sz="1600" dirty="0" smtClean="0"/>
              <a:t>现象；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Composite Write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两个线程同时</a:t>
            </a:r>
            <a:r>
              <a:rPr lang="en-US" altLang="zh-CN" sz="1600" dirty="0" smtClean="0"/>
              <a:t>write c</a:t>
            </a:r>
            <a:r>
              <a:rPr lang="zh-CN" altLang="en-US" sz="1600" dirty="0" smtClean="0"/>
              <a:t>，一个完成，一个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，则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的值，来自线程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两个</a:t>
            </a:r>
            <a:r>
              <a:rPr lang="en-US" altLang="zh-CN" sz="1600" dirty="0" smtClean="0"/>
              <a:t>write</a:t>
            </a:r>
            <a:r>
              <a:rPr lang="zh-CN" altLang="en-US" sz="1600" dirty="0" smtClean="0"/>
              <a:t>操作的组合；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危害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出现</a:t>
            </a:r>
            <a:r>
              <a:rPr lang="en-US" altLang="zh-CN" sz="1600" dirty="0" smtClean="0"/>
              <a:t>Half Read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导致程序判断逻辑出错；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出现</a:t>
            </a:r>
            <a:r>
              <a:rPr lang="en-US" altLang="zh-CN" sz="1600" dirty="0" smtClean="0"/>
              <a:t>Composite Write</a:t>
            </a:r>
            <a:r>
              <a:rPr lang="zh-CN" altLang="en-US" sz="1600" dirty="0" smtClean="0"/>
              <a:t>，会导致数据出错；</a:t>
            </a:r>
            <a:endParaRPr lang="zh-CN" altLang="en-US" sz="1600" dirty="0"/>
          </a:p>
        </p:txBody>
      </p:sp>
      <p:pic>
        <p:nvPicPr>
          <p:cNvPr id="4" name="Picture 1" descr="C:\Users\dengdeng\AppData\Roaming\Tencent\Users\63851885\QQ\WinTemp\RichOle\C$$99T)4T@N[[@B9[$$0N)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060575"/>
            <a:ext cx="417036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Atomic Instructions and Lock(1)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Atomic Instructions</a:t>
            </a:r>
          </a:p>
          <a:p>
            <a:pPr lvl="1"/>
            <a:r>
              <a:rPr lang="zh-CN" altLang="en-US" sz="2400" smtClean="0"/>
              <a:t>常见指令：</a:t>
            </a:r>
            <a:r>
              <a:rPr lang="en-US" altLang="zh-CN" sz="2400" smtClean="0"/>
              <a:t>CMPXCHG</a:t>
            </a:r>
            <a:r>
              <a:rPr lang="zh-CN" altLang="en-US" sz="2400" smtClean="0"/>
              <a:t>，</a:t>
            </a:r>
            <a:r>
              <a:rPr lang="en-US" altLang="zh-CN" sz="2400" smtClean="0"/>
              <a:t>XCHG</a:t>
            </a:r>
            <a:r>
              <a:rPr lang="zh-CN" altLang="en-US" sz="2400" smtClean="0"/>
              <a:t>，</a:t>
            </a:r>
            <a:r>
              <a:rPr lang="en-US" altLang="zh-CN" sz="2400" smtClean="0"/>
              <a:t>XADD</a:t>
            </a:r>
            <a:r>
              <a:rPr lang="zh-CN" altLang="en-US" sz="2400" smtClean="0"/>
              <a:t>，</a:t>
            </a:r>
            <a:r>
              <a:rPr lang="en-US" altLang="zh-CN" sz="2400" smtClean="0"/>
              <a:t>...</a:t>
            </a:r>
          </a:p>
          <a:p>
            <a:pPr lvl="1"/>
            <a:r>
              <a:rPr lang="en-US" altLang="zh-CN" sz="2400" smtClean="0"/>
              <a:t>CMPXCHG (compare-and-exchange)</a:t>
            </a:r>
          </a:p>
          <a:p>
            <a:pPr lvl="2"/>
            <a:endParaRPr lang="en-US" altLang="zh-CN" sz="2000" smtClean="0"/>
          </a:p>
          <a:p>
            <a:pPr lvl="1"/>
            <a:endParaRPr lang="en-US" altLang="zh-CN" sz="2000" smtClean="0"/>
          </a:p>
          <a:p>
            <a:pPr lvl="1"/>
            <a:endParaRPr lang="en-US" altLang="zh-CN" sz="2000" smtClean="0"/>
          </a:p>
          <a:p>
            <a:pPr lvl="2"/>
            <a:endParaRPr lang="en-US" altLang="zh-CN" sz="1600" smtClean="0"/>
          </a:p>
          <a:p>
            <a:pPr lvl="2"/>
            <a:r>
              <a:rPr lang="zh-CN" altLang="en-US" sz="1600" smtClean="0"/>
              <a:t>将</a:t>
            </a:r>
            <a:r>
              <a:rPr lang="en-US" altLang="zh-CN" sz="1600" smtClean="0"/>
              <a:t>Operand 1(Reg/Mem)</a:t>
            </a:r>
            <a:r>
              <a:rPr lang="zh-CN" altLang="en-US" sz="1600" smtClean="0"/>
              <a:t>中的内容与</a:t>
            </a:r>
            <a:r>
              <a:rPr lang="en-US" altLang="zh-CN" sz="1600" smtClean="0"/>
              <a:t>EAX</a:t>
            </a:r>
            <a:r>
              <a:rPr lang="zh-CN" altLang="en-US" sz="1600" smtClean="0"/>
              <a:t>比较，若相等，则拷贝</a:t>
            </a:r>
            <a:r>
              <a:rPr lang="en-US" altLang="zh-CN" sz="1600" smtClean="0"/>
              <a:t>Operand 2(Reg)</a:t>
            </a:r>
            <a:r>
              <a:rPr lang="zh-CN" altLang="en-US" sz="1600" smtClean="0"/>
              <a:t>中的内容至</a:t>
            </a:r>
            <a:r>
              <a:rPr lang="en-US" altLang="zh-CN" sz="1600" smtClean="0"/>
              <a:t>Operand 1</a:t>
            </a:r>
            <a:r>
              <a:rPr lang="zh-CN" altLang="en-US" sz="1600" smtClean="0"/>
              <a:t>；若不等，则将</a:t>
            </a:r>
            <a:r>
              <a:rPr lang="en-US" altLang="zh-CN" sz="1600" smtClean="0"/>
              <a:t>Operand 2</a:t>
            </a:r>
            <a:r>
              <a:rPr lang="zh-CN" altLang="en-US" sz="1600" smtClean="0"/>
              <a:t>中的数据写入</a:t>
            </a:r>
            <a:r>
              <a:rPr lang="en-US" altLang="zh-CN" sz="1600" smtClean="0"/>
              <a:t>EAX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2"/>
            <a:endParaRPr lang="en-US" altLang="zh-CN" sz="1600" smtClean="0"/>
          </a:p>
          <a:p>
            <a:pPr lvl="2"/>
            <a:r>
              <a:rPr lang="zh-CN" altLang="en-US" sz="1600" smtClean="0"/>
              <a:t>一个</a:t>
            </a:r>
            <a:r>
              <a:rPr lang="en-US" altLang="zh-CN" sz="1600" smtClean="0"/>
              <a:t>Atomic RMW</a:t>
            </a:r>
            <a:r>
              <a:rPr lang="zh-CN" altLang="en-US" sz="1600" smtClean="0"/>
              <a:t>操作，若</a:t>
            </a:r>
            <a:r>
              <a:rPr lang="en-US" altLang="zh-CN" sz="1600" smtClean="0"/>
              <a:t>Operand 1</a:t>
            </a:r>
            <a:r>
              <a:rPr lang="zh-CN" altLang="en-US" sz="1600" smtClean="0"/>
              <a:t>为</a:t>
            </a:r>
            <a:r>
              <a:rPr lang="en-US" altLang="zh-CN" sz="1600" smtClean="0"/>
              <a:t>Memory</a:t>
            </a:r>
            <a:r>
              <a:rPr lang="zh-CN" altLang="en-US" sz="1600" smtClean="0"/>
              <a:t>，则</a:t>
            </a:r>
            <a:r>
              <a:rPr lang="en-US" altLang="zh-CN" sz="1600" smtClean="0"/>
              <a:t>CMPXCHG</a:t>
            </a:r>
            <a:r>
              <a:rPr lang="zh-CN" altLang="en-US" sz="1600" smtClean="0"/>
              <a:t>指令还需要</a:t>
            </a:r>
            <a:r>
              <a:rPr lang="en-US" altLang="zh-CN" sz="1600" smtClean="0"/>
              <a:t>Lock</a:t>
            </a:r>
            <a:r>
              <a:rPr lang="zh-CN" altLang="en-US" sz="1600" smtClean="0"/>
              <a:t>指令配合 </a:t>
            </a:r>
            <a:r>
              <a:rPr lang="en-US" altLang="zh-CN" sz="1600" smtClean="0"/>
              <a:t>(Lock prefix)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2"/>
            <a:endParaRPr lang="en-US" altLang="zh-CN" sz="1600" smtClean="0"/>
          </a:p>
        </p:txBody>
      </p:sp>
      <p:pic>
        <p:nvPicPr>
          <p:cNvPr id="1025" name="Picture 1" descr="C:\Users\dengdeng\AppData\Roaming\Tencent\Users\63851885\QQ\WinTemp\RichOle\[%0[W9`RHP`C@N[YYJ83(E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213100"/>
            <a:ext cx="60356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Atomic Instructions and Lock(2)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Lock Instruction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/>
              <a:t>Lock</a:t>
            </a:r>
            <a:r>
              <a:rPr lang="zh-CN" altLang="en-US" sz="1400" dirty="0" smtClean="0"/>
              <a:t>指令是一个前缀，可以用在很多指令之前，代表当前指令</a:t>
            </a:r>
            <a:r>
              <a:rPr lang="zh-CN" altLang="en-US" sz="1400" dirty="0" smtClean="0">
                <a:solidFill>
                  <a:srgbClr val="FF0000"/>
                </a:solidFill>
              </a:rPr>
              <a:t>所操作的内存</a:t>
            </a:r>
            <a:r>
              <a:rPr lang="en-US" altLang="zh-CN" sz="1400" dirty="0" smtClean="0"/>
              <a:t>(Memory)</a:t>
            </a:r>
            <a:r>
              <a:rPr lang="zh-CN" altLang="en-US" sz="1400" dirty="0" smtClean="0"/>
              <a:t>，在指令执行期间，只能被当前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所用；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若指令没有操作内存，那么</a:t>
            </a:r>
            <a:r>
              <a:rPr lang="en-US" altLang="zh-CN" sz="1400" dirty="0" smtClean="0"/>
              <a:t>Lock</a:t>
            </a:r>
            <a:r>
              <a:rPr lang="zh-CN" altLang="en-US" sz="1400" dirty="0" smtClean="0"/>
              <a:t>前缀还有</a:t>
            </a:r>
            <a:r>
              <a:rPr lang="zh-CN" altLang="en-US" sz="1400" dirty="0"/>
              <a:t>意义</a:t>
            </a:r>
            <a:r>
              <a:rPr lang="zh-CN" altLang="en-US" sz="1400" dirty="0" smtClean="0"/>
              <a:t>吗？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/>
              <a:t>Intel’s Description about Lock Instruction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/>
              <a:t>Lock with CMPXCHG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100" dirty="0"/>
          </a:p>
        </p:txBody>
      </p:sp>
      <p:pic>
        <p:nvPicPr>
          <p:cNvPr id="2049" name="Picture 1" descr="C:\Users\dengdeng\AppData\Roaming\Tencent\Users\63851885\QQ\WinTemp\RichOle\~)]8NDB@8JG6QEU)BS7A4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1930400"/>
            <a:ext cx="6337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dengdeng\AppData\Roaming\Tencent\Users\63851885\QQ\WinTemp\RichOle\(2]3T%DJ`O[V]P@ATCSJ_6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4221163"/>
            <a:ext cx="74739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dengdeng\AppData\Roaming\Tencent\Users\63851885\QQ\WinTemp\RichOle\GB7HCN${G)_LHOUGA1Z%ZK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475" y="5013325"/>
            <a:ext cx="416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Non-Atomic</a:t>
            </a:r>
            <a:r>
              <a:rPr lang="zh-CN" altLang="en-US" smtClean="0"/>
              <a:t>消除</a:t>
            </a: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如何消除</a:t>
            </a:r>
            <a:r>
              <a:rPr lang="en-US" altLang="zh-CN" sz="2000" smtClean="0"/>
              <a:t>Non-Atomic Read/Write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平台方面 </a:t>
            </a:r>
            <a:r>
              <a:rPr lang="en-US" altLang="zh-CN" sz="1800" smtClean="0"/>
              <a:t>(</a:t>
            </a:r>
            <a:r>
              <a:rPr lang="zh-CN" altLang="en-US" sz="1800" smtClean="0"/>
              <a:t>参考各</a:t>
            </a:r>
            <a:r>
              <a:rPr lang="en-US" altLang="zh-CN" sz="1800" smtClean="0"/>
              <a:t>CPU</a:t>
            </a:r>
            <a:r>
              <a:rPr lang="zh-CN" altLang="en-US" sz="1800" smtClean="0"/>
              <a:t>白皮书</a:t>
            </a:r>
            <a:r>
              <a:rPr lang="en-US" altLang="zh-CN" sz="1800" smtClean="0"/>
              <a:t>)</a:t>
            </a:r>
          </a:p>
          <a:p>
            <a:pPr lvl="2"/>
            <a:r>
              <a:rPr lang="en-US" altLang="zh-CN" sz="1400" smtClean="0"/>
              <a:t>Intel/AMD</a:t>
            </a:r>
            <a:r>
              <a:rPr lang="zh-CN" altLang="en-US" sz="1400" smtClean="0"/>
              <a:t> </a:t>
            </a:r>
            <a:r>
              <a:rPr lang="en-US" altLang="zh-CN" sz="1400" smtClean="0"/>
              <a:t>CPU</a:t>
            </a:r>
          </a:p>
          <a:p>
            <a:pPr lvl="3"/>
            <a:r>
              <a:rPr lang="en-US" altLang="zh-CN" sz="1200" smtClean="0"/>
              <a:t>Aligned </a:t>
            </a:r>
            <a:r>
              <a:rPr lang="zh-CN" altLang="en-US" sz="1200" smtClean="0"/>
              <a:t> </a:t>
            </a:r>
            <a:r>
              <a:rPr lang="en-US" altLang="zh-CN" sz="1200" smtClean="0"/>
              <a:t>2-</a:t>
            </a:r>
            <a:r>
              <a:rPr lang="zh-CN" altLang="en-US" sz="1200" smtClean="0"/>
              <a:t>，</a:t>
            </a:r>
            <a:r>
              <a:rPr lang="en-US" altLang="zh-CN" sz="1200" smtClean="0"/>
              <a:t>4-Byte Simple Read/Write</a:t>
            </a:r>
            <a:r>
              <a:rPr lang="zh-CN" altLang="en-US" sz="1200" smtClean="0"/>
              <a:t> </a:t>
            </a:r>
            <a:r>
              <a:rPr lang="en-US" altLang="zh-CN" sz="1200" smtClean="0"/>
              <a:t>	</a:t>
            </a:r>
            <a:r>
              <a:rPr lang="en-US" altLang="zh-CN" sz="1200" smtClean="0">
                <a:sym typeface="Wingdings" pitchFamily="2" charset="2"/>
              </a:rPr>
              <a:t> Atomic</a:t>
            </a:r>
          </a:p>
          <a:p>
            <a:pPr lvl="3"/>
            <a:r>
              <a:rPr lang="en-US" altLang="zh-CN" sz="1200" smtClean="0">
                <a:sym typeface="Wingdings" pitchFamily="2" charset="2"/>
              </a:rPr>
              <a:t>Aligned 8-Byte</a:t>
            </a:r>
            <a:r>
              <a:rPr lang="zh-CN" altLang="en-US" sz="1200" smtClean="0">
                <a:sym typeface="Wingdings" pitchFamily="2" charset="2"/>
              </a:rPr>
              <a:t>，</a:t>
            </a:r>
            <a:r>
              <a:rPr lang="en-US" altLang="zh-CN" sz="1200" smtClean="0">
                <a:sym typeface="Wingdings" pitchFamily="2" charset="2"/>
              </a:rPr>
              <a:t>CPU</a:t>
            </a:r>
            <a:r>
              <a:rPr lang="zh-CN" altLang="en-US" sz="1200" smtClean="0">
                <a:sym typeface="Wingdings" pitchFamily="2" charset="2"/>
              </a:rPr>
              <a:t>型号</a:t>
            </a:r>
            <a:r>
              <a:rPr lang="en-US" altLang="zh-CN" sz="1200" smtClean="0">
                <a:sym typeface="Wingdings" pitchFamily="2" charset="2"/>
              </a:rPr>
              <a:t>		 </a:t>
            </a:r>
            <a:r>
              <a:rPr lang="zh-CN" altLang="en-US" sz="1200" smtClean="0">
                <a:sym typeface="Wingdings" pitchFamily="2" charset="2"/>
              </a:rPr>
              <a:t>一般为</a:t>
            </a:r>
            <a:r>
              <a:rPr lang="en-US" altLang="zh-CN" sz="1200" smtClean="0">
                <a:sym typeface="Wingdings" pitchFamily="2" charset="2"/>
              </a:rPr>
              <a:t>Atomic</a:t>
            </a:r>
          </a:p>
          <a:p>
            <a:pPr lvl="3"/>
            <a:r>
              <a:rPr lang="en-US" altLang="zh-CN" sz="1200" smtClean="0">
                <a:sym typeface="Wingdings" pitchFamily="2" charset="2"/>
              </a:rPr>
              <a:t>Unaligned 2-, 4-, 8-Byte</a:t>
            </a:r>
            <a:r>
              <a:rPr lang="zh-CN" altLang="en-US" sz="1200" smtClean="0">
                <a:sym typeface="Wingdings" pitchFamily="2" charset="2"/>
              </a:rPr>
              <a:t>，</a:t>
            </a:r>
            <a:r>
              <a:rPr lang="en-US" altLang="zh-CN" sz="1200" smtClean="0">
                <a:sym typeface="Wingdings" pitchFamily="2" charset="2"/>
              </a:rPr>
              <a:t>CPU</a:t>
            </a:r>
            <a:r>
              <a:rPr lang="zh-CN" altLang="en-US" sz="1200" smtClean="0">
                <a:sym typeface="Wingdings" pitchFamily="2" charset="2"/>
              </a:rPr>
              <a:t>型号判断 </a:t>
            </a:r>
            <a:r>
              <a:rPr lang="en-US" altLang="zh-CN" sz="1200" smtClean="0">
                <a:sym typeface="Wingdings" pitchFamily="2" charset="2"/>
              </a:rPr>
              <a:t>	 </a:t>
            </a:r>
            <a:r>
              <a:rPr lang="zh-CN" altLang="en-US" sz="1200" smtClean="0">
                <a:sym typeface="Wingdings" pitchFamily="2" charset="2"/>
              </a:rPr>
              <a:t>尽量少用</a:t>
            </a:r>
            <a:endParaRPr lang="en-US" altLang="zh-CN" sz="1200" smtClean="0"/>
          </a:p>
          <a:p>
            <a:pPr lvl="2"/>
            <a:r>
              <a:rPr lang="zh-CN" altLang="en-US" sz="1400" smtClean="0"/>
              <a:t>其他</a:t>
            </a:r>
            <a:endParaRPr lang="en-US" altLang="zh-CN" sz="1400" smtClean="0"/>
          </a:p>
          <a:p>
            <a:pPr lvl="3"/>
            <a:endParaRPr lang="en-US" altLang="zh-CN" sz="1200" smtClean="0"/>
          </a:p>
          <a:p>
            <a:pPr lvl="1"/>
            <a:r>
              <a:rPr lang="en-US" altLang="zh-CN" sz="1800" smtClean="0"/>
              <a:t>RMW Operation</a:t>
            </a:r>
          </a:p>
          <a:p>
            <a:pPr lvl="2"/>
            <a:r>
              <a:rPr lang="zh-CN" altLang="en-US" sz="1400" smtClean="0"/>
              <a:t>尽量使用系统自带的，或者是提供的原子操作函数；这些函数，对不同</a:t>
            </a:r>
            <a:r>
              <a:rPr lang="en-US" altLang="zh-CN" sz="1400" smtClean="0"/>
              <a:t>CPU</a:t>
            </a:r>
            <a:r>
              <a:rPr lang="zh-CN" altLang="en-US" sz="1400" smtClean="0"/>
              <a:t>类型，做了较好的封装，更加易用；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2"/>
            <a:r>
              <a:rPr lang="en-US" altLang="zh-CN" sz="1400" smtClean="0">
                <a:hlinkClick r:id="rId3"/>
              </a:rPr>
              <a:t>Windows Synchronization Functions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2"/>
            <a:r>
              <a:rPr lang="en-US" altLang="zh-CN" sz="1400" smtClean="0">
                <a:hlinkClick r:id="rId4"/>
              </a:rPr>
              <a:t>Linux  Built-in Functions for Atomic Memory Access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2"/>
            <a:r>
              <a:rPr lang="en-US" altLang="zh-CN" sz="1400" smtClean="0">
                <a:hlinkClick r:id="rId5"/>
              </a:rPr>
              <a:t>C++ 11 Atomic Operations Library</a:t>
            </a: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2263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Any Question </a:t>
            </a:r>
            <a:r>
              <a:rPr lang="en-US" altLang="zh-CN" dirty="0" smtClean="0">
                <a:latin typeface="+mn-ea"/>
              </a:rPr>
              <a:t>about Atomic?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Memory Ordering(Reordering)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Reordering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/>
              <a:t>Reads and writes </a:t>
            </a:r>
            <a:r>
              <a:rPr lang="en-US" altLang="zh-CN" sz="1800" b="1" dirty="0"/>
              <a:t>do not always </a:t>
            </a:r>
            <a:r>
              <a:rPr lang="en-US" altLang="zh-CN" sz="1800" dirty="0"/>
              <a:t>happen in the order that you have written </a:t>
            </a:r>
            <a:r>
              <a:rPr lang="en-US" altLang="zh-CN" sz="1800" dirty="0" smtClean="0"/>
              <a:t>them </a:t>
            </a:r>
            <a:r>
              <a:rPr lang="en-US" altLang="zh-CN" sz="1800" dirty="0"/>
              <a:t>in your </a:t>
            </a:r>
            <a:r>
              <a:rPr lang="en-US" altLang="zh-CN" sz="1800" dirty="0" smtClean="0"/>
              <a:t>code.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Why Reordering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 smtClean="0"/>
              <a:t>Performance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Reordering Principle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In single threaded </a:t>
            </a:r>
            <a:r>
              <a:rPr lang="en-US" altLang="zh-CN" sz="2000" dirty="0"/>
              <a:t>programs from the programmer's point of view, all operations appear to have been executed in the order specified, with all inconsistencies hidden by hardware</a:t>
            </a:r>
            <a:r>
              <a:rPr lang="en-US" altLang="zh-CN" sz="20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一段程序，在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前，与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后，拥有相同的执行效果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Single Thread)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Reordering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Examples</a:t>
            </a:r>
          </a:p>
          <a:p>
            <a:pPr lvl="1"/>
            <a:r>
              <a:rPr lang="en-US" altLang="zh-CN" sz="1800" smtClean="0"/>
              <a:t>Example 1</a:t>
            </a:r>
          </a:p>
          <a:p>
            <a:pPr lvl="2"/>
            <a:endParaRPr lang="en-US" altLang="zh-CN" sz="1600" smtClean="0"/>
          </a:p>
          <a:p>
            <a:pPr lvl="2"/>
            <a:endParaRPr lang="en-US" altLang="zh-CN" sz="16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2"/>
            <a:r>
              <a:rPr lang="en-US" altLang="zh-CN" sz="1400" smtClean="0"/>
              <a:t>A, B </a:t>
            </a:r>
            <a:r>
              <a:rPr lang="zh-CN" altLang="en-US" sz="1400" smtClean="0"/>
              <a:t>赋值操作被</a:t>
            </a:r>
            <a:r>
              <a:rPr lang="en-US" altLang="zh-CN" sz="1400" smtClean="0"/>
              <a:t>Reorder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2"/>
            <a:endParaRPr lang="en-US" altLang="zh-CN" sz="1400" smtClean="0"/>
          </a:p>
          <a:p>
            <a:pPr lvl="1"/>
            <a:r>
              <a:rPr lang="en-US" altLang="zh-CN" sz="1800" smtClean="0"/>
              <a:t>Example 2</a:t>
            </a:r>
          </a:p>
          <a:p>
            <a:pPr lvl="2"/>
            <a:r>
              <a:rPr lang="zh-CN" altLang="en-US" sz="1600" smtClean="0"/>
              <a:t>假设</a:t>
            </a:r>
            <a:r>
              <a:rPr lang="en-US" altLang="zh-CN" sz="1600" smtClean="0"/>
              <a:t>X</a:t>
            </a:r>
            <a:r>
              <a:rPr lang="zh-CN" altLang="en-US" sz="1600" smtClean="0"/>
              <a:t>，</a:t>
            </a:r>
            <a:r>
              <a:rPr lang="en-US" altLang="zh-CN" sz="1600" smtClean="0"/>
              <a:t>Y</a:t>
            </a:r>
            <a:r>
              <a:rPr lang="zh-CN" altLang="en-US" sz="1600" smtClean="0"/>
              <a:t>初始化为</a:t>
            </a:r>
            <a:r>
              <a:rPr lang="en-US" altLang="zh-CN" sz="1600" smtClean="0"/>
              <a:t>0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2"/>
            <a:r>
              <a:rPr lang="en-US" altLang="zh-CN" sz="1600" b="1" smtClean="0"/>
              <a:t>Question</a:t>
            </a:r>
            <a:r>
              <a:rPr lang="zh-CN" altLang="en-US" sz="1600" smtClean="0"/>
              <a:t>：那么</a:t>
            </a:r>
            <a:r>
              <a:rPr lang="en-US" altLang="zh-CN" sz="1600" smtClean="0"/>
              <a:t>Load X</a:t>
            </a:r>
            <a:r>
              <a:rPr lang="zh-CN" altLang="en-US" sz="1600" smtClean="0"/>
              <a:t>，</a:t>
            </a:r>
            <a:r>
              <a:rPr lang="en-US" altLang="zh-CN" sz="1600" smtClean="0"/>
              <a:t>Y</a:t>
            </a:r>
            <a:r>
              <a:rPr lang="zh-CN" altLang="en-US" sz="1600" smtClean="0"/>
              <a:t>，会得到</a:t>
            </a:r>
            <a:r>
              <a:rPr lang="en-US" altLang="zh-CN" sz="1600" smtClean="0"/>
              <a:t>X</a:t>
            </a:r>
            <a:r>
              <a:rPr lang="zh-CN" altLang="en-US" sz="1600" smtClean="0"/>
              <a:t>，</a:t>
            </a:r>
            <a:r>
              <a:rPr lang="en-US" altLang="zh-CN" sz="1600" smtClean="0"/>
              <a:t>Y</a:t>
            </a:r>
            <a:r>
              <a:rPr lang="zh-CN" altLang="en-US" sz="1600" smtClean="0"/>
              <a:t>均为</a:t>
            </a:r>
            <a:r>
              <a:rPr lang="en-US" altLang="zh-CN" sz="1600" smtClean="0"/>
              <a:t>0</a:t>
            </a:r>
            <a:r>
              <a:rPr lang="zh-CN" altLang="en-US" sz="1600" smtClean="0"/>
              <a:t>吗？</a:t>
            </a:r>
            <a:endParaRPr lang="en-US" altLang="zh-CN" sz="1600" smtClean="0"/>
          </a:p>
          <a:p>
            <a:pPr lvl="2"/>
            <a:r>
              <a:rPr lang="en-US" altLang="zh-CN" sz="1600" smtClean="0">
                <a:hlinkClick r:id="rId3"/>
              </a:rPr>
              <a:t>Test Code</a:t>
            </a:r>
            <a:r>
              <a:rPr lang="en-US" altLang="zh-CN" sz="1600" smtClean="0"/>
              <a:t> &amp; Test Result</a:t>
            </a:r>
            <a:endParaRPr lang="zh-CN" altLang="en-US" sz="1600" smtClean="0"/>
          </a:p>
        </p:txBody>
      </p:sp>
      <p:pic>
        <p:nvPicPr>
          <p:cNvPr id="3073" name="Picture 1" descr="C:\Users\dengdeng\AppData\Roaming\Tencent\Users\63851885\QQ\WinTemp\RichOle\UKW$SGLDCIUR$@4[`~OIIT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2335213"/>
            <a:ext cx="129698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dengdeng\AppData\Roaming\Tencent\Users\63851885\QQ\WinTemp\RichOle\Y1NPH~ZLXHS{~9CN%N8{GFJ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313" y="2349500"/>
            <a:ext cx="309721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Users\dengdeng\AppData\Roaming\Tencent\Users\63851885\QQ\WinTemp\RichOle\[YKD4~}N8A0HE7B461LTUQ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7788" y="2643188"/>
            <a:ext cx="3106737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dengdeng\AppData\Roaming\Tencent\Users\63851885\QQ\WinTemp\RichOle\@Z6FE]V[@OQL572DTCM%R0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2349500"/>
            <a:ext cx="28813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C:\Users\dengdeng\AppData\Roaming\Tencent\Users\63851885\QQ\WinTemp\RichOle\(EXT(DT29TUMB5~N$GL[~1K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67400" y="2630488"/>
            <a:ext cx="2881313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51275" y="3852863"/>
            <a:ext cx="46672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C:\Users\dengdeng\AppData\Roaming\Tencent\Users\63851885\QQ\WinTemp\RichOle\O9VLIBA)T$QRJ)GP2QFOEJ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24275" y="5084763"/>
            <a:ext cx="5024438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CPU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Cache Structure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Cache Coherence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Memory Consistency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Atomic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Reorder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Memory Barrier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Compiler Memory Barrier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CPU Memory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Load Acquire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Store Release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并发程序设计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Implement a spin 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 dirty="0" smtClean="0"/>
              <a:t>一个真实案例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Others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Reordering-Type</a:t>
            </a:r>
            <a:endParaRPr lang="zh-CN" altLang="en-US" smtClean="0"/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Compiler Reordering</a:t>
            </a:r>
          </a:p>
          <a:p>
            <a:pPr lvl="1"/>
            <a:r>
              <a:rPr lang="en-US" altLang="zh-CN" sz="2000" smtClean="0"/>
              <a:t>Example 1</a:t>
            </a:r>
            <a:r>
              <a:rPr lang="zh-CN" altLang="en-US" sz="2000" smtClean="0"/>
              <a:t>，出现在编译期间的</a:t>
            </a:r>
            <a:r>
              <a:rPr lang="en-US" altLang="zh-CN" sz="2000" smtClean="0"/>
              <a:t>Reordering</a:t>
            </a:r>
            <a:r>
              <a:rPr lang="zh-CN" altLang="en-US" sz="2000" smtClean="0"/>
              <a:t>，称之为</a:t>
            </a:r>
            <a:r>
              <a:rPr lang="en-US" altLang="zh-CN" sz="2000" smtClean="0"/>
              <a:t>Compiler Reordering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CPU Memory Ordering</a:t>
            </a:r>
          </a:p>
          <a:p>
            <a:pPr lvl="1"/>
            <a:r>
              <a:rPr lang="en-US" altLang="zh-CN" sz="2000" smtClean="0"/>
              <a:t>Example 2</a:t>
            </a:r>
            <a:r>
              <a:rPr lang="zh-CN" altLang="en-US" sz="2000" smtClean="0"/>
              <a:t>，出现在执行期间的</a:t>
            </a:r>
            <a:r>
              <a:rPr lang="en-US" altLang="zh-CN" sz="2000" smtClean="0"/>
              <a:t>Reordering</a:t>
            </a:r>
            <a:r>
              <a:rPr lang="zh-CN" altLang="en-US" sz="2000" smtClean="0"/>
              <a:t>，称之为</a:t>
            </a:r>
            <a:r>
              <a:rPr lang="en-US" altLang="zh-CN" sz="2000" smtClean="0"/>
              <a:t>CPU Memory Ordering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r>
              <a:rPr lang="zh-CN" altLang="en-US" sz="2400" smtClean="0"/>
              <a:t>用户程序，无论是在编译期间，还是在执行期间，都会产生</a:t>
            </a:r>
            <a:r>
              <a:rPr lang="en-US" altLang="zh-CN" sz="2400" smtClean="0"/>
              <a:t>Reordering</a:t>
            </a:r>
            <a:r>
              <a:rPr lang="zh-CN" altLang="en-US" sz="240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Compiler Reordering &amp; Compiler Memory Barrier</a:t>
            </a:r>
            <a:endParaRPr lang="zh-CN" altLang="en-US" sz="28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Compiler Reordering</a:t>
            </a:r>
            <a:r>
              <a:rPr lang="zh-CN" altLang="en-US" sz="1800" dirty="0" smtClean="0"/>
              <a:t>能够提高程序的运行效率。但有时候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尤其是针对</a:t>
            </a:r>
            <a:r>
              <a:rPr lang="en-US" altLang="zh-CN" sz="1800" dirty="0" smtClean="0"/>
              <a:t>Parallel Programming)</a:t>
            </a:r>
            <a:r>
              <a:rPr lang="zh-CN" altLang="en-US" sz="1800" dirty="0" smtClean="0"/>
              <a:t>，我们并不想让</a:t>
            </a:r>
            <a:r>
              <a:rPr lang="en-US" altLang="zh-CN" sz="1800" dirty="0" smtClean="0"/>
              <a:t>Compiler</a:t>
            </a:r>
            <a:r>
              <a:rPr lang="zh-CN" altLang="en-US" sz="1800" dirty="0" smtClean="0"/>
              <a:t>将我们的程序进行</a:t>
            </a:r>
            <a:r>
              <a:rPr lang="en-US" altLang="zh-CN" sz="1800" dirty="0" smtClean="0"/>
              <a:t>Reordering</a:t>
            </a:r>
            <a:r>
              <a:rPr lang="zh-CN" altLang="en-US" sz="1800" dirty="0" smtClean="0"/>
              <a:t>。此时，就需要有一种机制，能够告诉</a:t>
            </a:r>
            <a:r>
              <a:rPr lang="en-US" altLang="zh-CN" sz="1800" dirty="0" smtClean="0"/>
              <a:t>Compiler</a:t>
            </a:r>
            <a:r>
              <a:rPr lang="zh-CN" altLang="en-US" sz="1800" dirty="0" smtClean="0"/>
              <a:t>，不要进行</a:t>
            </a:r>
            <a:r>
              <a:rPr lang="en-US" altLang="zh-CN" sz="1800" dirty="0" smtClean="0"/>
              <a:t>Reordering</a:t>
            </a:r>
            <a:r>
              <a:rPr lang="zh-CN" altLang="en-US" sz="1800" dirty="0" smtClean="0"/>
              <a:t>，这个机制，就是</a:t>
            </a:r>
            <a:r>
              <a:rPr lang="en-US" altLang="zh-CN" sz="1800" dirty="0" smtClean="0"/>
              <a:t>Compiler Memory Barrier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Memory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A </a:t>
            </a:r>
            <a:r>
              <a:rPr lang="en-US" altLang="zh-CN" sz="1600" dirty="0"/>
              <a:t>memory barrier, is a type of </a:t>
            </a:r>
            <a:r>
              <a:rPr lang="en-US" altLang="zh-CN" sz="1600" b="1" dirty="0"/>
              <a:t>barrier instruction </a:t>
            </a:r>
            <a:r>
              <a:rPr lang="en-US" altLang="zh-CN" sz="1600" dirty="0"/>
              <a:t>which causes a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processing unit (CPU) </a:t>
            </a:r>
            <a:r>
              <a:rPr lang="en-US" altLang="zh-CN" sz="1600" dirty="0"/>
              <a:t>or </a:t>
            </a:r>
            <a:r>
              <a:rPr lang="en-US" altLang="zh-CN" sz="1600" b="1" dirty="0">
                <a:solidFill>
                  <a:srgbClr val="FF0000"/>
                </a:solidFill>
              </a:rPr>
              <a:t>compiler</a:t>
            </a:r>
            <a:r>
              <a:rPr lang="en-US" altLang="zh-CN" sz="1600" dirty="0"/>
              <a:t> to </a:t>
            </a:r>
            <a:r>
              <a:rPr lang="en-US" altLang="zh-CN" sz="1600" b="1" dirty="0"/>
              <a:t>enforce an ordering constraint </a:t>
            </a:r>
            <a:r>
              <a:rPr lang="en-US" altLang="zh-CN" sz="1600" dirty="0"/>
              <a:t>on memory operations issued before and after the barrier instruction. This typically means that certain operations are guaranteed to be performed before the barrier, and others after.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b="1" dirty="0" smtClean="0"/>
              <a:t>Compiler Memory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顾名思义，</a:t>
            </a:r>
            <a:r>
              <a:rPr lang="en-US" altLang="zh-CN" sz="1600" dirty="0" smtClean="0"/>
              <a:t>Complier Memory Barrier</a:t>
            </a:r>
            <a:r>
              <a:rPr lang="zh-CN" altLang="en-US" sz="1600" dirty="0" smtClean="0"/>
              <a:t>就是阻止</a:t>
            </a:r>
            <a:r>
              <a:rPr lang="en-US" altLang="zh-CN" sz="1600" dirty="0" smtClean="0"/>
              <a:t>Compiler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Reordering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Barrier Instruction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Compiler Memory Barrier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Compiler Memory Barrier Instructions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GNU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err="1" smtClean="0"/>
              <a:t>asm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volatile("" ::: "memory</a:t>
            </a:r>
            <a:r>
              <a:rPr lang="en-US" altLang="zh-CN" sz="1400" dirty="0" smtClean="0"/>
              <a:t>");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dirty="0"/>
              <a:t>__</a:t>
            </a:r>
            <a:r>
              <a:rPr lang="en-US" altLang="zh-CN" sz="1400" b="1" dirty="0" err="1"/>
              <a:t>asm</a:t>
            </a:r>
            <a:r>
              <a:rPr lang="en-US" altLang="zh-CN" sz="1400" b="1" dirty="0"/>
              <a:t>__ __volatile__ ("" ::: "memory");</a:t>
            </a:r>
            <a:endParaRPr lang="en-US" altLang="zh-CN" sz="1400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Intel ECC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Compiler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dirty="0"/>
              <a:t>__</a:t>
            </a:r>
            <a:r>
              <a:rPr lang="en-US" altLang="zh-CN" sz="1400" b="1" dirty="0" err="1"/>
              <a:t>memory_barrier</a:t>
            </a:r>
            <a:r>
              <a:rPr lang="en-US" altLang="zh-CN" sz="1400" b="1" dirty="0" smtClean="0"/>
              <a:t>();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Microsoft Visual C++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b="1" dirty="0"/>
              <a:t>_</a:t>
            </a:r>
            <a:r>
              <a:rPr lang="en-US" altLang="zh-CN" sz="1400" b="1" dirty="0" err="1"/>
              <a:t>ReadWriteBarrier</a:t>
            </a:r>
            <a:r>
              <a:rPr lang="en-US" altLang="zh-CN" sz="1400" b="1" dirty="0" smtClean="0"/>
              <a:t>();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Compiler Memory Barrier</a:t>
            </a:r>
            <a:r>
              <a:rPr lang="zh-CN" altLang="en-US" sz="1800" dirty="0" smtClean="0"/>
              <a:t>后的效果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 b="1" dirty="0" smtClean="0"/>
              <a:t>乱序消失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pic>
        <p:nvPicPr>
          <p:cNvPr id="4097" name="Picture 1" descr="C:\Users\dengdeng\AppData\Roaming\Tencent\Users\63851885\QQ\WinTemp\RichOle\EDP6L8CYP$F8_5KQ55)A{U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963" y="4437063"/>
            <a:ext cx="38179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dengdeng\AppData\Roaming\Tencent\Users\63851885\QQ\WinTemp\RichOle\MJN_BU}G_SB9NF6S3MOU%5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4427538"/>
            <a:ext cx="3527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Users\dengdeng\AppData\Roaming\Tencent\Users\63851885\QQ\WinTemp\RichOle\7BL1VCA`0%XUL7X4UYPWU)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4716463"/>
            <a:ext cx="35274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Compiler Memory Barrier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注意：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Compiler Memory Barrier</a:t>
            </a:r>
            <a:r>
              <a:rPr lang="zh-CN" altLang="en-US" sz="2400" smtClean="0"/>
              <a:t>只是一个通知的标识，告诉</a:t>
            </a:r>
            <a:r>
              <a:rPr lang="en-US" altLang="zh-CN" sz="2400" smtClean="0"/>
              <a:t>Compiler</a:t>
            </a:r>
            <a:r>
              <a:rPr lang="zh-CN" altLang="en-US" sz="2400" smtClean="0"/>
              <a:t>在看到此指令时，不要对此指令的上下部分做</a:t>
            </a:r>
            <a:r>
              <a:rPr lang="en-US" altLang="zh-CN" sz="2400" smtClean="0"/>
              <a:t>Reordering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在编译后的汇编中，</a:t>
            </a:r>
            <a:r>
              <a:rPr lang="en-US" altLang="zh-CN" sz="2400" smtClean="0"/>
              <a:t>Compiler Memory Barrier</a:t>
            </a:r>
            <a:r>
              <a:rPr lang="zh-CN" altLang="en-US" sz="2400" smtClean="0"/>
              <a:t>消失，</a:t>
            </a:r>
            <a:r>
              <a:rPr lang="en-US" altLang="zh-CN" sz="2400" smtClean="0"/>
              <a:t>CPU</a:t>
            </a:r>
            <a:r>
              <a:rPr lang="zh-CN" altLang="en-US" sz="2400" smtClean="0"/>
              <a:t>不能感知到</a:t>
            </a:r>
            <a:r>
              <a:rPr lang="en-US" altLang="zh-CN" sz="2400" smtClean="0"/>
              <a:t>Compiler Memory Barrier</a:t>
            </a:r>
            <a:r>
              <a:rPr lang="zh-CN" altLang="en-US" sz="2400" smtClean="0"/>
              <a:t>的存在，这点与后面提到的</a:t>
            </a:r>
            <a:r>
              <a:rPr lang="en-US" altLang="zh-CN" sz="2400" smtClean="0"/>
              <a:t>CPU Memory Barrier</a:t>
            </a:r>
            <a:r>
              <a:rPr lang="zh-CN" altLang="en-US" sz="2400" smtClean="0"/>
              <a:t>有所不同；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Memory Ordering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Definition</a:t>
            </a:r>
          </a:p>
          <a:p>
            <a:pPr lvl="1"/>
            <a:r>
              <a:rPr lang="en-US" altLang="zh-CN" sz="2000" smtClean="0"/>
              <a:t>The term memory ordering refers to the </a:t>
            </a:r>
            <a:r>
              <a:rPr lang="en-US" altLang="zh-CN" sz="2000" b="1" smtClean="0"/>
              <a:t>order</a:t>
            </a:r>
            <a:r>
              <a:rPr lang="en-US" altLang="zh-CN" sz="2000" smtClean="0"/>
              <a:t> in which the processor issues </a:t>
            </a:r>
            <a:r>
              <a:rPr lang="en-US" altLang="zh-CN" sz="2000" b="1" smtClean="0"/>
              <a:t>reads(loads)</a:t>
            </a:r>
            <a:r>
              <a:rPr lang="en-US" altLang="zh-CN" sz="2000" smtClean="0"/>
              <a:t> and </a:t>
            </a:r>
            <a:r>
              <a:rPr lang="en-US" altLang="zh-CN" sz="2000" b="1" smtClean="0"/>
              <a:t>writes(stores) </a:t>
            </a:r>
            <a:r>
              <a:rPr lang="en-US" altLang="zh-CN" sz="2000" smtClean="0"/>
              <a:t>through the </a:t>
            </a:r>
            <a:r>
              <a:rPr lang="en-US" altLang="zh-CN" sz="2000" b="1" smtClean="0"/>
              <a:t>system bus </a:t>
            </a:r>
            <a:r>
              <a:rPr lang="en-US" altLang="zh-CN" sz="2000" smtClean="0"/>
              <a:t>to </a:t>
            </a:r>
            <a:r>
              <a:rPr lang="en-US" altLang="zh-CN" sz="2000" b="1" smtClean="0"/>
              <a:t>system memory</a:t>
            </a:r>
            <a:r>
              <a:rPr lang="en-US" altLang="zh-CN" sz="2000" smtClean="0"/>
              <a:t>. (From </a:t>
            </a:r>
            <a:r>
              <a:rPr lang="en-US" altLang="zh-CN" sz="2000" smtClean="0">
                <a:hlinkClick r:id="rId3"/>
              </a:rPr>
              <a:t>Intel System Programming Guide</a:t>
            </a:r>
            <a:r>
              <a:rPr lang="en-US" altLang="zh-CN" sz="2000" smtClean="0"/>
              <a:t> 8.2)</a:t>
            </a:r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Some Questions</a:t>
            </a:r>
          </a:p>
          <a:p>
            <a:pPr lvl="1"/>
            <a:r>
              <a:rPr lang="zh-CN" altLang="en-US" sz="2000" smtClean="0"/>
              <a:t>为什么需要</a:t>
            </a:r>
            <a:r>
              <a:rPr lang="en-US" altLang="zh-CN" sz="2000" smtClean="0"/>
              <a:t>reordering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lvl="2"/>
            <a:r>
              <a:rPr lang="en-US" altLang="zh-CN" sz="1600" smtClean="0"/>
              <a:t>1: L1 Latency 4 clks; L2 10 clks; L3 20 clks; </a:t>
            </a:r>
            <a:r>
              <a:rPr lang="en-US" altLang="zh-CN" sz="1600" b="1" smtClean="0"/>
              <a:t>Memory 200 clks </a:t>
            </a:r>
            <a:r>
              <a:rPr lang="en-US" altLang="zh-CN" sz="1600" b="1" smtClean="0">
                <a:sym typeface="Wingdings" pitchFamily="2" charset="2"/>
              </a:rPr>
              <a:t> Huge Latency</a:t>
            </a:r>
          </a:p>
          <a:p>
            <a:pPr lvl="2"/>
            <a:r>
              <a:rPr lang="en-US" altLang="zh-CN" sz="1600" smtClean="0">
                <a:sym typeface="Wingdings" pitchFamily="2" charset="2"/>
              </a:rPr>
              <a:t>2: </a:t>
            </a:r>
            <a:r>
              <a:rPr lang="zh-CN" altLang="en-US" sz="1600" smtClean="0">
                <a:sym typeface="Wingdings" pitchFamily="2" charset="2"/>
              </a:rPr>
              <a:t>考虑指令执行时，</a:t>
            </a:r>
            <a:r>
              <a:rPr lang="en-US" altLang="zh-CN" sz="1600" smtClean="0">
                <a:sym typeface="Wingdings" pitchFamily="2" charset="2"/>
              </a:rPr>
              <a:t>read</a:t>
            </a:r>
            <a:r>
              <a:rPr lang="zh-CN" altLang="en-US" sz="1600" smtClean="0">
                <a:sym typeface="Wingdings" pitchFamily="2" charset="2"/>
              </a:rPr>
              <a:t>与</a:t>
            </a:r>
            <a:r>
              <a:rPr lang="en-US" altLang="zh-CN" sz="1600" smtClean="0">
                <a:sym typeface="Wingdings" pitchFamily="2" charset="2"/>
              </a:rPr>
              <a:t>write</a:t>
            </a:r>
            <a:r>
              <a:rPr lang="zh-CN" altLang="en-US" sz="1600" smtClean="0">
                <a:sym typeface="Wingdings" pitchFamily="2" charset="2"/>
              </a:rPr>
              <a:t>的优先级；</a:t>
            </a:r>
            <a:r>
              <a:rPr lang="en-US" altLang="zh-CN" sz="1600" smtClean="0">
                <a:sym typeface="Wingdings" pitchFamily="2" charset="2"/>
              </a:rPr>
              <a:t>(CPU</a:t>
            </a:r>
            <a:r>
              <a:rPr lang="zh-CN" altLang="en-US" sz="1600" smtClean="0">
                <a:sym typeface="Wingdings" pitchFamily="2" charset="2"/>
              </a:rPr>
              <a:t>设计时，重点考虑</a:t>
            </a:r>
            <a:r>
              <a:rPr lang="en-US" altLang="zh-CN" sz="1600" smtClean="0">
                <a:sym typeface="Wingdings" pitchFamily="2" charset="2"/>
              </a:rPr>
              <a:t>)</a:t>
            </a:r>
          </a:p>
          <a:p>
            <a:pPr lvl="2"/>
            <a:endParaRPr lang="en-US" altLang="zh-CN" sz="1600" b="1" smtClean="0"/>
          </a:p>
          <a:p>
            <a:pPr lvl="1"/>
            <a:r>
              <a:rPr lang="zh-CN" altLang="en-US" sz="2000" smtClean="0"/>
              <a:t>有哪些</a:t>
            </a:r>
            <a:r>
              <a:rPr lang="en-US" altLang="zh-CN" sz="2000" smtClean="0"/>
              <a:t>Reordering</a:t>
            </a:r>
            <a:r>
              <a:rPr lang="zh-CN" altLang="en-US" sz="2000" smtClean="0"/>
              <a:t>情况？不同的</a:t>
            </a:r>
            <a:r>
              <a:rPr lang="en-US" altLang="zh-CN" sz="2000" smtClean="0"/>
              <a:t>CPU</a:t>
            </a:r>
            <a:r>
              <a:rPr lang="zh-CN" altLang="en-US" sz="2000" smtClean="0"/>
              <a:t>，支持哪些</a:t>
            </a:r>
            <a:r>
              <a:rPr lang="en-US" altLang="zh-CN" sz="2000" smtClean="0"/>
              <a:t>Reordering</a:t>
            </a:r>
            <a:r>
              <a:rPr lang="zh-CN" altLang="en-US" sz="2000" smtClean="0"/>
              <a:t>？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Reordering Types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2 Instructions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2 operation types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read(load) and write(store)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4 CPU Reordering Types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err="1" smtClean="0"/>
              <a:t>LoadLoad</a:t>
            </a:r>
            <a:endParaRPr lang="en-US" altLang="zh-CN" sz="2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读读乱序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err="1" smtClean="0"/>
              <a:t>LoadStore</a:t>
            </a:r>
            <a:endParaRPr lang="en-US" altLang="zh-CN" sz="2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读写乱序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err="1" smtClean="0"/>
              <a:t>StoreLoad</a:t>
            </a:r>
            <a:endParaRPr lang="en-US" altLang="zh-CN" sz="2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写读乱序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err="1" smtClean="0"/>
              <a:t>StoreStore</a:t>
            </a:r>
            <a:endParaRPr lang="en-US" altLang="zh-CN" sz="2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写写乱序</a:t>
            </a:r>
            <a:endParaRPr lang="zh-CN" altLang="en-US" sz="2000" dirty="0"/>
          </a:p>
        </p:txBody>
      </p:sp>
      <p:pic>
        <p:nvPicPr>
          <p:cNvPr id="5121" name="Picture 1" descr="C:\Users\dengdeng\AppData\Roaming\Tencent\Users\63851885\QQ\WinTemp\RichOle\%V})$TV`X10(2HAMI29$}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3429000"/>
            <a:ext cx="396081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5013325"/>
            <a:ext cx="466725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扩展知识：</a:t>
            </a:r>
            <a:r>
              <a:rPr lang="en-US" altLang="zh-CN" sz="2800" smtClean="0"/>
              <a:t>CPU</a:t>
            </a:r>
            <a:r>
              <a:rPr lang="zh-CN" altLang="en-US" sz="2800" smtClean="0"/>
              <a:t>如何实现</a:t>
            </a:r>
            <a:r>
              <a:rPr lang="en-US" altLang="zh-CN" sz="2800" smtClean="0"/>
              <a:t>Memory Reordering</a:t>
            </a:r>
            <a:endParaRPr lang="zh-CN" altLang="en-US" sz="28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Buffer and Queue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Load/Store Buffer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Line Fill Buffer/Write Combining Buffer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Invalidate Message Queue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...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 smtClean="0"/>
              <a:t>深入了解，见下面列出的参考资料</a:t>
            </a:r>
            <a:endParaRPr lang="en-US" altLang="zh-CN" sz="1400" dirty="0" smtClean="0"/>
          </a:p>
        </p:txBody>
      </p:sp>
      <p:pic>
        <p:nvPicPr>
          <p:cNvPr id="6145" name="Picture 1" descr="C:\Users\dengdeng\AppData\Roaming\Tencent\Users\63851885\QQ\WinTemp\RichOle\QLQ{6189BCTU7H%S_@L5AB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133600"/>
            <a:ext cx="626427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Memory Models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smtClean="0"/>
              <a:t>Definitions</a:t>
            </a:r>
            <a:endParaRPr lang="zh-CN" altLang="en-US" sz="1600" smtClean="0"/>
          </a:p>
          <a:p>
            <a:pPr lvl="1"/>
            <a:r>
              <a:rPr lang="en-US" altLang="zh-CN" sz="1400" smtClean="0"/>
              <a:t>Memory consistency models describe how threads may </a:t>
            </a:r>
            <a:r>
              <a:rPr lang="en-US" altLang="zh-CN" sz="1400" b="1" smtClean="0"/>
              <a:t>interact through shared memory</a:t>
            </a:r>
            <a:r>
              <a:rPr lang="en-US" altLang="zh-CN" sz="1400" smtClean="0"/>
              <a:t> consistently.  </a:t>
            </a:r>
          </a:p>
          <a:p>
            <a:pPr lvl="1"/>
            <a:endParaRPr lang="en-US" altLang="zh-CN" sz="1400" smtClean="0"/>
          </a:p>
          <a:p>
            <a:pPr lvl="1"/>
            <a:r>
              <a:rPr lang="en-US" altLang="zh-CN" sz="1400" smtClean="0"/>
              <a:t>There are </a:t>
            </a:r>
            <a:r>
              <a:rPr lang="en-US" altLang="zh-CN" sz="1400" b="1" smtClean="0"/>
              <a:t>many types of memory reordering</a:t>
            </a:r>
            <a:r>
              <a:rPr lang="en-US" altLang="zh-CN" sz="1400" smtClean="0"/>
              <a:t>, and not all types of reordering occur equally often. It all </a:t>
            </a:r>
            <a:r>
              <a:rPr lang="en-US" altLang="zh-CN" sz="1400" b="1" smtClean="0"/>
              <a:t>depends on processor</a:t>
            </a:r>
            <a:r>
              <a:rPr lang="en-US" altLang="zh-CN" sz="1400" smtClean="0"/>
              <a:t> you’re targeting and/or the </a:t>
            </a:r>
            <a:r>
              <a:rPr lang="en-US" altLang="zh-CN" sz="1400" b="1" smtClean="0"/>
              <a:t>tool chain you’re using for development</a:t>
            </a:r>
            <a:r>
              <a:rPr lang="en-US" altLang="zh-CN" sz="1400" smtClean="0"/>
              <a:t>.</a:t>
            </a:r>
          </a:p>
          <a:p>
            <a:pPr lvl="1"/>
            <a:endParaRPr lang="en-US" altLang="zh-CN" sz="1400" smtClean="0"/>
          </a:p>
          <a:p>
            <a:r>
              <a:rPr lang="zh-CN" altLang="en-US" sz="1600" smtClean="0"/>
              <a:t>主要的</a:t>
            </a:r>
            <a:r>
              <a:rPr lang="en-US" altLang="zh-CN" sz="1600" smtClean="0"/>
              <a:t>CPU Memory Models (Memory Consistency)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Sequential Consistency (SC)			Strong</a:t>
            </a:r>
          </a:p>
          <a:p>
            <a:pPr lvl="1"/>
            <a:endParaRPr lang="en-US" altLang="zh-CN" sz="1400" smtClean="0"/>
          </a:p>
          <a:p>
            <a:pPr lvl="1"/>
            <a:r>
              <a:rPr lang="en-US" altLang="zh-CN" sz="1400" smtClean="0"/>
              <a:t>Total Store Order Model (TSO) 		</a:t>
            </a:r>
          </a:p>
          <a:p>
            <a:pPr lvl="1"/>
            <a:endParaRPr lang="en-US" altLang="zh-CN" sz="1400" smtClean="0"/>
          </a:p>
          <a:p>
            <a:pPr lvl="1"/>
            <a:r>
              <a:rPr lang="en-US" altLang="zh-CN" sz="1400" smtClean="0"/>
              <a:t>Data Dependency Order			Weak</a:t>
            </a:r>
          </a:p>
          <a:p>
            <a:pPr lvl="1"/>
            <a:endParaRPr lang="en-US" altLang="zh-CN" sz="1400" smtClean="0"/>
          </a:p>
          <a:p>
            <a:pPr lvl="1"/>
            <a:r>
              <a:rPr lang="en-US" altLang="zh-CN" sz="14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Memory Models</a:t>
            </a:r>
            <a:endParaRPr lang="zh-CN" altLang="en-US" smtClean="0"/>
          </a:p>
        </p:txBody>
      </p:sp>
      <p:pic>
        <p:nvPicPr>
          <p:cNvPr id="107522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55650" y="1557338"/>
            <a:ext cx="7788275" cy="4103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Intel X86/64 Memory Model(1)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 smtClean="0"/>
              <a:t>In a single-processor system for memory regions defined as write-back cacheable.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Reads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other</a:t>
            </a:r>
            <a:r>
              <a:rPr lang="en-US" altLang="zh-CN" sz="2000" dirty="0"/>
              <a:t> reads</a:t>
            </a:r>
            <a:r>
              <a:rPr lang="en-US" altLang="zh-CN" sz="20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Writes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older</a:t>
            </a:r>
            <a:r>
              <a:rPr lang="en-US" altLang="zh-CN" sz="2000" dirty="0"/>
              <a:t> reads</a:t>
            </a:r>
            <a:r>
              <a:rPr lang="en-US" altLang="zh-CN" sz="20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Writes to memory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other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writes.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Reads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may be reordered </a:t>
            </a:r>
            <a:r>
              <a:rPr lang="en-US" altLang="zh-CN" sz="2000" dirty="0">
                <a:solidFill>
                  <a:srgbClr val="FF0000"/>
                </a:solidFill>
              </a:rPr>
              <a:t>with </a:t>
            </a:r>
            <a:r>
              <a:rPr lang="en-US" altLang="zh-CN" sz="2000" b="1" dirty="0">
                <a:solidFill>
                  <a:srgbClr val="FF0000"/>
                </a:solidFill>
              </a:rPr>
              <a:t>older writes </a:t>
            </a:r>
            <a:r>
              <a:rPr lang="en-US" altLang="zh-CN" sz="2000" dirty="0">
                <a:solidFill>
                  <a:srgbClr val="FF0000"/>
                </a:solidFill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</a:rPr>
              <a:t>different locations </a:t>
            </a:r>
            <a:r>
              <a:rPr lang="en-US" altLang="zh-CN" sz="2000" dirty="0">
                <a:solidFill>
                  <a:srgbClr val="FF0000"/>
                </a:solidFill>
              </a:rPr>
              <a:t>but not with older writes to the same location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注：以下部分，稍后分析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Reads or writes cannot be reordered with I/O instructions, locked instructions, or serializing instructions</a:t>
            </a:r>
            <a:r>
              <a:rPr lang="en-US" altLang="zh-CN" sz="2000" strike="sngStrike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Reads cannot pass earlier LFENCE and MFENCE instructions</a:t>
            </a:r>
            <a:r>
              <a:rPr lang="en-US" altLang="zh-CN" sz="2000" strike="sngStrike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Writes cannot pass earlier LFENCE, SFENCE, and MFENCE instructions</a:t>
            </a:r>
            <a:r>
              <a:rPr lang="en-US" altLang="zh-CN" sz="2000" strike="sngStrike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LFENCE instructions cannot pass earlier reads</a:t>
            </a:r>
            <a:r>
              <a:rPr lang="en-US" altLang="zh-CN" sz="2000" strike="sngStrike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SFENCE instructions cannot pass earlier writes</a:t>
            </a:r>
            <a:r>
              <a:rPr lang="en-US" altLang="zh-CN" sz="2000" strike="sngStrike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strike="sngStrike" dirty="0"/>
              <a:t>MFENCE instructions cannot pass earlier reads or writes.</a:t>
            </a:r>
            <a:endParaRPr lang="zh-CN" altLang="en-US" sz="2000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Architecture(</a:t>
            </a:r>
            <a:r>
              <a:rPr lang="zh-CN" altLang="en-US" smtClean="0"/>
              <a:t>复杂版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2150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00113" y="1412875"/>
            <a:ext cx="7385050" cy="4537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Intel X86/64 Memory Model(2)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/>
              <a:t>In a multiple-processor </a:t>
            </a:r>
            <a:r>
              <a:rPr lang="en-US" altLang="zh-CN" sz="2000" b="1" dirty="0" smtClean="0"/>
              <a:t>system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/>
              <a:t>Individual processors use the same ordering principles as in a single-processor system</a:t>
            </a:r>
            <a:r>
              <a:rPr lang="en-US" altLang="zh-CN" sz="18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/>
              <a:t>Writes by a single processor</a:t>
            </a:r>
            <a:r>
              <a:rPr lang="en-US" altLang="zh-CN" sz="1800" dirty="0"/>
              <a:t> are observed </a:t>
            </a:r>
            <a:r>
              <a:rPr lang="en-US" altLang="zh-CN" sz="1800" b="1" dirty="0"/>
              <a:t>in the same order </a:t>
            </a:r>
            <a:r>
              <a:rPr lang="en-US" altLang="zh-CN" sz="1800" dirty="0"/>
              <a:t>by all processors</a:t>
            </a:r>
            <a:r>
              <a:rPr lang="en-US" altLang="zh-CN" sz="18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/>
              <a:t>Writes from an individual processor are NOT ordered with respect to the writes from other processors</a:t>
            </a:r>
            <a:r>
              <a:rPr lang="en-US" altLang="zh-CN" sz="18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/>
              <a:t>Memory ordering obeys causality (memory ordering respects transitive visibility</a:t>
            </a:r>
            <a:r>
              <a:rPr lang="en-US" altLang="zh-CN" sz="1800" dirty="0" smtClean="0"/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/>
              <a:t>Any two stores</a:t>
            </a:r>
            <a:r>
              <a:rPr lang="en-US" altLang="zh-CN" sz="1800" dirty="0"/>
              <a:t> are seen in a </a:t>
            </a:r>
            <a:r>
              <a:rPr lang="en-US" altLang="zh-CN" sz="1800" b="1" dirty="0"/>
              <a:t>consistent order </a:t>
            </a:r>
            <a:r>
              <a:rPr lang="en-US" altLang="zh-CN" sz="1800" dirty="0"/>
              <a:t>by </a:t>
            </a:r>
            <a:r>
              <a:rPr lang="en-US" altLang="zh-CN" sz="1800" b="1" dirty="0"/>
              <a:t>processors other</a:t>
            </a:r>
            <a:r>
              <a:rPr lang="en-US" altLang="zh-CN" sz="1800" dirty="0"/>
              <a:t> than those performing the </a:t>
            </a:r>
            <a:r>
              <a:rPr lang="en-US" altLang="zh-CN" sz="1800" dirty="0" smtClean="0"/>
              <a:t>stores.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800" dirty="0" smtClean="0"/>
              <a:t>注：以下部分，稍后分析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strike="sngStrike" dirty="0"/>
              <a:t>Locked instructions have a total order.</a:t>
            </a:r>
            <a:endParaRPr lang="zh-CN" altLang="en-US" sz="1800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Intel X86/64 Memory Model(3)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解读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b="1" dirty="0" smtClean="0"/>
              <a:t>普通内存操作</a:t>
            </a:r>
            <a:r>
              <a:rPr lang="zh-CN" altLang="en-US" sz="1400" dirty="0" smtClean="0"/>
              <a:t>，只可能存在</a:t>
            </a:r>
            <a:r>
              <a:rPr lang="en-US" altLang="zh-CN" sz="1400" b="1" dirty="0" err="1" smtClean="0"/>
              <a:t>StoreLoad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Reordering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err="1" smtClean="0"/>
              <a:t>LoadLoad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LoadStore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StoreStore</a:t>
            </a:r>
            <a:r>
              <a:rPr lang="zh-CN" altLang="en-US" sz="1400" dirty="0" smtClean="0"/>
              <a:t>均不可能</a:t>
            </a:r>
            <a:r>
              <a:rPr lang="en-US" altLang="zh-CN" sz="1400" dirty="0" smtClean="0"/>
              <a:t>Reordering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 smtClean="0"/>
              <a:t>一个</a:t>
            </a:r>
            <a:r>
              <a:rPr lang="en-US" altLang="zh-CN" sz="1400" dirty="0" smtClean="0"/>
              <a:t>Processor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Writes</a:t>
            </a:r>
            <a:r>
              <a:rPr lang="zh-CN" altLang="en-US" sz="1400" dirty="0" smtClean="0"/>
              <a:t>操作，其他</a:t>
            </a:r>
            <a:r>
              <a:rPr lang="en-US" altLang="zh-CN" sz="1400" dirty="0" smtClean="0"/>
              <a:t>Processor</a:t>
            </a:r>
            <a:r>
              <a:rPr lang="zh-CN" altLang="en-US" sz="1400" dirty="0" smtClean="0"/>
              <a:t>看到的顺序是一致的；</a:t>
            </a:r>
            <a:r>
              <a:rPr lang="en-US" altLang="zh-CN" sz="1400" smtClean="0"/>
              <a:t>(TSO)</a:t>
            </a: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400" dirty="0" smtClean="0"/>
              <a:t>不同</a:t>
            </a:r>
            <a:r>
              <a:rPr lang="en-US" altLang="zh-CN" sz="1400" dirty="0" smtClean="0"/>
              <a:t>Processors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Writes</a:t>
            </a:r>
            <a:r>
              <a:rPr lang="zh-CN" altLang="en-US" sz="1400" dirty="0" smtClean="0"/>
              <a:t>操作，是没有顺序保证的；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err="1" smtClean="0"/>
              <a:t>StoreLoad</a:t>
            </a:r>
            <a:r>
              <a:rPr lang="en-US" altLang="zh-CN" sz="1800" dirty="0" smtClean="0"/>
              <a:t> Reordering Problem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>
                <a:hlinkClick r:id="rId3"/>
              </a:rPr>
              <a:t>Failure of Dekker’s algorithm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400" dirty="0" smtClean="0">
                <a:hlinkClick r:id="rId4"/>
              </a:rPr>
              <a:t>Test Code</a:t>
            </a:r>
            <a:endParaRPr lang="zh-CN" altLang="en-US" sz="1400" dirty="0"/>
          </a:p>
        </p:txBody>
      </p:sp>
      <p:pic>
        <p:nvPicPr>
          <p:cNvPr id="4" name="Picture 1" descr="C:\Users\dengdeng\AppData\Roaming\Tencent\Users\63851885\QQ\WinTemp\RichOle\%V})$TV`X10(2HAMI29$}V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3213" y="2565400"/>
            <a:ext cx="37449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4957763"/>
            <a:ext cx="46672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StoreLoad Reordering Problem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Peterson Lock</a:t>
            </a:r>
          </a:p>
          <a:p>
            <a:pPr marL="457200" lvl="1" indent="0">
              <a:buFont typeface="Arial" charset="0"/>
              <a:buNone/>
            </a:pPr>
            <a:endParaRPr lang="zh-CN" altLang="en-US" smtClean="0"/>
          </a:p>
        </p:txBody>
      </p:sp>
      <p:pic>
        <p:nvPicPr>
          <p:cNvPr id="9217" name="Picture 1" descr="C:\Users\dengdeng\AppData\Roaming\Tencent\Users\63851885\QQ\WinTemp\RichOle\C`Y6$T2JJDACD}S1A_7%D~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1412875"/>
            <a:ext cx="2951163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dengdeng\AppData\Roaming\Tencent\Users\63851885\QQ\WinTemp\RichOle\QOP$5FGEZY2W[EC4%V~A{X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1341438"/>
            <a:ext cx="4000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C:\Users\dengdeng\AppData\Roaming\Tencent\Users\63851885\QQ\WinTemp\RichOle\I%6Q2V]70~1)G[(BW$@`5H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4300" y="3648075"/>
            <a:ext cx="2514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C:\Users\dengdeng\AppData\Roaming\Tencent\Users\63851885\QQ\WinTemp\RichOle\V6DQ[_{{XCHS_}F1HV4P`QU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5013325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About Other CPUs?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So you know why we call X86, AMD64 as Strong-Ordered (Total </a:t>
            </a:r>
            <a:r>
              <a:rPr lang="en-US" altLang="zh-CN" smtClean="0"/>
              <a:t>Store Order, TSO).</a:t>
            </a:r>
            <a:endParaRPr lang="zh-CN" altLang="en-US" dirty="0"/>
          </a:p>
        </p:txBody>
      </p:sp>
      <p:pic>
        <p:nvPicPr>
          <p:cNvPr id="7169" name="Picture 1" descr="C:\Users\dengdeng\AppData\Roaming\Tencent\Users\63851885\QQ\WinTemp\RichOle\839AWKROCN26B9JI(BFXSA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1844675"/>
            <a:ext cx="84645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How to Prevent CPU Memory Reordering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Think about Compiler Memory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err="1"/>
              <a:t>asm</a:t>
            </a:r>
            <a:r>
              <a:rPr lang="en-US" altLang="zh-CN" sz="1600" dirty="0"/>
              <a:t> volatile("" ::: "memory");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b="1" dirty="0"/>
              <a:t>__</a:t>
            </a:r>
            <a:r>
              <a:rPr lang="en-US" altLang="zh-CN" sz="1600" b="1" dirty="0" err="1"/>
              <a:t>asm</a:t>
            </a:r>
            <a:r>
              <a:rPr lang="en-US" altLang="zh-CN" sz="1600" b="1" dirty="0"/>
              <a:t>__ __volatile__ ("" ::: "memory");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Memory Barrier Definition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/>
              <a:t>A memory barrier, is a type of </a:t>
            </a:r>
            <a:r>
              <a:rPr lang="en-US" altLang="zh-CN" sz="1600" b="1" dirty="0"/>
              <a:t>barrier instruction </a:t>
            </a:r>
            <a:r>
              <a:rPr lang="en-US" altLang="zh-CN" sz="1600" dirty="0"/>
              <a:t>which causes a </a:t>
            </a:r>
            <a:r>
              <a:rPr lang="en-US" altLang="zh-CN" sz="1600" b="1" dirty="0">
                <a:solidFill>
                  <a:srgbClr val="FF0000"/>
                </a:solidFill>
              </a:rPr>
              <a:t>central processing unit (CPU)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compiler</a:t>
            </a:r>
            <a:r>
              <a:rPr lang="en-US" altLang="zh-CN" sz="1600" dirty="0"/>
              <a:t> to </a:t>
            </a:r>
            <a:r>
              <a:rPr lang="en-US" altLang="zh-CN" sz="1600" b="1" dirty="0">
                <a:solidFill>
                  <a:srgbClr val="FF0000"/>
                </a:solidFill>
              </a:rPr>
              <a:t>enforce an ordering constraint </a:t>
            </a:r>
            <a:r>
              <a:rPr lang="en-US" altLang="zh-CN" sz="1600" dirty="0"/>
              <a:t>on </a:t>
            </a:r>
            <a:r>
              <a:rPr lang="en-US" altLang="zh-CN" sz="1600" b="1" dirty="0">
                <a:solidFill>
                  <a:srgbClr val="FF0000"/>
                </a:solidFill>
              </a:rPr>
              <a:t>memory operations </a:t>
            </a:r>
            <a:r>
              <a:rPr lang="en-US" altLang="zh-CN" sz="1600" dirty="0"/>
              <a:t>issued before and after the barrier instruction. This typically means that certain operations are guaranteed to be performed before the barrier, and others after.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CPU Memory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顾名思义，</a:t>
            </a:r>
            <a:r>
              <a:rPr lang="en-US" altLang="zh-CN" sz="1600" dirty="0" smtClean="0"/>
              <a:t>Compiler Memory Barrier</a:t>
            </a:r>
            <a:r>
              <a:rPr lang="zh-CN" altLang="en-US" sz="1600" dirty="0" smtClean="0"/>
              <a:t>既然是用来告诉</a:t>
            </a:r>
            <a:r>
              <a:rPr lang="en-US" altLang="zh-CN" sz="1600" dirty="0" smtClean="0"/>
              <a:t>Compiler</a:t>
            </a:r>
            <a:r>
              <a:rPr lang="zh-CN" altLang="en-US" sz="1600" dirty="0"/>
              <a:t>在</a:t>
            </a:r>
            <a:r>
              <a:rPr lang="zh-CN" altLang="en-US" sz="1600" b="1" dirty="0" smtClean="0"/>
              <a:t>编译阶段</a:t>
            </a:r>
            <a:r>
              <a:rPr lang="zh-CN" altLang="en-US" sz="1600" dirty="0" smtClean="0"/>
              <a:t>不要进行指令乱排，那么</a:t>
            </a:r>
            <a:r>
              <a:rPr lang="en-US" altLang="zh-CN" sz="1600" dirty="0" smtClean="0"/>
              <a:t>CPU Memory Barrier</a:t>
            </a:r>
            <a:r>
              <a:rPr lang="zh-CN" altLang="en-US" sz="1600" dirty="0" smtClean="0"/>
              <a:t>就是用来告诉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，在</a:t>
            </a:r>
            <a:r>
              <a:rPr lang="zh-CN" altLang="en-US" sz="1600" b="1" dirty="0" smtClean="0"/>
              <a:t>执行阶段</a:t>
            </a:r>
            <a:r>
              <a:rPr lang="zh-CN" altLang="en-US" sz="1600" dirty="0" smtClean="0"/>
              <a:t>不要交互两条操作内存的指令的顺序；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b="1" dirty="0" smtClean="0"/>
              <a:t>注意</a:t>
            </a:r>
            <a:r>
              <a:rPr lang="zh-CN" altLang="en-US" sz="1600" dirty="0" smtClean="0"/>
              <a:t>：由于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在执行时，必须感知到</a:t>
            </a:r>
            <a:r>
              <a:rPr lang="en-US" altLang="zh-CN" sz="1600" dirty="0" smtClean="0"/>
              <a:t>CPU Memory Barrier</a:t>
            </a:r>
            <a:r>
              <a:rPr lang="zh-CN" altLang="en-US" sz="1600" dirty="0" smtClean="0"/>
              <a:t>的存在，因此</a:t>
            </a:r>
            <a:r>
              <a:rPr lang="en-US" altLang="zh-CN" sz="1600" b="1" dirty="0" smtClean="0"/>
              <a:t>CPU Memory Barrier</a:t>
            </a:r>
            <a:r>
              <a:rPr lang="zh-CN" altLang="en-US" sz="1600" b="1" dirty="0" smtClean="0"/>
              <a:t>是一条真正的指令</a:t>
            </a:r>
            <a:r>
              <a:rPr lang="zh-CN" altLang="en-US" sz="1600" dirty="0" smtClean="0"/>
              <a:t>，存在于编译后的汇编代码中；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CPU Memory Types(theoretical)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800" dirty="0" smtClean="0"/>
              <a:t>面临的问题</a:t>
            </a:r>
            <a:endParaRPr lang="en-US" altLang="zh-CN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种</a:t>
            </a:r>
            <a:r>
              <a:rPr lang="en-US" altLang="zh-CN" sz="1600" dirty="0" smtClean="0"/>
              <a:t>CPU Memory Reordering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err="1" smtClean="0"/>
              <a:t>LoadLoad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StoreLoad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StoreStore</a:t>
            </a: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种基本的</a:t>
            </a:r>
            <a:r>
              <a:rPr lang="en-US" altLang="zh-CN" sz="2000" dirty="0" smtClean="0"/>
              <a:t>CPU Memory Barriers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err="1" smtClean="0"/>
              <a:t>LoadLoad</a:t>
            </a:r>
            <a:r>
              <a:rPr lang="en-US" altLang="zh-CN" sz="1800" dirty="0" smtClean="0"/>
              <a:t>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err="1" smtClean="0"/>
              <a:t>LoadStore</a:t>
            </a:r>
            <a:r>
              <a:rPr lang="en-US" altLang="zh-CN" sz="1800" dirty="0" smtClean="0"/>
              <a:t>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err="1" smtClean="0"/>
              <a:t>StoreLoad</a:t>
            </a:r>
            <a:r>
              <a:rPr lang="en-US" altLang="zh-CN" sz="1800" dirty="0" smtClean="0"/>
              <a:t>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err="1" smtClean="0"/>
              <a:t>StoreStore</a:t>
            </a:r>
            <a:r>
              <a:rPr lang="en-US" altLang="zh-CN" sz="1800" dirty="0" smtClean="0"/>
              <a:t>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更为复杂的</a:t>
            </a:r>
            <a:r>
              <a:rPr lang="en-US" altLang="zh-CN" sz="2000" dirty="0" smtClean="0"/>
              <a:t>CPU Memory Barriers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smtClean="0"/>
              <a:t>Store Barrier (Write Barrier)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/>
              <a:t>所有在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前的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操作，必须在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指令前执行完毕；而所有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指令后的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操作，必须在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指令执行结束后才能开始；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只针对</a:t>
            </a:r>
            <a:r>
              <a:rPr lang="en-US" altLang="zh-CN" sz="1400" dirty="0" smtClean="0"/>
              <a:t>Store(Write)</a:t>
            </a:r>
            <a:r>
              <a:rPr lang="zh-CN" altLang="en-US" sz="1400" dirty="0" smtClean="0"/>
              <a:t>操作，对</a:t>
            </a:r>
            <a:r>
              <a:rPr lang="en-US" altLang="zh-CN" sz="1400" dirty="0" smtClean="0"/>
              <a:t>Load</a:t>
            </a:r>
            <a:r>
              <a:rPr lang="zh-CN" altLang="en-US" sz="1400" dirty="0" smtClean="0"/>
              <a:t>无任何影响；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smtClean="0"/>
              <a:t>Load Barrier (Read Barrier)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/>
              <a:t>将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的功能，全部换为针对</a:t>
            </a:r>
            <a:r>
              <a:rPr lang="en-US" altLang="zh-CN" sz="1400" dirty="0" smtClean="0"/>
              <a:t>Load</a:t>
            </a:r>
            <a:r>
              <a:rPr lang="zh-CN" altLang="en-US" sz="1400" dirty="0" smtClean="0"/>
              <a:t>操作即可；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smtClean="0"/>
              <a:t>Full Barrier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Load + Store Barrier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Full Barrier</a:t>
            </a:r>
            <a:r>
              <a:rPr lang="zh-CN" altLang="en-US" sz="1400" dirty="0" smtClean="0"/>
              <a:t>两边的任何操作，均不可交换顺序；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Memory Barrier Instructions in CPU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x86, x86-64, amd64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err="1" smtClean="0"/>
              <a:t>lfence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Load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err="1" smtClean="0"/>
              <a:t>sfence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Store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err="1" smtClean="0"/>
              <a:t>mfence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PowerPC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MIPS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Itanium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mf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ARMv7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dmb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dsb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/>
              <a:t>isb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Use CPU Memory Barrier Instructions(x86)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Only CPU Memory Barrier</a:t>
            </a:r>
          </a:p>
          <a:p>
            <a:pPr lvl="1"/>
            <a:r>
              <a:rPr lang="en-US" altLang="zh-CN" sz="1800" smtClean="0"/>
              <a:t>asm volatile(“</a:t>
            </a:r>
            <a:r>
              <a:rPr lang="en-US" altLang="zh-CN" sz="1800" b="1" smtClean="0"/>
              <a:t>mfence</a:t>
            </a:r>
            <a:r>
              <a:rPr lang="en-US" altLang="zh-CN" sz="1800" smtClean="0"/>
              <a:t>”);</a:t>
            </a:r>
          </a:p>
          <a:p>
            <a:pPr lvl="1"/>
            <a:endParaRPr lang="en-US" altLang="zh-CN" sz="1800" smtClean="0"/>
          </a:p>
          <a:p>
            <a:r>
              <a:rPr lang="en-US" altLang="zh-CN" sz="2000" smtClean="0"/>
              <a:t>CPU + Compiler Memory Barrier</a:t>
            </a:r>
          </a:p>
          <a:p>
            <a:pPr lvl="1"/>
            <a:r>
              <a:rPr lang="en-US" altLang="zh-CN" sz="1800" smtClean="0"/>
              <a:t>asm volatile(“</a:t>
            </a:r>
            <a:r>
              <a:rPr lang="en-US" altLang="zh-CN" sz="1800" b="1" smtClean="0"/>
              <a:t>mfence</a:t>
            </a:r>
            <a:r>
              <a:rPr lang="en-US" altLang="zh-CN" sz="1800" smtClean="0"/>
              <a:t>” ::: ”</a:t>
            </a:r>
            <a:r>
              <a:rPr lang="en-US" altLang="zh-CN" sz="1800" b="1" smtClean="0"/>
              <a:t>memory</a:t>
            </a:r>
            <a:r>
              <a:rPr lang="en-US" altLang="zh-CN" sz="1800" smtClean="0"/>
              <a:t>”);</a:t>
            </a:r>
          </a:p>
          <a:p>
            <a:pPr lvl="1"/>
            <a:endParaRPr lang="en-US" altLang="zh-CN" sz="1800" smtClean="0"/>
          </a:p>
          <a:p>
            <a:r>
              <a:rPr lang="en-US" altLang="zh-CN" sz="2000" smtClean="0"/>
              <a:t>Use Memory Barrier in C/C++</a:t>
            </a:r>
          </a:p>
          <a:p>
            <a:pPr lvl="1"/>
            <a:endParaRPr lang="zh-CN" altLang="en-US" sz="1600" smtClean="0"/>
          </a:p>
        </p:txBody>
      </p:sp>
      <p:pic>
        <p:nvPicPr>
          <p:cNvPr id="1025" name="Picture 1" descr="C:\Users\dengdeng\AppData\Roaming\Tencent\Users\63851885\QQ\WinTemp\RichOle\%%((HSU%7W(UJU~}K9OI0_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149725"/>
            <a:ext cx="7467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dengdeng\AppData\Roaming\Tencent\Users\63851885\QQ\WinTemp\RichOle\@PX_K$2K(F[5KHI52T7AJ1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5192713"/>
            <a:ext cx="3390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Yes</a:t>
            </a:r>
            <a:r>
              <a:rPr lang="zh-CN" altLang="en-US" sz="3200" smtClean="0"/>
              <a:t>！</a:t>
            </a:r>
            <a:r>
              <a:rPr lang="en-US" altLang="zh-CN" sz="3200" smtClean="0"/>
              <a:t>We Need </a:t>
            </a:r>
            <a:r>
              <a:rPr lang="en-US" altLang="zh-CN" sz="3200" b="1" smtClean="0"/>
              <a:t>Lock Instruction</a:t>
            </a:r>
            <a:r>
              <a:rPr lang="en-US" altLang="zh-CN" sz="3200" smtClean="0"/>
              <a:t>’s</a:t>
            </a:r>
            <a:r>
              <a:rPr lang="en-US" altLang="zh-CN" sz="3200" b="1" smtClean="0"/>
              <a:t> </a:t>
            </a:r>
            <a:r>
              <a:rPr lang="en-US" altLang="zh-CN" sz="3200" smtClean="0"/>
              <a:t>Help</a:t>
            </a:r>
            <a:r>
              <a:rPr lang="zh-CN" altLang="en-US" sz="3200" smtClean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Question</a:t>
            </a:r>
            <a:r>
              <a:rPr lang="zh-CN" altLang="en-US" sz="2400" smtClean="0"/>
              <a:t>？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除了</a:t>
            </a:r>
            <a:r>
              <a:rPr lang="en-US" altLang="zh-CN" sz="2000" smtClean="0"/>
              <a:t>CPU</a:t>
            </a:r>
            <a:r>
              <a:rPr lang="zh-CN" altLang="en-US" sz="2000" smtClean="0"/>
              <a:t>本身提供的</a:t>
            </a:r>
            <a:r>
              <a:rPr lang="en-US" altLang="zh-CN" sz="2000" smtClean="0"/>
              <a:t>Memory Barrier</a:t>
            </a:r>
            <a:r>
              <a:rPr lang="zh-CN" altLang="en-US" sz="2000" smtClean="0"/>
              <a:t>指令之外，是否有其他的方式实现</a:t>
            </a:r>
            <a:r>
              <a:rPr lang="en-US" altLang="zh-CN" sz="2000" smtClean="0"/>
              <a:t>Memory Barrier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r>
              <a:rPr lang="en-US" altLang="zh-CN" sz="2400" smtClean="0"/>
              <a:t>Yes! We Need </a:t>
            </a:r>
            <a:r>
              <a:rPr lang="en-US" altLang="zh-CN" sz="2400" b="1" smtClean="0"/>
              <a:t>Lock Instruction</a:t>
            </a:r>
            <a:r>
              <a:rPr lang="en-US" altLang="zh-CN" sz="2400" smtClean="0"/>
              <a:t>’s Help!</a:t>
            </a:r>
          </a:p>
          <a:p>
            <a:pPr lvl="1"/>
            <a:r>
              <a:rPr lang="en-US" altLang="zh-CN" sz="2000" b="1" smtClean="0"/>
              <a:t>Reads or writes</a:t>
            </a:r>
            <a:r>
              <a:rPr lang="en-US" altLang="zh-CN" sz="2000" smtClean="0"/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cannot</a:t>
            </a:r>
            <a:r>
              <a:rPr lang="en-US" altLang="zh-CN" sz="2000" smtClean="0"/>
              <a:t> be reordered with I/O instructions, </a:t>
            </a:r>
            <a:r>
              <a:rPr lang="en-US" altLang="zh-CN" sz="2000" b="1" smtClean="0"/>
              <a:t>locked instructions</a:t>
            </a:r>
            <a:r>
              <a:rPr lang="en-US" altLang="zh-CN" sz="2000" smtClean="0"/>
              <a:t>, or serializing instructions.</a:t>
            </a:r>
          </a:p>
          <a:p>
            <a:pPr lvl="1"/>
            <a:endParaRPr lang="en-US" altLang="zh-CN" sz="2000" smtClean="0"/>
          </a:p>
          <a:p>
            <a:pPr lvl="1"/>
            <a:r>
              <a:rPr lang="zh-CN" altLang="en-US" sz="2000" smtClean="0"/>
              <a:t>解读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既然</a:t>
            </a:r>
            <a:r>
              <a:rPr lang="en-US" altLang="zh-CN" sz="1600" smtClean="0"/>
              <a:t>read/write</a:t>
            </a:r>
            <a:r>
              <a:rPr lang="zh-CN" altLang="en-US" sz="1600" smtClean="0"/>
              <a:t>不能穿越</a:t>
            </a:r>
            <a:r>
              <a:rPr lang="en-US" altLang="zh-CN" sz="1600" smtClean="0"/>
              <a:t>locked instructions</a:t>
            </a:r>
            <a:r>
              <a:rPr lang="zh-CN" altLang="en-US" sz="1600" smtClean="0"/>
              <a:t>进行</a:t>
            </a:r>
            <a:r>
              <a:rPr lang="en-US" altLang="zh-CN" sz="1600" smtClean="0"/>
              <a:t>reordering</a:t>
            </a:r>
            <a:r>
              <a:rPr lang="zh-CN" altLang="en-US" sz="1600" smtClean="0"/>
              <a:t>，那么所有带有</a:t>
            </a:r>
            <a:r>
              <a:rPr lang="en-US" altLang="zh-CN" sz="1600" smtClean="0"/>
              <a:t>lock prefix</a:t>
            </a:r>
            <a:r>
              <a:rPr lang="zh-CN" altLang="en-US" sz="1600" smtClean="0"/>
              <a:t>的指令，都构成了一个天然的</a:t>
            </a:r>
            <a:r>
              <a:rPr lang="en-US" altLang="zh-CN" sz="1600" b="1" smtClean="0"/>
              <a:t>Full  Memory Barrier</a:t>
            </a:r>
            <a:r>
              <a:rPr lang="zh-CN" altLang="en-US" sz="160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Use Lock Instruction to Implement a MB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lock addl</a:t>
            </a:r>
          </a:p>
          <a:p>
            <a:pPr lvl="1"/>
            <a:r>
              <a:rPr lang="en-US" altLang="zh-CN" sz="1800" b="1" smtClean="0"/>
              <a:t>asm volatile("lock; addl $0,0(%%esp)" ::: "memory")</a:t>
            </a:r>
          </a:p>
          <a:p>
            <a:pPr lvl="1"/>
            <a:r>
              <a:rPr lang="en-US" altLang="zh-CN" sz="1800" smtClean="0"/>
              <a:t>addl $0,0(%%esp)		</a:t>
            </a:r>
            <a:r>
              <a:rPr lang="en-US" altLang="zh-CN" sz="1800" smtClean="0">
                <a:sym typeface="Wingdings" pitchFamily="2" charset="2"/>
              </a:rPr>
              <a:t>	</a:t>
            </a:r>
            <a:r>
              <a:rPr lang="en-US" altLang="zh-CN" sz="1800" smtClean="0"/>
              <a:t>do nothing</a:t>
            </a:r>
          </a:p>
          <a:p>
            <a:pPr lvl="1"/>
            <a:r>
              <a:rPr lang="en-US" altLang="zh-CN" sz="1800" smtClean="0"/>
              <a:t>lock;			</a:t>
            </a:r>
            <a:r>
              <a:rPr lang="en-US" altLang="zh-CN" sz="1800" smtClean="0">
                <a:sym typeface="Wingdings" pitchFamily="2" charset="2"/>
              </a:rPr>
              <a:t>	to be a cpu memory barrier</a:t>
            </a:r>
          </a:p>
          <a:p>
            <a:pPr lvl="1"/>
            <a:r>
              <a:rPr lang="en-US" altLang="zh-CN" sz="1800" smtClean="0"/>
              <a:t>“memory”			</a:t>
            </a:r>
            <a:r>
              <a:rPr lang="en-US" altLang="zh-CN" sz="1800" smtClean="0">
                <a:sym typeface="Wingdings" pitchFamily="2" charset="2"/>
              </a:rPr>
              <a:t>	to be a compiler memory barrier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r>
              <a:rPr lang="en-US" altLang="zh-CN" sz="2000" smtClean="0"/>
              <a:t>xchg</a:t>
            </a:r>
          </a:p>
          <a:p>
            <a:pPr lvl="1"/>
            <a:r>
              <a:rPr lang="en-US" altLang="zh-CN" sz="1600" b="1" smtClean="0"/>
              <a:t>asm volatile(“xchgl (%0),%0” ::: “memory”)</a:t>
            </a:r>
          </a:p>
          <a:p>
            <a:pPr lvl="1"/>
            <a:r>
              <a:rPr lang="en-US" altLang="zh-CN" sz="1600" b="1" smtClean="0"/>
              <a:t>Question</a:t>
            </a:r>
            <a:r>
              <a:rPr lang="en-US" altLang="zh-CN" sz="1600" smtClean="0"/>
              <a:t>: 	why xchg don’t need lock prefix?</a:t>
            </a:r>
          </a:p>
          <a:p>
            <a:pPr lvl="1"/>
            <a:endParaRPr lang="en-US" altLang="zh-CN" sz="1600" smtClean="0"/>
          </a:p>
          <a:p>
            <a:pPr lvl="1"/>
            <a:r>
              <a:rPr lang="en-US" altLang="zh-CN" sz="1600" smtClean="0"/>
              <a:t>Answer:	</a:t>
            </a:r>
            <a:r>
              <a:rPr lang="en-US" altLang="zh-CN" sz="1600" b="1" smtClean="0"/>
              <a:t>The LOCK prefix is automatically assumed for XCHG instruction</a:t>
            </a:r>
            <a:r>
              <a:rPr lang="en-US" altLang="zh-CN" sz="1600" smtClean="0"/>
              <a:t>.</a:t>
            </a:r>
          </a:p>
          <a:p>
            <a:pPr lvl="1"/>
            <a:endParaRPr lang="en-US" altLang="zh-CN" sz="1600" smtClean="0"/>
          </a:p>
          <a:p>
            <a:r>
              <a:rPr lang="en-US" altLang="zh-CN" sz="2000" smtClean="0"/>
              <a:t>lock cmpxchg</a:t>
            </a:r>
          </a:p>
          <a:p>
            <a:pPr lvl="1"/>
            <a:r>
              <a:rPr lang="en-US" altLang="zh-CN" sz="1600" smtClean="0"/>
              <a:t>Do it yourself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Architecture(</a:t>
            </a:r>
            <a:r>
              <a:rPr lang="zh-CN" altLang="en-US" smtClean="0"/>
              <a:t>简化版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2355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1341438"/>
            <a:ext cx="6696075" cy="5037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Memory Barriers in Compiler &amp; OS 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Linux(x86, x86-64)</a:t>
            </a:r>
          </a:p>
          <a:p>
            <a:pPr lvl="1"/>
            <a:r>
              <a:rPr lang="en-US" altLang="zh-CN" sz="1600" smtClean="0"/>
              <a:t>smp_rmb()</a:t>
            </a:r>
          </a:p>
          <a:p>
            <a:pPr lvl="1"/>
            <a:r>
              <a:rPr lang="en-US" altLang="zh-CN" sz="1600" smtClean="0"/>
              <a:t>smp_wmb()</a:t>
            </a:r>
          </a:p>
          <a:p>
            <a:pPr lvl="1"/>
            <a:r>
              <a:rPr lang="en-US" altLang="zh-CN" sz="1600" smtClean="0"/>
              <a:t>smp_mb()</a:t>
            </a:r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r>
              <a:rPr lang="en-US" altLang="zh-CN" sz="1800" smtClean="0"/>
              <a:t>Windows(x86, x86-64)</a:t>
            </a:r>
          </a:p>
          <a:p>
            <a:pPr lvl="1"/>
            <a:r>
              <a:rPr lang="en-US" altLang="zh-CN" sz="1600" smtClean="0"/>
              <a:t>MemoryBarrier()</a:t>
            </a:r>
          </a:p>
        </p:txBody>
      </p:sp>
      <p:pic>
        <p:nvPicPr>
          <p:cNvPr id="2049" name="Picture 1" descr="C:\Users\dengdeng\AppData\Roaming\Tencent\Users\63851885\QQ\WinTemp\RichOle\S)_M`7)%E3SES71$`MMFD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947988"/>
            <a:ext cx="4176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dengdeng\AppData\Roaming\Tencent\Users\63851885\QQ\WinTemp\RichOle\Q73KEN]5C([YTFFYTK5SJP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0088" y="4775200"/>
            <a:ext cx="27003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dengdeng\AppData\Roaming\Tencent\Users\63851885\QQ\WinTemp\RichOle\)(8M%GXJ8`E7$}M6MLST$7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5413" y="1473200"/>
            <a:ext cx="2887662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X86 Memory Ordering with Memory Barrier(1)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/>
              <a:t>In a single-processor system for memory regions defined as write-back cacheable</a:t>
            </a:r>
            <a:r>
              <a:rPr lang="en-US" altLang="zh-CN" sz="2400" b="1" dirty="0" smtClean="0"/>
              <a:t>.</a:t>
            </a:r>
            <a:endParaRPr lang="en-US" altLang="zh-CN" sz="2000" b="1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Reads are not reordered with other reads.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Writes are not reordered with older reads.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Writes to memory are not reordered with other writes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Reads may be reordered with older writes to different locations but not with older writes to the same location.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dirty="0"/>
              <a:t>注</a:t>
            </a:r>
            <a:r>
              <a:rPr lang="zh-CN" altLang="en-US" sz="2000" dirty="0" smtClean="0"/>
              <a:t>：新增部分</a:t>
            </a:r>
            <a:endParaRPr lang="en-US" altLang="zh-CN" sz="2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/>
              <a:t>Reads or writes cannot be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I/O instructions</a:t>
            </a:r>
            <a:r>
              <a:rPr lang="en-US" altLang="zh-CN" sz="2000" dirty="0"/>
              <a:t>, </a:t>
            </a:r>
            <a:r>
              <a:rPr lang="en-US" altLang="zh-CN" sz="2000" b="1" dirty="0"/>
              <a:t>locked instructions</a:t>
            </a:r>
            <a:r>
              <a:rPr lang="en-US" altLang="zh-CN" sz="2000" dirty="0"/>
              <a:t>, or serializing instructions.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/>
              <a:t>Reads cannot</a:t>
            </a:r>
            <a:r>
              <a:rPr lang="en-US" altLang="zh-CN" sz="2000" dirty="0"/>
              <a:t> pass earlier </a:t>
            </a:r>
            <a:r>
              <a:rPr lang="en-US" altLang="zh-CN" sz="2000" b="1" dirty="0"/>
              <a:t>LFENCE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MFENCE</a:t>
            </a:r>
            <a:r>
              <a:rPr lang="en-US" altLang="zh-CN" sz="2000" dirty="0"/>
              <a:t> instructions.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b="1" dirty="0"/>
              <a:t>Writes</a:t>
            </a:r>
            <a:r>
              <a:rPr lang="en-US" altLang="zh-CN" sz="2000" dirty="0"/>
              <a:t> cannot pass earlier LFENCE, SFENCE, and MFENCE instructions.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LFENCE instructions cannot pass earlier reads.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SFENCE instructions cannot pass earlier writes.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/>
              <a:t>MFENCE instructions cannot pass earlier reads or writes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X86 Memory Ordering with Memory Barrier(2)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smtClean="0"/>
              <a:t>In a multiple-processor system</a:t>
            </a:r>
            <a:endParaRPr lang="en-US" altLang="zh-CN" sz="1800" b="1" smtClean="0"/>
          </a:p>
          <a:p>
            <a:pPr lvl="1"/>
            <a:r>
              <a:rPr lang="en-US" altLang="zh-CN" sz="1800" smtClean="0"/>
              <a:t>Individual processors use the same ordering principles as in a single-processor system.</a:t>
            </a:r>
          </a:p>
          <a:p>
            <a:pPr lvl="1"/>
            <a:r>
              <a:rPr lang="en-US" altLang="zh-CN" sz="1800" smtClean="0"/>
              <a:t>Writes by a single processor are observed in the same order by all processors.</a:t>
            </a:r>
          </a:p>
          <a:p>
            <a:pPr lvl="1"/>
            <a:r>
              <a:rPr lang="en-US" altLang="zh-CN" sz="1800" smtClean="0"/>
              <a:t>Writes from an individual processor are NOT ordered with respect to the writes from other processors.</a:t>
            </a:r>
          </a:p>
          <a:p>
            <a:pPr lvl="1"/>
            <a:r>
              <a:rPr lang="en-US" altLang="zh-CN" sz="1800" smtClean="0"/>
              <a:t>Memory ordering obeys causality (memory ordering respects transitive visibility).</a:t>
            </a:r>
          </a:p>
          <a:p>
            <a:pPr lvl="1"/>
            <a:r>
              <a:rPr lang="en-US" altLang="zh-CN" sz="1800" smtClean="0"/>
              <a:t>Any two stores are seen in a consistent order by processors other than those performing the stores.</a:t>
            </a:r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注：新增部分</a:t>
            </a:r>
            <a:endParaRPr lang="en-US" altLang="zh-CN" sz="1800" smtClean="0"/>
          </a:p>
          <a:p>
            <a:pPr lvl="1"/>
            <a:r>
              <a:rPr lang="en-US" altLang="zh-CN" sz="1800" b="1" smtClean="0"/>
              <a:t>Locked instructions have a total order.</a:t>
            </a:r>
            <a:endParaRPr lang="zh-CN" alt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Read Acquire vs Write Release(1)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Read Acquire and Write Release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Two Special Memory Barriers.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Definition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/>
              <a:t>A </a:t>
            </a:r>
            <a:r>
              <a:rPr lang="en-US" altLang="zh-CN" sz="1400" b="1" dirty="0"/>
              <a:t>read-acquire</a:t>
            </a:r>
            <a:r>
              <a:rPr lang="en-US" altLang="zh-CN" sz="1400" dirty="0"/>
              <a:t> executes </a:t>
            </a:r>
            <a:r>
              <a:rPr lang="en-US" altLang="zh-CN" sz="1400" b="1" dirty="0"/>
              <a:t>before all reads and writes </a:t>
            </a:r>
            <a:endParaRPr lang="en-US" altLang="zh-CN" sz="1400" b="1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en-US" altLang="zh-CN" sz="1400" dirty="0" smtClean="0"/>
              <a:t>by </a:t>
            </a:r>
            <a:r>
              <a:rPr lang="en-US" altLang="zh-CN" sz="1400" dirty="0"/>
              <a:t>the same thread that </a:t>
            </a:r>
            <a:r>
              <a:rPr lang="en-US" altLang="zh-CN" sz="1400" b="1" dirty="0"/>
              <a:t>follow</a:t>
            </a:r>
            <a:r>
              <a:rPr lang="en-US" altLang="zh-CN" sz="1400" dirty="0"/>
              <a:t> it in program order</a:t>
            </a:r>
            <a:r>
              <a:rPr lang="en-US" altLang="zh-CN" sz="1400" dirty="0" smtClean="0"/>
              <a:t>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/>
              <a:t>A </a:t>
            </a:r>
            <a:r>
              <a:rPr lang="en-US" altLang="zh-CN" sz="1400" b="1" dirty="0"/>
              <a:t>write-release</a:t>
            </a:r>
            <a:r>
              <a:rPr lang="en-US" altLang="zh-CN" sz="1400" dirty="0"/>
              <a:t> executes </a:t>
            </a:r>
            <a:r>
              <a:rPr lang="en-US" altLang="zh-CN" sz="1400" b="1" dirty="0"/>
              <a:t>after all reads and </a:t>
            </a:r>
            <a:r>
              <a:rPr lang="en-US" altLang="zh-CN" sz="1400" b="1" dirty="0" smtClean="0"/>
              <a:t>writes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en-US" altLang="zh-CN" sz="1400" dirty="0" smtClean="0"/>
              <a:t>by </a:t>
            </a:r>
            <a:r>
              <a:rPr lang="en-US" altLang="zh-CN" sz="1400" dirty="0"/>
              <a:t>the same thread that </a:t>
            </a:r>
            <a:r>
              <a:rPr lang="en-US" altLang="zh-CN" sz="1400" b="1" dirty="0"/>
              <a:t>precede</a:t>
            </a:r>
            <a:r>
              <a:rPr lang="en-US" altLang="zh-CN" sz="1400" dirty="0"/>
              <a:t> it in program order</a:t>
            </a:r>
            <a:r>
              <a:rPr lang="en-US" altLang="zh-CN" sz="1400" dirty="0" smtClean="0"/>
              <a:t>.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Question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Read Acquire and Write Release </a:t>
            </a:r>
            <a:r>
              <a:rPr lang="zh-CN" altLang="en-US" sz="1600" dirty="0" smtClean="0"/>
              <a:t>有何作用？</a:t>
            </a: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2276475"/>
            <a:ext cx="1655762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1400" y="4005263"/>
            <a:ext cx="158115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Read Acquire vs Write Release(2)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Read Acquire and Write Release Barriers</a:t>
            </a:r>
          </a:p>
          <a:p>
            <a:pPr lvl="1"/>
            <a:r>
              <a:rPr lang="en-US" altLang="zh-CN" sz="1600" smtClean="0"/>
              <a:t>Read Acquire</a:t>
            </a:r>
          </a:p>
          <a:p>
            <a:pPr lvl="2"/>
            <a:r>
              <a:rPr lang="en-US" altLang="zh-CN" sz="1400" smtClean="0"/>
              <a:t>LoadLoad + LoadStore Barrier</a:t>
            </a:r>
          </a:p>
          <a:p>
            <a:pPr lvl="2"/>
            <a:endParaRPr lang="en-US" altLang="zh-CN" sz="1200" smtClean="0"/>
          </a:p>
          <a:p>
            <a:pPr lvl="1"/>
            <a:r>
              <a:rPr lang="en-US" altLang="zh-CN" sz="1600" smtClean="0"/>
              <a:t>Write Release</a:t>
            </a:r>
          </a:p>
          <a:p>
            <a:pPr lvl="2"/>
            <a:r>
              <a:rPr lang="en-US" altLang="zh-CN" sz="1400" smtClean="0"/>
              <a:t>LoadStore + StoreStore Barrier</a:t>
            </a:r>
          </a:p>
          <a:p>
            <a:pPr lvl="2"/>
            <a:endParaRPr lang="en-US" altLang="zh-CN" sz="1200" smtClean="0"/>
          </a:p>
          <a:p>
            <a:r>
              <a:rPr lang="zh-CN" altLang="en-US" sz="1800" smtClean="0"/>
              <a:t>解读</a:t>
            </a:r>
            <a:endParaRPr lang="en-US" altLang="zh-CN" sz="1800" smtClean="0"/>
          </a:p>
          <a:p>
            <a:pPr lvl="1"/>
            <a:r>
              <a:rPr lang="en-US" altLang="zh-CN" sz="1400" smtClean="0"/>
              <a:t>Read Acquire + Write Release</a:t>
            </a:r>
            <a:r>
              <a:rPr lang="zh-CN" altLang="en-US" sz="1400" smtClean="0"/>
              <a:t>语义，是所有锁实现的基础</a:t>
            </a:r>
            <a:r>
              <a:rPr lang="en-US" altLang="zh-CN" sz="1400" smtClean="0"/>
              <a:t>(Spinlock, Mutex, RWLock, ...)</a:t>
            </a:r>
            <a:r>
              <a:rPr lang="zh-CN" altLang="en-US" sz="1400" smtClean="0"/>
              <a:t>，所有被</a:t>
            </a:r>
            <a:r>
              <a:rPr lang="en-US" altLang="zh-CN" sz="1400" smtClean="0"/>
              <a:t>[Read Acquire, Write Release]</a:t>
            </a:r>
            <a:r>
              <a:rPr lang="zh-CN" altLang="en-US" sz="1400" smtClean="0"/>
              <a:t>包含的区域，即构成了一个临界区，临界区内的指令，确保不会在临界区外运行。因此，</a:t>
            </a:r>
            <a:r>
              <a:rPr lang="en-US" altLang="zh-CN" sz="1400" smtClean="0"/>
              <a:t>Read Acquire</a:t>
            </a:r>
            <a:r>
              <a:rPr lang="zh-CN" altLang="en-US" sz="1400" smtClean="0"/>
              <a:t>又称为</a:t>
            </a:r>
            <a:r>
              <a:rPr lang="en-US" altLang="zh-CN" sz="1400" smtClean="0"/>
              <a:t>Lock Acquire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Write Release</a:t>
            </a:r>
            <a:r>
              <a:rPr lang="zh-CN" altLang="en-US" sz="1400" smtClean="0"/>
              <a:t>又称为</a:t>
            </a:r>
            <a:r>
              <a:rPr lang="en-US" altLang="zh-CN" sz="1400" smtClean="0"/>
              <a:t>Unlock Release</a:t>
            </a:r>
            <a:r>
              <a:rPr lang="zh-CN" altLang="en-US" sz="1400" smtClean="0"/>
              <a:t>；</a:t>
            </a:r>
            <a:endParaRPr lang="en-US" altLang="zh-CN" sz="1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1989138"/>
            <a:ext cx="4775200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4652963"/>
            <a:ext cx="30956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How to Implement Read Acquire/Write Release?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Intel X86, X86-64</a:t>
            </a:r>
          </a:p>
          <a:p>
            <a:pPr lvl="1"/>
            <a:r>
              <a:rPr lang="en-US" altLang="zh-CN" sz="2000" smtClean="0"/>
              <a:t>Full Memory Barrier </a:t>
            </a:r>
          </a:p>
          <a:p>
            <a:pPr lvl="2"/>
            <a:r>
              <a:rPr lang="en-US" altLang="zh-CN" sz="1600" smtClean="0"/>
              <a:t>mfence</a:t>
            </a:r>
          </a:p>
          <a:p>
            <a:pPr lvl="2"/>
            <a:r>
              <a:rPr lang="en-US" altLang="zh-CN" sz="1600" smtClean="0"/>
              <a:t>locked instruction</a:t>
            </a:r>
          </a:p>
          <a:p>
            <a:pPr lvl="2"/>
            <a:endParaRPr lang="en-US" altLang="zh-CN" sz="1600" smtClean="0"/>
          </a:p>
          <a:p>
            <a:r>
              <a:rPr lang="en-US" altLang="zh-CN" sz="2400" smtClean="0"/>
              <a:t>Compiler and OS</a:t>
            </a:r>
          </a:p>
          <a:p>
            <a:pPr lvl="1"/>
            <a:r>
              <a:rPr lang="en-US" altLang="zh-CN" sz="2000" smtClean="0"/>
              <a:t>Linux</a:t>
            </a:r>
          </a:p>
          <a:p>
            <a:pPr lvl="2"/>
            <a:r>
              <a:rPr lang="en-US" altLang="zh-CN" sz="1600" smtClean="0"/>
              <a:t>smp_mb()</a:t>
            </a:r>
          </a:p>
          <a:p>
            <a:pPr lvl="2"/>
            <a:endParaRPr lang="en-US" altLang="zh-CN" sz="1600" smtClean="0"/>
          </a:p>
          <a:p>
            <a:pPr lvl="1"/>
            <a:r>
              <a:rPr lang="en-US" altLang="zh-CN" sz="2000" smtClean="0"/>
              <a:t>Windows</a:t>
            </a:r>
          </a:p>
          <a:p>
            <a:pPr lvl="2"/>
            <a:r>
              <a:rPr lang="en-US" altLang="zh-CN" sz="1600" smtClean="0"/>
              <a:t>Functions with Acquire/Release Semantics</a:t>
            </a:r>
          </a:p>
          <a:p>
            <a:pPr lvl="2"/>
            <a:r>
              <a:rPr lang="en-US" altLang="zh-CN" sz="1600" smtClean="0"/>
              <a:t>InterlockedIncrementAcquire ()...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Extension</a:t>
            </a:r>
            <a:r>
              <a:rPr lang="zh-CN" altLang="en-US" sz="3600" smtClean="0"/>
              <a:t>：</a:t>
            </a:r>
            <a:r>
              <a:rPr lang="en-US" altLang="zh-CN" sz="3600" smtClean="0"/>
              <a:t>StoreLoad Reorder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/>
              <a:t>Question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为什么</a:t>
            </a:r>
            <a:r>
              <a:rPr lang="en-US" altLang="zh-CN" sz="1600" dirty="0" smtClean="0"/>
              <a:t>Intel CPU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LoadLoad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LoadStore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StoreLoad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StoreStore</a:t>
            </a:r>
            <a:r>
              <a:rPr lang="zh-CN" altLang="en-US" sz="1600" dirty="0" smtClean="0"/>
              <a:t>乱序中，仅仅保持了</a:t>
            </a:r>
            <a:r>
              <a:rPr lang="en-US" altLang="zh-CN" sz="1600" dirty="0" err="1" smtClean="0"/>
              <a:t>StoreLoad</a:t>
            </a:r>
            <a:r>
              <a:rPr lang="zh-CN" altLang="en-US" sz="1600" dirty="0" smtClean="0"/>
              <a:t>乱序？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为什么，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LoadLoad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LoadStore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StoreStore</a:t>
            </a:r>
            <a:r>
              <a:rPr lang="en-US" altLang="zh-CN" sz="1600" dirty="0" smtClean="0"/>
              <a:t> Barrier</a:t>
            </a:r>
            <a:r>
              <a:rPr lang="zh-CN" altLang="en-US" sz="1600" dirty="0" smtClean="0"/>
              <a:t>乱序被称之为</a:t>
            </a:r>
            <a:r>
              <a:rPr lang="en-US" altLang="zh-CN" sz="1600" dirty="0" smtClean="0"/>
              <a:t>lightweight Barrier? </a:t>
            </a:r>
            <a:r>
              <a:rPr lang="zh-CN" altLang="en-US" sz="1600" dirty="0" smtClean="0"/>
              <a:t>而</a:t>
            </a:r>
            <a:r>
              <a:rPr lang="en-US" altLang="zh-CN" sz="1600" dirty="0" err="1" smtClean="0"/>
              <a:t>StoreLoad</a:t>
            </a:r>
            <a:r>
              <a:rPr lang="en-US" altLang="zh-CN" sz="1600" dirty="0" smtClean="0"/>
              <a:t> Barrier</a:t>
            </a:r>
            <a:r>
              <a:rPr lang="zh-CN" altLang="en-US" sz="1600" dirty="0" smtClean="0"/>
              <a:t>则为</a:t>
            </a:r>
            <a:r>
              <a:rPr lang="en-US" altLang="zh-CN" sz="1600" dirty="0"/>
              <a:t>E</a:t>
            </a:r>
            <a:r>
              <a:rPr lang="en-US" altLang="zh-CN" sz="1600" dirty="0" smtClean="0"/>
              <a:t>xpensive Barrier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/>
              <a:t>on PowerPC, the </a:t>
            </a:r>
            <a:r>
              <a:rPr lang="en-US" altLang="zh-CN" sz="1400" dirty="0" err="1"/>
              <a:t>lwsync</a:t>
            </a:r>
            <a:r>
              <a:rPr lang="en-US" altLang="zh-CN" sz="1400" dirty="0"/>
              <a:t> (short for “lightweight sync”) instruction acts as all </a:t>
            </a:r>
            <a:r>
              <a:rPr lang="en-US" altLang="zh-CN" sz="1400" dirty="0" smtClean="0"/>
              <a:t>three</a:t>
            </a:r>
            <a:r>
              <a:rPr lang="en-US" altLang="zh-CN" sz="1400" dirty="0"/>
              <a:t> #</a:t>
            </a:r>
            <a:r>
              <a:rPr lang="en-US" altLang="zh-CN" sz="1400" dirty="0" err="1"/>
              <a:t>LoadLoad</a:t>
            </a:r>
            <a:r>
              <a:rPr lang="en-US" altLang="zh-CN" sz="1400" dirty="0"/>
              <a:t>, </a:t>
            </a:r>
            <a:r>
              <a:rPr lang="en-US" altLang="zh-CN" sz="1400" dirty="0" smtClean="0"/>
              <a:t> #</a:t>
            </a:r>
            <a:r>
              <a:rPr lang="en-US" altLang="zh-CN" sz="1400" dirty="0" err="1"/>
              <a:t>LoadStore</a:t>
            </a:r>
            <a:r>
              <a:rPr lang="en-US" altLang="zh-CN" sz="1400" dirty="0"/>
              <a:t> and #</a:t>
            </a:r>
            <a:r>
              <a:rPr lang="en-US" altLang="zh-CN" sz="1400" dirty="0" err="1"/>
              <a:t>StoreStore</a:t>
            </a:r>
            <a:r>
              <a:rPr lang="en-US" altLang="zh-CN" sz="1400" dirty="0"/>
              <a:t> barriers at the same time, yet is less expensive than the sync instruction, which includes a #</a:t>
            </a:r>
            <a:r>
              <a:rPr lang="en-US" altLang="zh-CN" sz="1400" dirty="0" err="1"/>
              <a:t>StoreLoad</a:t>
            </a:r>
            <a:r>
              <a:rPr lang="en-US" altLang="zh-CN" sz="1400" dirty="0"/>
              <a:t> barrier</a:t>
            </a:r>
            <a:r>
              <a:rPr lang="en-US" altLang="zh-CN" sz="1400" dirty="0" smtClean="0"/>
              <a:t>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Answer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Store Buffer;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Store</a:t>
            </a:r>
            <a:r>
              <a:rPr lang="zh-CN" altLang="en-US" sz="1600" dirty="0" smtClean="0"/>
              <a:t>异步不影响指令执行；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Load</a:t>
            </a:r>
            <a:r>
              <a:rPr lang="zh-CN" altLang="en-US" sz="1600" dirty="0" smtClean="0"/>
              <a:t>只能同步；</a:t>
            </a: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Intel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Load</a:t>
            </a:r>
            <a:r>
              <a:rPr lang="zh-CN" altLang="en-US" sz="1600" dirty="0" smtClean="0"/>
              <a:t>自带</a:t>
            </a:r>
            <a:r>
              <a:rPr lang="en-US" altLang="zh-CN" sz="1600" dirty="0" smtClean="0"/>
              <a:t>Acquire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Semantics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Store</a:t>
            </a:r>
            <a:r>
              <a:rPr lang="zh-CN" altLang="en-US" sz="1600" dirty="0" smtClean="0"/>
              <a:t>自带</a:t>
            </a:r>
            <a:r>
              <a:rPr lang="en-US" altLang="zh-CN" sz="1600" dirty="0" smtClean="0"/>
              <a:t>Release Semantics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825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+mn-ea"/>
              </a:rPr>
              <a:t>Any Question about </a:t>
            </a:r>
            <a:r>
              <a:rPr lang="en-US" altLang="zh-CN" sz="3600" dirty="0" smtClean="0">
                <a:latin typeface="+mn-ea"/>
              </a:rPr>
              <a:t>Memory Ordering?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并发程序设计</a:t>
            </a:r>
          </a:p>
        </p:txBody>
      </p:sp>
      <p:sp>
        <p:nvSpPr>
          <p:cNvPr id="148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在充分理解了</a:t>
            </a:r>
            <a:r>
              <a:rPr lang="en-US" altLang="zh-CN" sz="2000" smtClean="0"/>
              <a:t>CPU Cache</a:t>
            </a:r>
            <a:r>
              <a:rPr lang="zh-CN" altLang="en-US" sz="2000" smtClean="0"/>
              <a:t>架构，以及</a:t>
            </a:r>
            <a:r>
              <a:rPr lang="en-US" altLang="zh-CN" sz="2000" smtClean="0"/>
              <a:t>Memory Ordering</a:t>
            </a:r>
            <a:r>
              <a:rPr lang="zh-CN" altLang="en-US" sz="2000" smtClean="0"/>
              <a:t>之后，开始进行并发程序设计与实现，就显得水到渠成；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本部分的内容</a:t>
            </a:r>
            <a:endParaRPr lang="en-US" altLang="zh-CN" sz="2000" smtClean="0"/>
          </a:p>
          <a:p>
            <a:pPr lvl="1"/>
            <a:endParaRPr lang="en-US" altLang="zh-CN" sz="1600" smtClean="0"/>
          </a:p>
          <a:p>
            <a:pPr lvl="1"/>
            <a:r>
              <a:rPr lang="zh-CN" altLang="en-US" sz="1800" smtClean="0"/>
              <a:t>实现一个自己的</a:t>
            </a:r>
            <a:r>
              <a:rPr lang="en-US" altLang="zh-CN" sz="1800" smtClean="0"/>
              <a:t>Spinlock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一个真实的案例；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r>
              <a:rPr lang="en-US" altLang="zh-CN" sz="1800" smtClean="0"/>
              <a:t>volatile</a:t>
            </a:r>
            <a:r>
              <a:rPr lang="zh-CN" altLang="en-US" sz="1800" smtClean="0"/>
              <a:t>：</a:t>
            </a:r>
            <a:r>
              <a:rPr lang="en-US" altLang="zh-CN" sz="1800" smtClean="0"/>
              <a:t>C++ vs Java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探讨并发程序设计中的一些优化建议；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Implement a Spinlock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Simplest Spinlock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>
                <a:hlinkClick r:id="rId3"/>
              </a:rPr>
              <a:t>From </a:t>
            </a:r>
            <a:r>
              <a:rPr lang="en-US" altLang="zh-CN" sz="1800" dirty="0" smtClean="0">
                <a:hlinkClick r:id="rId3"/>
              </a:rPr>
              <a:t>Lockless</a:t>
            </a:r>
            <a:endParaRPr lang="en-US" altLang="zh-CN" sz="18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解读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 smtClean="0"/>
              <a:t>功能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200" dirty="0" smtClean="0"/>
              <a:t>给定一个</a:t>
            </a:r>
            <a:r>
              <a:rPr lang="en-US" altLang="zh-CN" sz="1200" dirty="0" smtClean="0"/>
              <a:t>unsigned</a:t>
            </a:r>
            <a:r>
              <a:rPr lang="zh-CN" altLang="en-US" sz="1200" dirty="0" smtClean="0"/>
              <a:t>值，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代表未加锁，</a:t>
            </a:r>
            <a:endParaRPr lang="en-US" altLang="zh-CN" sz="1200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1</a:t>
            </a:r>
            <a:r>
              <a:rPr lang="zh-CN" altLang="en-US" sz="1200" dirty="0" smtClean="0"/>
              <a:t>代表加锁；只有一个能加锁成功；</a:t>
            </a:r>
            <a:endParaRPr lang="en-US" altLang="zh-CN" sz="12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err="1" smtClean="0"/>
              <a:t>spin_lock</a:t>
            </a:r>
            <a:endParaRPr lang="en-US" altLang="zh-CN" sz="1800" b="1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err="1" smtClean="0"/>
              <a:t>xchg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implicit lock instruction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err="1" smtClean="0"/>
              <a:t>spin_unlock</a:t>
            </a:r>
            <a:endParaRPr lang="en-US" altLang="zh-CN" sz="1800" b="1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err="1" smtClean="0"/>
              <a:t>asm</a:t>
            </a:r>
            <a:r>
              <a:rPr lang="en-US" altLang="zh-CN" sz="1400" dirty="0" smtClean="0"/>
              <a:t> volatile(“”: : :”memory”)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smtClean="0"/>
              <a:t>Load Acquire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locked instruction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= full barrier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b="1" dirty="0" smtClean="0"/>
              <a:t>Write Release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compile barrier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X86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No </a:t>
            </a:r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StoreStore</a:t>
            </a:r>
            <a:r>
              <a:rPr lang="en-US" altLang="zh-CN" sz="1400" dirty="0" smtClean="0"/>
              <a:t> Reorder;</a:t>
            </a:r>
            <a:endParaRPr lang="zh-CN" altLang="en-US" sz="1400" dirty="0"/>
          </a:p>
        </p:txBody>
      </p:sp>
      <p:pic>
        <p:nvPicPr>
          <p:cNvPr id="3074" name="Picture 2" descr="C:\Users\dengdeng\AppData\Roaming\Tencent\Users\63851885\QQ\WinTemp\RichOle\}GX_}VOYVZ@O)QENS[I{$}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350" y="1412875"/>
            <a:ext cx="4784725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CPU Cache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What is a cache?</a:t>
            </a:r>
          </a:p>
          <a:p>
            <a:pPr lvl="1"/>
            <a:r>
              <a:rPr lang="en-US" altLang="zh-CN" sz="1600" smtClean="0"/>
              <a:t>Small, fast storage used to improve average access time to slow memory.</a:t>
            </a:r>
          </a:p>
          <a:p>
            <a:pPr lvl="1"/>
            <a:endParaRPr lang="en-US" altLang="zh-CN" sz="1200" smtClean="0"/>
          </a:p>
          <a:p>
            <a:r>
              <a:rPr lang="en-US" altLang="zh-CN" sz="1800" smtClean="0"/>
              <a:t>Cache</a:t>
            </a:r>
            <a:r>
              <a:rPr lang="zh-CN" altLang="en-US" sz="1800" smtClean="0"/>
              <a:t>原理 </a:t>
            </a:r>
            <a:r>
              <a:rPr lang="en-US" altLang="zh-CN" sz="1800" smtClean="0"/>
              <a:t>(Memory Access Pattern)</a:t>
            </a:r>
          </a:p>
          <a:p>
            <a:pPr lvl="1"/>
            <a:r>
              <a:rPr lang="en-US" altLang="zh-CN" sz="1600" smtClean="0"/>
              <a:t>Spatial Locality</a:t>
            </a:r>
          </a:p>
          <a:p>
            <a:pPr lvl="1"/>
            <a:endParaRPr lang="en-US" altLang="zh-CN" sz="1600" smtClean="0"/>
          </a:p>
          <a:p>
            <a:pPr lvl="1"/>
            <a:r>
              <a:rPr lang="en-US" altLang="zh-CN" sz="1600" smtClean="0"/>
              <a:t>Temporal Locality</a:t>
            </a:r>
          </a:p>
          <a:p>
            <a:pPr lvl="1"/>
            <a:endParaRPr lang="zh-CN" altLang="en-US" sz="1600" smtClean="0"/>
          </a:p>
        </p:txBody>
      </p:sp>
      <p:pic>
        <p:nvPicPr>
          <p:cNvPr id="1025" name="Picture 1" descr="C:\Users\dengdeng\AppData\Roaming\Tencent\Users\63851885\QQ\WinTemp\RichOle\E{5RSQFEAQRFT53X95ANF2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2463" y="2852738"/>
            <a:ext cx="505142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Simplest Spinlock</a:t>
            </a:r>
            <a:r>
              <a:rPr lang="zh-CN" altLang="en-US" smtClean="0"/>
              <a:t>分析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smtClean="0"/>
              <a:t>功能上</a:t>
            </a:r>
            <a:endParaRPr lang="en-US" altLang="zh-CN" sz="1800" b="1" smtClean="0"/>
          </a:p>
          <a:p>
            <a:pPr lvl="1"/>
            <a:r>
              <a:rPr lang="zh-CN" altLang="en-US" sz="1600" smtClean="0"/>
              <a:t>保证同一时间，只有一个线程能够</a:t>
            </a:r>
            <a:r>
              <a:rPr lang="en-US" altLang="zh-CN" sz="1600" smtClean="0"/>
              <a:t>spin_lock</a:t>
            </a:r>
            <a:r>
              <a:rPr lang="zh-CN" altLang="en-US" sz="1600" smtClean="0"/>
              <a:t>成功，其余线程全部堵在</a:t>
            </a:r>
            <a:r>
              <a:rPr lang="en-US" altLang="zh-CN" sz="1600" smtClean="0"/>
              <a:t>while</a:t>
            </a:r>
            <a:r>
              <a:rPr lang="zh-CN" altLang="en-US" sz="1600" smtClean="0"/>
              <a:t>循环；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spin_lock</a:t>
            </a:r>
            <a:r>
              <a:rPr lang="zh-CN" altLang="en-US" sz="1600" smtClean="0"/>
              <a:t>实现了</a:t>
            </a:r>
            <a:r>
              <a:rPr lang="en-US" altLang="zh-CN" sz="1600" smtClean="0"/>
              <a:t>Load Acquire</a:t>
            </a:r>
            <a:r>
              <a:rPr lang="zh-CN" altLang="en-US" sz="1600" smtClean="0"/>
              <a:t> </a:t>
            </a:r>
            <a:r>
              <a:rPr lang="en-US" altLang="zh-CN" sz="1600" smtClean="0"/>
              <a:t>Semantics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spin_unlock</a:t>
            </a:r>
            <a:r>
              <a:rPr lang="zh-CN" altLang="en-US" sz="1600" smtClean="0"/>
              <a:t>实现了</a:t>
            </a:r>
            <a:r>
              <a:rPr lang="en-US" altLang="zh-CN" sz="1600" smtClean="0"/>
              <a:t>Write Release Semantics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功能上：</a:t>
            </a:r>
            <a:r>
              <a:rPr lang="en-US" altLang="zh-CN" sz="1600" smtClean="0"/>
              <a:t>Success</a:t>
            </a:r>
          </a:p>
          <a:p>
            <a:pPr lvl="1"/>
            <a:endParaRPr lang="en-US" altLang="zh-CN" sz="1600" smtClean="0"/>
          </a:p>
          <a:p>
            <a:r>
              <a:rPr lang="zh-CN" altLang="en-US" sz="1800" smtClean="0"/>
              <a:t>成功应用了前面的多个知识点</a:t>
            </a:r>
            <a:endParaRPr lang="en-US" altLang="zh-CN" sz="1800" smtClean="0"/>
          </a:p>
          <a:p>
            <a:pPr lvl="1"/>
            <a:r>
              <a:rPr lang="en-US" altLang="zh-CN" sz="1600" smtClean="0"/>
              <a:t>Intel Memory Ordering Model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CPU Memory Barrier</a:t>
            </a:r>
          </a:p>
          <a:p>
            <a:pPr lvl="1"/>
            <a:r>
              <a:rPr lang="en-US" altLang="zh-CN" sz="1600" smtClean="0"/>
              <a:t>Atomic Instruction</a:t>
            </a:r>
          </a:p>
          <a:p>
            <a:pPr lvl="1"/>
            <a:r>
              <a:rPr lang="en-US" altLang="zh-CN" sz="1600" smtClean="0"/>
              <a:t>Locked Instruction</a:t>
            </a:r>
          </a:p>
          <a:p>
            <a:pPr lvl="1"/>
            <a:r>
              <a:rPr lang="en-US" altLang="zh-CN" sz="1600" smtClean="0"/>
              <a:t>Compile Memory Barrier</a:t>
            </a:r>
          </a:p>
          <a:p>
            <a:pPr lvl="1"/>
            <a:r>
              <a:rPr lang="en-US" altLang="zh-CN" sz="1600" smtClean="0"/>
              <a:t>Load Acquire</a:t>
            </a:r>
          </a:p>
          <a:p>
            <a:pPr lvl="1"/>
            <a:r>
              <a:rPr lang="en-US" altLang="zh-CN" sz="1600" smtClean="0"/>
              <a:t>Store Release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2924175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Simplest Spinlock</a:t>
            </a:r>
            <a:r>
              <a:rPr lang="zh-CN" altLang="en-US" smtClean="0"/>
              <a:t>分析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/>
              <a:t>性能上</a:t>
            </a:r>
            <a:endParaRPr lang="en-US" altLang="zh-CN" sz="1800" smtClean="0"/>
          </a:p>
          <a:p>
            <a:pPr lvl="1"/>
            <a:r>
              <a:rPr lang="zh-CN" altLang="en-US" sz="1600" smtClean="0"/>
              <a:t>此</a:t>
            </a:r>
            <a:r>
              <a:rPr lang="en-US" altLang="zh-CN" sz="1600" smtClean="0"/>
              <a:t>Simplest Spinlock</a:t>
            </a:r>
            <a:r>
              <a:rPr lang="zh-CN" altLang="en-US" sz="1600" smtClean="0"/>
              <a:t>有很多问题，可以进行优化，集中在</a:t>
            </a:r>
            <a:r>
              <a:rPr lang="en-US" altLang="zh-CN" sz="1600" smtClean="0"/>
              <a:t>spin_lock()</a:t>
            </a:r>
            <a:r>
              <a:rPr lang="zh-CN" altLang="en-US" sz="1600" smtClean="0"/>
              <a:t>函数；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r>
              <a:rPr lang="zh-CN" altLang="en-US" sz="1800" smtClean="0"/>
              <a:t>问题分析</a:t>
            </a:r>
            <a:r>
              <a:rPr lang="en-US" altLang="zh-CN" sz="1800" smtClean="0"/>
              <a:t>(</a:t>
            </a:r>
            <a:r>
              <a:rPr lang="zh-CN" altLang="en-US" sz="1800" smtClean="0">
                <a:hlinkClick r:id="rId3"/>
              </a:rPr>
              <a:t>参考</a:t>
            </a:r>
            <a:r>
              <a:rPr lang="en-US" altLang="zh-CN" sz="1800" smtClean="0"/>
              <a:t>)</a:t>
            </a:r>
          </a:p>
          <a:p>
            <a:pPr lvl="1"/>
            <a:endParaRPr lang="en-US" altLang="zh-CN" sz="1400" smtClean="0"/>
          </a:p>
          <a:p>
            <a:pPr lvl="1"/>
            <a:r>
              <a:rPr lang="en-US" altLang="zh-CN" sz="1600" smtClean="0"/>
              <a:t>1. </a:t>
            </a:r>
            <a:r>
              <a:rPr lang="zh-CN" altLang="en-US" sz="1600" smtClean="0"/>
              <a:t>根据</a:t>
            </a:r>
            <a:r>
              <a:rPr lang="en-US" altLang="zh-CN" sz="1600" smtClean="0"/>
              <a:t>predict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CPU</a:t>
            </a:r>
            <a:r>
              <a:rPr lang="zh-CN" altLang="en-US" sz="1600" smtClean="0"/>
              <a:t>发现</a:t>
            </a:r>
            <a:r>
              <a:rPr lang="en-US" altLang="zh-CN" sz="1600" smtClean="0"/>
              <a:t>xchg_32</a:t>
            </a:r>
            <a:r>
              <a:rPr lang="zh-CN" altLang="en-US" sz="1600" smtClean="0"/>
              <a:t>函数极少会返回</a:t>
            </a:r>
            <a:r>
              <a:rPr lang="en-US" altLang="zh-CN" sz="1600" smtClean="0"/>
              <a:t>0(Success)</a:t>
            </a:r>
            <a:r>
              <a:rPr lang="zh-CN" altLang="en-US" sz="1600" smtClean="0"/>
              <a:t>，因此将会采用</a:t>
            </a:r>
            <a:r>
              <a:rPr lang="en-US" altLang="zh-CN" sz="1600" b="1" smtClean="0"/>
              <a:t>speculative execution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CPU</a:t>
            </a:r>
            <a:r>
              <a:rPr lang="zh-CN" altLang="en-US" sz="1600" smtClean="0"/>
              <a:t>流水线中充满</a:t>
            </a:r>
            <a:r>
              <a:rPr lang="en-US" altLang="zh-CN" sz="1600" smtClean="0"/>
              <a:t>xchg</a:t>
            </a:r>
            <a:r>
              <a:rPr lang="zh-CN" altLang="en-US" sz="1600" smtClean="0"/>
              <a:t>指令，消耗</a:t>
            </a:r>
            <a:r>
              <a:rPr lang="en-US" altLang="zh-CN" sz="1600" smtClean="0"/>
              <a:t>CPU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r>
              <a:rPr lang="en-US" altLang="zh-CN" sz="1600" smtClean="0"/>
              <a:t>2. </a:t>
            </a:r>
            <a:r>
              <a:rPr lang="zh-CN" altLang="en-US" sz="1600" smtClean="0"/>
              <a:t>由于流水线中充斥着</a:t>
            </a:r>
            <a:r>
              <a:rPr lang="en-US" altLang="zh-CN" sz="1600" b="1" smtClean="0"/>
              <a:t>speculative xchg</a:t>
            </a:r>
            <a:r>
              <a:rPr lang="zh-CN" altLang="en-US" sz="1600" smtClean="0"/>
              <a:t>指令，因此当</a:t>
            </a:r>
            <a:r>
              <a:rPr lang="en-US" altLang="zh-CN" sz="1600" smtClean="0"/>
              <a:t>xchg</a:t>
            </a:r>
            <a:r>
              <a:rPr lang="zh-CN" altLang="en-US" sz="1600" smtClean="0"/>
              <a:t>返回</a:t>
            </a:r>
            <a:r>
              <a:rPr lang="en-US" altLang="zh-CN" sz="1600" smtClean="0"/>
              <a:t>0(Success)</a:t>
            </a:r>
            <a:r>
              <a:rPr lang="zh-CN" altLang="en-US" sz="1600" smtClean="0"/>
              <a:t>，投机失败惩罚较大，尤其是针对长流水线；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r>
              <a:rPr lang="en-US" altLang="zh-CN" sz="1600" smtClean="0"/>
              <a:t>3. </a:t>
            </a:r>
            <a:r>
              <a:rPr lang="zh-CN" altLang="en-US" sz="1600" smtClean="0"/>
              <a:t>若其他</a:t>
            </a:r>
            <a:r>
              <a:rPr lang="en-US" altLang="zh-CN" sz="1600" smtClean="0"/>
              <a:t>CPU</a:t>
            </a:r>
            <a:r>
              <a:rPr lang="zh-CN" altLang="en-US" sz="1600" smtClean="0"/>
              <a:t>长时间持有</a:t>
            </a:r>
            <a:r>
              <a:rPr lang="en-US" altLang="zh-CN" sz="1600" smtClean="0"/>
              <a:t>spin_lock</a:t>
            </a:r>
            <a:r>
              <a:rPr lang="zh-CN" altLang="en-US" sz="1600" smtClean="0"/>
              <a:t>，则当前</a:t>
            </a:r>
            <a:r>
              <a:rPr lang="en-US" altLang="zh-CN" sz="1600" smtClean="0"/>
              <a:t>CPU</a:t>
            </a:r>
            <a:r>
              <a:rPr lang="zh-CN" altLang="en-US" sz="1600" smtClean="0"/>
              <a:t>无法释放资源给其他程序运行；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r>
              <a:rPr lang="en-US" altLang="zh-CN" sz="1600" smtClean="0"/>
              <a:t>4. xchg</a:t>
            </a:r>
            <a:r>
              <a:rPr lang="zh-CN" altLang="en-US" sz="1600" smtClean="0"/>
              <a:t>指令，用在此处效率不高；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Simplest Spinlock</a:t>
            </a:r>
            <a:r>
              <a:rPr lang="zh-CN" altLang="en-US" smtClean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smtClean="0"/>
              <a:t>针对问题</a:t>
            </a:r>
            <a:r>
              <a:rPr lang="en-US" altLang="zh-CN" sz="1600" b="1" smtClean="0"/>
              <a:t>1</a:t>
            </a:r>
            <a:r>
              <a:rPr lang="zh-CN" altLang="en-US" sz="1600" b="1" smtClean="0"/>
              <a:t>，</a:t>
            </a:r>
            <a:r>
              <a:rPr lang="en-US" altLang="zh-CN" sz="1600" b="1" smtClean="0"/>
              <a:t>2</a:t>
            </a:r>
          </a:p>
          <a:p>
            <a:pPr lvl="1"/>
            <a:r>
              <a:rPr lang="zh-CN" altLang="en-US" sz="1400" smtClean="0"/>
              <a:t>引入</a:t>
            </a:r>
            <a:r>
              <a:rPr lang="en-US" altLang="zh-CN" sz="1400" smtClean="0"/>
              <a:t>pause</a:t>
            </a:r>
            <a:r>
              <a:rPr lang="zh-CN" altLang="en-US" sz="1400" smtClean="0"/>
              <a:t>指令；</a:t>
            </a:r>
            <a:endParaRPr lang="en-US" altLang="zh-CN" sz="1400" smtClean="0"/>
          </a:p>
          <a:p>
            <a:pPr lvl="2"/>
            <a:r>
              <a:rPr lang="en-US" altLang="zh-CN" sz="1100" smtClean="0"/>
              <a:t>asm volatile ("pause");</a:t>
            </a:r>
          </a:p>
          <a:p>
            <a:pPr lvl="2"/>
            <a:r>
              <a:rPr lang="zh-CN" altLang="en-US" sz="1100" smtClean="0"/>
              <a:t>部分平台，不支持</a:t>
            </a:r>
            <a:r>
              <a:rPr lang="en-US" altLang="zh-CN" sz="1100" smtClean="0"/>
              <a:t>pause</a:t>
            </a:r>
            <a:r>
              <a:rPr lang="zh-CN" altLang="en-US" sz="1100" smtClean="0"/>
              <a:t>，可用</a:t>
            </a:r>
            <a:r>
              <a:rPr lang="en-US" altLang="zh-CN" sz="1100" smtClean="0"/>
              <a:t>rep; nop</a:t>
            </a:r>
            <a:r>
              <a:rPr lang="zh-CN" altLang="en-US" sz="1100" smtClean="0"/>
              <a:t>替代；</a:t>
            </a:r>
            <a:endParaRPr lang="en-US" altLang="zh-CN" sz="1100" smtClean="0"/>
          </a:p>
          <a:p>
            <a:pPr lvl="2"/>
            <a:endParaRPr lang="en-US" altLang="zh-CN" sz="1100" smtClean="0"/>
          </a:p>
          <a:p>
            <a:pPr lvl="1"/>
            <a:r>
              <a:rPr lang="en-US" altLang="zh-CN" sz="1400" smtClean="0"/>
              <a:t>pause</a:t>
            </a:r>
            <a:r>
              <a:rPr lang="zh-CN" altLang="en-US" sz="1400" smtClean="0"/>
              <a:t>指令功能</a:t>
            </a:r>
            <a:endParaRPr lang="en-US" altLang="zh-CN" sz="1400" smtClean="0"/>
          </a:p>
          <a:p>
            <a:pPr lvl="2"/>
            <a:r>
              <a:rPr lang="zh-CN" altLang="en-US" sz="1100" smtClean="0"/>
              <a:t>通知</a:t>
            </a:r>
            <a:r>
              <a:rPr lang="en-US" altLang="zh-CN" sz="1100" smtClean="0"/>
              <a:t>CPU</a:t>
            </a:r>
            <a:r>
              <a:rPr lang="zh-CN" altLang="en-US" sz="1100" smtClean="0"/>
              <a:t>，当前处于</a:t>
            </a:r>
            <a:r>
              <a:rPr lang="en-US" altLang="zh-CN" sz="1100" smtClean="0"/>
              <a:t>spinlock</a:t>
            </a:r>
            <a:r>
              <a:rPr lang="zh-CN" altLang="en-US" sz="1100" smtClean="0"/>
              <a:t>函数调用之中，消除</a:t>
            </a:r>
            <a:r>
              <a:rPr lang="en-US" altLang="zh-CN" sz="1100" b="1" smtClean="0"/>
              <a:t>speculative </a:t>
            </a:r>
            <a:r>
              <a:rPr lang="zh-CN" altLang="en-US" sz="1100" smtClean="0"/>
              <a:t>，降低</a:t>
            </a:r>
            <a:r>
              <a:rPr lang="en-US" altLang="zh-CN" sz="1100" smtClean="0"/>
              <a:t>CPU</a:t>
            </a:r>
            <a:r>
              <a:rPr lang="zh-CN" altLang="en-US" sz="1100" smtClean="0"/>
              <a:t>消耗，加锁成功后，无需处理失败的</a:t>
            </a:r>
            <a:r>
              <a:rPr lang="en-US" altLang="zh-CN" sz="1100" b="1" smtClean="0"/>
              <a:t>speculative</a:t>
            </a:r>
            <a:r>
              <a:rPr lang="zh-CN" altLang="en-US" sz="1100" smtClean="0"/>
              <a:t>指令，性能更高；</a:t>
            </a:r>
            <a:endParaRPr lang="en-US" altLang="zh-CN" sz="1100" smtClean="0"/>
          </a:p>
          <a:p>
            <a:pPr lvl="2"/>
            <a:endParaRPr lang="en-US" altLang="zh-CN" sz="1100" smtClean="0"/>
          </a:p>
          <a:p>
            <a:pPr lvl="2"/>
            <a:r>
              <a:rPr lang="zh-CN" altLang="en-US" sz="1100" smtClean="0"/>
              <a:t>在超线程下，空闲出来的</a:t>
            </a:r>
            <a:r>
              <a:rPr lang="en-US" altLang="zh-CN" sz="1100" smtClean="0"/>
              <a:t>CPU</a:t>
            </a:r>
            <a:r>
              <a:rPr lang="zh-CN" altLang="en-US" sz="1100" smtClean="0"/>
              <a:t>流水线，可以交给另一个线程使用，提高</a:t>
            </a:r>
            <a:r>
              <a:rPr lang="en-US" altLang="zh-CN" sz="1100" smtClean="0"/>
              <a:t>CPU</a:t>
            </a:r>
            <a:r>
              <a:rPr lang="zh-CN" altLang="en-US" sz="1100" smtClean="0"/>
              <a:t>利用率；</a:t>
            </a:r>
            <a:endParaRPr lang="en-US" altLang="zh-CN" sz="1100" smtClean="0"/>
          </a:p>
          <a:p>
            <a:pPr lvl="2"/>
            <a:endParaRPr lang="en-US" altLang="zh-CN" sz="1100" smtClean="0"/>
          </a:p>
          <a:p>
            <a:r>
              <a:rPr lang="zh-CN" altLang="en-US" sz="1600" b="1" smtClean="0"/>
              <a:t>针对问题</a:t>
            </a:r>
            <a:r>
              <a:rPr lang="en-US" altLang="zh-CN" sz="1600" b="1" smtClean="0"/>
              <a:t>3</a:t>
            </a:r>
          </a:p>
          <a:p>
            <a:pPr lvl="1"/>
            <a:r>
              <a:rPr lang="zh-CN" altLang="en-US" sz="1400" smtClean="0"/>
              <a:t>若处理临界区的时间较长，</a:t>
            </a:r>
            <a:r>
              <a:rPr lang="en-US" altLang="zh-CN" sz="1400" smtClean="0"/>
              <a:t>spinlock</a:t>
            </a:r>
            <a:r>
              <a:rPr lang="zh-CN" altLang="en-US" sz="1400" smtClean="0"/>
              <a:t>可从</a:t>
            </a:r>
            <a:r>
              <a:rPr lang="en-US" altLang="zh-CN" sz="1400" smtClean="0"/>
              <a:t>Active</a:t>
            </a:r>
            <a:r>
              <a:rPr lang="zh-CN" altLang="en-US" sz="1400" smtClean="0"/>
              <a:t>模式逐渐退化为</a:t>
            </a:r>
            <a:r>
              <a:rPr lang="en-US" altLang="zh-CN" sz="1400" smtClean="0"/>
              <a:t>Passive</a:t>
            </a:r>
            <a:r>
              <a:rPr lang="zh-CN" altLang="en-US" sz="1400" smtClean="0"/>
              <a:t>模式；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Active</a:t>
            </a:r>
          </a:p>
          <a:p>
            <a:pPr lvl="2"/>
            <a:r>
              <a:rPr lang="zh-CN" altLang="en-US" sz="1000" smtClean="0"/>
              <a:t>不释放</a:t>
            </a:r>
            <a:r>
              <a:rPr lang="en-US" altLang="zh-CN" sz="1000" smtClean="0"/>
              <a:t>CPU</a:t>
            </a:r>
            <a:r>
              <a:rPr lang="zh-CN" altLang="en-US" sz="1000" smtClean="0"/>
              <a:t>资源，反复尝试；</a:t>
            </a:r>
            <a:endParaRPr lang="en-US" altLang="zh-CN" sz="1000" smtClean="0"/>
          </a:p>
          <a:p>
            <a:pPr lvl="1"/>
            <a:r>
              <a:rPr lang="en-US" altLang="zh-CN" sz="1400" smtClean="0"/>
              <a:t>Passive</a:t>
            </a:r>
          </a:p>
          <a:p>
            <a:pPr lvl="2"/>
            <a:r>
              <a:rPr lang="zh-CN" altLang="en-US" sz="1000" smtClean="0"/>
              <a:t>释放</a:t>
            </a:r>
            <a:r>
              <a:rPr lang="en-US" altLang="zh-CN" sz="1000" smtClean="0"/>
              <a:t>CPU</a:t>
            </a:r>
            <a:r>
              <a:rPr lang="zh-CN" altLang="en-US" sz="1000" smtClean="0"/>
              <a:t>资源，进入</a:t>
            </a:r>
            <a:r>
              <a:rPr lang="en-US" altLang="zh-CN" sz="1000" smtClean="0"/>
              <a:t>Sleep</a:t>
            </a:r>
            <a:r>
              <a:rPr lang="zh-CN" altLang="en-US" sz="1000" smtClean="0"/>
              <a:t>，甚至等待唤醒；</a:t>
            </a:r>
            <a:endParaRPr lang="en-US" altLang="zh-CN" sz="1000" smtClean="0"/>
          </a:p>
          <a:p>
            <a:pPr lvl="2"/>
            <a:endParaRPr lang="en-US" altLang="zh-CN" sz="1000" smtClean="0"/>
          </a:p>
          <a:p>
            <a:r>
              <a:rPr lang="zh-CN" altLang="en-US" sz="1600" b="1" smtClean="0"/>
              <a:t>针对问题</a:t>
            </a:r>
            <a:r>
              <a:rPr lang="en-US" altLang="zh-CN" sz="1600" b="1" smtClean="0"/>
              <a:t>4</a:t>
            </a:r>
          </a:p>
          <a:p>
            <a:pPr lvl="1"/>
            <a:r>
              <a:rPr lang="en-US" altLang="zh-CN" sz="1400" smtClean="0"/>
              <a:t>xchg</a:t>
            </a:r>
            <a:r>
              <a:rPr lang="zh-CN" altLang="en-US" sz="1400" smtClean="0"/>
              <a:t>指令每次都会修改内存，使用更为高效的</a:t>
            </a:r>
            <a:r>
              <a:rPr lang="en-US" altLang="zh-CN" sz="1400" smtClean="0"/>
              <a:t>cmpxchg</a:t>
            </a:r>
            <a:r>
              <a:rPr lang="zh-CN" altLang="en-US" sz="1400" smtClean="0"/>
              <a:t>替代；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Spinlock</a:t>
            </a:r>
            <a:r>
              <a:rPr lang="zh-CN" altLang="en-US" smtClean="0"/>
              <a:t>：</a:t>
            </a:r>
            <a:r>
              <a:rPr lang="en-US" altLang="zh-CN" smtClean="0"/>
              <a:t>Active vs Passive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hlinkClick r:id="rId3"/>
              </a:rPr>
              <a:t>Spinning</a:t>
            </a:r>
            <a:r>
              <a:rPr lang="en-US" altLang="zh-CN" sz="24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Active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Only pause, not release CPU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pause(); _</a:t>
            </a:r>
            <a:r>
              <a:rPr lang="en-US" altLang="zh-CN" sz="1600" dirty="0" err="1" smtClean="0"/>
              <a:t>mm_pause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Passive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Release CPU to System, but not Sleep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/>
              <a:t>pthread_yield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SwitchToThread</a:t>
            </a:r>
            <a:r>
              <a:rPr lang="en-US" altLang="zh-CN" sz="1600" dirty="0" smtClean="0"/>
              <a:t>(); Sleep(0);</a:t>
            </a:r>
            <a:endParaRPr lang="en-US" altLang="zh-CN" sz="1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Release CPU to System, and Sleep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/>
              <a:t>Sleep(n);</a:t>
            </a:r>
            <a:endParaRPr lang="en-US" altLang="zh-CN" sz="1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Hy</a:t>
            </a:r>
            <a:r>
              <a:rPr lang="en-US" altLang="zh-CN" sz="2000" dirty="0" smtClean="0"/>
              <a:t>brid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Active + Passive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600" dirty="0"/>
              <a:t>主流</a:t>
            </a:r>
            <a:r>
              <a:rPr lang="zh-CN" altLang="en-US" sz="1600" dirty="0" smtClean="0"/>
              <a:t>实现方式</a:t>
            </a:r>
            <a:endParaRPr lang="zh-CN" altLang="en-US" sz="1600" dirty="0"/>
          </a:p>
        </p:txBody>
      </p:sp>
      <p:pic>
        <p:nvPicPr>
          <p:cNvPr id="1025" name="Picture 1" descr="C:\Users\dengdeng\AppData\Roaming\Tencent\Users\63851885\QQ\WinTemp\RichOle\X_G}_BFN2}VBO5@`2JO]D4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0988" y="1700213"/>
            <a:ext cx="34575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一个真实案例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/>
              <a:t>案例来源</a:t>
            </a:r>
            <a:endParaRPr lang="en-US" altLang="zh-CN" sz="1800" smtClean="0"/>
          </a:p>
          <a:p>
            <a:pPr lvl="1"/>
            <a:r>
              <a:rPr lang="en-US" altLang="zh-CN" sz="1600" smtClean="0"/>
              <a:t>TNT/NTSE</a:t>
            </a:r>
            <a:r>
              <a:rPr lang="zh-CN" altLang="en-US" sz="1600" smtClean="0"/>
              <a:t>引擎为了高效率，实现了自己的</a:t>
            </a:r>
            <a:r>
              <a:rPr lang="en-US" altLang="zh-CN" sz="1600" smtClean="0"/>
              <a:t>Mutex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进行</a:t>
            </a:r>
            <a:r>
              <a:rPr lang="en-US" altLang="zh-CN" sz="1600" smtClean="0"/>
              <a:t>Sysbench Insert</a:t>
            </a:r>
            <a:r>
              <a:rPr lang="zh-CN" altLang="en-US" sz="1600" smtClean="0"/>
              <a:t>测试的效果：</a:t>
            </a:r>
            <a:r>
              <a:rPr lang="en-US" altLang="zh-CN" sz="1600" smtClean="0"/>
              <a:t>TPS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600325"/>
            <a:ext cx="5688012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一个真实案例</a:t>
            </a:r>
            <a:r>
              <a:rPr lang="en-US" altLang="zh-CN" sz="3600" smtClean="0"/>
              <a:t>(</a:t>
            </a:r>
            <a:r>
              <a:rPr lang="zh-CN" altLang="en-US" sz="3600" smtClean="0"/>
              <a:t>续</a:t>
            </a:r>
            <a:r>
              <a:rPr lang="en-US" altLang="zh-CN" sz="3600" smtClean="0"/>
              <a:t>)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案例分析</a:t>
            </a:r>
            <a:r>
              <a:rPr lang="en-US" altLang="zh-CN" sz="2000" smtClean="0"/>
              <a:t>(Mutex</a:t>
            </a:r>
            <a:r>
              <a:rPr lang="zh-CN" altLang="en-US" sz="2000" smtClean="0"/>
              <a:t>部分实现</a:t>
            </a:r>
            <a:r>
              <a:rPr lang="en-US" altLang="zh-CN" sz="2000" smtClean="0"/>
              <a:t>)</a:t>
            </a:r>
            <a:endParaRPr lang="zh-CN" altLang="en-US" sz="2000" smtClean="0"/>
          </a:p>
        </p:txBody>
      </p:sp>
      <p:pic>
        <p:nvPicPr>
          <p:cNvPr id="1026" name="Picture 2" descr="C:\Users\dengdeng\AppData\Roaming\Tencent\Users\63851885\QQ\WinTemp\RichOle\LLE@$9%DB$%`56D~ERW[Z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205038"/>
            <a:ext cx="28003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1513" y="2060575"/>
            <a:ext cx="5543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一个真实案例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解决方案</a:t>
            </a:r>
            <a:r>
              <a:rPr lang="en-US" altLang="zh-CN" sz="2400" smtClean="0"/>
              <a:t>/</a:t>
            </a:r>
            <a:r>
              <a:rPr lang="zh-CN" altLang="en-US" sz="2400" smtClean="0"/>
              <a:t>效果</a:t>
            </a:r>
          </a:p>
        </p:txBody>
      </p:sp>
      <p:pic>
        <p:nvPicPr>
          <p:cNvPr id="2049" name="Picture 1" descr="C:\Users\dengdeng\AppData\Roaming\Tencent\Users\63851885\QQ\WinTemp\RichOle\)BD]H1V66L$7SG4KRU_1NX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271713"/>
            <a:ext cx="27908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078038"/>
            <a:ext cx="65532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：</a:t>
            </a:r>
            <a:r>
              <a:rPr lang="en-US" altLang="zh-CN" smtClean="0"/>
              <a:t>C/C++ vs Java (1)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b="1" dirty="0" smtClean="0"/>
              <a:t>Volatile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1500" dirty="0"/>
              <a:t>易失</a:t>
            </a:r>
            <a:r>
              <a:rPr lang="zh-CN" altLang="en-US" sz="1500" dirty="0" smtClean="0"/>
              <a:t>的，不稳定的</a:t>
            </a:r>
            <a:r>
              <a:rPr lang="en-US" altLang="zh-CN" sz="1500" dirty="0" smtClean="0"/>
              <a:t>...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5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b="1" dirty="0" smtClean="0"/>
              <a:t>Volatile in C/C++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/>
              <a:t>The </a:t>
            </a:r>
            <a:r>
              <a:rPr lang="en-US" altLang="zh-CN" sz="1600" b="1" dirty="0"/>
              <a:t>volatile</a:t>
            </a:r>
            <a:r>
              <a:rPr lang="en-US" altLang="zh-CN" sz="1600" dirty="0"/>
              <a:t> keyword is used on variables that may be modified simultaneously by other threads. This warns the compiler to fetch them fresh each time, rather than caching them in registers</a:t>
            </a:r>
            <a:r>
              <a:rPr lang="en-US" altLang="zh-CN" sz="1600" dirty="0" smtClean="0"/>
              <a:t>. (</a:t>
            </a:r>
            <a:r>
              <a:rPr lang="en-US" altLang="zh-CN" sz="1600" b="1" dirty="0" smtClean="0"/>
              <a:t>read/write actually happens</a:t>
            </a:r>
            <a:r>
              <a:rPr lang="en-US" altLang="zh-CN" sz="16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b="1" dirty="0" smtClean="0"/>
              <a:t>No reordering </a:t>
            </a:r>
            <a:r>
              <a:rPr lang="en-US" altLang="zh-CN" sz="1600" dirty="0" smtClean="0"/>
              <a:t>occurs between </a:t>
            </a:r>
            <a:r>
              <a:rPr lang="en-US" altLang="zh-CN" sz="1600" b="1" dirty="0" smtClean="0"/>
              <a:t>different volatile reads/writes</a:t>
            </a:r>
            <a:r>
              <a:rPr lang="en-US" altLang="zh-CN" sz="1600" dirty="0" smtClean="0"/>
              <a:t>. (</a:t>
            </a:r>
            <a:r>
              <a:rPr lang="en-US" altLang="zh-CN" sz="1600" b="1" dirty="0" smtClean="0"/>
              <a:t>only volatile variables guarantee no reordering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b="1" dirty="0" smtClean="0"/>
              <a:t>Volatile in Java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u="sng" dirty="0" smtClean="0"/>
              <a:t>(</a:t>
            </a:r>
            <a:r>
              <a:rPr lang="en-US" altLang="zh-CN" sz="1600" i="1" u="sng" dirty="0" smtClean="0"/>
              <a:t>The Same as C/C++</a:t>
            </a:r>
            <a:r>
              <a:rPr lang="en-US" altLang="zh-CN" sz="1600" u="sng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Plus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u="sng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Volatile reads and writes establish a </a:t>
            </a:r>
            <a:r>
              <a:rPr lang="en-US" altLang="zh-CN" sz="1600" dirty="0">
                <a:solidFill>
                  <a:srgbClr val="FF0000"/>
                </a:solidFill>
                <a:hlinkClick r:id="rId3" tooltip="Happened-before"/>
              </a:rPr>
              <a:t>happens-before relationship</a:t>
            </a:r>
            <a:r>
              <a:rPr lang="en-US" altLang="zh-CN" sz="1600" dirty="0">
                <a:solidFill>
                  <a:srgbClr val="FF0000"/>
                </a:solidFill>
              </a:rPr>
              <a:t>, much like acquiring and releasing a </a:t>
            </a:r>
            <a:r>
              <a:rPr lang="en-US" altLang="zh-CN" sz="1600" dirty="0" err="1">
                <a:solidFill>
                  <a:srgbClr val="FF0000"/>
                </a:solidFill>
              </a:rPr>
              <a:t>mutex</a:t>
            </a:r>
            <a:r>
              <a:rPr lang="en-US" altLang="zh-CN" sz="1600" dirty="0" smtClean="0">
                <a:solidFill>
                  <a:srgbClr val="FF0000"/>
                </a:solidFill>
              </a:rPr>
              <a:t>. 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no reordering takes place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Read Volatile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Acquire Semantics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altLang="zh-CN" sz="1600" b="1" dirty="0">
                <a:solidFill>
                  <a:srgbClr val="FF0000"/>
                </a:solidFill>
              </a:rPr>
              <a:t>Write Volatile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Release Semantics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endParaRPr lang="en-US" altLang="zh-CN" sz="1900" u="sng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Writes </a:t>
            </a:r>
            <a:r>
              <a:rPr lang="en-US" altLang="zh-CN" sz="1600" dirty="0"/>
              <a:t>and reads of volatile </a:t>
            </a:r>
            <a:r>
              <a:rPr lang="en-US" altLang="zh-CN" sz="1600" b="1" dirty="0"/>
              <a:t>long and double </a:t>
            </a:r>
            <a:r>
              <a:rPr lang="en-US" altLang="zh-CN" sz="1600" dirty="0"/>
              <a:t>values are always </a:t>
            </a:r>
            <a:r>
              <a:rPr lang="en-US" altLang="zh-CN" sz="1600" b="1" dirty="0"/>
              <a:t>atomic</a:t>
            </a:r>
            <a:r>
              <a:rPr lang="en-US" altLang="zh-CN" sz="1600" dirty="0" smtClean="0"/>
              <a:t>.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>
                <a:hlinkClick r:id="rId4"/>
              </a:rPr>
              <a:t>The Java Language Specification Java SE 7 Edition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Chapter 17.7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：</a:t>
            </a:r>
            <a:r>
              <a:rPr lang="en-US" altLang="zh-CN" smtClean="0"/>
              <a:t>C/C++ vs Java (2)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Examples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answer = 0</a:t>
            </a:r>
            <a:r>
              <a:rPr lang="en-US" altLang="zh-CN" sz="1600" dirty="0" smtClean="0"/>
              <a:t>;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b="1" dirty="0" err="1" smtClean="0"/>
              <a:t>bool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volatile</a:t>
            </a:r>
            <a:r>
              <a:rPr lang="en-US" altLang="zh-CN" sz="1600" b="1" dirty="0" smtClean="0"/>
              <a:t> ready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 smtClean="0"/>
              <a:t>Question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600" dirty="0" smtClean="0"/>
              <a:t>Thread 2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answer</a:t>
            </a:r>
            <a:r>
              <a:rPr lang="zh-CN" altLang="en-US" sz="1600" dirty="0" smtClean="0"/>
              <a:t>会输出什么结果？</a:t>
            </a:r>
            <a:endParaRPr lang="en-US" altLang="zh-CN" sz="16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2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C/C++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answer = 42 or 0</a:t>
            </a:r>
            <a:r>
              <a:rPr lang="zh-CN" altLang="en-US" sz="1400" dirty="0" smtClean="0"/>
              <a:t>，均有可能；</a:t>
            </a: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Java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answer = 42</a:t>
            </a:r>
            <a:r>
              <a:rPr lang="zh-CN" altLang="en-US" sz="1400" dirty="0" smtClean="0"/>
              <a:t>，只有唯一的结果；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Why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Java’s Volatile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Write Release Semantics </a:t>
            </a:r>
            <a:r>
              <a:rPr lang="en-US" altLang="zh-CN" sz="1400" dirty="0" smtClean="0">
                <a:sym typeface="Wingdings" pitchFamily="2" charset="2"/>
              </a:rPr>
              <a:t> ready(true)</a:t>
            </a:r>
            <a:r>
              <a:rPr lang="zh-CN" altLang="en-US" sz="1400" dirty="0" smtClean="0">
                <a:sym typeface="Wingdings" pitchFamily="2" charset="2"/>
              </a:rPr>
              <a:t>一定在</a:t>
            </a:r>
            <a:r>
              <a:rPr lang="en-US" altLang="zh-CN" sz="1400" dirty="0" smtClean="0">
                <a:sym typeface="Wingdings" pitchFamily="2" charset="2"/>
              </a:rPr>
              <a:t>answer(42)</a:t>
            </a:r>
            <a:r>
              <a:rPr lang="zh-CN" altLang="en-US" sz="1400" dirty="0" smtClean="0">
                <a:sym typeface="Wingdings" pitchFamily="2" charset="2"/>
              </a:rPr>
              <a:t>之后执行；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557338"/>
            <a:ext cx="4105275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Others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hlinkClick r:id="rId3"/>
              </a:rPr>
              <a:t>False Sharing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hlinkClick r:id="rId4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hlinkClick r:id="rId4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>
              <a:hlinkClick r:id="rId4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hlinkClick r:id="rId4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hlinkClick r:id="rId4"/>
              </a:rPr>
              <a:t>Distributed Read-Write </a:t>
            </a:r>
            <a:r>
              <a:rPr lang="en-US" altLang="zh-CN" sz="2000" dirty="0" err="1" smtClean="0">
                <a:hlinkClick r:id="rId4"/>
              </a:rPr>
              <a:t>Mutex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hlinkClick r:id="rId5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>
              <a:hlinkClick r:id="rId5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hlinkClick r:id="rId5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hlinkClick r:id="rId5"/>
              </a:rPr>
              <a:t>Per-Processor Data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0338" y="1196975"/>
            <a:ext cx="36004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4663" y="3716338"/>
            <a:ext cx="424815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Hierarchy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/>
              <a:t>Multi-Level of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Nehalem (Three-Level)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L1(Per-Core)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32 KB D-Cache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32 KB I-Cache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L2(Per-Core)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256 KB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L3(Shared)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8M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How to Test Cache Size</a:t>
            </a:r>
            <a:r>
              <a:rPr lang="zh-CN" altLang="en-US" sz="1400" dirty="0" smtClean="0"/>
              <a:t>？</a:t>
            </a:r>
            <a:endParaRPr lang="en-US" altLang="zh-CN" sz="1400" dirty="0" smtClean="0"/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000" dirty="0" smtClean="0">
                <a:hlinkClick r:id="rId3"/>
              </a:rPr>
              <a:t>Igor’s Blog</a:t>
            </a:r>
            <a:r>
              <a:rPr lang="en-US" altLang="zh-CN" sz="1000" dirty="0" smtClean="0"/>
              <a:t> (Example 3)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/>
              <a:t>Pentium(R) Dual-Core CPU E5800(Two-Level)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/>
              <a:t>本人</a:t>
            </a:r>
            <a:r>
              <a:rPr lang="en-US" altLang="zh-CN" sz="1400" dirty="0" smtClean="0"/>
              <a:t>PC</a:t>
            </a:r>
            <a:r>
              <a:rPr lang="zh-CN" altLang="en-US" sz="1400" dirty="0" smtClean="0"/>
              <a:t>机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32 KB L1 Data 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32 KB L1 Instruction Cache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400" dirty="0" smtClean="0"/>
              <a:t>2 MB L2 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(Unified Cache)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2700" y="2636838"/>
            <a:ext cx="427831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 smtClean="0">
                <a:latin typeface="+mj-ea"/>
              </a:rPr>
              <a:t>Parallel Programming</a:t>
            </a:r>
            <a:r>
              <a:rPr lang="zh-CN" altLang="en-US" sz="3600" dirty="0" smtClean="0">
                <a:latin typeface="+mj-ea"/>
              </a:rPr>
              <a:t>，未完待续</a:t>
            </a:r>
            <a:r>
              <a:rPr lang="en-US" altLang="zh-CN" sz="3600" dirty="0" smtClean="0">
                <a:latin typeface="+mj-ea"/>
              </a:rPr>
              <a:t>...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</a:t>
            </a:r>
            <a:r>
              <a:rPr lang="zh-CN" altLang="en-US" smtClean="0"/>
              <a:t>综合</a:t>
            </a:r>
          </a:p>
        </p:txBody>
      </p:sp>
      <p:sp>
        <p:nvSpPr>
          <p:cNvPr id="171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/>
              <a:t>A Primer on Memory Consistency and Cache Coherence. (Synthesis Lectures on Computer Architecture)</a:t>
            </a:r>
            <a:endParaRPr lang="en-US" altLang="zh-CN" sz="1400" smtClean="0">
              <a:hlinkClick r:id="rId2"/>
            </a:endParaRPr>
          </a:p>
          <a:p>
            <a:r>
              <a:rPr lang="en-US" altLang="zh-CN" sz="1400" smtClean="0">
                <a:hlinkClick r:id="rId2"/>
              </a:rPr>
              <a:t>Intel 64 and IA-32 Architectures Software Developer’s Manual Combined Volumes:1, 2A, 2B, 2C, 3A, 3B, and 3C</a:t>
            </a:r>
            <a:endParaRPr lang="en-US" altLang="zh-CN" sz="1400" smtClean="0"/>
          </a:p>
          <a:p>
            <a:r>
              <a:rPr lang="en-US" altLang="zh-CN" sz="1400" smtClean="0">
                <a:hlinkClick r:id="rId3" action="ppaction://hlinkfile"/>
              </a:rPr>
              <a:t>AMD64 Architecture Programmers Manual Volume 1 System Programming</a:t>
            </a:r>
            <a:endParaRPr lang="en-US" altLang="zh-CN" sz="1400" smtClean="0"/>
          </a:p>
          <a:p>
            <a:r>
              <a:rPr lang="en-US" altLang="zh-CN" sz="1400" smtClean="0">
                <a:hlinkClick r:id="rId4"/>
              </a:rPr>
              <a:t>AMD64 Architecture Programmers Manual Volume 2 System Programming</a:t>
            </a:r>
            <a:endParaRPr lang="en-US" altLang="zh-CN" sz="1400" smtClean="0"/>
          </a:p>
          <a:p>
            <a:r>
              <a:rPr lang="en-US" altLang="zh-CN" sz="1400" smtClean="0">
                <a:hlinkClick r:id="rId5"/>
              </a:rPr>
              <a:t>MYTHBUSTING MODERN HARDWARE TO GAIN “MECHANICAL SYMPATHY”</a:t>
            </a:r>
            <a:r>
              <a:rPr lang="en-US" altLang="zh-CN" sz="1400" smtClean="0"/>
              <a:t> </a:t>
            </a:r>
          </a:p>
          <a:p>
            <a:r>
              <a:rPr lang="en-US" altLang="zh-CN" sz="1400" smtClean="0">
                <a:hlinkClick r:id="rId6"/>
              </a:rPr>
              <a:t>Performance Tuning for CPU(Marat Dukhan)</a:t>
            </a:r>
            <a:endParaRPr lang="en-US" altLang="zh-CN" sz="1400" smtClean="0"/>
          </a:p>
          <a:p>
            <a:r>
              <a:rPr lang="en-US" altLang="zh-CN" sz="1400" smtClean="0"/>
              <a:t>Understanding The Linux Kernel 3</a:t>
            </a:r>
            <a:r>
              <a:rPr lang="en-US" altLang="zh-CN" sz="1400" baseline="30000" smtClean="0"/>
              <a:t>rd</a:t>
            </a:r>
            <a:r>
              <a:rPr lang="en-US" altLang="zh-CN" sz="1400" smtClean="0"/>
              <a:t> Edition</a:t>
            </a:r>
          </a:p>
          <a:p>
            <a:r>
              <a:rPr lang="en-US" altLang="zh-CN" sz="1400" smtClean="0">
                <a:hlinkClick r:id="rId7"/>
              </a:rPr>
              <a:t>Working Draft, Standard for Programming Language C++</a:t>
            </a:r>
            <a:endParaRPr lang="en-US" altLang="zh-CN" sz="1400" smtClean="0"/>
          </a:p>
          <a:p>
            <a:r>
              <a:rPr lang="en-US" altLang="zh-CN" sz="1400" smtClean="0"/>
              <a:t>The Art of Multiprocessor Programming</a:t>
            </a:r>
          </a:p>
          <a:p>
            <a:r>
              <a:rPr lang="en-US" altLang="zh-CN" sz="1400" smtClean="0">
                <a:hlinkClick r:id="rId8"/>
              </a:rPr>
              <a:t>Nehalem - Everything You Need to Know about Intel's New Architecture</a:t>
            </a:r>
            <a:endParaRPr lang="en-US" altLang="zh-CN" sz="1400" smtClean="0"/>
          </a:p>
          <a:p>
            <a:r>
              <a:rPr lang="en-US" altLang="zh-CN" sz="1400" smtClean="0">
                <a:hlinkClick r:id="rId9"/>
              </a:rPr>
              <a:t>Intel Core i7 (Nehalem): Architecture By AMD?</a:t>
            </a:r>
            <a:r>
              <a:rPr lang="en-US" altLang="zh-CN" sz="1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Reference-CPU Cache</a:t>
            </a:r>
            <a:endParaRPr lang="zh-CN" altLang="en-US" smtClean="0"/>
          </a:p>
        </p:txBody>
      </p:sp>
      <p:sp>
        <p:nvSpPr>
          <p:cNvPr id="172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u="sng" smtClean="0">
                <a:hlinkClick r:id="rId3"/>
              </a:rPr>
              <a:t>Cache Coherence Protocols</a:t>
            </a:r>
            <a:endParaRPr lang="en-US" altLang="zh-CN" sz="1400" smtClean="0"/>
          </a:p>
          <a:p>
            <a:r>
              <a:rPr lang="zh-CN" altLang="en-US" sz="1400" smtClean="0">
                <a:hlinkClick r:id="rId4"/>
              </a:rPr>
              <a:t>高速缓存（</a:t>
            </a:r>
            <a:r>
              <a:rPr lang="en-US" altLang="zh-CN" sz="1400" u="sng" smtClean="0">
                <a:hlinkClick r:id="rId4"/>
              </a:rPr>
              <a:t>Cache Memory</a:t>
            </a:r>
            <a:r>
              <a:rPr lang="zh-CN" altLang="en-US" sz="1400" smtClean="0">
                <a:hlinkClick r:id="rId4"/>
              </a:rPr>
              <a:t>）</a:t>
            </a:r>
            <a:endParaRPr lang="en-US" altLang="zh-CN" sz="1400" smtClean="0"/>
          </a:p>
          <a:p>
            <a:r>
              <a:rPr lang="en-US" altLang="zh-CN" sz="1400" smtClean="0">
                <a:hlinkClick r:id="rId5"/>
              </a:rPr>
              <a:t>Cache(268 Pages)</a:t>
            </a:r>
            <a:endParaRPr lang="en-US" altLang="zh-CN" sz="1400" smtClean="0"/>
          </a:p>
          <a:p>
            <a:r>
              <a:rPr lang="en-US" altLang="zh-CN" sz="1400" smtClean="0">
                <a:hlinkClick r:id="rId6"/>
              </a:rPr>
              <a:t>Cache: a place for concealment and safekeeping</a:t>
            </a:r>
            <a:endParaRPr lang="en-US" altLang="zh-CN" sz="1400" smtClean="0"/>
          </a:p>
          <a:p>
            <a:r>
              <a:rPr lang="en-US" altLang="zh-CN" sz="1400" smtClean="0">
                <a:hlinkClick r:id="rId7"/>
              </a:rPr>
              <a:t>Gallery of Processor Cache Effects</a:t>
            </a:r>
            <a:endParaRPr lang="en-US" altLang="zh-CN" sz="1400" smtClean="0"/>
          </a:p>
          <a:p>
            <a:r>
              <a:rPr lang="en-US" altLang="zh-CN" sz="1400" smtClean="0">
                <a:hlinkClick r:id="rId8"/>
              </a:rPr>
              <a:t>Getting Physical With Memory</a:t>
            </a:r>
            <a:endParaRPr lang="en-US" altLang="zh-CN" sz="1400" smtClean="0"/>
          </a:p>
          <a:p>
            <a:r>
              <a:rPr lang="en-US" altLang="zh-CN" sz="1400" smtClean="0">
                <a:hlinkClick r:id="rId9"/>
              </a:rPr>
              <a:t>Intel’s Haswell CPU Microarchitecture</a:t>
            </a:r>
            <a:endParaRPr lang="en-US" altLang="zh-CN" sz="1400" smtClean="0"/>
          </a:p>
          <a:p>
            <a:r>
              <a:rPr lang="en-US" altLang="zh-CN" sz="1400" smtClean="0">
                <a:hlinkClick r:id="rId10"/>
              </a:rPr>
              <a:t>Introduction of Cache Memory</a:t>
            </a:r>
            <a:endParaRPr lang="zh-CN" altLang="en-US" sz="1400" smtClean="0"/>
          </a:p>
          <a:p>
            <a:r>
              <a:rPr lang="en-US" altLang="zh-CN" sz="1400" smtClean="0">
                <a:hlinkClick r:id="rId11" action="ppaction://hlinkfile"/>
              </a:rPr>
              <a:t>CPU Cache Flushing Fallacy</a:t>
            </a:r>
            <a:endParaRPr lang="en-US" altLang="zh-CN" sz="1400" smtClean="0"/>
          </a:p>
          <a:p>
            <a:r>
              <a:rPr lang="en-US" altLang="zh-CN" sz="1400" u="sng" smtClean="0">
                <a:hlinkClick r:id="rId12"/>
              </a:rPr>
              <a:t>Multiprocessor Cache Coherence</a:t>
            </a:r>
            <a:endParaRPr lang="en-US" altLang="zh-CN" sz="1400" u="sng" smtClean="0"/>
          </a:p>
          <a:p>
            <a:r>
              <a:rPr lang="en-US" altLang="zh-CN" sz="1400" smtClean="0">
                <a:hlinkClick r:id="rId13"/>
              </a:rPr>
              <a:t>Understanding the CPU Cache</a:t>
            </a:r>
            <a:endParaRPr lang="en-US" altLang="zh-CN" sz="1400" smtClean="0"/>
          </a:p>
          <a:p>
            <a:r>
              <a:rPr lang="en-US" altLang="zh-CN" sz="1400" u="sng" smtClean="0">
                <a:hlinkClick r:id="rId14"/>
              </a:rPr>
              <a:t>What Every Programmer Should Know About Memory</a:t>
            </a:r>
            <a:r>
              <a:rPr lang="en-US" altLang="zh-CN" sz="1400" smtClean="0">
                <a:hlinkClick r:id="rId14"/>
              </a:rPr>
              <a:t> - Akkadia.org</a:t>
            </a:r>
            <a:endParaRPr lang="en-US" altLang="zh-CN" sz="1400" smtClean="0"/>
          </a:p>
          <a:p>
            <a:r>
              <a:rPr lang="en-US" altLang="zh-CN" sz="1400" smtClean="0"/>
              <a:t>What Programmer Should Know about Memory Consistence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Reference-Atomic</a:t>
            </a:r>
            <a:endParaRPr lang="zh-CN" altLang="en-US" smtClean="0"/>
          </a:p>
        </p:txBody>
      </p:sp>
      <p:sp>
        <p:nvSpPr>
          <p:cNvPr id="174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>
                <a:hlinkClick r:id="rId2"/>
              </a:rPr>
              <a:t>An attempt to illustrate differences between memory ordering and atomic access</a:t>
            </a:r>
            <a:endParaRPr lang="en-US" altLang="zh-CN" sz="1400" smtClean="0"/>
          </a:p>
          <a:p>
            <a:r>
              <a:rPr lang="en-US" altLang="zh-CN" sz="1400" smtClean="0">
                <a:hlinkClick r:id="rId3"/>
              </a:rPr>
              <a:t>Anatomy of Linux synchronization methods</a:t>
            </a:r>
            <a:endParaRPr lang="en-US" altLang="zh-CN" sz="1400" smtClean="0"/>
          </a:p>
          <a:p>
            <a:r>
              <a:rPr lang="en-US" altLang="zh-CN" sz="1400" smtClean="0">
                <a:hlinkClick r:id="rId4"/>
              </a:rPr>
              <a:t>Atomic Builtins - Using the GNU Compiler Collection (GCC)</a:t>
            </a:r>
            <a:endParaRPr lang="en-US" altLang="zh-CN" sz="1400" smtClean="0"/>
          </a:p>
          <a:p>
            <a:r>
              <a:rPr lang="en-US" altLang="zh-CN" sz="1400" smtClean="0">
                <a:hlinkClick r:id="rId5" tooltip="Permalink to Atomic vs. Non-Atomic Operations"/>
              </a:rPr>
              <a:t>Atomic vs. Non-Atomic Operations</a:t>
            </a:r>
            <a:endParaRPr lang="en-US" altLang="zh-CN" sz="1400" smtClean="0"/>
          </a:p>
          <a:p>
            <a:r>
              <a:rPr lang="en-US" altLang="zh-CN" sz="1400" smtClean="0">
                <a:hlinkClick r:id="rId6"/>
              </a:rPr>
              <a:t>Understanding Atomic Operations</a:t>
            </a:r>
            <a:endParaRPr lang="en-US" altLang="zh-CN" sz="1400" smtClean="0"/>
          </a:p>
          <a:p>
            <a:r>
              <a:rPr lang="en-US" altLang="zh-CN" sz="1400" smtClean="0">
                <a:hlinkClick r:id="rId7" action="ppaction://hlinkfile"/>
              </a:rPr>
              <a:t>Validating Memory Barriers and Atomic Instructions</a:t>
            </a: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Reference-Memory Ordering(1)</a:t>
            </a:r>
            <a:endParaRPr lang="zh-CN" altLang="en-US" smtClean="0"/>
          </a:p>
        </p:txBody>
      </p:sp>
      <p:sp>
        <p:nvSpPr>
          <p:cNvPr id="175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smtClean="0">
                <a:hlinkClick r:id="rId2"/>
              </a:rPr>
              <a:t>Acquire and Release Semantics</a:t>
            </a:r>
            <a:endParaRPr lang="en-US" altLang="zh-CN" sz="1200" smtClean="0"/>
          </a:p>
          <a:p>
            <a:r>
              <a:rPr lang="en-US" altLang="zh-CN" sz="1200" smtClean="0">
                <a:hlinkClick r:id="rId3"/>
              </a:rPr>
              <a:t>An attempt to illustrate differences between memory ordering and atomic access</a:t>
            </a:r>
            <a:endParaRPr lang="en-US" altLang="zh-CN" sz="1200" smtClean="0"/>
          </a:p>
          <a:p>
            <a:r>
              <a:rPr lang="en-US" altLang="zh-CN" sz="1200" smtClean="0">
                <a:hlinkClick r:id="rId4"/>
              </a:rPr>
              <a:t>what is a store buffer?</a:t>
            </a:r>
            <a:endParaRPr lang="en-US" altLang="zh-CN" sz="1200" smtClean="0"/>
          </a:p>
          <a:p>
            <a:r>
              <a:rPr lang="en-US" altLang="zh-CN" sz="1200" smtClean="0">
                <a:hlinkClick r:id="rId5"/>
              </a:rPr>
              <a:t>Which is a better write barrier on x86: lock+addl or xchgl?</a:t>
            </a:r>
            <a:endParaRPr lang="en-US" altLang="zh-CN" sz="1200" smtClean="0"/>
          </a:p>
          <a:p>
            <a:r>
              <a:rPr lang="en-US" altLang="zh-CN" sz="1200" smtClean="0">
                <a:hlinkClick r:id="rId6"/>
              </a:rPr>
              <a:t>Relative performance of swap vs compare-and-swap locks on x86</a:t>
            </a:r>
            <a:endParaRPr lang="en-US" altLang="zh-CN" sz="1200" smtClean="0"/>
          </a:p>
          <a:p>
            <a:r>
              <a:rPr lang="en-US" altLang="zh-CN" sz="1200" smtClean="0">
                <a:hlinkClick r:id="rId7"/>
              </a:rPr>
              <a:t>difference in mfence and asm volatile (“” : : : “memory”)</a:t>
            </a:r>
            <a:endParaRPr lang="en-US" altLang="zh-CN" sz="1200" smtClean="0"/>
          </a:p>
          <a:p>
            <a:r>
              <a:rPr lang="en-US" altLang="zh-CN" sz="1200" smtClean="0">
                <a:hlinkClick r:id="rId8"/>
              </a:rPr>
              <a:t>Inline Assembly</a:t>
            </a:r>
            <a:endParaRPr lang="en-US" altLang="zh-CN" sz="1200" smtClean="0"/>
          </a:p>
          <a:p>
            <a:r>
              <a:rPr lang="en-US" altLang="zh-CN" sz="1200" smtClean="0">
                <a:hlinkClick r:id="rId9"/>
              </a:rPr>
              <a:t>Intel memory ordering, fence instructions, and atomic operations.</a:t>
            </a:r>
            <a:endParaRPr lang="en-US" altLang="zh-CN" sz="1200" smtClean="0"/>
          </a:p>
          <a:p>
            <a:r>
              <a:rPr lang="en-US" altLang="zh-CN" sz="1200" smtClean="0">
                <a:hlinkClick r:id="rId10"/>
              </a:rPr>
              <a:t>Intel’s ‘cmpxchg’ instruction</a:t>
            </a:r>
            <a:endParaRPr lang="en-US" altLang="zh-CN" sz="1200" smtClean="0"/>
          </a:p>
          <a:p>
            <a:r>
              <a:rPr lang="en-US" altLang="zh-CN" sz="1200" smtClean="0">
                <a:hlinkClick r:id="rId11" action="ppaction://hlinkfile"/>
              </a:rPr>
              <a:t>Lockless Programming Considerations for Xbox 360 and Microsoft Windows</a:t>
            </a:r>
            <a:endParaRPr lang="en-US" altLang="zh-CN" sz="1200" smtClean="0"/>
          </a:p>
          <a:p>
            <a:r>
              <a:rPr lang="en-US" altLang="zh-CN" sz="1200" smtClean="0">
                <a:hlinkClick r:id="rId12" action="ppaction://hlinkfile"/>
              </a:rPr>
              <a:t>Write Combining</a:t>
            </a:r>
            <a:endParaRPr lang="en-US" altLang="zh-CN" sz="1200" smtClean="0"/>
          </a:p>
          <a:p>
            <a:r>
              <a:rPr lang="en-US" altLang="zh-CN" sz="1200" u="sng" smtClean="0">
                <a:hlinkClick r:id="rId13"/>
              </a:rPr>
              <a:t>Memory barriers: a hardware view for software hackers</a:t>
            </a:r>
            <a:endParaRPr lang="en-US" altLang="zh-CN" sz="1200" u="sng" smtClean="0"/>
          </a:p>
          <a:p>
            <a:r>
              <a:rPr lang="en-US" altLang="zh-CN" sz="1200" smtClean="0">
                <a:hlinkClick r:id="rId14" tooltip="Permalink to Memory Barriers Are Like Source Control Operations"/>
              </a:rPr>
              <a:t>Memory Barriers Are Like Source Control Operations</a:t>
            </a:r>
            <a:endParaRPr lang="en-US" altLang="zh-CN" sz="1200" smtClean="0"/>
          </a:p>
          <a:p>
            <a:r>
              <a:rPr lang="en-US" altLang="zh-CN" sz="1200" smtClean="0">
                <a:hlinkClick r:id="rId15" tooltip="Permalink to Memory Ordering at Compile Time"/>
              </a:rPr>
              <a:t>Memory Ordering at Compile Time</a:t>
            </a:r>
            <a:endParaRPr lang="en-US" altLang="zh-CN" sz="1200" smtClean="0"/>
          </a:p>
          <a:p>
            <a:r>
              <a:rPr lang="en-US" altLang="zh-CN" sz="1200" smtClean="0">
                <a:hlinkClick r:id="rId16" tooltip="Permalink to Memory Reordering Caught in the Act"/>
              </a:rPr>
              <a:t>Memory Reordering Caught in the Act</a:t>
            </a:r>
            <a:endParaRPr lang="en-US" altLang="zh-CN" sz="1200" smtClean="0"/>
          </a:p>
          <a:p>
            <a:r>
              <a:rPr lang="en-US" altLang="zh-CN" sz="1200" u="sng" smtClean="0">
                <a:hlinkClick r:id="rId17"/>
              </a:rPr>
              <a:t>Memory barriers</a:t>
            </a:r>
            <a:r>
              <a:rPr lang="en-US" altLang="zh-CN" sz="1200" smtClean="0">
                <a:hlinkClick r:id="rId17"/>
              </a:rPr>
              <a:t> - The </a:t>
            </a:r>
            <a:r>
              <a:rPr lang="en-US" altLang="zh-CN" sz="1200" u="sng" smtClean="0">
                <a:hlinkClick r:id="rId17"/>
              </a:rPr>
              <a:t>Linux Kernel</a:t>
            </a:r>
            <a:r>
              <a:rPr lang="en-US" altLang="zh-CN" sz="1200" smtClean="0">
                <a:hlinkClick r:id="rId17"/>
              </a:rPr>
              <a:t> Archives</a:t>
            </a:r>
            <a:endParaRPr lang="en-US" altLang="zh-CN" sz="1200" smtClean="0"/>
          </a:p>
          <a:p>
            <a:r>
              <a:rPr lang="en-US" altLang="zh-CN" sz="1200" smtClean="0">
                <a:hlinkClick r:id="rId18" action="ppaction://hlinkfile"/>
              </a:rPr>
              <a:t>Understanding Memory Ordering</a:t>
            </a:r>
            <a:endParaRPr lang="en-US" altLang="zh-CN" sz="1200" smtClean="0"/>
          </a:p>
          <a:p>
            <a:r>
              <a:rPr lang="en-US" altLang="zh-CN" sz="1200" smtClean="0">
                <a:hlinkClick r:id="rId19" tooltip="Permalink to Weak vs. Strong Memory Models"/>
              </a:rPr>
              <a:t>Weak vs. Strong Memory Models</a:t>
            </a:r>
            <a:endParaRPr lang="en-US" altLang="zh-CN" sz="1200" smtClean="0"/>
          </a:p>
          <a:p>
            <a:r>
              <a:rPr lang="en-US" altLang="zh-CN" sz="1200" smtClean="0">
                <a:hlinkClick r:id="rId20" action="ppaction://hlinkfile"/>
              </a:rPr>
              <a:t>Who ordered memory fences on an x86?</a:t>
            </a:r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Reference-Memory Ordering(2)</a:t>
            </a:r>
            <a:endParaRPr lang="zh-CN" altLang="en-US" smtClean="0"/>
          </a:p>
        </p:txBody>
      </p:sp>
      <p:sp>
        <p:nvSpPr>
          <p:cNvPr id="176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>
                <a:hlinkClick r:id="rId2"/>
              </a:rPr>
              <a:t>Cambridge Relaxed-Memory Concurrency Group</a:t>
            </a:r>
            <a:endParaRPr lang="en-US" altLang="zh-CN" sz="1400" smtClean="0"/>
          </a:p>
          <a:p>
            <a:r>
              <a:rPr lang="en-US" altLang="zh-CN" sz="1400" smtClean="0">
                <a:hlinkClick r:id="rId3"/>
              </a:rPr>
              <a:t>Who ordered sequential consistency?</a:t>
            </a:r>
            <a:endParaRPr lang="en-US" altLang="zh-CN" sz="1400" smtClean="0"/>
          </a:p>
          <a:p>
            <a:r>
              <a:rPr lang="en-US" altLang="zh-CN" sz="1400" smtClean="0">
                <a:hlinkClick r:id="rId4"/>
              </a:rPr>
              <a:t>The Java Memory Model</a:t>
            </a: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Reference-Programming(1)</a:t>
            </a:r>
            <a:endParaRPr lang="zh-CN" altLang="en-US" smtClean="0"/>
          </a:p>
        </p:txBody>
      </p:sp>
      <p:sp>
        <p:nvSpPr>
          <p:cNvPr id="177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>
                <a:hlinkClick r:id="rId2" tooltip="Permalink to An Introduction to Lock-Free Programming"/>
              </a:rPr>
              <a:t>An Introduction to Lock-Free Programming</a:t>
            </a:r>
            <a:endParaRPr lang="en-US" altLang="zh-CN" sz="1400" smtClean="0"/>
          </a:p>
          <a:p>
            <a:r>
              <a:rPr lang="en-US" altLang="zh-CN" sz="1400" smtClean="0">
                <a:hlinkClick r:id="rId3"/>
              </a:rPr>
              <a:t>Distributed Reader-Writer Mutex</a:t>
            </a:r>
            <a:endParaRPr lang="en-US" altLang="zh-CN" sz="1400" smtClean="0"/>
          </a:p>
          <a:p>
            <a:r>
              <a:rPr lang="en-US" altLang="zh-CN" sz="1400" smtClean="0">
                <a:hlinkClick r:id="rId4"/>
              </a:rPr>
              <a:t>Effective Concurrency: Eliminate False Sharing</a:t>
            </a:r>
            <a:endParaRPr lang="en-US" altLang="zh-CN" sz="1400" smtClean="0"/>
          </a:p>
          <a:p>
            <a:r>
              <a:rPr lang="en-US" altLang="zh-CN" sz="1400" smtClean="0">
                <a:hlinkClick r:id="rId5"/>
              </a:rPr>
              <a:t>False-sharing</a:t>
            </a:r>
            <a:endParaRPr lang="en-US" altLang="zh-CN" sz="1400" smtClean="0"/>
          </a:p>
          <a:p>
            <a:r>
              <a:rPr lang="en-US" altLang="zh-CN" sz="1400" smtClean="0">
                <a:hlinkClick r:id="rId6"/>
              </a:rPr>
              <a:t>False Sharing</a:t>
            </a:r>
            <a:endParaRPr lang="en-US" altLang="zh-CN" sz="1400" smtClean="0"/>
          </a:p>
          <a:p>
            <a:r>
              <a:rPr lang="en-US" altLang="zh-CN" sz="1400" smtClean="0">
                <a:hlinkClick r:id="rId7"/>
              </a:rPr>
              <a:t>x86 spinlock using cmpxchg</a:t>
            </a:r>
            <a:endParaRPr lang="en-US" altLang="zh-CN" sz="1400" smtClean="0"/>
          </a:p>
          <a:p>
            <a:r>
              <a:rPr lang="en-US" altLang="zh-CN" sz="1400" smtClean="0">
                <a:hlinkClick r:id="rId8"/>
              </a:rPr>
              <a:t>SetThreadAffinityMask for unix systems</a:t>
            </a:r>
            <a:endParaRPr lang="en-US" altLang="zh-CN" sz="1400" smtClean="0"/>
          </a:p>
          <a:p>
            <a:r>
              <a:rPr lang="en-US" altLang="zh-CN" sz="1400" u="sng" smtClean="0">
                <a:hlinkClick r:id="rId9"/>
              </a:rPr>
              <a:t>Lock Free Algorithms</a:t>
            </a:r>
            <a:r>
              <a:rPr lang="en-US" altLang="zh-CN" sz="1400" smtClean="0">
                <a:hlinkClick r:id="rId9"/>
              </a:rPr>
              <a:t> - QCon London</a:t>
            </a:r>
            <a:endParaRPr lang="en-US" altLang="zh-CN" sz="1400" smtClean="0"/>
          </a:p>
          <a:p>
            <a:r>
              <a:rPr lang="en-US" altLang="zh-CN" sz="1400" smtClean="0">
                <a:hlinkClick r:id="rId10"/>
              </a:rPr>
              <a:t>pause instruction in x86</a:t>
            </a:r>
            <a:endParaRPr lang="en-US" altLang="zh-CN" sz="1400" smtClean="0"/>
          </a:p>
          <a:p>
            <a:r>
              <a:rPr lang="en-US" altLang="zh-CN" sz="1400" smtClean="0">
                <a:hlinkClick r:id="rId11"/>
              </a:rPr>
              <a:t>Per-processor Data</a:t>
            </a:r>
            <a:endParaRPr lang="en-US" altLang="zh-CN" sz="1400" smtClean="0"/>
          </a:p>
          <a:p>
            <a:r>
              <a:rPr lang="en-US" altLang="zh-CN" sz="1400" smtClean="0">
                <a:hlinkClick r:id="rId12"/>
              </a:rPr>
              <a:t>Pointer Packing</a:t>
            </a:r>
            <a:endParaRPr lang="en-US" altLang="zh-CN" sz="1400" smtClean="0"/>
          </a:p>
          <a:p>
            <a:r>
              <a:rPr lang="en-US" altLang="zh-CN" sz="1400" smtClean="0">
                <a:hlinkClick r:id="rId13" action="ppaction://hlinkfile"/>
              </a:rPr>
              <a:t>Spinlocks and Read-Write Locks</a:t>
            </a:r>
            <a:endParaRPr lang="en-US" altLang="zh-CN" sz="1400" smtClean="0"/>
          </a:p>
          <a:p>
            <a:r>
              <a:rPr lang="en-US" altLang="zh-CN" sz="1400" smtClean="0">
                <a:hlinkClick r:id="rId14"/>
              </a:rPr>
              <a:t>Spinning</a:t>
            </a:r>
            <a:endParaRPr lang="en-US" altLang="zh-CN" sz="1400" smtClean="0"/>
          </a:p>
          <a:p>
            <a:r>
              <a:rPr lang="en-US" altLang="zh-CN" sz="1400" smtClean="0">
                <a:hlinkClick r:id="rId15"/>
              </a:rPr>
              <a:t>What does “rep; nop;” mean in x86 assembly?</a:t>
            </a:r>
            <a:endParaRPr lang="en-US" altLang="zh-CN" sz="1400" smtClean="0"/>
          </a:p>
          <a:p>
            <a:r>
              <a:rPr lang="en-US" altLang="zh-CN" sz="1400" smtClean="0">
                <a:hlinkClick r:id="rId16"/>
              </a:rPr>
              <a:t>Volatile variable</a:t>
            </a:r>
            <a:endParaRPr lang="en-US" altLang="zh-CN" sz="1400" smtClean="0"/>
          </a:p>
          <a:p>
            <a:r>
              <a:rPr lang="en-US" altLang="zh-CN" sz="1400" smtClean="0">
                <a:hlinkClick r:id="rId17"/>
              </a:rPr>
              <a:t>What are we going to do about volatile?</a:t>
            </a:r>
            <a:endParaRPr lang="en-US" altLang="zh-CN" sz="1400" smtClean="0"/>
          </a:p>
          <a:p>
            <a:r>
              <a:rPr lang="en-US" altLang="zh-CN" sz="1400" smtClean="0">
                <a:hlinkClick r:id="rId18"/>
              </a:rPr>
              <a:t>What Volatile Means in Java</a:t>
            </a: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Reference-Programming(2)</a:t>
            </a:r>
            <a:endParaRPr lang="zh-CN" altLang="en-US" smtClean="0"/>
          </a:p>
        </p:txBody>
      </p:sp>
      <p:sp>
        <p:nvSpPr>
          <p:cNvPr id="178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smtClean="0">
                <a:hlinkClick r:id="rId2"/>
              </a:rPr>
              <a:t>Why the “volatile” type class should not be used</a:t>
            </a:r>
            <a:endParaRPr lang="en-US" altLang="zh-CN" sz="1400" smtClean="0"/>
          </a:p>
          <a:p>
            <a:r>
              <a:rPr lang="en-US" altLang="zh-CN" sz="1400" smtClean="0">
                <a:hlinkClick r:id="rId3"/>
              </a:rPr>
              <a:t>C++ and the Perils of Double-Checked Locking</a:t>
            </a:r>
            <a:endParaRPr lang="en-US" altLang="zh-CN" sz="1400" smtClean="0"/>
          </a:p>
          <a:p>
            <a:r>
              <a:rPr lang="en-US" altLang="zh-CN" sz="1400" smtClean="0">
                <a:hlinkClick r:id="rId4"/>
              </a:rPr>
              <a:t>volatile : Java Glossary</a:t>
            </a:r>
            <a:endParaRPr lang="en-US" altLang="zh-CN" sz="1400" smtClean="0"/>
          </a:p>
          <a:p>
            <a:r>
              <a:rPr lang="en-US" altLang="zh-CN" sz="1400" smtClean="0">
                <a:hlinkClick r:id="rId5"/>
              </a:rPr>
              <a:t>Volatile fields</a:t>
            </a:r>
            <a:endParaRPr lang="en-US" altLang="zh-CN" sz="1400" smtClean="0"/>
          </a:p>
          <a:p>
            <a:r>
              <a:rPr lang="en-US" altLang="zh-CN" sz="1400" smtClean="0">
                <a:hlinkClick r:id="rId6"/>
              </a:rPr>
              <a:t>volatile (C++)</a:t>
            </a:r>
            <a:endParaRPr lang="en-US" altLang="zh-CN" sz="1400" smtClean="0"/>
          </a:p>
          <a:p>
            <a:r>
              <a:rPr lang="en-US" altLang="zh-CN" sz="1400" smtClean="0">
                <a:hlinkClick r:id="rId7"/>
              </a:rPr>
              <a:t>volatile vs. volatile</a:t>
            </a:r>
            <a:endParaRPr lang="en-US" altLang="zh-CN" sz="1400" smtClean="0"/>
          </a:p>
          <a:p>
            <a:r>
              <a:rPr lang="en-US" altLang="zh-CN" sz="1400" smtClean="0">
                <a:hlinkClick r:id="rId8"/>
              </a:rPr>
              <a:t>Why is volatile not considered useful in multithreaded C or C++ programming?</a:t>
            </a:r>
            <a:endParaRPr lang="zh-CN" altLang="en-US" sz="140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9600" dirty="0" smtClean="0">
                <a:latin typeface="+mj-ea"/>
              </a:rPr>
              <a:t>Thanks</a:t>
            </a:r>
            <a:r>
              <a:rPr lang="zh-CN" altLang="en-US" sz="9600" dirty="0" smtClean="0">
                <a:latin typeface="+mj-ea"/>
              </a:rPr>
              <a:t>！</a:t>
            </a:r>
            <a:endParaRPr lang="zh-CN" altLang="en-US" sz="9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Performance</a:t>
            </a:r>
            <a:endParaRPr lang="zh-CN" altLang="en-US" smtClean="0"/>
          </a:p>
        </p:txBody>
      </p:sp>
      <p:pic>
        <p:nvPicPr>
          <p:cNvPr id="29698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03338" y="1566863"/>
            <a:ext cx="6537325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5982</Words>
  <Application>Microsoft Office PowerPoint</Application>
  <PresentationFormat>全屏显示(4:3)</PresentationFormat>
  <Paragraphs>1163</Paragraphs>
  <Slides>88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5" baseType="lpstr">
      <vt:lpstr>Calibri</vt:lpstr>
      <vt:lpstr>宋体</vt:lpstr>
      <vt:lpstr>Arial</vt:lpstr>
      <vt:lpstr>맑은 고딕</vt:lpstr>
      <vt:lpstr>Gulim</vt:lpstr>
      <vt:lpstr>Wingdings</vt:lpstr>
      <vt:lpstr>Office 主题</vt:lpstr>
      <vt:lpstr>CPU Cache Coherence &amp; Memory Consistency</vt:lpstr>
      <vt:lpstr>个人简介</vt:lpstr>
      <vt:lpstr>内容简介</vt:lpstr>
      <vt:lpstr>Outline</vt:lpstr>
      <vt:lpstr>CPU Architecture(复杂版)</vt:lpstr>
      <vt:lpstr>CPU Architecture(简化版)</vt:lpstr>
      <vt:lpstr>CPU Cache</vt:lpstr>
      <vt:lpstr>Cache Hierarchy</vt:lpstr>
      <vt:lpstr>Cache Performance</vt:lpstr>
      <vt:lpstr>Cache Line</vt:lpstr>
      <vt:lpstr>Cache Policy</vt:lpstr>
      <vt:lpstr>Cache Policy(续)</vt:lpstr>
      <vt:lpstr>Cache Structure</vt:lpstr>
      <vt:lpstr>Direct-Mapped Cache</vt:lpstr>
      <vt:lpstr>2-Way Associative Cache</vt:lpstr>
      <vt:lpstr>Full Associative Cache</vt:lpstr>
      <vt:lpstr>Cache Line Locate (1)</vt:lpstr>
      <vt:lpstr>Cache Line Locate (2)</vt:lpstr>
      <vt:lpstr>Cache Associative分析</vt:lpstr>
      <vt:lpstr>Cache Coherence Problem</vt:lpstr>
      <vt:lpstr>Cache Write Policy</vt:lpstr>
      <vt:lpstr>Cache Write Policy(续)</vt:lpstr>
      <vt:lpstr>Solve Cache Coherence Problem(1)</vt:lpstr>
      <vt:lpstr>Solve Cache Coherence Problem(2)</vt:lpstr>
      <vt:lpstr>Solve Cache Coherence Problem(3)</vt:lpstr>
      <vt:lpstr>Cache Coherence</vt:lpstr>
      <vt:lpstr>幻灯片 27</vt:lpstr>
      <vt:lpstr>Memory Consistency</vt:lpstr>
      <vt:lpstr>Atomic Operation</vt:lpstr>
      <vt:lpstr>高级语言与汇编指令的映射</vt:lpstr>
      <vt:lpstr>Non-Atomic Operations</vt:lpstr>
      <vt:lpstr>Non-Atomic Operations(续)</vt:lpstr>
      <vt:lpstr>Non-Atomic的危害</vt:lpstr>
      <vt:lpstr>Atomic Instructions and Lock(1)</vt:lpstr>
      <vt:lpstr>Atomic Instructions and Lock(2)</vt:lpstr>
      <vt:lpstr>Non-Atomic消除</vt:lpstr>
      <vt:lpstr>Any Question about Atomic? </vt:lpstr>
      <vt:lpstr>Memory Ordering(Reordering)</vt:lpstr>
      <vt:lpstr>Reordering</vt:lpstr>
      <vt:lpstr>Reordering-Type</vt:lpstr>
      <vt:lpstr>Compiler Reordering &amp; Compiler Memory Barrier</vt:lpstr>
      <vt:lpstr>Compiler Memory Barrier</vt:lpstr>
      <vt:lpstr>Compiler Memory Barrier</vt:lpstr>
      <vt:lpstr>CPU Memory Ordering</vt:lpstr>
      <vt:lpstr>CPU Reordering Types</vt:lpstr>
      <vt:lpstr>扩展知识：CPU如何实现Memory Reordering</vt:lpstr>
      <vt:lpstr>CPU Memory Models</vt:lpstr>
      <vt:lpstr>CPU Memory Models</vt:lpstr>
      <vt:lpstr>Intel X86/64 Memory Model(1)</vt:lpstr>
      <vt:lpstr>Intel X86/64 Memory Model(2)</vt:lpstr>
      <vt:lpstr>Intel X86/64 Memory Model(3)</vt:lpstr>
      <vt:lpstr>StoreLoad Reordering Problem</vt:lpstr>
      <vt:lpstr>What About Other CPUs?</vt:lpstr>
      <vt:lpstr>How to Prevent CPU Memory Reordering</vt:lpstr>
      <vt:lpstr>CPU Memory Types(theoretical)</vt:lpstr>
      <vt:lpstr>Memory Barrier Instructions in CPU</vt:lpstr>
      <vt:lpstr>Use CPU Memory Barrier Instructions(x86)</vt:lpstr>
      <vt:lpstr>Yes！We Need Lock Instruction’s Help！</vt:lpstr>
      <vt:lpstr>Use Lock Instruction to Implement a MB</vt:lpstr>
      <vt:lpstr>Memory Barriers in Compiler &amp; OS </vt:lpstr>
      <vt:lpstr>X86 Memory Ordering with Memory Barrier(1)</vt:lpstr>
      <vt:lpstr>X86 Memory Ordering with Memory Barrier(2)</vt:lpstr>
      <vt:lpstr>Read Acquire vs Write Release(1)</vt:lpstr>
      <vt:lpstr>Read Acquire vs Write Release(2)</vt:lpstr>
      <vt:lpstr>How to Implement Read Acquire/Write Release?</vt:lpstr>
      <vt:lpstr>Extension：StoreLoad Reorder</vt:lpstr>
      <vt:lpstr>Any Question about Memory Ordering?</vt:lpstr>
      <vt:lpstr>并发程序设计</vt:lpstr>
      <vt:lpstr>Implement a Spinlock</vt:lpstr>
      <vt:lpstr>Simplest Spinlock分析(1)</vt:lpstr>
      <vt:lpstr>Simplest Spinlock分析(2)</vt:lpstr>
      <vt:lpstr>Simplest Spinlock改进</vt:lpstr>
      <vt:lpstr>Spinlock：Active vs Passive</vt:lpstr>
      <vt:lpstr>一个真实案例</vt:lpstr>
      <vt:lpstr>一个真实案例(续)</vt:lpstr>
      <vt:lpstr>一个真实案例(续)</vt:lpstr>
      <vt:lpstr>Volatile：C/C++ vs Java (1)</vt:lpstr>
      <vt:lpstr>Volatile：C/C++ vs Java (2)</vt:lpstr>
      <vt:lpstr>Others</vt:lpstr>
      <vt:lpstr>Parallel Programming，未完待续...</vt:lpstr>
      <vt:lpstr>Reference-综合</vt:lpstr>
      <vt:lpstr>Reference-CPU Cache</vt:lpstr>
      <vt:lpstr>Reference-Atomic</vt:lpstr>
      <vt:lpstr>Reference-Memory Ordering(1)</vt:lpstr>
      <vt:lpstr>Reference-Memory Ordering(2)</vt:lpstr>
      <vt:lpstr>Reference-Programming(1)</vt:lpstr>
      <vt:lpstr>Reference-Programming(2)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CPU架构浅析</dc:title>
  <dc:creator>dengdeng</dc:creator>
  <cp:lastModifiedBy>微软用户</cp:lastModifiedBy>
  <cp:revision>2774</cp:revision>
  <dcterms:created xsi:type="dcterms:W3CDTF">2013-07-05T06:31:12Z</dcterms:created>
  <dcterms:modified xsi:type="dcterms:W3CDTF">2014-05-25T11:32:50Z</dcterms:modified>
</cp:coreProperties>
</file>