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0" r:id="rId5"/>
    <p:sldId id="259" r:id="rId6"/>
    <p:sldId id="263" r:id="rId7"/>
    <p:sldId id="269" r:id="rId8"/>
    <p:sldId id="268" r:id="rId9"/>
    <p:sldId id="267" r:id="rId10"/>
    <p:sldId id="277" r:id="rId11"/>
    <p:sldId id="266" r:id="rId12"/>
    <p:sldId id="265" r:id="rId13"/>
    <p:sldId id="270" r:id="rId14"/>
    <p:sldId id="301" r:id="rId15"/>
    <p:sldId id="271" r:id="rId16"/>
    <p:sldId id="278" r:id="rId17"/>
    <p:sldId id="272" r:id="rId18"/>
    <p:sldId id="279" r:id="rId19"/>
    <p:sldId id="293" r:id="rId20"/>
    <p:sldId id="294" r:id="rId21"/>
    <p:sldId id="302" r:id="rId22"/>
    <p:sldId id="280" r:id="rId23"/>
    <p:sldId id="295" r:id="rId24"/>
    <p:sldId id="303" r:id="rId25"/>
    <p:sldId id="281" r:id="rId26"/>
    <p:sldId id="297" r:id="rId27"/>
    <p:sldId id="304" r:id="rId28"/>
    <p:sldId id="282" r:id="rId29"/>
    <p:sldId id="298" r:id="rId30"/>
    <p:sldId id="296" r:id="rId31"/>
    <p:sldId id="299" r:id="rId32"/>
    <p:sldId id="300" r:id="rId33"/>
    <p:sldId id="275" r:id="rId34"/>
    <p:sldId id="276" r:id="rId35"/>
    <p:sldId id="261" r:id="rId36"/>
    <p:sldId id="26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4EF0-E9AD-4A18-A393-121B5ACF6F08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07498-04FC-4AD8-A052-2859F74F75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11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MySQL Doc.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 Performance and Scalability Enhancements </a:t>
            </a:r>
            <a:r>
              <a:rPr lang="en-US" altLang="zh-CN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http://dev.mysql.com/doc/refman/5.6/en/innodb-performance.html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5.6: What’s New in Performance, Scalability, Availability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https://blogs.oracle.com/MySQL/entry/mysql_5_6_is_a</a:t>
            </a:r>
            <a:endParaRPr lang="en-US" altLang="zh-CN" sz="1200" b="0" i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40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5.6: Data dictionary LRU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https://blogs.oracle.com/mysqlinnodb/entry/mysql_5_6_data_dictionary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u="none" dirty="0" err="1" smtClean="0"/>
              <a:t>MySQLPerformance</a:t>
            </a:r>
            <a:r>
              <a:rPr lang="en-US" altLang="zh-CN" i="0" u="none" dirty="0" smtClean="0"/>
              <a:t>.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much memory 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Dictionary can take?</a:t>
            </a:r>
            <a:r>
              <a:rPr lang="en-US" altLang="zh-CN" i="0" u="none" dirty="0" smtClean="0"/>
              <a:t> </a:t>
            </a:r>
            <a:r>
              <a:rPr lang="en-US" altLang="zh-CN" i="1" u="sng" dirty="0" smtClean="0"/>
              <a:t>http://www.mysqlperformanceblog.com/2010/05/06/how-much-memory-innodb-dictionary-can-take/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05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5.6.4 supports databases with 4k and 8k page sizes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https://blogs.oracle.com/mysqlinnodb/entry/innodb_5_6_4_supports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73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ALTER TABLE in MySQL 5.6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https://blogs.oracle.com/mysqlinnodb/entry/online_alter_table_in_mysql</a:t>
            </a:r>
            <a:endParaRPr lang="zh-CN" altLang="en-US" i="1" u="sng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 2012 Labs Release – Online DDL Improvements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https://blogs.oracle.com/mysqlinnodb/entry/april_2012_labs_release_online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13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MySQL Doc.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Integration with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http://dev.mysql.com/doc/refman/5.6/en/innodb-memcached.html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u="none" dirty="0" smtClean="0"/>
              <a:t>HDC.</a:t>
            </a:r>
            <a:r>
              <a:rPr lang="en-US" altLang="zh-CN" b="0" i="0" u="none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源码实现调研</a:t>
            </a:r>
            <a:r>
              <a:rPr lang="en-US" altLang="zh-CN" i="0" u="none" baseline="0" dirty="0" smtClean="0"/>
              <a:t> </a:t>
            </a:r>
            <a:r>
              <a:rPr lang="en-US" altLang="zh-CN" i="1" u="sng" baseline="0" dirty="0" smtClean="0"/>
              <a:t>http://hedengcheng.com/?p=619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u="none" baseline="0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Enhancements for InnoDB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Memcached</a:t>
            </a:r>
            <a:r>
              <a:rPr lang="en-US" altLang="zh-CN" i="0" u="none" baseline="0" dirty="0" smtClean="0"/>
              <a:t> </a:t>
            </a:r>
            <a:r>
              <a:rPr lang="en-US" altLang="zh-CN" i="1" u="sng" baseline="0" dirty="0" smtClean="0"/>
              <a:t>https://blogs.oracle.com/mysqlinnodb/entry/new_enhancements_for_innodb_memcached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9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transportable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tablespaces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https://blogs.oracle.com/mysqlinnodb/entry/innodb_transportable_tablespaces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u="none" dirty="0" smtClean="0"/>
              <a:t>Todd.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Understanding InnoDB transportable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tablespaces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MySQL 5.6</a:t>
            </a:r>
            <a:r>
              <a:rPr lang="en-US" altLang="zh-CN" i="0" u="none" dirty="0" smtClean="0"/>
              <a:t> </a:t>
            </a:r>
            <a:r>
              <a:rPr lang="en-US" altLang="zh-CN" i="1" u="sng" dirty="0" smtClean="0"/>
              <a:t>http://mysqlblog.fivefarmers.com/2012/09/07/understanding-innodb-transportable-tablespaces-in-mysql-5-6/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74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46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3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Persistent Statistics at last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https://blogs.oracle.com/mysqlinnodb/entry/innodb_persistent_statistics_at_last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u="none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persistent stats got a friendly UI</a:t>
            </a:r>
            <a:r>
              <a:rPr lang="en-US" altLang="zh-CN" i="0" u="none" dirty="0" smtClean="0"/>
              <a:t> </a:t>
            </a:r>
            <a:r>
              <a:rPr lang="en-US" altLang="zh-CN" i="1" u="sng" dirty="0" smtClean="0"/>
              <a:t>https://blogs.oracle.com/mysqlinnodb/entry/innodb_persistent_stats_got_a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24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2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Oracle. Better scaling</a:t>
            </a:r>
            <a:r>
              <a:rPr lang="en-US" altLang="zh-CN" baseline="0" dirty="0" smtClean="0"/>
              <a:t> of read-only workloads </a:t>
            </a:r>
            <a:r>
              <a:rPr lang="en-US" altLang="zh-CN" i="1" u="sng" baseline="0" dirty="0" smtClean="0"/>
              <a:t>https://blogs.oracle.com/mysqlinnodb/entry/better_scaling_of_read_only</a:t>
            </a:r>
          </a:p>
          <a:p>
            <a:r>
              <a:rPr lang="zh-CN" altLang="en-US" i="0" dirty="0" smtClean="0"/>
              <a:t>何登成</a:t>
            </a:r>
            <a:r>
              <a:rPr lang="en-US" altLang="zh-CN" i="0" dirty="0" smtClean="0"/>
              <a:t>. MVCC(Oracle, InnoDB,</a:t>
            </a:r>
            <a:r>
              <a:rPr lang="en-US" altLang="zh-CN" i="0" baseline="0" dirty="0" smtClean="0"/>
              <a:t> </a:t>
            </a:r>
            <a:r>
              <a:rPr lang="en-US" altLang="zh-CN" i="0" baseline="0" dirty="0" err="1" smtClean="0"/>
              <a:t>PostgreSQL</a:t>
            </a:r>
            <a:r>
              <a:rPr lang="en-US" altLang="zh-CN" i="0" dirty="0" smtClean="0"/>
              <a:t>) </a:t>
            </a:r>
            <a:r>
              <a:rPr lang="en-US" altLang="zh-CN" i="1" u="sng" dirty="0" smtClean="0"/>
              <a:t>http://vdisk.weibo.com/s/aUltP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9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Mikael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Ronstrom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team increases scalability by &gt;50% for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Sysbench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OLTP RO in MySQL 5.6 labs release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april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2012 </a:t>
            </a:r>
            <a:r>
              <a:rPr lang="en-US" altLang="zh-CN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http://mikaelronstrom.blogspot.com/2012/04/mysql-team-increases-scalability-by-50.html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Oracle.</a:t>
            </a:r>
            <a:r>
              <a:rPr lang="en-US" altLang="zh-CN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performance improvements </a:t>
            </a:r>
            <a:r>
              <a:rPr lang="en-US" altLang="zh-CN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https://blogs.oracle.com/mysqlinnodb/entry/innodb_performance_improvements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1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flushing algorithm in InnoDB </a:t>
            </a:r>
            <a:r>
              <a:rPr lang="en-US" altLang="zh-CN" sz="1200" b="0" i="1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https://blogs.oracle.com/mysqlinnodb/entry/new_flushing_algorithm_in_innodb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4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Introducing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page_cleaner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 in InnoDB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1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https://blogs.oracle.com/mysqlinnodb/entry/introducing_page_cleaner_thread_in</a:t>
            </a:r>
            <a:endParaRPr lang="en-US" altLang="zh-CN" sz="1200" b="0" i="1" u="sng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9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5.6: Multi threaded purge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https://blogs.oracle.com/mysqlinnodb/entry/mysql_5_6_multi_threaded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6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Oracle.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InnoDB Compression Improvements in MySQL 5.6</a:t>
            </a:r>
            <a:r>
              <a:rPr lang="en-US" altLang="zh-CN" dirty="0" smtClean="0"/>
              <a:t> </a:t>
            </a:r>
            <a:r>
              <a:rPr lang="en-US" altLang="zh-CN" i="1" u="sng" dirty="0" smtClean="0"/>
              <a:t>https://blogs.oracle.com/mysqlinnodb/entry/innodb_compression_improvements_in_mysql</a:t>
            </a:r>
            <a:endParaRPr lang="zh-CN" altLang="en-US" i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07498-04FC-4AD8-A052-2859F74F75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2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edengcheng.com/?p=118" TargetMode="External"/><Relationship Id="rId2" Type="http://schemas.openxmlformats.org/officeDocument/2006/relationships/hyperlink" Target="http://weibo.com/u/22161723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edengcheng.com/?p=11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6/en/glossary.html#glos_compression_failur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performanceblog.com/2010/05/06/how-much-memory-innodb-dictionary-can-tak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b.cnblogs.com/page/1056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6/en/innodb-memcached-develop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lnotes/mysql/5.6/en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disk.weibo.com/s/rpWg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mikaelronstrom.blogspot.com/2012/04/mysql-team-increases-scalability-by-50.html" TargetMode="External"/><Relationship Id="rId13" Type="http://schemas.openxmlformats.org/officeDocument/2006/relationships/hyperlink" Target="https://blogs.oracle.com/mysqlinnodb/entry/mysql_5_6_multi_threaded" TargetMode="External"/><Relationship Id="rId18" Type="http://schemas.openxmlformats.org/officeDocument/2006/relationships/hyperlink" Target="https://blogs.oracle.com/mysqlinnodb/entry/innodb_5_6_4_supports" TargetMode="External"/><Relationship Id="rId26" Type="http://schemas.openxmlformats.org/officeDocument/2006/relationships/hyperlink" Target="https://blogs.oracle.com/mysqlinnodb/entry/innodb_persistent_stats_got_a" TargetMode="External"/><Relationship Id="rId3" Type="http://schemas.openxmlformats.org/officeDocument/2006/relationships/hyperlink" Target="http://dev.mysql.com/doc/relnotes/mysql/5.6/en/" TargetMode="External"/><Relationship Id="rId21" Type="http://schemas.openxmlformats.org/officeDocument/2006/relationships/hyperlink" Target="http://dev.mysql.com/doc/refman/5.6/en/innodb-memcached.html" TargetMode="External"/><Relationship Id="rId7" Type="http://schemas.openxmlformats.org/officeDocument/2006/relationships/hyperlink" Target="http://vdisk.weibo.com/s/aUltP" TargetMode="External"/><Relationship Id="rId12" Type="http://schemas.openxmlformats.org/officeDocument/2006/relationships/hyperlink" Target="https://blogs.oracle.com/mysqlinnodb/entry/introducing_page_cleaner_thread_in" TargetMode="External"/><Relationship Id="rId17" Type="http://schemas.openxmlformats.org/officeDocument/2006/relationships/hyperlink" Target="http://www.mysqlperformanceblog.com/2010/05/06/how-much-memory-innodb-dictionary-can-take/" TargetMode="External"/><Relationship Id="rId25" Type="http://schemas.openxmlformats.org/officeDocument/2006/relationships/hyperlink" Target="https://blogs.oracle.com/mysqlinnodb/entry/innodb_persistent_statistics_at_last" TargetMode="External"/><Relationship Id="rId2" Type="http://schemas.openxmlformats.org/officeDocument/2006/relationships/hyperlink" Target="http://www.mysql.com/downloads/mysql/" TargetMode="External"/><Relationship Id="rId16" Type="http://schemas.openxmlformats.org/officeDocument/2006/relationships/hyperlink" Target="https://blogs.oracle.com/mysqlinnodb/entry/mysql_5_6_data_dictionary" TargetMode="External"/><Relationship Id="rId20" Type="http://schemas.openxmlformats.org/officeDocument/2006/relationships/hyperlink" Target="https://blogs.oracle.com/mysqlinnodb/entry/april_2012_labs_release_on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oracle.com/mysqlinnodb/entry/better_scaling_of_read_only" TargetMode="External"/><Relationship Id="rId11" Type="http://schemas.openxmlformats.org/officeDocument/2006/relationships/hyperlink" Target="https://blogs.oracle.com/mysqlinnodb/entry/new_flushing_algorithm_in_innodb" TargetMode="External"/><Relationship Id="rId24" Type="http://schemas.openxmlformats.org/officeDocument/2006/relationships/hyperlink" Target="http://mysqlblog.fivefarmers.com/2012/09/07/understanding-innodb-transportable-tablespaces-in-mysql-5-6/" TargetMode="External"/><Relationship Id="rId5" Type="http://schemas.openxmlformats.org/officeDocument/2006/relationships/hyperlink" Target="https://blogs.oracle.com/MySQL/entry/mysql_5_6_is_a" TargetMode="External"/><Relationship Id="rId15" Type="http://schemas.openxmlformats.org/officeDocument/2006/relationships/hyperlink" Target="https://blogs.oracle.com/mysqlinnodb/entry/innodb_compression_improvements_in_mysql" TargetMode="External"/><Relationship Id="rId23" Type="http://schemas.openxmlformats.org/officeDocument/2006/relationships/hyperlink" Target="https://blogs.oracle.com/mysqlinnodb/entry/innodb_transportable_tablespaces" TargetMode="External"/><Relationship Id="rId10" Type="http://schemas.openxmlformats.org/officeDocument/2006/relationships/hyperlink" Target="http://www.percona.com/docs/wiki/percona-xtradb:patch:innodb_io" TargetMode="External"/><Relationship Id="rId19" Type="http://schemas.openxmlformats.org/officeDocument/2006/relationships/hyperlink" Target="https://blogs.oracle.com/mysqlinnodb/entry/online_alter_table_in_mysql" TargetMode="External"/><Relationship Id="rId4" Type="http://schemas.openxmlformats.org/officeDocument/2006/relationships/hyperlink" Target="http://dev.mysql.com/doc/refman/5.6/en/innodb-performance.html" TargetMode="External"/><Relationship Id="rId9" Type="http://schemas.openxmlformats.org/officeDocument/2006/relationships/hyperlink" Target="http://vdisk.weibo.com/s/grZnZ" TargetMode="External"/><Relationship Id="rId14" Type="http://schemas.openxmlformats.org/officeDocument/2006/relationships/hyperlink" Target="http://hedengcheng.com/?p=118" TargetMode="External"/><Relationship Id="rId22" Type="http://schemas.openxmlformats.org/officeDocument/2006/relationships/hyperlink" Target="http://hedengcheng.com/?p=619" TargetMode="External"/><Relationship Id="rId27" Type="http://schemas.openxmlformats.org/officeDocument/2006/relationships/hyperlink" Target="http://vdisk.weibo.com/s/rpWg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disk.weibo.com/s/aUlu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disk.weibo.com/s/grZn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cona.com/docs/wiki/percona-xtradb:patch:innodb_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MySQL 5.6</a:t>
            </a:r>
            <a:r>
              <a:rPr lang="zh-CN" altLang="en-US" b="1" dirty="0" smtClean="0"/>
              <a:t>新特性深入剖析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smtClean="0"/>
              <a:t>                                   </a:t>
            </a:r>
            <a:r>
              <a:rPr lang="en-US" altLang="zh-CN" sz="3600" b="1" dirty="0" smtClean="0"/>
              <a:t>——InnoDB</a:t>
            </a:r>
            <a:r>
              <a:rPr lang="zh-CN" altLang="en-US" sz="3600" b="1" dirty="0" smtClean="0"/>
              <a:t>引擎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4365104"/>
            <a:ext cx="3200400" cy="1273696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zh-CN" altLang="en-US" dirty="0" smtClean="0">
                <a:solidFill>
                  <a:srgbClr val="00B050"/>
                </a:solidFill>
              </a:rPr>
              <a:t>网易杭研：何登成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dirty="0">
                <a:solidFill>
                  <a:srgbClr val="00B050"/>
                </a:solidFill>
              </a:rPr>
              <a:t>微</a:t>
            </a:r>
            <a:r>
              <a:rPr lang="zh-CN" altLang="en-US" dirty="0" smtClean="0">
                <a:solidFill>
                  <a:srgbClr val="00B050"/>
                </a:solidFill>
              </a:rPr>
              <a:t>博：</a:t>
            </a:r>
            <a:r>
              <a:rPr lang="en-US" altLang="zh-CN" dirty="0" smtClean="0">
                <a:solidFill>
                  <a:srgbClr val="00B050"/>
                </a:solidFill>
              </a:rPr>
              <a:t>@</a:t>
            </a:r>
            <a:r>
              <a:rPr lang="zh-CN" altLang="en-US" dirty="0" smtClean="0">
                <a:solidFill>
                  <a:srgbClr val="00B050"/>
                </a:solidFill>
                <a:hlinkClick r:id="rId2"/>
              </a:rPr>
              <a:t>何</a:t>
            </a:r>
            <a:r>
              <a:rPr lang="en-US" altLang="zh-CN" dirty="0" smtClean="0">
                <a:solidFill>
                  <a:srgbClr val="00B050"/>
                </a:solidFill>
                <a:hlinkClick r:id="rId2"/>
              </a:rPr>
              <a:t>_</a:t>
            </a:r>
            <a:r>
              <a:rPr lang="zh-CN" altLang="en-US" dirty="0" smtClean="0">
                <a:solidFill>
                  <a:srgbClr val="00B050"/>
                </a:solidFill>
                <a:hlinkClick r:id="rId2"/>
              </a:rPr>
              <a:t>登成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dirty="0" smtClean="0">
                <a:solidFill>
                  <a:srgbClr val="00B050"/>
                </a:solidFill>
              </a:rPr>
              <a:t>网站：</a:t>
            </a:r>
            <a:r>
              <a:rPr lang="zh-CN" altLang="en-US" dirty="0" smtClean="0">
                <a:solidFill>
                  <a:srgbClr val="00B050"/>
                </a:solidFill>
                <a:hlinkClick r:id="rId3"/>
              </a:rPr>
              <a:t>深入</a:t>
            </a:r>
            <a:r>
              <a:rPr lang="en-US" altLang="zh-CN" dirty="0" smtClean="0">
                <a:solidFill>
                  <a:srgbClr val="00B050"/>
                </a:solidFill>
                <a:hlinkClick r:id="rId3"/>
              </a:rPr>
              <a:t>MySQL</a:t>
            </a:r>
            <a:r>
              <a:rPr lang="zh-CN" altLang="en-US" dirty="0" smtClean="0">
                <a:solidFill>
                  <a:srgbClr val="00B050"/>
                </a:solidFill>
                <a:hlinkClick r:id="rId3"/>
              </a:rPr>
              <a:t>内核</a:t>
            </a:r>
            <a:endParaRPr lang="en-US" altLang="zh-CN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InnoDB-Page Cleaner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Page Cleaner</a:t>
            </a:r>
            <a:r>
              <a:rPr lang="zh-CN" altLang="en-US" sz="2000" b="1" dirty="0">
                <a:solidFill>
                  <a:srgbClr val="FF0000"/>
                </a:solidFill>
              </a:rPr>
              <a:t>流程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200" dirty="0" smtClean="0">
                <a:solidFill>
                  <a:srgbClr val="00B050"/>
                </a:solidFill>
              </a:rPr>
              <a:t>将</a:t>
            </a:r>
            <a:r>
              <a:rPr lang="en-US" altLang="zh-CN" sz="1200" dirty="0" smtClean="0">
                <a:solidFill>
                  <a:srgbClr val="00B050"/>
                </a:solidFill>
              </a:rPr>
              <a:t>LRU List Flush</a:t>
            </a:r>
            <a:r>
              <a:rPr lang="zh-CN" altLang="en-US" sz="1200" dirty="0" smtClean="0">
                <a:solidFill>
                  <a:srgbClr val="00B050"/>
                </a:solidFill>
              </a:rPr>
              <a:t>与</a:t>
            </a:r>
            <a:r>
              <a:rPr lang="en-US" altLang="zh-CN" sz="1200" dirty="0" smtClean="0">
                <a:solidFill>
                  <a:srgbClr val="00B050"/>
                </a:solidFill>
              </a:rPr>
              <a:t>Flush List Flush</a:t>
            </a:r>
            <a:r>
              <a:rPr lang="zh-CN" altLang="en-US" sz="1200" dirty="0" smtClean="0">
                <a:solidFill>
                  <a:srgbClr val="00B050"/>
                </a:solidFill>
              </a:rPr>
              <a:t>全部移到</a:t>
            </a:r>
            <a:r>
              <a:rPr lang="en-US" altLang="zh-CN" sz="1200" dirty="0" smtClean="0">
                <a:solidFill>
                  <a:srgbClr val="00B050"/>
                </a:solidFill>
              </a:rPr>
              <a:t>Page Cleaner</a:t>
            </a:r>
            <a:r>
              <a:rPr lang="zh-CN" altLang="en-US" sz="1200" dirty="0" smtClean="0">
                <a:solidFill>
                  <a:srgbClr val="00B050"/>
                </a:solidFill>
              </a:rPr>
              <a:t>后台线程中处理，减少</a:t>
            </a:r>
            <a:r>
              <a:rPr lang="en-US" altLang="zh-CN" sz="1200" dirty="0" smtClean="0">
                <a:solidFill>
                  <a:srgbClr val="FF0000"/>
                </a:solidFill>
              </a:rPr>
              <a:t>Master Thread</a:t>
            </a:r>
            <a:r>
              <a:rPr lang="zh-CN" altLang="en-US" sz="1200" dirty="0" smtClean="0">
                <a:solidFill>
                  <a:srgbClr val="00B050"/>
                </a:solidFill>
              </a:rPr>
              <a:t>与</a:t>
            </a:r>
            <a:r>
              <a:rPr lang="en-US" altLang="zh-CN" sz="1200" dirty="0" smtClean="0">
                <a:solidFill>
                  <a:srgbClr val="FF0000"/>
                </a:solidFill>
              </a:rPr>
              <a:t>User Thread</a:t>
            </a:r>
            <a:r>
              <a:rPr lang="zh-CN" altLang="en-US" sz="1200" dirty="0" smtClean="0">
                <a:solidFill>
                  <a:srgbClr val="00B050"/>
                </a:solidFill>
              </a:rPr>
              <a:t>的压力；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lvl="1"/>
            <a:endParaRPr lang="en-US" altLang="zh-CN" sz="1200" dirty="0" smtClean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 smtClean="0">
                <a:solidFill>
                  <a:srgbClr val="00B050"/>
                </a:solidFill>
              </a:rPr>
              <a:t>Page Cleaner</a:t>
            </a:r>
            <a:r>
              <a:rPr lang="zh-CN" altLang="en-US" sz="1200" dirty="0" smtClean="0">
                <a:solidFill>
                  <a:srgbClr val="00B050"/>
                </a:solidFill>
              </a:rPr>
              <a:t>线程，每秒启动一次；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LRU List Flush</a:t>
            </a:r>
          </a:p>
          <a:p>
            <a:pPr lvl="2"/>
            <a:r>
              <a:rPr lang="zh-CN" altLang="en-US" sz="1200" dirty="0" smtClean="0"/>
              <a:t>从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链表尾部开始遍历：将</a:t>
            </a:r>
            <a:r>
              <a:rPr lang="zh-CN" altLang="en-US" sz="1200" dirty="0" smtClean="0">
                <a:solidFill>
                  <a:srgbClr val="00B050"/>
                </a:solidFill>
              </a:rPr>
              <a:t>未</a:t>
            </a:r>
            <a:r>
              <a:rPr lang="zh-CN" altLang="en-US" sz="1200" dirty="0">
                <a:solidFill>
                  <a:srgbClr val="00B050"/>
                </a:solidFill>
              </a:rPr>
              <a:t>使用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Clean Page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链表摘除；将</a:t>
            </a:r>
            <a:r>
              <a:rPr lang="zh-CN" altLang="en-US" sz="1200" dirty="0" smtClean="0">
                <a:solidFill>
                  <a:srgbClr val="00B050"/>
                </a:solidFill>
              </a:rPr>
              <a:t>未使用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Dirty  Page</a:t>
            </a:r>
            <a:r>
              <a:rPr lang="zh-CN" altLang="en-US" sz="1200" dirty="0" smtClean="0">
                <a:solidFill>
                  <a:srgbClr val="00B050"/>
                </a:solidFill>
              </a:rPr>
              <a:t>写出</a:t>
            </a:r>
            <a:r>
              <a:rPr lang="zh-CN" altLang="en-US" sz="1200" dirty="0" smtClean="0"/>
              <a:t>，然后从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链表摘除；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/>
              <a:t>外部参数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innodb_lru_scan_depth</a:t>
            </a:r>
            <a:r>
              <a:rPr lang="en-US" altLang="zh-CN" sz="1200" dirty="0" smtClean="0"/>
              <a:t> (</a:t>
            </a:r>
            <a:r>
              <a:rPr lang="zh-CN" altLang="en-US" sz="1200" dirty="0" smtClean="0"/>
              <a:t>控制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链表尾部遍历的长度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/>
              <a:t>内部</a:t>
            </a:r>
            <a:r>
              <a:rPr lang="zh-CN" altLang="en-US" sz="1200" dirty="0" smtClean="0"/>
              <a:t>参数：</a:t>
            </a:r>
            <a:r>
              <a:rPr lang="en-US" altLang="zh-CN" sz="1200" dirty="0" smtClean="0">
                <a:solidFill>
                  <a:srgbClr val="00B050"/>
                </a:solidFill>
              </a:rPr>
              <a:t>PAGE_CLEANER_LRU_BATCH_CHUNK_SIZE</a:t>
            </a:r>
            <a:r>
              <a:rPr lang="en-US" altLang="zh-CN" sz="1200" dirty="0" smtClean="0"/>
              <a:t> (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：控制一个处理批次的大小，防止长时间持有</a:t>
            </a:r>
            <a:r>
              <a:rPr lang="en-US" altLang="zh-CN" sz="1200" dirty="0" smtClean="0"/>
              <a:t>buffer pool </a:t>
            </a:r>
            <a:r>
              <a:rPr lang="en-US" altLang="zh-CN" sz="1200" dirty="0" err="1" smtClean="0"/>
              <a:t>mutex</a:t>
            </a:r>
            <a:r>
              <a:rPr lang="zh-CN" altLang="en-US" sz="1200" dirty="0" smtClean="0"/>
              <a:t>，导致系统出现并发瓶颈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dirty="0">
                <a:solidFill>
                  <a:srgbClr val="FF0000"/>
                </a:solidFill>
              </a:rPr>
              <a:t>Flush List Flush</a:t>
            </a:r>
          </a:p>
          <a:p>
            <a:pPr lvl="2"/>
            <a:r>
              <a:rPr lang="zh-CN" altLang="en-US" sz="1200" dirty="0"/>
              <a:t>使用前页中介绍的</a:t>
            </a:r>
            <a:r>
              <a:rPr lang="en-US" altLang="zh-CN" sz="1200" dirty="0"/>
              <a:t>New Adaptive Flush</a:t>
            </a:r>
            <a:r>
              <a:rPr lang="zh-CN" altLang="en-US" sz="1200" dirty="0"/>
              <a:t>算法</a:t>
            </a:r>
            <a:r>
              <a:rPr lang="zh-CN" altLang="en-US" sz="1200" dirty="0" smtClean="0"/>
              <a:t>；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4686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InnoDB-Purge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Purge Thread</a:t>
            </a:r>
          </a:p>
          <a:p>
            <a:pPr lvl="1"/>
            <a:r>
              <a:rPr lang="en-US" altLang="zh-CN" sz="1200" dirty="0" smtClean="0">
                <a:solidFill>
                  <a:srgbClr val="00B050"/>
                </a:solidFill>
              </a:rPr>
              <a:t>Purge</a:t>
            </a:r>
            <a:r>
              <a:rPr lang="zh-CN" altLang="en-US" sz="1200" dirty="0" smtClean="0">
                <a:solidFill>
                  <a:srgbClr val="00B050"/>
                </a:solidFill>
              </a:rPr>
              <a:t>操作：</a:t>
            </a:r>
            <a:r>
              <a:rPr lang="en-US" altLang="zh-CN" sz="1200" dirty="0" smtClean="0">
                <a:solidFill>
                  <a:srgbClr val="00B050"/>
                </a:solidFill>
              </a:rPr>
              <a:t>InnoDB</a:t>
            </a:r>
            <a:r>
              <a:rPr lang="zh-CN" altLang="en-US" sz="1200" dirty="0" smtClean="0">
                <a:solidFill>
                  <a:srgbClr val="00B050"/>
                </a:solidFill>
              </a:rPr>
              <a:t>读取提交事务的</a:t>
            </a:r>
            <a:r>
              <a:rPr lang="en-US" altLang="zh-CN" sz="1200" dirty="0" smtClean="0">
                <a:solidFill>
                  <a:srgbClr val="00B050"/>
                </a:solidFill>
              </a:rPr>
              <a:t>Undo</a:t>
            </a:r>
            <a:r>
              <a:rPr lang="zh-CN" altLang="en-US" sz="1200" dirty="0" smtClean="0">
                <a:solidFill>
                  <a:srgbClr val="00B050"/>
                </a:solidFill>
              </a:rPr>
              <a:t>记录，然后将事务更新所产生的历史版本</a:t>
            </a:r>
            <a:r>
              <a:rPr lang="en-US" altLang="zh-CN" sz="1200" dirty="0" smtClean="0">
                <a:solidFill>
                  <a:srgbClr val="00B050"/>
                </a:solidFill>
              </a:rPr>
              <a:t>(</a:t>
            </a:r>
            <a:r>
              <a:rPr lang="zh-CN" altLang="en-US" sz="1200" dirty="0" smtClean="0">
                <a:solidFill>
                  <a:srgbClr val="00B050"/>
                </a:solidFill>
              </a:rPr>
              <a:t>标记为删除，并且对所有活跃事务不可见的版本</a:t>
            </a:r>
            <a:r>
              <a:rPr lang="en-US" altLang="zh-CN" sz="1200" dirty="0" smtClean="0">
                <a:solidFill>
                  <a:srgbClr val="00B050"/>
                </a:solidFill>
              </a:rPr>
              <a:t>)</a:t>
            </a:r>
            <a:r>
              <a:rPr lang="zh-CN" altLang="en-US" sz="1200" dirty="0" smtClean="0">
                <a:solidFill>
                  <a:srgbClr val="00B050"/>
                </a:solidFill>
              </a:rPr>
              <a:t>从数据文件</a:t>
            </a:r>
            <a:r>
              <a:rPr lang="en-US" altLang="zh-CN" sz="1200" dirty="0" smtClean="0">
                <a:solidFill>
                  <a:srgbClr val="00B050"/>
                </a:solidFill>
              </a:rPr>
              <a:t>(</a:t>
            </a:r>
            <a:r>
              <a:rPr lang="zh-CN" altLang="en-US" sz="1200" dirty="0" smtClean="0">
                <a:solidFill>
                  <a:srgbClr val="00B050"/>
                </a:solidFill>
              </a:rPr>
              <a:t>聚簇索引、辅助索引</a:t>
            </a:r>
            <a:r>
              <a:rPr lang="en-US" altLang="zh-CN" sz="1200" dirty="0" smtClean="0">
                <a:solidFill>
                  <a:srgbClr val="00B050"/>
                </a:solidFill>
              </a:rPr>
              <a:t>)</a:t>
            </a:r>
            <a:r>
              <a:rPr lang="zh-CN" altLang="en-US" sz="1200" dirty="0" smtClean="0">
                <a:solidFill>
                  <a:srgbClr val="00B050"/>
                </a:solidFill>
              </a:rPr>
              <a:t>中删除的操作；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lvl="1"/>
            <a:endParaRPr lang="en-US" altLang="zh-CN" sz="1200" dirty="0"/>
          </a:p>
          <a:p>
            <a:pPr lvl="1"/>
            <a:r>
              <a:rPr lang="en-US" altLang="zh-CN" sz="1200" dirty="0" smtClean="0"/>
              <a:t>MySQL 5.1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Purge</a:t>
            </a:r>
            <a:r>
              <a:rPr lang="zh-CN" altLang="en-US" sz="1200" dirty="0" smtClean="0"/>
              <a:t>操作在</a:t>
            </a:r>
            <a:r>
              <a:rPr lang="en-US" altLang="zh-CN" sz="1200" dirty="0" smtClean="0"/>
              <a:t>InnoDB Master Thread</a:t>
            </a:r>
            <a:r>
              <a:rPr lang="zh-CN" altLang="en-US" sz="1200" dirty="0" smtClean="0"/>
              <a:t>中完成；</a:t>
            </a:r>
            <a:r>
              <a:rPr lang="en-US" altLang="zh-CN" sz="1200" dirty="0" smtClean="0"/>
              <a:t>MySQL 5.5</a:t>
            </a:r>
            <a:r>
              <a:rPr lang="zh-CN" altLang="en-US" sz="1200" dirty="0" smtClean="0"/>
              <a:t>，一个</a:t>
            </a:r>
            <a:r>
              <a:rPr lang="en-US" altLang="zh-CN" sz="1200" dirty="0" smtClean="0"/>
              <a:t>Purge</a:t>
            </a:r>
            <a:r>
              <a:rPr lang="zh-CN" altLang="en-US" sz="1200" dirty="0" smtClean="0"/>
              <a:t>后台线程；</a:t>
            </a:r>
            <a:endParaRPr lang="en-US" altLang="zh-CN" sz="12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存在的问题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/>
              <a:t>Purge</a:t>
            </a:r>
            <a:r>
              <a:rPr lang="zh-CN" altLang="en-US" sz="1200" dirty="0" smtClean="0"/>
              <a:t>操作不及时，导致</a:t>
            </a:r>
            <a:r>
              <a:rPr lang="en-US" altLang="zh-CN" sz="1200" dirty="0" smtClean="0"/>
              <a:t>Undo</a:t>
            </a:r>
            <a:r>
              <a:rPr lang="zh-CN" altLang="en-US" sz="1200" dirty="0"/>
              <a:t>空间</a:t>
            </a:r>
            <a:r>
              <a:rPr lang="zh-CN" altLang="en-US" sz="1200" dirty="0" smtClean="0"/>
              <a:t>膨胀；数据文件中存在大量历史无用记录；</a:t>
            </a:r>
            <a:endParaRPr lang="en-US" altLang="zh-CN" sz="12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</a:rPr>
              <a:t>Multi-Purge Threads</a:t>
            </a:r>
          </a:p>
          <a:p>
            <a:pPr lvl="2"/>
            <a:r>
              <a:rPr lang="en-US" altLang="zh-CN" sz="1200" dirty="0" smtClean="0"/>
              <a:t>MySQL 5.6</a:t>
            </a:r>
            <a:r>
              <a:rPr lang="zh-CN" altLang="en-US" sz="1200" dirty="0" smtClean="0"/>
              <a:t>，多个</a:t>
            </a:r>
            <a:r>
              <a:rPr lang="en-US" altLang="zh-CN" sz="1200" dirty="0" smtClean="0"/>
              <a:t>Purge</a:t>
            </a:r>
            <a:r>
              <a:rPr lang="zh-CN" altLang="en-US" sz="1200" dirty="0" smtClean="0"/>
              <a:t>线程，并发回收历史版本；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r>
              <a:rPr lang="zh-CN" altLang="en-US" sz="1200" dirty="0" smtClean="0"/>
              <a:t>新增参数：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>
                <a:solidFill>
                  <a:srgbClr val="00B050"/>
                </a:solidFill>
              </a:rPr>
              <a:t>innodb_purge_threads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		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，取值</a:t>
            </a:r>
            <a:r>
              <a:rPr lang="en-US" altLang="zh-CN" sz="1200" dirty="0" smtClean="0"/>
              <a:t>[1, 32]</a:t>
            </a:r>
            <a:endParaRPr lang="en-US" altLang="zh-CN" sz="1200" dirty="0"/>
          </a:p>
          <a:p>
            <a:pPr lvl="2"/>
            <a:r>
              <a:rPr lang="en-US" altLang="zh-CN" sz="1200" dirty="0" err="1" smtClean="0">
                <a:solidFill>
                  <a:srgbClr val="00B050"/>
                </a:solidFill>
              </a:rPr>
              <a:t>innodb_purge_batch_size</a:t>
            </a:r>
            <a:r>
              <a:rPr lang="en-US" altLang="zh-CN" sz="1200" dirty="0" smtClean="0">
                <a:solidFill>
                  <a:srgbClr val="00B050"/>
                </a:solidFill>
              </a:rPr>
              <a:t>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300</a:t>
            </a:r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b="1" dirty="0" smtClean="0">
                <a:solidFill>
                  <a:srgbClr val="FF0000"/>
                </a:solidFill>
              </a:rPr>
              <a:t>注意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200" dirty="0" smtClean="0"/>
              <a:t>：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innodb_purge_threads</a:t>
            </a:r>
            <a:r>
              <a:rPr lang="zh-CN" altLang="en-US" sz="1200" dirty="0" smtClean="0"/>
              <a:t>只是规定了</a:t>
            </a:r>
            <a:r>
              <a:rPr lang="en-US" altLang="zh-CN" sz="1200" dirty="0" smtClean="0"/>
              <a:t>Purge</a:t>
            </a:r>
            <a:r>
              <a:rPr lang="zh-CN" altLang="en-US" sz="1200" dirty="0" smtClean="0"/>
              <a:t>线程的上限，</a:t>
            </a:r>
            <a:r>
              <a:rPr lang="en-US" altLang="zh-CN" sz="1200" dirty="0" smtClean="0"/>
              <a:t>InnoDB</a:t>
            </a:r>
            <a:r>
              <a:rPr lang="zh-CN" altLang="en-US" sz="1200" dirty="0" smtClean="0"/>
              <a:t>会根据事务负载自动调节                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详见</a:t>
            </a:r>
            <a:r>
              <a:rPr lang="en-US" altLang="zh-CN" sz="1200" dirty="0" smtClean="0">
                <a:solidFill>
                  <a:srgbClr val="00B050"/>
                </a:solidFill>
              </a:rPr>
              <a:t>srv0srv.cc::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srv_do_purge</a:t>
            </a:r>
            <a:r>
              <a:rPr lang="en-US" altLang="zh-CN" sz="1200" dirty="0" smtClean="0">
                <a:solidFill>
                  <a:srgbClr val="00B050"/>
                </a:solidFill>
              </a:rPr>
              <a:t>()</a:t>
            </a:r>
            <a:r>
              <a:rPr lang="zh-CN" altLang="en-US" sz="1200" dirty="0" smtClean="0"/>
              <a:t>函数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r>
              <a:rPr lang="zh-CN" altLang="en-US" sz="1200" b="1" dirty="0" smtClean="0">
                <a:solidFill>
                  <a:srgbClr val="FF0000"/>
                </a:solidFill>
              </a:rPr>
              <a:t>注意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innodb_purge_batch_size</a:t>
            </a:r>
            <a:r>
              <a:rPr lang="zh-CN" altLang="en-US" sz="1200" dirty="0" smtClean="0"/>
              <a:t>可以理解为每次</a:t>
            </a:r>
            <a:r>
              <a:rPr lang="en-US" altLang="zh-CN" sz="1200" dirty="0" smtClean="0"/>
              <a:t>Purge</a:t>
            </a:r>
            <a:r>
              <a:rPr lang="zh-CN" altLang="en-US" sz="1200" dirty="0" smtClean="0"/>
              <a:t>，回收的提交事务数量；</a:t>
            </a:r>
            <a:endParaRPr lang="en-US" altLang="zh-CN" sz="1200" dirty="0"/>
          </a:p>
          <a:p>
            <a:pPr lvl="2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507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InnoDB-CRC32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Page Checksum</a:t>
            </a:r>
          </a:p>
          <a:p>
            <a:pPr lvl="1"/>
            <a:r>
              <a:rPr lang="en-US" altLang="zh-CN" sz="1200" dirty="0" smtClean="0"/>
              <a:t>InnoDB</a:t>
            </a:r>
            <a:r>
              <a:rPr lang="zh-CN" altLang="en-US" sz="1200" dirty="0" smtClean="0"/>
              <a:t>在其页面的头部与尾部，维护了两个</a:t>
            </a:r>
            <a:r>
              <a:rPr lang="en-US" altLang="zh-CN" sz="1200" dirty="0" smtClean="0"/>
              <a:t>Checksum(</a:t>
            </a:r>
            <a:r>
              <a:rPr lang="zh-CN" altLang="en-US" sz="1200" dirty="0"/>
              <a:t>详</a:t>
            </a:r>
            <a:r>
              <a:rPr lang="zh-CN" altLang="en-US" sz="1200" dirty="0" smtClean="0"/>
              <a:t>见</a:t>
            </a:r>
            <a:r>
              <a:rPr lang="en-US" altLang="zh-CN" sz="1200" dirty="0" smtClean="0">
                <a:hlinkClick r:id="rId3"/>
              </a:rPr>
              <a:t>InnoDB Page Structure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，通过页面的内容计算而来，用于校验页面内容是否被破坏；</a:t>
            </a:r>
            <a:endParaRPr lang="en-US" altLang="zh-CN" sz="1200" dirty="0" smtClean="0"/>
          </a:p>
          <a:p>
            <a:pPr lvl="1"/>
            <a:endParaRPr lang="en-US" altLang="zh-CN" sz="1200" dirty="0" smtClean="0"/>
          </a:p>
          <a:p>
            <a:pPr lvl="1"/>
            <a:r>
              <a:rPr lang="zh-CN" altLang="en-US" sz="1200" dirty="0"/>
              <a:t>脏</a:t>
            </a:r>
            <a:r>
              <a:rPr lang="zh-CN" altLang="en-US" sz="1200" dirty="0" smtClean="0"/>
              <a:t>页从内存写出时，需要重新计算</a:t>
            </a:r>
            <a:r>
              <a:rPr lang="en-US" altLang="zh-CN" sz="1200" dirty="0" smtClean="0"/>
              <a:t>Checksum (</a:t>
            </a:r>
            <a:r>
              <a:rPr lang="en-US" altLang="zh-CN" sz="1200" dirty="0" smtClean="0">
                <a:solidFill>
                  <a:srgbClr val="00B050"/>
                </a:solidFill>
              </a:rPr>
              <a:t>buf0flu.cc::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buf_flush_init_for_writing</a:t>
            </a:r>
            <a:r>
              <a:rPr lang="en-US" altLang="zh-CN" sz="1200" dirty="0" smtClean="0">
                <a:solidFill>
                  <a:srgbClr val="00B050"/>
                </a:solidFill>
              </a:rPr>
              <a:t>()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pPr lvl="1"/>
            <a:r>
              <a:rPr lang="zh-CN" altLang="en-US" sz="1200" dirty="0" smtClean="0"/>
              <a:t>页面从外存读取进内存时，需要计算页面</a:t>
            </a:r>
            <a:r>
              <a:rPr lang="en-US" altLang="zh-CN" sz="1200" dirty="0" smtClean="0"/>
              <a:t>Checksum</a:t>
            </a:r>
            <a:r>
              <a:rPr lang="zh-CN" altLang="en-US" sz="1200" dirty="0" smtClean="0"/>
              <a:t>，判断其与存储的</a:t>
            </a:r>
            <a:r>
              <a:rPr lang="en-US" altLang="zh-CN" sz="1200" dirty="0" smtClean="0"/>
              <a:t>Checksum</a:t>
            </a:r>
            <a:r>
              <a:rPr lang="zh-CN" altLang="en-US" sz="1200" dirty="0" smtClean="0"/>
              <a:t>是否相同，进而验证页面是否损坏 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solidFill>
                  <a:srgbClr val="00B050"/>
                </a:solidFill>
              </a:rPr>
              <a:t>buf0buf.cc::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buf_page_is_corrupted</a:t>
            </a:r>
            <a:r>
              <a:rPr lang="en-US" altLang="zh-CN" sz="1200" dirty="0" smtClean="0">
                <a:solidFill>
                  <a:srgbClr val="00B050"/>
                </a:solidFill>
              </a:rPr>
              <a:t>()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/>
          </a:p>
          <a:p>
            <a:pPr lvl="1"/>
            <a:endParaRPr lang="en-US" altLang="zh-CN" sz="1200" dirty="0" smtClean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原有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Checksum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算法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软件计算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solidFill>
                  <a:srgbClr val="00B050"/>
                </a:solidFill>
              </a:rPr>
              <a:t>buf0checksum.cc::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buf_calc_page_new_checksum</a:t>
            </a:r>
            <a:r>
              <a:rPr lang="en-US" altLang="zh-CN" sz="1400" dirty="0" smtClean="0">
                <a:solidFill>
                  <a:srgbClr val="00B050"/>
                </a:solidFill>
              </a:rPr>
              <a:t>()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，逐个读取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字节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，然后做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运算；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一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InnoDB Page</a:t>
            </a:r>
            <a:r>
              <a:rPr lang="zh-CN" altLang="en-US" sz="1400" dirty="0" smtClean="0"/>
              <a:t>，默认为</a:t>
            </a:r>
            <a:r>
              <a:rPr lang="en-US" altLang="zh-CN" sz="1400" dirty="0" smtClean="0"/>
              <a:t>16K</a:t>
            </a:r>
            <a:r>
              <a:rPr lang="zh-CN" altLang="en-US" sz="1400" dirty="0" smtClean="0"/>
              <a:t>，软件计算</a:t>
            </a:r>
            <a:r>
              <a:rPr lang="en-US" altLang="zh-CN" sz="1400" dirty="0" smtClean="0"/>
              <a:t>Checksum</a:t>
            </a:r>
            <a:r>
              <a:rPr lang="zh-CN" altLang="en-US" sz="1400" dirty="0" smtClean="0"/>
              <a:t>，性能低下；</a:t>
            </a:r>
            <a:endParaRPr lang="en-US" altLang="zh-CN" sz="1400" dirty="0"/>
          </a:p>
          <a:p>
            <a:pPr lvl="1"/>
            <a:endParaRPr lang="en-US" altLang="zh-CN" sz="1400" dirty="0" smtClean="0"/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CRC32 Checksum</a:t>
            </a:r>
          </a:p>
          <a:p>
            <a:pPr lvl="1"/>
            <a:r>
              <a:rPr lang="zh-CN" altLang="en-US" sz="1400" dirty="0" smtClean="0"/>
              <a:t>通过</a:t>
            </a:r>
            <a:r>
              <a:rPr lang="en-US" altLang="zh-CN" sz="1400" dirty="0" smtClean="0"/>
              <a:t>CPU</a:t>
            </a:r>
            <a:r>
              <a:rPr lang="zh-CN" altLang="en-US" sz="1400" dirty="0" smtClean="0"/>
              <a:t>指令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solidFill>
                  <a:srgbClr val="00B050"/>
                </a:solidFill>
              </a:rPr>
              <a:t>SSE4.2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计算</a:t>
            </a:r>
            <a:r>
              <a:rPr lang="en-US" altLang="zh-CN" sz="1400" dirty="0" smtClean="0"/>
              <a:t>CRC32 Checksum</a:t>
            </a:r>
            <a:r>
              <a:rPr lang="zh-CN" altLang="en-US" sz="1400" dirty="0" smtClean="0"/>
              <a:t>，提升</a:t>
            </a:r>
            <a:r>
              <a:rPr lang="en-US" altLang="zh-CN" sz="1400" dirty="0" smtClean="0"/>
              <a:t>Checksum</a:t>
            </a:r>
            <a:r>
              <a:rPr lang="zh-CN" altLang="en-US" sz="1400" dirty="0" smtClean="0"/>
              <a:t>的计算性能</a:t>
            </a:r>
            <a:r>
              <a:rPr lang="en-US" altLang="zh-CN" sz="1400" dirty="0" smtClean="0"/>
              <a:t>(</a:t>
            </a:r>
            <a:r>
              <a:rPr lang="en-US" altLang="zh-CN" sz="1400" dirty="0" smtClean="0">
                <a:solidFill>
                  <a:srgbClr val="00B050"/>
                </a:solidFill>
              </a:rPr>
              <a:t>ut0crc32.cc::ut_crc32_sse42(</a:t>
            </a:r>
            <a:r>
              <a:rPr lang="en-US" altLang="zh-CN" sz="1400" dirty="0" smtClean="0"/>
              <a:t>))</a:t>
            </a:r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/>
              <a:t>新增参数：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innodb_checksum_algoritm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67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InnoDB-Compression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以</a:t>
            </a:r>
            <a:r>
              <a:rPr lang="en-US" altLang="zh-CN" sz="1600" dirty="0" smtClean="0"/>
              <a:t>Page</a:t>
            </a:r>
            <a:r>
              <a:rPr lang="zh-CN" altLang="en-US" sz="1600" dirty="0" smtClean="0"/>
              <a:t>为单位进行压缩，采用</a:t>
            </a:r>
            <a:r>
              <a:rPr lang="en-US" altLang="zh-CN" sz="1600" dirty="0" err="1" smtClean="0"/>
              <a:t>zlib</a:t>
            </a:r>
            <a:r>
              <a:rPr lang="zh-CN" altLang="en-US" sz="1600" dirty="0" smtClean="0"/>
              <a:t>压缩工具；</a:t>
            </a:r>
            <a:endParaRPr lang="en-US" altLang="zh-CN" sz="1800" dirty="0" smtClean="0"/>
          </a:p>
          <a:p>
            <a:pPr lvl="1"/>
            <a:endParaRPr lang="en-US" altLang="zh-CN" sz="16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优化措施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新增参数</a:t>
            </a:r>
            <a:endParaRPr lang="en-US" altLang="zh-CN" sz="1800" dirty="0" smtClean="0"/>
          </a:p>
          <a:p>
            <a:pPr lvl="2"/>
            <a:r>
              <a:rPr lang="en-US" altLang="zh-CN" sz="1600" dirty="0" err="1" smtClean="0">
                <a:solidFill>
                  <a:srgbClr val="00B050"/>
                </a:solidFill>
              </a:rPr>
              <a:t>innodb_compression_level</a:t>
            </a:r>
            <a:endParaRPr lang="en-US" altLang="zh-CN" sz="1600" dirty="0"/>
          </a:p>
          <a:p>
            <a:pPr lvl="3"/>
            <a:r>
              <a:rPr lang="zh-CN" altLang="en-US" sz="1400" dirty="0" smtClean="0"/>
              <a:t>控制</a:t>
            </a:r>
            <a:r>
              <a:rPr lang="en-US" altLang="zh-CN" sz="1400" dirty="0" err="1" smtClean="0"/>
              <a:t>zlib</a:t>
            </a:r>
            <a:r>
              <a:rPr lang="zh-CN" altLang="en-US" sz="1400" dirty="0" smtClean="0"/>
              <a:t>压缩级别</a:t>
            </a:r>
            <a:r>
              <a:rPr lang="en-US" altLang="zh-CN" sz="1400" dirty="0" smtClean="0"/>
              <a:t>[1..9]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3"/>
            <a:endParaRPr lang="en-US" altLang="zh-CN" sz="1400" dirty="0" smtClean="0"/>
          </a:p>
          <a:p>
            <a:pPr lvl="2"/>
            <a:r>
              <a:rPr lang="en-US" altLang="zh-CN" sz="1600" dirty="0" err="1" smtClean="0">
                <a:solidFill>
                  <a:srgbClr val="00B050"/>
                </a:solidFill>
              </a:rPr>
              <a:t>innodb_compression_failure_threshold_pct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lvl="3"/>
            <a:r>
              <a:rPr lang="en-US" altLang="zh-CN" sz="1400" dirty="0" smtClean="0"/>
              <a:t>InnoDB</a:t>
            </a:r>
            <a:r>
              <a:rPr lang="zh-CN" altLang="en-US" sz="1400" dirty="0" smtClean="0"/>
              <a:t>的压缩页面经过更新之后，再次压缩可能会导致</a:t>
            </a:r>
            <a:r>
              <a:rPr lang="zh-CN" altLang="en-US" sz="1400" dirty="0" smtClean="0">
                <a:hlinkClick r:id="rId3"/>
              </a:rPr>
              <a:t>压缩失败</a:t>
            </a:r>
            <a:r>
              <a:rPr lang="zh-CN" altLang="en-US" sz="1400" dirty="0" smtClean="0"/>
              <a:t>，需要分裂；</a:t>
            </a:r>
            <a:endParaRPr lang="en-US" altLang="zh-CN" sz="1400" dirty="0" smtClean="0"/>
          </a:p>
          <a:p>
            <a:pPr lvl="3"/>
            <a:endParaRPr lang="en-US" altLang="zh-CN" sz="1400" dirty="0" smtClean="0"/>
          </a:p>
          <a:p>
            <a:pPr lvl="3"/>
            <a:r>
              <a:rPr lang="zh-CN" altLang="en-US" sz="1400" dirty="0" smtClean="0"/>
              <a:t>此参数控制压缩失败的</a:t>
            </a:r>
            <a:r>
              <a:rPr lang="zh-CN" altLang="en-US" sz="1400" dirty="0"/>
              <a:t>比率</a:t>
            </a:r>
            <a:r>
              <a:rPr lang="zh-CN" altLang="en-US" sz="1400" dirty="0" smtClean="0"/>
              <a:t>，超过此比率，压缩前的页面需要进行</a:t>
            </a:r>
            <a:r>
              <a:rPr lang="en-US" altLang="zh-CN" sz="1400" dirty="0" smtClean="0"/>
              <a:t>Padding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3"/>
            <a:endParaRPr lang="en-US" altLang="zh-CN" sz="1400" dirty="0" smtClean="0"/>
          </a:p>
          <a:p>
            <a:pPr lvl="3"/>
            <a:r>
              <a:rPr lang="zh-CN" altLang="en-US" sz="1400" dirty="0" smtClean="0"/>
              <a:t>所谓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Padding</a:t>
            </a:r>
            <a:r>
              <a:rPr lang="zh-CN" altLang="en-US" sz="1400" dirty="0" smtClean="0"/>
              <a:t>，就是在</a:t>
            </a:r>
            <a:r>
              <a:rPr lang="en-US" altLang="zh-CN" sz="1400" dirty="0" smtClean="0"/>
              <a:t>16K</a:t>
            </a:r>
            <a:r>
              <a:rPr lang="zh-CN" altLang="en-US" sz="1400" dirty="0" smtClean="0"/>
              <a:t>的页内填充一些无效内容，降低页面利用率，保证压缩成功率；</a:t>
            </a:r>
            <a:endParaRPr lang="en-US" altLang="zh-CN" sz="1400" dirty="0" smtClean="0"/>
          </a:p>
          <a:p>
            <a:pPr lvl="3"/>
            <a:endParaRPr lang="en-US" altLang="zh-CN" sz="1400" dirty="0"/>
          </a:p>
          <a:p>
            <a:pPr lvl="2"/>
            <a:r>
              <a:rPr lang="en-US" altLang="zh-CN" sz="1600" dirty="0" err="1" smtClean="0">
                <a:solidFill>
                  <a:srgbClr val="00B050"/>
                </a:solidFill>
              </a:rPr>
              <a:t>innodb_compression_pad_pct_max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 lvl="3"/>
            <a:r>
              <a:rPr lang="zh-CN" altLang="en-US" sz="1400" dirty="0" smtClean="0"/>
              <a:t>非压缩页</a:t>
            </a:r>
            <a:r>
              <a:rPr lang="en-US" altLang="zh-CN" sz="1400" dirty="0" smtClean="0"/>
              <a:t>Padding</a:t>
            </a:r>
            <a:r>
              <a:rPr lang="zh-CN" altLang="en-US" sz="1400" dirty="0" smtClean="0"/>
              <a:t>的大小；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默认：</a:t>
            </a:r>
            <a:r>
              <a:rPr lang="en-US" altLang="zh-CN" sz="1400" dirty="0" smtClean="0"/>
              <a:t>50%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661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InnoDB-Data Dictionary LRU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Data Dictionary</a:t>
            </a:r>
          </a:p>
          <a:p>
            <a:pPr lvl="1"/>
            <a:r>
              <a:rPr lang="zh-CN" altLang="en-US" sz="1400" dirty="0" smtClean="0"/>
              <a:t>每一个用户表，在</a:t>
            </a:r>
            <a:r>
              <a:rPr lang="en-US" altLang="zh-CN" sz="1400" dirty="0" smtClean="0"/>
              <a:t>InnoDB</a:t>
            </a:r>
            <a:r>
              <a:rPr lang="zh-CN" altLang="en-US" sz="1400" dirty="0" smtClean="0"/>
              <a:t>的系统表</a:t>
            </a:r>
            <a:r>
              <a:rPr lang="en-US" altLang="zh-CN" sz="1400" dirty="0" smtClean="0"/>
              <a:t>(SYS_TABLES, SYS_COLUMNS, SYS_INDEXES, ...)</a:t>
            </a:r>
            <a:r>
              <a:rPr lang="zh-CN" altLang="en-US" sz="1400" dirty="0" smtClean="0"/>
              <a:t>中都存储着一些元数据信息；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sz="1400" dirty="0" smtClean="0"/>
              <a:t>当前端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操作用户表时，此表的元数据信息会被读取出来，存放于</a:t>
            </a:r>
            <a:r>
              <a:rPr lang="en-US" altLang="zh-CN" sz="1400" dirty="0" smtClean="0"/>
              <a:t>InnoDB Data Dictionary Cache</a:t>
            </a:r>
            <a:r>
              <a:rPr lang="zh-CN" altLang="en-US" sz="1400" dirty="0" smtClean="0"/>
              <a:t>之中；</a:t>
            </a:r>
            <a:endParaRPr lang="en-US" altLang="zh-CN" sz="1400" dirty="0"/>
          </a:p>
          <a:p>
            <a:pPr lvl="1"/>
            <a:endParaRPr lang="en-US" altLang="zh-CN" sz="14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原有问题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FF0000"/>
                </a:solidFill>
              </a:rPr>
              <a:t>Data Dictionary Cache</a:t>
            </a:r>
            <a:r>
              <a:rPr lang="zh-CN" altLang="en-US" sz="1400" dirty="0" smtClean="0">
                <a:solidFill>
                  <a:srgbClr val="FF0000"/>
                </a:solidFill>
              </a:rPr>
              <a:t>，会占用大量的内存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表打开时，会将元数据加载入</a:t>
            </a:r>
            <a:r>
              <a:rPr lang="en-US" altLang="zh-CN" sz="1200" dirty="0" smtClean="0"/>
              <a:t>Dictionary Cache</a:t>
            </a:r>
            <a:r>
              <a:rPr lang="zh-CN" altLang="en-US" sz="1200" dirty="0" smtClean="0"/>
              <a:t>，但是表关闭时，并不会从</a:t>
            </a:r>
            <a:r>
              <a:rPr lang="en-US" altLang="zh-CN" sz="1200" dirty="0" smtClean="0"/>
              <a:t>Dictionary Cache</a:t>
            </a:r>
            <a:r>
              <a:rPr lang="zh-CN" altLang="en-US" sz="1200" dirty="0" smtClean="0"/>
              <a:t>中删除元数据。大量表的情况下，</a:t>
            </a:r>
            <a:r>
              <a:rPr lang="en-US" altLang="zh-CN" sz="1200" dirty="0" smtClean="0"/>
              <a:t>Dictionary Cache</a:t>
            </a:r>
            <a:r>
              <a:rPr lang="zh-CN" altLang="en-US" sz="1200" dirty="0" smtClean="0"/>
              <a:t>会占用大量内存</a:t>
            </a:r>
            <a:r>
              <a:rPr lang="en-US" altLang="zh-CN" sz="1200" dirty="0" smtClean="0"/>
              <a:t>(</a:t>
            </a:r>
            <a:r>
              <a:rPr lang="zh-CN" altLang="en-US" sz="1200" dirty="0"/>
              <a:t>详</a:t>
            </a:r>
            <a:r>
              <a:rPr lang="zh-CN" altLang="en-US" sz="1200" dirty="0" smtClean="0"/>
              <a:t>见</a:t>
            </a:r>
            <a:r>
              <a:rPr lang="zh-CN" altLang="en-US" sz="1200" dirty="0" smtClean="0">
                <a:hlinkClick r:id="rId3"/>
              </a:rPr>
              <a:t>此文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/>
          </a:p>
          <a:p>
            <a:pPr lvl="2"/>
            <a:endParaRPr lang="en-US" altLang="zh-CN" sz="10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改进措施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将</a:t>
            </a:r>
            <a:r>
              <a:rPr lang="en-US" altLang="zh-CN" sz="1400" dirty="0" smtClean="0"/>
              <a:t>Dictionary Cache</a:t>
            </a:r>
            <a:r>
              <a:rPr lang="zh-CN" altLang="en-US" sz="1400" dirty="0" smtClean="0"/>
              <a:t>中的所有表元数据，维护为一个</a:t>
            </a:r>
            <a:r>
              <a:rPr lang="en-US" altLang="zh-CN" sz="1400" dirty="0" smtClean="0"/>
              <a:t>LRU</a:t>
            </a:r>
            <a:r>
              <a:rPr lang="zh-CN" altLang="en-US" sz="1400" dirty="0" smtClean="0"/>
              <a:t>链表；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sz="1400" dirty="0" smtClean="0"/>
              <a:t>借用</a:t>
            </a:r>
            <a:r>
              <a:rPr lang="en-US" altLang="zh-CN" sz="1400" dirty="0" smtClean="0"/>
              <a:t>MySQL Server</a:t>
            </a:r>
            <a:r>
              <a:rPr lang="zh-CN" altLang="en-US" sz="1400" dirty="0" smtClean="0"/>
              <a:t>层的参数：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table_definition_cache</a:t>
            </a:r>
            <a:r>
              <a:rPr lang="en-US" altLang="zh-CN" sz="1400" dirty="0" smtClean="0"/>
              <a:t> (</a:t>
            </a:r>
            <a:r>
              <a:rPr lang="zh-CN" altLang="en-US" sz="1400" dirty="0" smtClean="0"/>
              <a:t>默认</a:t>
            </a:r>
            <a:r>
              <a:rPr lang="en-US" altLang="zh-CN" sz="1400" dirty="0" smtClean="0"/>
              <a:t>400</a:t>
            </a:r>
            <a:r>
              <a:rPr lang="zh-CN" altLang="en-US" sz="1400" dirty="0" smtClean="0"/>
              <a:t>，软限制</a:t>
            </a:r>
            <a:r>
              <a:rPr lang="en-US" altLang="zh-CN" sz="1400" dirty="0" smtClean="0"/>
              <a:t>)</a:t>
            </a:r>
          </a:p>
          <a:p>
            <a:pPr lvl="1"/>
            <a:endParaRPr lang="en-US" altLang="zh-CN" sz="1400" dirty="0" smtClean="0"/>
          </a:p>
          <a:p>
            <a:pPr lvl="1"/>
            <a:r>
              <a:rPr lang="zh-CN" altLang="en-US" sz="1400" dirty="0" smtClean="0"/>
              <a:t>后台</a:t>
            </a:r>
            <a:r>
              <a:rPr lang="en-US" altLang="zh-CN" sz="1400" dirty="0" smtClean="0"/>
              <a:t>Master Thread</a:t>
            </a:r>
            <a:r>
              <a:rPr lang="zh-CN" altLang="en-US" sz="1400" dirty="0" smtClean="0"/>
              <a:t>，每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SRV_MASTER_DICT_LRU_INTERVAL</a:t>
            </a:r>
            <a:r>
              <a:rPr lang="en-US" altLang="zh-CN" sz="1400" dirty="0" smtClean="0"/>
              <a:t>(47)</a:t>
            </a:r>
            <a:r>
              <a:rPr lang="zh-CN" altLang="en-US" sz="1400" dirty="0" smtClean="0"/>
              <a:t>秒，遍历一次</a:t>
            </a:r>
            <a:r>
              <a:rPr lang="en-US" altLang="zh-CN" sz="1400" dirty="0" smtClean="0"/>
              <a:t>Dictionary Cache</a:t>
            </a:r>
            <a:r>
              <a:rPr lang="zh-CN" altLang="en-US" sz="1400" dirty="0" smtClean="0"/>
              <a:t>，清除</a:t>
            </a:r>
            <a:r>
              <a:rPr lang="en-US" altLang="zh-CN" sz="1400" dirty="0" smtClean="0"/>
              <a:t>LRU</a:t>
            </a:r>
            <a:r>
              <a:rPr lang="zh-CN" altLang="en-US" sz="1400" dirty="0" smtClean="0"/>
              <a:t>链表尾部</a:t>
            </a:r>
            <a:r>
              <a:rPr lang="zh-CN" altLang="en-US" sz="1400" dirty="0" smtClean="0">
                <a:solidFill>
                  <a:srgbClr val="00B050"/>
                </a:solidFill>
              </a:rPr>
              <a:t>不使用</a:t>
            </a:r>
            <a:r>
              <a:rPr lang="en-US" altLang="zh-CN" sz="1400" dirty="0" smtClean="0">
                <a:solidFill>
                  <a:srgbClr val="00B050"/>
                </a:solidFill>
              </a:rPr>
              <a:t>(ref count = 0)</a:t>
            </a:r>
            <a:r>
              <a:rPr lang="zh-CN" altLang="en-US" sz="1400" dirty="0" smtClean="0"/>
              <a:t>的表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保证数量小于</a:t>
            </a:r>
            <a:r>
              <a:rPr lang="en-US" altLang="zh-CN" sz="1400" b="1" dirty="0" err="1">
                <a:solidFill>
                  <a:srgbClr val="00B050"/>
                </a:solidFill>
              </a:rPr>
              <a:t>table_definition_cache</a:t>
            </a:r>
            <a:r>
              <a:rPr lang="zh-CN" altLang="en-US" sz="1400" dirty="0" smtClean="0"/>
              <a:t>即可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995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InnoDB-Others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SSD</a:t>
            </a:r>
          </a:p>
          <a:p>
            <a:pPr lvl="1"/>
            <a:r>
              <a:rPr lang="en-US" altLang="zh-CN" dirty="0" smtClean="0"/>
              <a:t>Compression</a:t>
            </a:r>
            <a:r>
              <a:rPr lang="zh-CN" altLang="en-US" dirty="0" smtClean="0"/>
              <a:t>优化；</a:t>
            </a:r>
            <a:r>
              <a:rPr lang="en-US" altLang="zh-CN" dirty="0" smtClean="0"/>
              <a:t>4K</a:t>
            </a:r>
            <a:r>
              <a:rPr lang="zh-CN" altLang="en-US" dirty="0"/>
              <a:t>、</a:t>
            </a:r>
            <a:r>
              <a:rPr lang="en-US" altLang="zh-CN" dirty="0" smtClean="0"/>
              <a:t>8K Page</a:t>
            </a:r>
            <a:r>
              <a:rPr lang="zh-CN" altLang="en-US" dirty="0" smtClean="0"/>
              <a:t>支持；</a:t>
            </a:r>
            <a:r>
              <a:rPr lang="en-US" altLang="zh-CN" dirty="0" smtClean="0"/>
              <a:t>Undo log </a:t>
            </a:r>
            <a:r>
              <a:rPr lang="en-US" altLang="zh-CN" dirty="0" err="1" smtClean="0"/>
              <a:t>tablespace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...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Mutex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CAS</a:t>
            </a:r>
            <a:r>
              <a:rPr lang="zh-CN" altLang="en-US" dirty="0" smtClean="0"/>
              <a:t>原子指令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Spinlock</a:t>
            </a:r>
          </a:p>
          <a:p>
            <a:pPr lvl="1"/>
            <a:r>
              <a:rPr lang="zh-CN" altLang="en-US" dirty="0" smtClean="0"/>
              <a:t>根据</a:t>
            </a:r>
            <a:r>
              <a:rPr lang="en-US" altLang="zh-CN" dirty="0" err="1" smtClean="0">
                <a:solidFill>
                  <a:srgbClr val="00B050"/>
                </a:solidFill>
              </a:rPr>
              <a:t>innodb_sync_spin_loops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>InnoDB Spinlock</a:t>
            </a:r>
            <a:r>
              <a:rPr lang="zh-CN" altLang="en-US" dirty="0" smtClean="0"/>
              <a:t>在无法获取锁时，会反复重试</a:t>
            </a:r>
            <a:r>
              <a:rPr lang="en-US" altLang="zh-CN" dirty="0" err="1" smtClean="0"/>
              <a:t>innodb_sync_spin_loops</a:t>
            </a:r>
            <a:r>
              <a:rPr lang="zh-CN" altLang="en-US" dirty="0" smtClean="0"/>
              <a:t>次；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改进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重试前，根据</a:t>
            </a:r>
            <a:r>
              <a:rPr lang="en-US" altLang="zh-CN" dirty="0" err="1" smtClean="0">
                <a:solidFill>
                  <a:srgbClr val="00B050"/>
                </a:solidFill>
              </a:rPr>
              <a:t>innodb_spin_wait_delay</a:t>
            </a:r>
            <a:r>
              <a:rPr lang="zh-CN" altLang="en-US" dirty="0" smtClean="0"/>
              <a:t>参数，</a:t>
            </a:r>
            <a:r>
              <a:rPr lang="en-US" altLang="zh-CN" dirty="0" smtClean="0"/>
              <a:t>Relax CPU</a:t>
            </a:r>
            <a:r>
              <a:rPr lang="zh-CN" altLang="en-US" dirty="0" smtClean="0"/>
              <a:t>的使用，通过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指令实现；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关于</a:t>
            </a:r>
            <a:r>
              <a:rPr lang="en-US" altLang="zh-CN" dirty="0" smtClean="0"/>
              <a:t>PAUSE</a:t>
            </a:r>
            <a:r>
              <a:rPr lang="zh-CN" altLang="en-US" dirty="0" smtClean="0"/>
              <a:t>指令，可参考</a:t>
            </a:r>
            <a:r>
              <a:rPr lang="zh-CN" altLang="en-US" dirty="0" smtClean="0">
                <a:hlinkClick r:id="rId3"/>
              </a:rPr>
              <a:t>此文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memory allocation</a:t>
            </a:r>
          </a:p>
          <a:p>
            <a:pPr lvl="1"/>
            <a:r>
              <a:rPr lang="zh-CN" altLang="en-US" dirty="0" smtClean="0"/>
              <a:t>除了</a:t>
            </a:r>
            <a:r>
              <a:rPr lang="en-US" altLang="zh-CN" dirty="0" smtClean="0"/>
              <a:t>Buffer Pool</a:t>
            </a:r>
            <a:r>
              <a:rPr lang="zh-CN" altLang="en-US" dirty="0" smtClean="0"/>
              <a:t>之外，</a:t>
            </a:r>
            <a:r>
              <a:rPr lang="en-US" altLang="zh-CN" dirty="0" smtClean="0"/>
              <a:t>InnoDB</a:t>
            </a:r>
            <a:r>
              <a:rPr lang="zh-CN" altLang="en-US" dirty="0" smtClean="0"/>
              <a:t>需要使用一些其他的内存，原由内部实现内存的分配与释放；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改进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直接使用操作系统提供的</a:t>
            </a:r>
            <a:r>
              <a:rPr lang="en-US" altLang="zh-CN" dirty="0" err="1" smtClean="0"/>
              <a:t>tcmalloc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ptmalloc</a:t>
            </a:r>
            <a:r>
              <a:rPr lang="zh-CN" altLang="en-US" dirty="0" smtClean="0"/>
              <a:t>等更为高效的内存分配方法；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45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InnoDB-Others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File Extension</a:t>
            </a:r>
          </a:p>
          <a:p>
            <a:pPr lvl="1"/>
            <a:r>
              <a:rPr lang="en-US" altLang="zh-CN" sz="1400" dirty="0" smtClean="0"/>
              <a:t>5.5</a:t>
            </a:r>
            <a:r>
              <a:rPr lang="zh-CN" altLang="en-US" sz="1400" dirty="0" smtClean="0"/>
              <a:t>中，数据文件扩展时，需要锁住全局的</a:t>
            </a:r>
            <a:r>
              <a:rPr lang="en-US" altLang="zh-CN" sz="1400" dirty="0" smtClean="0"/>
              <a:t>file system </a:t>
            </a:r>
            <a:r>
              <a:rPr lang="en-US" altLang="zh-CN" sz="1400" dirty="0" err="1" smtClean="0"/>
              <a:t>mutex</a:t>
            </a:r>
            <a:r>
              <a:rPr lang="zh-CN" altLang="en-US" sz="1400" dirty="0" smtClean="0"/>
              <a:t>，数据文件扩展串行化，并且会堵塞前端用户操作；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>
                <a:solidFill>
                  <a:srgbClr val="00B050"/>
                </a:solidFill>
              </a:rPr>
              <a:t>改进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sz="1100" dirty="0" smtClean="0"/>
              <a:t>每个扩展中的文件，新增一个标识，无需长时间持有</a:t>
            </a:r>
            <a:r>
              <a:rPr lang="en-US" altLang="zh-CN" sz="1100" dirty="0" smtClean="0"/>
              <a:t>file system </a:t>
            </a:r>
            <a:r>
              <a:rPr lang="en-US" altLang="zh-CN" sz="1100" dirty="0" err="1" smtClean="0"/>
              <a:t>mutex</a:t>
            </a:r>
            <a:r>
              <a:rPr lang="zh-CN" altLang="en-US" sz="1100" dirty="0" smtClean="0"/>
              <a:t>，问题解决；</a:t>
            </a:r>
            <a:endParaRPr lang="en-US" altLang="zh-CN" sz="1100" dirty="0" smtClean="0"/>
          </a:p>
          <a:p>
            <a:pPr lvl="1"/>
            <a:endParaRPr lang="en-US" altLang="zh-CN" sz="14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read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ahead</a:t>
            </a:r>
            <a:endParaRPr lang="en-US" altLang="zh-CN" sz="1600" dirty="0" smtClean="0"/>
          </a:p>
          <a:p>
            <a:pPr lvl="1"/>
            <a:r>
              <a:rPr lang="en-US" altLang="zh-CN" sz="1400" b="1" dirty="0" smtClean="0">
                <a:solidFill>
                  <a:srgbClr val="00B050"/>
                </a:solidFill>
              </a:rPr>
              <a:t>linear read ahead</a:t>
            </a:r>
          </a:p>
          <a:p>
            <a:pPr lvl="2"/>
            <a:r>
              <a:rPr lang="zh-CN" altLang="en-US" sz="1100" dirty="0" smtClean="0"/>
              <a:t>每次从外存成功读取一个</a:t>
            </a:r>
            <a:r>
              <a:rPr lang="en-US" altLang="zh-CN" sz="1100" dirty="0" smtClean="0"/>
              <a:t>page</a:t>
            </a:r>
            <a:r>
              <a:rPr lang="zh-CN" altLang="en-US" sz="1100" dirty="0" smtClean="0"/>
              <a:t>之后，都判断是否需要进行</a:t>
            </a:r>
            <a:r>
              <a:rPr lang="en-US" altLang="zh-CN" sz="1100" dirty="0" smtClean="0"/>
              <a:t>linear read ahead(buf0rea.cc::</a:t>
            </a:r>
            <a:r>
              <a:rPr lang="en-US" altLang="zh-CN" sz="1100" dirty="0" err="1" smtClean="0"/>
              <a:t>buf_read_ahead_linear</a:t>
            </a:r>
            <a:r>
              <a:rPr lang="en-US" altLang="zh-CN" sz="1100" dirty="0" smtClean="0"/>
              <a:t>())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lvl="2"/>
            <a:endParaRPr lang="en-US" altLang="zh-CN" sz="1100" dirty="0" smtClean="0"/>
          </a:p>
          <a:p>
            <a:pPr lvl="2"/>
            <a:r>
              <a:rPr lang="en-US" altLang="zh-CN" sz="1100" dirty="0" smtClean="0"/>
              <a:t>linear</a:t>
            </a:r>
            <a:r>
              <a:rPr lang="zh-CN" altLang="en-US" sz="1100" dirty="0" smtClean="0"/>
              <a:t>判断方法：遍历</a:t>
            </a:r>
            <a:r>
              <a:rPr lang="en-US" altLang="zh-CN" sz="1100" dirty="0" smtClean="0"/>
              <a:t>page</a:t>
            </a:r>
            <a:r>
              <a:rPr lang="zh-CN" altLang="en-US" sz="1100" dirty="0" smtClean="0"/>
              <a:t>所属</a:t>
            </a:r>
            <a:r>
              <a:rPr lang="en-US" altLang="zh-CN" sz="1100" dirty="0" smtClean="0"/>
              <a:t>extent</a:t>
            </a:r>
            <a:r>
              <a:rPr lang="zh-CN" altLang="en-US" sz="1100" dirty="0" smtClean="0"/>
              <a:t>，判断后一个</a:t>
            </a:r>
            <a:r>
              <a:rPr lang="en-US" altLang="zh-CN" sz="1100" dirty="0" smtClean="0"/>
              <a:t>page</a:t>
            </a:r>
            <a:r>
              <a:rPr lang="zh-CN" altLang="en-US" sz="1100" dirty="0" smtClean="0"/>
              <a:t>的访问时间是否大于前一个</a:t>
            </a:r>
            <a:r>
              <a:rPr lang="en-US" altLang="zh-CN" sz="1100" dirty="0" smtClean="0"/>
              <a:t>page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lvl="2"/>
            <a:endParaRPr lang="en-US" altLang="zh-CN" sz="1100" dirty="0" smtClean="0"/>
          </a:p>
          <a:p>
            <a:pPr lvl="2"/>
            <a:r>
              <a:rPr lang="zh-CN" altLang="en-US" sz="1100" dirty="0"/>
              <a:t>控制</a:t>
            </a:r>
            <a:r>
              <a:rPr lang="zh-CN" altLang="en-US" sz="1100" dirty="0" smtClean="0"/>
              <a:t>参数：</a:t>
            </a:r>
            <a:r>
              <a:rPr lang="en-US" altLang="zh-CN" sz="1100" dirty="0" err="1" smtClean="0"/>
              <a:t>innodb_read_ahead_threshold</a:t>
            </a:r>
            <a:r>
              <a:rPr lang="en-US" altLang="zh-CN" sz="1100" dirty="0" smtClean="0"/>
              <a:t> (</a:t>
            </a:r>
            <a:r>
              <a:rPr lang="zh-CN" altLang="en-US" sz="1100" dirty="0" smtClean="0"/>
              <a:t>默认</a:t>
            </a:r>
            <a:r>
              <a:rPr lang="en-US" altLang="zh-CN" sz="1100" dirty="0" smtClean="0"/>
              <a:t>56)</a:t>
            </a:r>
          </a:p>
          <a:p>
            <a:pPr lvl="2"/>
            <a:endParaRPr lang="en-US" altLang="zh-CN" sz="1100" dirty="0"/>
          </a:p>
          <a:p>
            <a:pPr lvl="1"/>
            <a:r>
              <a:rPr lang="en-US" altLang="zh-CN" sz="1400" b="1" dirty="0" smtClean="0">
                <a:solidFill>
                  <a:srgbClr val="00B050"/>
                </a:solidFill>
              </a:rPr>
              <a:t>random read ahead</a:t>
            </a:r>
          </a:p>
          <a:p>
            <a:pPr lvl="2"/>
            <a:r>
              <a:rPr lang="zh-CN" altLang="en-US" sz="1100" dirty="0" smtClean="0"/>
              <a:t>若</a:t>
            </a:r>
            <a:r>
              <a:rPr lang="en-US" altLang="zh-CN" sz="1100" dirty="0" smtClean="0"/>
              <a:t>page</a:t>
            </a:r>
            <a:r>
              <a:rPr lang="zh-CN" altLang="en-US" sz="1100" dirty="0" smtClean="0"/>
              <a:t>所属</a:t>
            </a:r>
            <a:r>
              <a:rPr lang="en-US" altLang="zh-CN" sz="1100" dirty="0" smtClean="0"/>
              <a:t>extent</a:t>
            </a:r>
            <a:r>
              <a:rPr lang="zh-CN" altLang="en-US" sz="1100" dirty="0" smtClean="0"/>
              <a:t>中，超过</a:t>
            </a:r>
            <a:r>
              <a:rPr lang="en-US" altLang="zh-CN" sz="1100" b="1" dirty="0" smtClean="0">
                <a:solidFill>
                  <a:srgbClr val="00B050"/>
                </a:solidFill>
              </a:rPr>
              <a:t>BUF_READ_AHEAD_RANDOM_THRESHOLD(13)</a:t>
            </a:r>
            <a:r>
              <a:rPr lang="zh-CN" altLang="en-US" sz="1100" dirty="0" smtClean="0"/>
              <a:t>数量的页面均在</a:t>
            </a:r>
            <a:r>
              <a:rPr lang="en-US" altLang="zh-CN" sz="1100" dirty="0" smtClean="0"/>
              <a:t>LRU</a:t>
            </a:r>
            <a:r>
              <a:rPr lang="zh-CN" altLang="en-US" sz="1100" dirty="0" smtClean="0"/>
              <a:t>链表的热端，并且参数</a:t>
            </a:r>
            <a:r>
              <a:rPr lang="en-US" altLang="zh-CN" sz="1100" dirty="0" err="1" smtClean="0"/>
              <a:t>innodb_random_read_ahead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默认关闭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开启，则预读</a:t>
            </a:r>
            <a:r>
              <a:rPr lang="en-US" altLang="zh-CN" sz="1100" dirty="0" smtClean="0"/>
              <a:t>extent</a:t>
            </a:r>
            <a:r>
              <a:rPr lang="zh-CN" altLang="en-US" sz="1100" dirty="0" smtClean="0"/>
              <a:t>中的所有其他</a:t>
            </a:r>
            <a:r>
              <a:rPr lang="en-US" altLang="zh-CN" sz="1100" dirty="0" smtClean="0"/>
              <a:t>Pages</a:t>
            </a:r>
            <a:r>
              <a:rPr lang="zh-CN" altLang="en-US" sz="1100" dirty="0" smtClean="0"/>
              <a:t>；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3374487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InnoDB—</a:t>
            </a:r>
            <a:r>
              <a:rPr lang="zh-CN" altLang="en-US" dirty="0" smtClean="0"/>
              <a:t>功能增强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InnoDB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功能增强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Online DDL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err="1" smtClean="0"/>
              <a:t>Memcached</a:t>
            </a:r>
            <a:r>
              <a:rPr lang="en-US" altLang="zh-CN" sz="1800" dirty="0" smtClean="0"/>
              <a:t> Plugin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Transportable </a:t>
            </a:r>
            <a:r>
              <a:rPr lang="en-US" altLang="zh-CN" sz="1800" dirty="0" err="1" smtClean="0"/>
              <a:t>Tablespace</a:t>
            </a:r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Buffer Pool Dump/Restore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smtClean="0"/>
              <a:t>Persistent Statistics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 err="1" smtClean="0"/>
              <a:t>FullText</a:t>
            </a:r>
            <a:r>
              <a:rPr lang="en-US" altLang="zh-CN" sz="1800" dirty="0" smtClean="0"/>
              <a:t> Search(</a:t>
            </a:r>
            <a:r>
              <a:rPr lang="zh-CN" altLang="en-US" sz="1800" dirty="0" smtClean="0">
                <a:solidFill>
                  <a:srgbClr val="00B050"/>
                </a:solidFill>
              </a:rPr>
              <a:t>略</a:t>
            </a:r>
            <a:r>
              <a:rPr lang="en-US" altLang="zh-CN" sz="1800" dirty="0" smtClean="0"/>
              <a:t>)</a:t>
            </a:r>
          </a:p>
          <a:p>
            <a:pPr lvl="1"/>
            <a:endParaRPr lang="en-US" altLang="zh-CN" sz="1800" dirty="0"/>
          </a:p>
          <a:p>
            <a:pPr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508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InnoDB-Online 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DDL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发展历程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400" dirty="0" smtClean="0">
                <a:solidFill>
                  <a:srgbClr val="FF0000"/>
                </a:solidFill>
              </a:rPr>
              <a:t>Copy Table</a:t>
            </a:r>
          </a:p>
          <a:p>
            <a:pPr lvl="2"/>
            <a:r>
              <a:rPr lang="en-US" altLang="zh-CN" sz="1200" dirty="0" smtClean="0"/>
              <a:t>MySQL</a:t>
            </a:r>
            <a:r>
              <a:rPr lang="zh-CN" altLang="en-US" sz="1200" dirty="0" smtClean="0"/>
              <a:t>最早的</a:t>
            </a:r>
            <a:r>
              <a:rPr lang="en-US" altLang="zh-CN" sz="1200" dirty="0" smtClean="0"/>
              <a:t>DDL</a:t>
            </a:r>
            <a:r>
              <a:rPr lang="zh-CN" altLang="en-US" sz="1200" dirty="0" smtClean="0"/>
              <a:t>操作方式，</a:t>
            </a:r>
            <a:r>
              <a:rPr lang="en-US" altLang="zh-CN" sz="1200" dirty="0" smtClean="0"/>
              <a:t>DDL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Copy Table</a:t>
            </a:r>
            <a:r>
              <a:rPr lang="zh-CN" altLang="en-US" sz="1200" dirty="0" smtClean="0"/>
              <a:t>方式实现：</a:t>
            </a:r>
            <a:endParaRPr lang="en-US" altLang="zh-CN" sz="1200" dirty="0" smtClean="0"/>
          </a:p>
          <a:p>
            <a:pPr lvl="3"/>
            <a:r>
              <a:rPr lang="zh-CN" altLang="en-US" sz="1100" dirty="0" smtClean="0"/>
              <a:t>新建</a:t>
            </a:r>
            <a:r>
              <a:rPr lang="en-US" altLang="zh-CN" sz="1100" dirty="0" smtClean="0"/>
              <a:t>Temp Table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lvl="3"/>
            <a:r>
              <a:rPr lang="zh-CN" altLang="en-US" sz="1100" dirty="0" smtClean="0"/>
              <a:t>锁原表，原表可读不可写；</a:t>
            </a:r>
            <a:endParaRPr lang="en-US" altLang="zh-CN" sz="1100" dirty="0" smtClean="0"/>
          </a:p>
          <a:p>
            <a:pPr lvl="3"/>
            <a:r>
              <a:rPr lang="zh-CN" altLang="en-US" sz="1100" dirty="0" smtClean="0"/>
              <a:t>将原表数据</a:t>
            </a:r>
            <a:r>
              <a:rPr lang="en-US" altLang="zh-CN" sz="1100" dirty="0" smtClean="0"/>
              <a:t>Copy</a:t>
            </a:r>
            <a:r>
              <a:rPr lang="zh-CN" altLang="en-US" sz="1100" dirty="0" smtClean="0"/>
              <a:t>到</a:t>
            </a:r>
            <a:r>
              <a:rPr lang="en-US" altLang="zh-CN" sz="1100" dirty="0" smtClean="0"/>
              <a:t>Temp</a:t>
            </a:r>
            <a:r>
              <a:rPr lang="zh-CN" altLang="en-US" sz="1100" dirty="0" smtClean="0"/>
              <a:t>表；</a:t>
            </a:r>
            <a:endParaRPr lang="en-US" altLang="zh-CN" sz="1100" dirty="0" smtClean="0"/>
          </a:p>
          <a:p>
            <a:pPr lvl="3"/>
            <a:r>
              <a:rPr lang="zh-CN" altLang="en-US" sz="1100" dirty="0" smtClean="0"/>
              <a:t>删除原表，重命名</a:t>
            </a:r>
            <a:r>
              <a:rPr lang="en-US" altLang="zh-CN" sz="1100" dirty="0" smtClean="0"/>
              <a:t>Temp</a:t>
            </a:r>
            <a:r>
              <a:rPr lang="zh-CN" altLang="en-US" sz="1100" dirty="0" smtClean="0"/>
              <a:t>表，解锁；</a:t>
            </a:r>
            <a:endParaRPr lang="en-US" altLang="zh-CN" sz="1100" dirty="0" smtClean="0"/>
          </a:p>
          <a:p>
            <a:pPr lvl="3"/>
            <a:endParaRPr lang="en-US" altLang="zh-CN" sz="1100" dirty="0" smtClean="0"/>
          </a:p>
          <a:p>
            <a:pPr lvl="2"/>
            <a:r>
              <a:rPr lang="zh-CN" altLang="en-US" sz="1200" b="1" dirty="0" smtClean="0">
                <a:solidFill>
                  <a:srgbClr val="00B050"/>
                </a:solidFill>
              </a:rPr>
              <a:t>缺点</a:t>
            </a:r>
            <a:r>
              <a:rPr lang="zh-CN" altLang="en-US" sz="1200" dirty="0" smtClean="0"/>
              <a:t>：并发低；两倍存储空间；</a:t>
            </a:r>
            <a:endParaRPr lang="en-US" altLang="zh-CN" sz="1200" dirty="0" smtClean="0"/>
          </a:p>
          <a:p>
            <a:pPr lvl="3"/>
            <a:endParaRPr lang="en-US" altLang="zh-CN" sz="1100" dirty="0"/>
          </a:p>
          <a:p>
            <a:pPr lvl="1"/>
            <a:r>
              <a:rPr lang="en-US" altLang="zh-CN" sz="1400" dirty="0" err="1" smtClean="0">
                <a:solidFill>
                  <a:srgbClr val="FF0000"/>
                </a:solidFill>
              </a:rPr>
              <a:t>Inplace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直接在原表上进行</a:t>
            </a:r>
            <a:r>
              <a:rPr lang="en-US" altLang="zh-CN" sz="1200" dirty="0" smtClean="0"/>
              <a:t>DDL(Add/Drop Index ...)</a:t>
            </a:r>
            <a:r>
              <a:rPr lang="zh-CN" altLang="en-US" sz="1200" dirty="0" smtClean="0"/>
              <a:t>，锁表进行；</a:t>
            </a:r>
            <a:endParaRPr lang="en-US" altLang="zh-CN" sz="1200" dirty="0" smtClean="0"/>
          </a:p>
          <a:p>
            <a:pPr lvl="3"/>
            <a:endParaRPr lang="en-US" altLang="zh-CN" sz="1100" dirty="0"/>
          </a:p>
          <a:p>
            <a:pPr lvl="2"/>
            <a:r>
              <a:rPr lang="zh-CN" altLang="en-US" sz="1200" b="1" dirty="0" smtClean="0">
                <a:solidFill>
                  <a:srgbClr val="00B050"/>
                </a:solidFill>
              </a:rPr>
              <a:t>缺点</a:t>
            </a:r>
            <a:r>
              <a:rPr lang="zh-CN" altLang="en-US" sz="1200" dirty="0" smtClean="0"/>
              <a:t>：并发低；</a:t>
            </a:r>
            <a:endParaRPr lang="en-US" altLang="zh-CN" sz="1200" dirty="0" smtClean="0"/>
          </a:p>
          <a:p>
            <a:pPr lvl="3"/>
            <a:endParaRPr lang="en-US" altLang="zh-CN" sz="1100" dirty="0"/>
          </a:p>
          <a:p>
            <a:pPr lvl="1"/>
            <a:r>
              <a:rPr lang="en-US" altLang="zh-CN" sz="1400" dirty="0" smtClean="0">
                <a:solidFill>
                  <a:srgbClr val="FF0000"/>
                </a:solidFill>
              </a:rPr>
              <a:t>Online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/>
              <a:t>DDL</a:t>
            </a:r>
            <a:r>
              <a:rPr lang="zh-CN" altLang="en-US" sz="1200" dirty="0" smtClean="0"/>
              <a:t>操作过程中不长时间锁表，并发操作可读可写，提供高并发；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两种</a:t>
            </a:r>
            <a:r>
              <a:rPr lang="zh-CN" altLang="en-US" sz="1200" dirty="0" smtClean="0"/>
              <a:t>方式</a:t>
            </a:r>
            <a:endParaRPr lang="en-US" altLang="zh-CN" sz="1200" dirty="0" smtClean="0"/>
          </a:p>
          <a:p>
            <a:pPr lvl="3"/>
            <a:r>
              <a:rPr lang="en-US" altLang="zh-CN" sz="1100" dirty="0" err="1" smtClean="0">
                <a:solidFill>
                  <a:srgbClr val="00B050"/>
                </a:solidFill>
              </a:rPr>
              <a:t>Inplace</a:t>
            </a:r>
            <a:r>
              <a:rPr lang="en-US" altLang="zh-CN" sz="1100" dirty="0" smtClean="0">
                <a:solidFill>
                  <a:srgbClr val="00B050"/>
                </a:solidFill>
              </a:rPr>
              <a:t> Online DDL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	Add/Drop Index, ...</a:t>
            </a:r>
          </a:p>
          <a:p>
            <a:pPr lvl="3"/>
            <a:r>
              <a:rPr lang="en-US" altLang="zh-CN" sz="1100" dirty="0" smtClean="0"/>
              <a:t>Copy Table Online DDL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	Add/Drop Column, ...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50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InnoDB-Online 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1163"/>
            <a:ext cx="7335391" cy="5108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MySQL 5.6</a:t>
            </a:r>
            <a:r>
              <a:rPr lang="zh-CN" altLang="en-US" sz="2800" b="1" dirty="0" smtClean="0"/>
              <a:t>简介</a:t>
            </a:r>
            <a:endParaRPr lang="en-US" altLang="zh-CN" sz="2800" b="1" dirty="0" smtClean="0"/>
          </a:p>
          <a:p>
            <a:pPr lvl="1"/>
            <a:endParaRPr lang="en-US" altLang="zh-CN" sz="2400" dirty="0"/>
          </a:p>
          <a:p>
            <a:r>
              <a:rPr lang="en-US" altLang="zh-CN" sz="2800" b="1" dirty="0" smtClean="0"/>
              <a:t>MySQL 5.6</a:t>
            </a:r>
            <a:r>
              <a:rPr lang="zh-CN" altLang="en-US" sz="2800" b="1" dirty="0" smtClean="0"/>
              <a:t>新特性</a:t>
            </a:r>
            <a:endParaRPr lang="en-US" altLang="zh-CN" sz="2800" b="1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InnoDB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层新特性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性能优化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功能增强</a:t>
            </a:r>
            <a:endParaRPr lang="en-US" altLang="zh-CN" sz="2000" dirty="0" smtClean="0"/>
          </a:p>
          <a:p>
            <a:pPr lvl="2"/>
            <a:endParaRPr lang="en-US" altLang="zh-CN" sz="2000" dirty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Server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层新特性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 smtClean="0"/>
              <a:t>性能优化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功能增强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319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InnoDB-Online 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注意事项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 smtClean="0">
                <a:solidFill>
                  <a:srgbClr val="FF0000"/>
                </a:solidFill>
              </a:rPr>
              <a:t>是否支持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Online Add Unique Index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？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支持；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在</a:t>
            </a:r>
            <a:r>
              <a:rPr lang="zh-CN" altLang="en-US" sz="1200" dirty="0" smtClean="0"/>
              <a:t>创建过程，以及</a:t>
            </a:r>
            <a:r>
              <a:rPr lang="en-US" altLang="zh-CN" sz="1200" dirty="0" smtClean="0"/>
              <a:t>Row Log</a:t>
            </a:r>
            <a:r>
              <a:rPr lang="zh-CN" altLang="en-US" sz="1200" dirty="0" smtClean="0"/>
              <a:t>回放过程中，都会进行</a:t>
            </a:r>
            <a:r>
              <a:rPr lang="en-US" altLang="zh-CN" sz="1200" dirty="0" smtClean="0"/>
              <a:t>Unique</a:t>
            </a:r>
            <a:r>
              <a:rPr lang="zh-CN" altLang="en-US" sz="1200" dirty="0" smtClean="0"/>
              <a:t>约束检查；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Online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操作，新的索引缺乏版本信息，如何处理？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b="1" dirty="0" smtClean="0">
                <a:solidFill>
                  <a:srgbClr val="FF0000"/>
                </a:solidFill>
              </a:rPr>
              <a:t>问题</a:t>
            </a:r>
            <a:r>
              <a:rPr lang="zh-CN" altLang="en-US" sz="1200" dirty="0" smtClean="0"/>
              <a:t>：读取最新记录构建新索引，因此新索引上缺乏版本信息；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b="1" dirty="0" smtClean="0">
                <a:solidFill>
                  <a:srgbClr val="00B050"/>
                </a:solidFill>
              </a:rPr>
              <a:t>解决</a:t>
            </a:r>
            <a:r>
              <a:rPr lang="zh-CN" altLang="en-US" sz="1200" dirty="0" smtClean="0"/>
              <a:t>：索引字典上，新增一个</a:t>
            </a:r>
            <a:r>
              <a:rPr lang="en-US" altLang="zh-CN" sz="1200" dirty="0" err="1" smtClean="0"/>
              <a:t>trx_id</a:t>
            </a:r>
            <a:r>
              <a:rPr lang="zh-CN" altLang="en-US" sz="1200" dirty="0" smtClean="0"/>
              <a:t>属性，标识索引创建过程中系统的最大事务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，所有小于此</a:t>
            </a:r>
            <a:r>
              <a:rPr lang="en-US" altLang="zh-CN" sz="1200" dirty="0" err="1" smtClean="0"/>
              <a:t>trx_id</a:t>
            </a:r>
            <a:r>
              <a:rPr lang="zh-CN" altLang="en-US" sz="1200" dirty="0" smtClean="0"/>
              <a:t>值的事务，均不可使用新索引；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600" b="1" dirty="0" smtClean="0">
                <a:solidFill>
                  <a:srgbClr val="FF0000"/>
                </a:solidFill>
              </a:rPr>
              <a:t>Online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操作性能，是否可以优化？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可通过增加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innodb_sort_buffer_size</a:t>
            </a:r>
            <a:r>
              <a:rPr lang="zh-CN" altLang="en-US" sz="1200" dirty="0" smtClean="0"/>
              <a:t>参数，优化</a:t>
            </a:r>
            <a:r>
              <a:rPr lang="en-US" altLang="zh-CN" sz="1200" dirty="0" smtClean="0"/>
              <a:t>Online (Add Index/Column)</a:t>
            </a:r>
            <a:r>
              <a:rPr lang="zh-CN" altLang="en-US" sz="1200" dirty="0" smtClean="0"/>
              <a:t>操作性能；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r>
              <a:rPr lang="zh-CN" altLang="en-US" sz="1200" dirty="0" smtClean="0"/>
              <a:t>创建索引，排序过程，使用内存大小为</a:t>
            </a:r>
            <a:r>
              <a:rPr lang="en-US" altLang="zh-CN" sz="1200" b="1" dirty="0" err="1">
                <a:solidFill>
                  <a:srgbClr val="00B050"/>
                </a:solidFill>
              </a:rPr>
              <a:t>innodb_sort_buffer_size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倍；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r>
              <a:rPr lang="en-US" altLang="zh-CN" sz="1200" dirty="0" smtClean="0"/>
              <a:t>Row Log Block</a:t>
            </a:r>
            <a:r>
              <a:rPr lang="zh-CN" altLang="en-US" sz="1200" dirty="0" smtClean="0"/>
              <a:t>大小，等于</a:t>
            </a:r>
            <a:r>
              <a:rPr lang="en-US" altLang="zh-CN" sz="1200" b="1" dirty="0" err="1">
                <a:solidFill>
                  <a:srgbClr val="00B050"/>
                </a:solidFill>
              </a:rPr>
              <a:t>innodb_sort_buffer_size</a:t>
            </a: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73257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-Online DDL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Copy Table Online DDL</a:t>
            </a:r>
            <a:r>
              <a:rPr lang="zh-CN" altLang="en-US" sz="1800" b="1" dirty="0">
                <a:solidFill>
                  <a:srgbClr val="FF0000"/>
                </a:solidFill>
              </a:rPr>
              <a:t>流程如何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？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endParaRPr lang="en-US" altLang="zh-CN" sz="18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1400" dirty="0"/>
              <a:t>Add/Drop Column</a:t>
            </a:r>
            <a:r>
              <a:rPr lang="zh-CN" altLang="en-US" sz="1400" dirty="0"/>
              <a:t>，无法进行</a:t>
            </a:r>
            <a:r>
              <a:rPr lang="en-US" altLang="zh-CN" sz="1400" dirty="0" err="1"/>
              <a:t>Inplace</a:t>
            </a:r>
            <a:r>
              <a:rPr lang="en-US" altLang="zh-CN" sz="1400" dirty="0"/>
              <a:t> Online DDL</a:t>
            </a:r>
            <a:r>
              <a:rPr lang="zh-CN" altLang="en-US" sz="1400" dirty="0"/>
              <a:t>，需要创建临时表</a:t>
            </a:r>
            <a:r>
              <a:rPr lang="en-US" altLang="zh-CN" sz="1400" dirty="0" smtClean="0"/>
              <a:t>(</a:t>
            </a:r>
            <a:r>
              <a:rPr lang="en-US" altLang="zh-CN" sz="1400" b="1" dirty="0">
                <a:solidFill>
                  <a:srgbClr val="00B050"/>
                </a:solidFill>
              </a:rPr>
              <a:t>handler0alter.cc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::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prepare_inplace_alter_table</a:t>
            </a:r>
            <a:r>
              <a:rPr lang="en-US" altLang="zh-CN" sz="1400" b="1" dirty="0">
                <a:solidFill>
                  <a:srgbClr val="00B050"/>
                </a:solidFill>
              </a:rPr>
              <a:t>()</a:t>
            </a:r>
            <a:r>
              <a:rPr lang="en-US" altLang="zh-CN" sz="1400" dirty="0"/>
              <a:t>)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b="1" u="sng" dirty="0">
                <a:solidFill>
                  <a:srgbClr val="00B050"/>
                </a:solidFill>
              </a:rPr>
              <a:t>原表聚簇索引</a:t>
            </a:r>
            <a:r>
              <a:rPr lang="zh-CN" altLang="en-US" sz="1400" dirty="0"/>
              <a:t>，创建</a:t>
            </a:r>
            <a:r>
              <a:rPr lang="en-US" altLang="zh-CN" sz="1400" dirty="0"/>
              <a:t>Row Log (</a:t>
            </a:r>
            <a:r>
              <a:rPr lang="en-US" altLang="zh-CN" sz="1400" b="1" dirty="0">
                <a:solidFill>
                  <a:srgbClr val="00B050"/>
                </a:solidFill>
              </a:rPr>
              <a:t>handler0alter.cc::</a:t>
            </a:r>
            <a:r>
              <a:rPr lang="en-US" altLang="zh-CN" sz="1400" b="1" dirty="0" err="1">
                <a:solidFill>
                  <a:srgbClr val="00B050"/>
                </a:solidFill>
              </a:rPr>
              <a:t>prepare_inplace_alter_table_dict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()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/>
              <a:t>读取原表记录，构建新表聚簇索引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辅助索引记录，排序并顺序插入；</a:t>
            </a:r>
            <a:endParaRPr lang="en-US" altLang="zh-CN" sz="1400" dirty="0" smtClean="0"/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/>
              <a:t>重放</a:t>
            </a:r>
            <a:r>
              <a:rPr lang="zh-CN" altLang="en-US" sz="1400" dirty="0" smtClean="0"/>
              <a:t>原表聚簇索引上的</a:t>
            </a:r>
            <a:r>
              <a:rPr lang="en-US" altLang="zh-CN" sz="1400" dirty="0" smtClean="0"/>
              <a:t>Row Log</a:t>
            </a:r>
            <a:r>
              <a:rPr lang="zh-CN" altLang="en-US" sz="1400" dirty="0" smtClean="0"/>
              <a:t>到新表之上；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同样，重放</a:t>
            </a:r>
            <a:r>
              <a:rPr lang="en-US" altLang="zh-CN" sz="1400" dirty="0" smtClean="0"/>
              <a:t>Row Log</a:t>
            </a:r>
            <a:r>
              <a:rPr lang="zh-CN" altLang="en-US" sz="1400" dirty="0" smtClean="0"/>
              <a:t>中间</a:t>
            </a:r>
            <a:r>
              <a:rPr lang="en-US" altLang="zh-CN" sz="1400" dirty="0" smtClean="0"/>
              <a:t>Block</a:t>
            </a:r>
            <a:r>
              <a:rPr lang="zh-CN" altLang="en-US" sz="1400" dirty="0" smtClean="0"/>
              <a:t>时不锁原表，重放最后一个</a:t>
            </a:r>
            <a:r>
              <a:rPr lang="en-US" altLang="zh-CN" sz="1400" dirty="0" smtClean="0"/>
              <a:t>Row Log Block</a:t>
            </a:r>
            <a:r>
              <a:rPr lang="zh-CN" altLang="en-US" sz="1400" dirty="0" smtClean="0"/>
              <a:t>时，锁住原表，禁止更新操作</a:t>
            </a:r>
            <a:r>
              <a:rPr lang="en-US" altLang="zh-CN" sz="1400" dirty="0" smtClean="0"/>
              <a:t>)</a:t>
            </a:r>
          </a:p>
          <a:p>
            <a:pPr lvl="1"/>
            <a:endParaRPr lang="en-US" altLang="zh-CN" sz="1400" dirty="0"/>
          </a:p>
          <a:p>
            <a:pPr lvl="1"/>
            <a:r>
              <a:rPr lang="zh-CN" altLang="en-US" sz="1400" dirty="0" smtClean="0"/>
              <a:t>删除原表，将临时表重命名为原表，更新部分持久化统计信息，在线加列操作完成</a:t>
            </a:r>
            <a:r>
              <a:rPr lang="en-US" altLang="zh-CN" sz="1400" dirty="0" smtClean="0"/>
              <a:t>(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handler0alter.cc::</a:t>
            </a:r>
            <a:r>
              <a:rPr lang="en-US" altLang="zh-CN" sz="1400" b="1" dirty="0" err="1" smtClean="0">
                <a:solidFill>
                  <a:srgbClr val="00B050"/>
                </a:solidFill>
              </a:rPr>
              <a:t>commit_inplace_alter_table</a:t>
            </a:r>
            <a:r>
              <a:rPr lang="en-US" altLang="zh-CN" sz="1400" b="1" dirty="0" smtClean="0">
                <a:solidFill>
                  <a:srgbClr val="00B050"/>
                </a:solidFill>
              </a:rPr>
              <a:t>()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736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Memcached</a:t>
            </a:r>
            <a:r>
              <a:rPr lang="en-US" altLang="zh-CN" sz="1800" dirty="0" smtClean="0"/>
              <a:t> Plugin</a:t>
            </a:r>
          </a:p>
          <a:p>
            <a:pPr lvl="1"/>
            <a:r>
              <a:rPr lang="en-US" altLang="zh-CN" sz="1400" dirty="0" smtClean="0">
                <a:solidFill>
                  <a:srgbClr val="00B050"/>
                </a:solidFill>
              </a:rPr>
              <a:t>MySQL 5.6</a:t>
            </a:r>
            <a:r>
              <a:rPr lang="zh-CN" altLang="en-US" sz="1400" dirty="0" smtClean="0">
                <a:solidFill>
                  <a:srgbClr val="00B050"/>
                </a:solidFill>
              </a:rPr>
              <a:t>，对外提供了通过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Memcached</a:t>
            </a:r>
            <a:r>
              <a:rPr lang="zh-CN" altLang="en-US" sz="1400" dirty="0" smtClean="0">
                <a:solidFill>
                  <a:srgbClr val="00B050"/>
                </a:solidFill>
              </a:rPr>
              <a:t>接口直接访问</a:t>
            </a:r>
            <a:r>
              <a:rPr lang="en-US" altLang="zh-CN" sz="1400" dirty="0" smtClean="0">
                <a:solidFill>
                  <a:srgbClr val="00B050"/>
                </a:solidFill>
              </a:rPr>
              <a:t>InnoDB</a:t>
            </a:r>
            <a:r>
              <a:rPr lang="zh-CN" altLang="en-US" sz="1400" dirty="0" smtClean="0">
                <a:solidFill>
                  <a:srgbClr val="00B050"/>
                </a:solidFill>
              </a:rPr>
              <a:t>引擎中的记录的方式；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lvl="1"/>
            <a:endParaRPr lang="en-US" altLang="zh-CN" sz="16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884368" cy="3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4" y="1268760"/>
            <a:ext cx="750142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2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InnoDB-Memcached</a:t>
            </a:r>
            <a:r>
              <a:rPr lang="en-US" altLang="zh-CN" dirty="0" smtClean="0"/>
              <a:t> Plugin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注意事项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b="1" dirty="0"/>
              <a:t>数据</a:t>
            </a:r>
            <a:r>
              <a:rPr lang="zh-CN" altLang="en-US" sz="1400" b="1" dirty="0" smtClean="0"/>
              <a:t>缓存策略</a:t>
            </a:r>
            <a:endParaRPr lang="en-US" altLang="zh-CN" sz="1400" b="1" dirty="0" smtClean="0"/>
          </a:p>
          <a:p>
            <a:pPr lvl="2"/>
            <a:r>
              <a:rPr lang="zh-CN" altLang="en-US" sz="1200" dirty="0" smtClean="0"/>
              <a:t>在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innodb_memcache.cache_policies</a:t>
            </a:r>
            <a:r>
              <a:rPr lang="zh-CN" altLang="en-US" sz="1200" dirty="0" smtClean="0"/>
              <a:t>表中进行设置；</a:t>
            </a:r>
            <a:endParaRPr lang="en-US" altLang="zh-CN" sz="1200" dirty="0" smtClean="0"/>
          </a:p>
          <a:p>
            <a:pPr lvl="2"/>
            <a:r>
              <a:rPr lang="en-US" altLang="zh-CN" sz="1200" b="1" dirty="0" err="1" smtClean="0">
                <a:solidFill>
                  <a:srgbClr val="FF0000"/>
                </a:solidFill>
              </a:rPr>
              <a:t>innodb_only</a:t>
            </a:r>
            <a:r>
              <a:rPr lang="en-US" altLang="zh-CN" sz="1200" dirty="0" smtClean="0"/>
              <a:t> (Only </a:t>
            </a:r>
            <a:r>
              <a:rPr lang="en-US" altLang="zh-CN" sz="1200" dirty="0" err="1" smtClean="0"/>
              <a:t>InnoDB</a:t>
            </a:r>
            <a:r>
              <a:rPr lang="en-US" altLang="zh-CN" sz="1200" dirty="0" smtClean="0"/>
              <a:t> BP)</a:t>
            </a:r>
            <a:r>
              <a:rPr lang="zh-CN" altLang="en-US" sz="1200" dirty="0" smtClean="0"/>
              <a:t>，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cache_only</a:t>
            </a:r>
            <a:r>
              <a:rPr lang="en-US" altLang="zh-CN" sz="1200" dirty="0" smtClean="0"/>
              <a:t> (Only </a:t>
            </a:r>
            <a:r>
              <a:rPr lang="en-US" altLang="zh-CN" sz="1200" dirty="0" err="1" smtClean="0"/>
              <a:t>Memcached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caching</a:t>
            </a:r>
            <a:r>
              <a:rPr lang="en-US" altLang="zh-CN" sz="1200" dirty="0" smtClean="0"/>
              <a:t> (Both)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可</a:t>
            </a:r>
            <a:r>
              <a:rPr lang="zh-CN" altLang="en-US" sz="1200" dirty="0" smtClean="0"/>
              <a:t>单独设置每个操作：</a:t>
            </a:r>
            <a:r>
              <a:rPr lang="en-US" altLang="zh-CN" sz="1200" dirty="0" smtClean="0"/>
              <a:t>set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get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delete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...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zh-CN" altLang="en-US" sz="1400" b="1" dirty="0" smtClean="0"/>
              <a:t>事务操作策略</a:t>
            </a:r>
            <a:endParaRPr lang="en-US" altLang="zh-CN" sz="1400" b="1" dirty="0" smtClean="0"/>
          </a:p>
          <a:p>
            <a:pPr lvl="2"/>
            <a:r>
              <a:rPr lang="en-US" altLang="zh-CN" sz="1200" b="1" dirty="0" err="1" smtClean="0">
                <a:solidFill>
                  <a:srgbClr val="00B050"/>
                </a:solidFill>
              </a:rPr>
              <a:t>daemon_memcached_r_batch_size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vs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daemon_memcached_w_batch_size</a:t>
            </a:r>
            <a:r>
              <a:rPr lang="en-US" altLang="zh-CN" sz="1200" dirty="0" smtClean="0"/>
              <a:t>;	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(1)</a:t>
            </a:r>
          </a:p>
          <a:p>
            <a:pPr lvl="2"/>
            <a:r>
              <a:rPr lang="zh-CN" altLang="en-US" sz="1200" b="1" dirty="0" smtClean="0">
                <a:solidFill>
                  <a:srgbClr val="00B050"/>
                </a:solidFill>
              </a:rPr>
              <a:t>同一连接</a:t>
            </a:r>
            <a:r>
              <a:rPr lang="zh-CN" altLang="en-US" sz="1200" dirty="0" smtClean="0">
                <a:solidFill>
                  <a:srgbClr val="00B050"/>
                </a:solidFill>
              </a:rPr>
              <a:t>：</a:t>
            </a:r>
            <a:r>
              <a:rPr lang="zh-CN" altLang="en-US" sz="1200" dirty="0" smtClean="0"/>
              <a:t>多少次</a:t>
            </a:r>
            <a:r>
              <a:rPr lang="en-US" altLang="zh-CN" sz="1200" dirty="0" smtClean="0"/>
              <a:t>read</a:t>
            </a:r>
            <a:r>
              <a:rPr lang="zh-CN" altLang="en-US" sz="1200" dirty="0" smtClean="0"/>
              <a:t>创建一个事务 </a:t>
            </a:r>
            <a:r>
              <a:rPr lang="en-US" altLang="zh-CN" sz="1200" dirty="0" err="1" smtClean="0"/>
              <a:t>vs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多少次</a:t>
            </a:r>
            <a:r>
              <a:rPr lang="en-US" altLang="zh-CN" sz="1200" dirty="0" smtClean="0"/>
              <a:t>write</a:t>
            </a:r>
            <a:r>
              <a:rPr lang="zh-CN" altLang="en-US" sz="1200" dirty="0" smtClean="0"/>
              <a:t>提交一次事务；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en-US" altLang="zh-CN" sz="1200" b="1" dirty="0" err="1" smtClean="0">
                <a:solidFill>
                  <a:srgbClr val="00B050"/>
                </a:solidFill>
              </a:rPr>
              <a:t>innodb_api_bk_commit_interval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		</a:t>
            </a:r>
            <a:r>
              <a:rPr lang="zh-CN" altLang="en-US" sz="1200" dirty="0" smtClean="0"/>
              <a:t>默认</a:t>
            </a:r>
            <a:r>
              <a:rPr lang="en-US" altLang="zh-CN" sz="1200" dirty="0" smtClean="0"/>
              <a:t>(5 S)</a:t>
            </a:r>
          </a:p>
          <a:p>
            <a:pPr lvl="2"/>
            <a:r>
              <a:rPr lang="en-US" altLang="zh-CN" sz="1200" dirty="0" err="1" smtClean="0"/>
              <a:t>Memcached</a:t>
            </a:r>
            <a:r>
              <a:rPr lang="en-US" altLang="zh-CN" sz="1200" dirty="0" smtClean="0"/>
              <a:t> Plugin</a:t>
            </a:r>
            <a:r>
              <a:rPr lang="zh-CN" altLang="en-US" sz="1200" dirty="0" smtClean="0"/>
              <a:t>后台线程，</a:t>
            </a:r>
            <a:r>
              <a:rPr lang="en-US" altLang="zh-CN" sz="1200" dirty="0" smtClean="0"/>
              <a:t>5S</a:t>
            </a:r>
            <a:r>
              <a:rPr lang="zh-CN" altLang="en-US" sz="1200" dirty="0" smtClean="0"/>
              <a:t>定期清理</a:t>
            </a:r>
            <a:r>
              <a:rPr lang="en-US" altLang="zh-CN" sz="1200" dirty="0" smtClean="0"/>
              <a:t>Idle</a:t>
            </a:r>
            <a:r>
              <a:rPr lang="zh-CN" altLang="en-US" sz="1200" dirty="0" smtClean="0"/>
              <a:t>连接；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400" dirty="0" smtClean="0"/>
              <a:t>Others</a:t>
            </a:r>
          </a:p>
          <a:p>
            <a:pPr lvl="2"/>
            <a:r>
              <a:rPr lang="zh-CN" altLang="en-US" sz="1200" dirty="0" smtClean="0"/>
              <a:t>参考</a:t>
            </a:r>
            <a:r>
              <a:rPr lang="zh-CN" altLang="en-US" sz="1200" dirty="0" smtClean="0">
                <a:hlinkClick r:id="rId2"/>
              </a:rPr>
              <a:t>此文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zh-CN" altLang="en-US" sz="1400" b="1" dirty="0" smtClean="0"/>
              <a:t>总结</a:t>
            </a:r>
            <a:endParaRPr lang="en-US" altLang="zh-CN" sz="1400" b="1" dirty="0" smtClean="0"/>
          </a:p>
          <a:p>
            <a:pPr lvl="2"/>
            <a:r>
              <a:rPr lang="zh-CN" altLang="en-US" sz="1200" dirty="0" smtClean="0"/>
              <a:t>较为难用；与</a:t>
            </a:r>
            <a:r>
              <a:rPr lang="en-US" altLang="zh-CN" sz="1200" dirty="0" smtClean="0"/>
              <a:t>SQL (DDL/DML)</a:t>
            </a:r>
            <a:r>
              <a:rPr lang="zh-CN" altLang="en-US" sz="1200" dirty="0" smtClean="0"/>
              <a:t>相互并发，存在一定的约束，较难理解；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38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InnoDB-Transportable </a:t>
            </a:r>
            <a:r>
              <a:rPr lang="en-US" altLang="zh-CN" dirty="0" err="1" smtClean="0"/>
              <a:t>Tablespaces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Transportable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Tablespaces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/>
              <a:t>Transportable </a:t>
            </a:r>
            <a:r>
              <a:rPr lang="en-US" altLang="zh-CN" sz="1200" dirty="0" err="1" smtClean="0"/>
              <a:t>Tablespaces</a:t>
            </a:r>
            <a:r>
              <a:rPr lang="zh-CN" altLang="en-US" sz="1200" dirty="0" smtClean="0"/>
              <a:t>的功能，就是将一个表数据文件从当前数据库拷贝出去，然后导入到另外一个数据库之中；</a:t>
            </a:r>
            <a:endParaRPr lang="en-US" altLang="zh-CN" sz="1200" dirty="0" smtClean="0"/>
          </a:p>
          <a:p>
            <a:pPr lvl="1"/>
            <a:endParaRPr lang="en-US" altLang="zh-CN" sz="1200" dirty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原有约束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MySQL 5.6</a:t>
            </a:r>
            <a:r>
              <a:rPr lang="zh-CN" altLang="en-US" sz="1600" dirty="0" smtClean="0"/>
              <a:t>之前，无法通过拷贝数据文件的方式实现数据的转移；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数据文件</a:t>
            </a:r>
            <a:r>
              <a:rPr lang="en-US" altLang="zh-CN" sz="1200" dirty="0" err="1" smtClean="0"/>
              <a:t>ibd</a:t>
            </a:r>
            <a:r>
              <a:rPr lang="zh-CN" altLang="en-US" sz="1200" dirty="0" smtClean="0"/>
              <a:t>中不包含最新纪录；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 smtClean="0"/>
              <a:t>数据文件的日志信息与其他数据库不符；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en-US" altLang="zh-CN" sz="1200" dirty="0" smtClean="0"/>
              <a:t>Purge</a:t>
            </a:r>
            <a:r>
              <a:rPr lang="zh-CN" altLang="en-US" sz="1200" dirty="0" smtClean="0"/>
              <a:t>与</a:t>
            </a:r>
            <a:r>
              <a:rPr lang="en-US" altLang="zh-CN" sz="1200" dirty="0" smtClean="0"/>
              <a:t>Change Buffer</a:t>
            </a:r>
            <a:r>
              <a:rPr lang="zh-CN" altLang="en-US" sz="1200" dirty="0" smtClean="0"/>
              <a:t>存在影响；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en-US" altLang="zh-CN" sz="1200" dirty="0" smtClean="0"/>
              <a:t>...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改进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dirty="0" smtClean="0"/>
              <a:t>通过提供新的命令，使得</a:t>
            </a:r>
            <a:r>
              <a:rPr lang="en-US" altLang="zh-CN" sz="1600" dirty="0" smtClean="0"/>
              <a:t>Transportable </a:t>
            </a:r>
            <a:r>
              <a:rPr lang="en-US" altLang="zh-CN" sz="1600" dirty="0" err="1" smtClean="0"/>
              <a:t>Tablespaces</a:t>
            </a:r>
            <a:r>
              <a:rPr lang="zh-CN" altLang="en-US" sz="1600" dirty="0" smtClean="0"/>
              <a:t>成为可能；</a:t>
            </a:r>
            <a:endParaRPr lang="en-US" altLang="zh-CN" sz="1600" dirty="0" smtClean="0"/>
          </a:p>
          <a:p>
            <a:pPr lvl="2"/>
            <a:r>
              <a:rPr lang="zh-CN" altLang="en-US" sz="1200" b="1" dirty="0" smtClean="0">
                <a:solidFill>
                  <a:srgbClr val="00B050"/>
                </a:solidFill>
              </a:rPr>
              <a:t>注意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innodb_file_per_table</a:t>
            </a:r>
            <a:r>
              <a:rPr lang="zh-CN" altLang="en-US" sz="1200" dirty="0" smtClean="0"/>
              <a:t>参数必须开启；</a:t>
            </a:r>
            <a:endParaRPr lang="en-US" altLang="zh-CN" sz="1200" dirty="0" smtClean="0"/>
          </a:p>
          <a:p>
            <a:pPr lvl="2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86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InnoDB-Transportable </a:t>
            </a:r>
            <a:r>
              <a:rPr lang="en-US" altLang="zh-CN" dirty="0" err="1" smtClean="0"/>
              <a:t>Tablespaces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247157"/>
            <a:ext cx="7344815" cy="5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7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InnoDB</a:t>
            </a:r>
            <a:r>
              <a:rPr lang="en-US" altLang="zh-CN" dirty="0" smtClean="0"/>
              <a:t>-Transportable </a:t>
            </a:r>
            <a:r>
              <a:rPr lang="en-US" altLang="zh-CN" dirty="0" err="1" smtClean="0"/>
              <a:t>Tablespaces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Discard &amp; Import </a:t>
            </a:r>
            <a:r>
              <a:rPr lang="en-US" altLang="zh-CN" sz="1800" b="1" dirty="0" err="1" smtClean="0">
                <a:solidFill>
                  <a:srgbClr val="FF0000"/>
                </a:solidFill>
              </a:rPr>
              <a:t>Tablespace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主要流程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/>
              <a:t>Discard </a:t>
            </a:r>
            <a:r>
              <a:rPr lang="en-US" altLang="zh-CN" sz="1600" b="1" dirty="0" err="1" smtClean="0"/>
              <a:t>Tablespace</a:t>
            </a:r>
            <a:endParaRPr lang="en-US" altLang="zh-CN" sz="1600" b="1" dirty="0" smtClean="0"/>
          </a:p>
          <a:p>
            <a:pPr lvl="2"/>
            <a:r>
              <a:rPr lang="en-US" altLang="zh-CN" sz="1400" dirty="0" smtClean="0"/>
              <a:t>Discard</a:t>
            </a:r>
            <a:r>
              <a:rPr lang="zh-CN" altLang="en-US" sz="1400" dirty="0" smtClean="0"/>
              <a:t>过程，上层并发</a:t>
            </a:r>
            <a:r>
              <a:rPr lang="zh-CN" altLang="en-US" sz="1400" dirty="0"/>
              <a:t>由</a:t>
            </a:r>
            <a:r>
              <a:rPr lang="en-US" altLang="zh-CN" sz="1400" dirty="0" smtClean="0"/>
              <a:t>MDL</a:t>
            </a:r>
            <a:r>
              <a:rPr lang="zh-CN" altLang="en-US" sz="1400" dirty="0" smtClean="0"/>
              <a:t>锁保护；底层需要等待后台操作结束；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zh-CN" altLang="en-US" sz="1400" dirty="0" smtClean="0"/>
              <a:t>删除</a:t>
            </a:r>
            <a:r>
              <a:rPr lang="en-US" altLang="zh-CN" sz="1400" dirty="0" smtClean="0"/>
              <a:t>Change Buffer</a:t>
            </a:r>
            <a:r>
              <a:rPr lang="zh-CN" altLang="en-US" sz="1400" dirty="0" smtClean="0"/>
              <a:t>中所有相关的缓存项；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zh-CN" altLang="en-US" sz="1400" dirty="0" smtClean="0"/>
              <a:t>设置表元数据信息，标识</a:t>
            </a:r>
            <a:r>
              <a:rPr lang="en-US" altLang="zh-CN" sz="1400" dirty="0" err="1" smtClean="0"/>
              <a:t>Tablespace</a:t>
            </a:r>
            <a:r>
              <a:rPr lang="zh-CN" altLang="en-US" sz="1400" dirty="0" smtClean="0"/>
              <a:t>删除状态：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zh-CN" altLang="en-US" sz="1400" dirty="0" smtClean="0"/>
              <a:t>重新生成表的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，保证所有基于表</a:t>
            </a:r>
            <a:r>
              <a:rPr lang="en-US" altLang="zh-CN" sz="1400" dirty="0" smtClean="0"/>
              <a:t>ID</a:t>
            </a:r>
            <a:r>
              <a:rPr lang="zh-CN" altLang="en-US" sz="1400" dirty="0" smtClean="0"/>
              <a:t>的操作后续均会失败</a:t>
            </a:r>
            <a:r>
              <a:rPr lang="en-US" altLang="zh-CN" sz="1400" dirty="0" smtClean="0"/>
              <a:t>(Purge)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2"/>
            <a:endParaRPr lang="en-US" altLang="zh-CN" sz="1400" dirty="0"/>
          </a:p>
          <a:p>
            <a:pPr lvl="2"/>
            <a:r>
              <a:rPr lang="zh-CN" altLang="en-US" sz="1400" dirty="0" smtClean="0"/>
              <a:t>删除数据文件，</a:t>
            </a:r>
            <a:r>
              <a:rPr lang="en-US" altLang="zh-CN" sz="1400" dirty="0" smtClean="0"/>
              <a:t>Discard</a:t>
            </a:r>
            <a:r>
              <a:rPr lang="zh-CN" altLang="en-US" sz="1400" dirty="0" smtClean="0"/>
              <a:t>成功；</a:t>
            </a:r>
            <a:endParaRPr lang="en-US" altLang="zh-CN" sz="1400" dirty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600" b="1" dirty="0" smtClean="0"/>
              <a:t>Import </a:t>
            </a:r>
            <a:r>
              <a:rPr lang="en-US" altLang="zh-CN" sz="1600" b="1" dirty="0" err="1" smtClean="0"/>
              <a:t>Tablespace</a:t>
            </a:r>
            <a:endParaRPr lang="en-US" altLang="zh-CN" sz="1600" b="1" dirty="0" smtClean="0"/>
          </a:p>
          <a:p>
            <a:pPr lvl="2"/>
            <a:r>
              <a:rPr lang="zh-CN" altLang="en-US" sz="1400" dirty="0" smtClean="0"/>
              <a:t>读取</a:t>
            </a:r>
            <a:r>
              <a:rPr lang="en-US" altLang="zh-CN" sz="1400" dirty="0" err="1" smtClean="0"/>
              <a:t>cfg</a:t>
            </a:r>
            <a:r>
              <a:rPr lang="zh-CN" altLang="en-US" sz="1400" dirty="0" smtClean="0"/>
              <a:t>文件：表定义；索引定义；索引</a:t>
            </a:r>
            <a:r>
              <a:rPr lang="en-US" altLang="zh-CN" sz="1400" dirty="0" smtClean="0"/>
              <a:t>Root Page</a:t>
            </a:r>
            <a:r>
              <a:rPr lang="zh-CN" altLang="en-US" sz="1400" dirty="0" smtClean="0"/>
              <a:t>；列定义；</a:t>
            </a:r>
            <a:r>
              <a:rPr lang="en-US" altLang="zh-CN" sz="1400" dirty="0" smtClean="0"/>
              <a:t>...</a:t>
            </a:r>
          </a:p>
          <a:p>
            <a:pPr lvl="2"/>
            <a:endParaRPr lang="en-US" altLang="zh-CN" sz="1400" dirty="0" smtClean="0"/>
          </a:p>
          <a:p>
            <a:pPr lvl="2"/>
            <a:r>
              <a:rPr lang="zh-CN" altLang="en-US" sz="1400" dirty="0" smtClean="0"/>
              <a:t>读取</a:t>
            </a:r>
            <a:r>
              <a:rPr lang="en-US" altLang="zh-CN" sz="1400" dirty="0" smtClean="0"/>
              <a:t>Import</a:t>
            </a:r>
            <a:r>
              <a:rPr lang="zh-CN" altLang="en-US" sz="1400" dirty="0" smtClean="0"/>
              <a:t>文件的每一个</a:t>
            </a:r>
            <a:r>
              <a:rPr lang="en-US" altLang="zh-CN" sz="1400" dirty="0" smtClean="0"/>
              <a:t>Page</a:t>
            </a:r>
            <a:r>
              <a:rPr lang="zh-CN" altLang="en-US" sz="1400" dirty="0" smtClean="0"/>
              <a:t>，检查完整性；</a:t>
            </a:r>
            <a:endParaRPr lang="en-US" altLang="zh-CN" sz="1400" dirty="0" smtClean="0"/>
          </a:p>
          <a:p>
            <a:pPr lvl="2"/>
            <a:endParaRPr lang="en-US" altLang="zh-CN" sz="1400" dirty="0" smtClean="0"/>
          </a:p>
          <a:p>
            <a:pPr lvl="2"/>
            <a:r>
              <a:rPr lang="zh-CN" altLang="en-US" sz="1400" dirty="0" smtClean="0"/>
              <a:t>根据读取的</a:t>
            </a:r>
            <a:r>
              <a:rPr lang="en-US" altLang="zh-CN" sz="1400" dirty="0" smtClean="0"/>
              <a:t>CFG</a:t>
            </a:r>
            <a:r>
              <a:rPr lang="zh-CN" altLang="en-US" sz="1400" dirty="0" smtClean="0"/>
              <a:t>文件，重新设置当前表的元数据信息；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30436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InnoDB-BP Dump/Restore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Buffer Pool Dump/Restore</a:t>
            </a: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400" b="1" dirty="0" smtClean="0"/>
              <a:t>Dump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	</a:t>
            </a:r>
            <a:r>
              <a:rPr lang="zh-CN" altLang="en-US" sz="1400" dirty="0" smtClean="0"/>
              <a:t>将</a:t>
            </a:r>
            <a:r>
              <a:rPr lang="en-US" altLang="zh-CN" sz="1400" dirty="0" smtClean="0"/>
              <a:t>InnoDB Buffer Pool</a:t>
            </a:r>
            <a:r>
              <a:rPr lang="zh-CN" altLang="en-US" sz="1400" dirty="0" smtClean="0"/>
              <a:t>中的页面标识</a:t>
            </a:r>
            <a:r>
              <a:rPr lang="en-US" altLang="zh-CN" sz="1400" dirty="0" smtClean="0"/>
              <a:t>Dump</a:t>
            </a:r>
            <a:r>
              <a:rPr lang="zh-CN" altLang="en-US" sz="1400" dirty="0" smtClean="0"/>
              <a:t>到外存；</a:t>
            </a:r>
            <a:endParaRPr lang="en-US" altLang="zh-CN" sz="1400" dirty="0" smtClean="0"/>
          </a:p>
          <a:p>
            <a:pPr lvl="1"/>
            <a:endParaRPr lang="en-US" altLang="zh-CN" sz="1400" dirty="0" smtClean="0"/>
          </a:p>
          <a:p>
            <a:pPr lvl="1"/>
            <a:r>
              <a:rPr lang="en-US" altLang="zh-CN" sz="1400" b="1" dirty="0" smtClean="0"/>
              <a:t>Restore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	</a:t>
            </a:r>
            <a:r>
              <a:rPr lang="zh-CN" altLang="en-US" sz="1400" dirty="0"/>
              <a:t>读取</a:t>
            </a:r>
            <a:r>
              <a:rPr lang="en-US" altLang="zh-CN" sz="1400" dirty="0" smtClean="0"/>
              <a:t>Dump</a:t>
            </a:r>
            <a:r>
              <a:rPr lang="zh-CN" altLang="en-US" sz="1400" dirty="0" smtClean="0"/>
              <a:t>文件，根据其中保存的页面标识，读取对应的页面填充</a:t>
            </a:r>
            <a:r>
              <a:rPr lang="en-US" altLang="zh-CN" sz="1400" dirty="0" smtClean="0"/>
              <a:t>Buffer Pool</a:t>
            </a:r>
            <a:r>
              <a:rPr lang="zh-CN" altLang="en-US" sz="1400" dirty="0" smtClean="0"/>
              <a:t>；</a:t>
            </a:r>
            <a:endParaRPr lang="en-US" altLang="zh-CN" sz="1800" dirty="0" smtClean="0"/>
          </a:p>
          <a:p>
            <a:pPr lvl="1"/>
            <a:endParaRPr lang="en-US" altLang="zh-CN" sz="1400" dirty="0"/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功能优势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1"/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 smtClean="0"/>
              <a:t>原有问题</a:t>
            </a:r>
            <a:endParaRPr lang="en-US" altLang="zh-CN" sz="1600" b="1" dirty="0" smtClean="0"/>
          </a:p>
          <a:p>
            <a:pPr lvl="2"/>
            <a:r>
              <a:rPr lang="zh-CN" altLang="en-US" sz="1200" dirty="0" smtClean="0"/>
              <a:t>重启</a:t>
            </a:r>
            <a:r>
              <a:rPr lang="en-US" altLang="zh-CN" sz="1200" dirty="0" smtClean="0"/>
              <a:t>MySQL</a:t>
            </a:r>
            <a:r>
              <a:rPr lang="zh-CN" altLang="en-US" sz="1200" dirty="0" smtClean="0"/>
              <a:t>服务器，</a:t>
            </a:r>
            <a:r>
              <a:rPr lang="en-US" altLang="zh-CN" sz="1200" dirty="0" smtClean="0"/>
              <a:t>InnoDB</a:t>
            </a:r>
            <a:r>
              <a:rPr lang="zh-CN" altLang="en-US" sz="1200" dirty="0" smtClean="0"/>
              <a:t>的缓存预热，一直是系统较大的瓶颈。在预热过程中，</a:t>
            </a:r>
            <a:r>
              <a:rPr lang="en-US" altLang="zh-CN" sz="1200" dirty="0" smtClean="0"/>
              <a:t>I/O</a:t>
            </a:r>
            <a:r>
              <a:rPr lang="zh-CN" altLang="en-US" sz="1200" dirty="0" smtClean="0"/>
              <a:t>压力过大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随机</a:t>
            </a:r>
            <a:r>
              <a:rPr lang="en-US" altLang="zh-CN" sz="1200" dirty="0" smtClean="0"/>
              <a:t>I/O)</a:t>
            </a:r>
            <a:r>
              <a:rPr lang="zh-CN" altLang="en-US" sz="1200" dirty="0" smtClean="0"/>
              <a:t>，影响用户的使用；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1"/>
            <a:r>
              <a:rPr lang="zh-CN" altLang="en-US" sz="1600" b="1" dirty="0" smtClean="0"/>
              <a:t>解决方案</a:t>
            </a:r>
            <a:endParaRPr lang="en-US" altLang="zh-CN" sz="1600" b="1" dirty="0" smtClean="0"/>
          </a:p>
          <a:p>
            <a:pPr lvl="2"/>
            <a:r>
              <a:rPr lang="zh-CN" altLang="en-US" sz="1200" dirty="0" smtClean="0"/>
              <a:t>通过</a:t>
            </a:r>
            <a:r>
              <a:rPr lang="en-US" altLang="zh-CN" sz="1200" dirty="0" smtClean="0"/>
              <a:t>BP Dump/Restore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Dump</a:t>
            </a:r>
            <a:r>
              <a:rPr lang="zh-CN" altLang="en-US" sz="1200" dirty="0" smtClean="0"/>
              <a:t>过程，将内存页面标识写出；</a:t>
            </a:r>
            <a:r>
              <a:rPr lang="en-US" altLang="zh-CN" sz="1200" dirty="0" smtClean="0"/>
              <a:t>Restore</a:t>
            </a:r>
            <a:r>
              <a:rPr lang="zh-CN" altLang="en-US" sz="1200" dirty="0" smtClean="0"/>
              <a:t>过程，读取</a:t>
            </a:r>
            <a:r>
              <a:rPr lang="en-US" altLang="zh-CN" sz="1200" dirty="0" smtClean="0"/>
              <a:t>Dump</a:t>
            </a:r>
            <a:r>
              <a:rPr lang="zh-CN" altLang="en-US" sz="1200" dirty="0" smtClean="0"/>
              <a:t>文件，</a:t>
            </a:r>
            <a:r>
              <a:rPr lang="zh-CN" altLang="en-US" sz="1200" dirty="0" smtClean="0">
                <a:solidFill>
                  <a:srgbClr val="FF0000"/>
                </a:solidFill>
              </a:rPr>
              <a:t>将页面标识排序，</a:t>
            </a:r>
            <a:r>
              <a:rPr lang="zh-CN" altLang="en-US" sz="1200" dirty="0" smtClean="0"/>
              <a:t>顺序读取外存页面进入</a:t>
            </a:r>
            <a:r>
              <a:rPr lang="en-US" altLang="zh-CN" sz="1200" dirty="0" smtClean="0"/>
              <a:t>Buffer Pool</a:t>
            </a:r>
            <a:r>
              <a:rPr lang="zh-CN" altLang="en-US" sz="1200" dirty="0" smtClean="0"/>
              <a:t>；</a:t>
            </a:r>
            <a:r>
              <a:rPr lang="zh-CN" altLang="en-US" sz="1200" dirty="0" smtClean="0">
                <a:solidFill>
                  <a:srgbClr val="FF0000"/>
                </a:solidFill>
              </a:rPr>
              <a:t>将预热的随机</a:t>
            </a:r>
            <a:r>
              <a:rPr lang="en-US" altLang="zh-CN" sz="1200" dirty="0" smtClean="0">
                <a:solidFill>
                  <a:srgbClr val="FF0000"/>
                </a:solidFill>
              </a:rPr>
              <a:t>I/O</a:t>
            </a:r>
            <a:r>
              <a:rPr lang="zh-CN" altLang="en-US" sz="1200" dirty="0">
                <a:solidFill>
                  <a:srgbClr val="FF0000"/>
                </a:solidFill>
              </a:rPr>
              <a:t>转换</a:t>
            </a:r>
            <a:r>
              <a:rPr lang="zh-CN" altLang="en-US" sz="1200" dirty="0" smtClean="0">
                <a:solidFill>
                  <a:srgbClr val="FF0000"/>
                </a:solidFill>
              </a:rPr>
              <a:t>为顺序</a:t>
            </a:r>
            <a:r>
              <a:rPr lang="en-US" altLang="zh-CN" sz="1200" dirty="0" smtClean="0">
                <a:solidFill>
                  <a:srgbClr val="FF0000"/>
                </a:solidFill>
              </a:rPr>
              <a:t>I/O</a:t>
            </a:r>
            <a:r>
              <a:rPr lang="zh-CN" altLang="en-US" sz="1200" dirty="0" smtClean="0"/>
              <a:t>；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5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InnoDB-BP Dump/Restore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Dump/Restore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处理流程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/>
              <a:t>Dump</a:t>
            </a:r>
            <a:r>
              <a:rPr lang="zh-CN" altLang="en-US" sz="1600" b="1" dirty="0" smtClean="0"/>
              <a:t>流程</a:t>
            </a:r>
            <a:endParaRPr lang="en-US" altLang="zh-CN" sz="1600" b="1" dirty="0" smtClean="0"/>
          </a:p>
          <a:p>
            <a:pPr lvl="2"/>
            <a:r>
              <a:rPr lang="zh-CN" altLang="en-US" sz="1200" dirty="0" smtClean="0"/>
              <a:t>遍历所有的</a:t>
            </a:r>
            <a:r>
              <a:rPr lang="en-US" altLang="zh-CN" sz="1200" dirty="0" smtClean="0"/>
              <a:t>Buffer Pool Instances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 smtClean="0"/>
              <a:t>获取当前</a:t>
            </a:r>
            <a:r>
              <a:rPr lang="en-US" altLang="zh-CN" sz="1200" dirty="0" smtClean="0"/>
              <a:t>Buffer Pool Instance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Mutex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排他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，遍历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链表，将</a:t>
            </a:r>
            <a:r>
              <a:rPr lang="en-US" altLang="zh-CN" sz="1200" dirty="0" smtClean="0"/>
              <a:t>LRU</a:t>
            </a:r>
            <a:r>
              <a:rPr lang="zh-CN" altLang="en-US" sz="1200" dirty="0" smtClean="0"/>
              <a:t>链表中的每一个页面标识记录下来；</a:t>
            </a:r>
            <a:endParaRPr lang="en-US" altLang="zh-CN" sz="1200" dirty="0" smtClean="0"/>
          </a:p>
          <a:p>
            <a:pPr lvl="3"/>
            <a:r>
              <a:rPr lang="zh-CN" altLang="en-US" sz="1050" dirty="0" smtClean="0"/>
              <a:t>页面标识：</a:t>
            </a:r>
            <a:r>
              <a:rPr lang="en-US" altLang="zh-CN" sz="1050" dirty="0" smtClean="0"/>
              <a:t>【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space_id</a:t>
            </a:r>
            <a:r>
              <a:rPr lang="zh-CN" altLang="en-US" sz="105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050" b="1" dirty="0" err="1">
                <a:solidFill>
                  <a:srgbClr val="FF0000"/>
                </a:solidFill>
              </a:rPr>
              <a:t>p</a:t>
            </a:r>
            <a:r>
              <a:rPr lang="en-US" altLang="zh-CN" sz="1050" b="1" dirty="0" err="1" smtClean="0">
                <a:solidFill>
                  <a:srgbClr val="FF0000"/>
                </a:solidFill>
              </a:rPr>
              <a:t>age_no</a:t>
            </a:r>
            <a:r>
              <a:rPr lang="en-US" altLang="zh-CN" sz="1050" dirty="0" smtClean="0"/>
              <a:t>】</a:t>
            </a:r>
          </a:p>
          <a:p>
            <a:pPr lvl="3"/>
            <a:endParaRPr lang="en-US" altLang="zh-CN" sz="1050" dirty="0"/>
          </a:p>
          <a:p>
            <a:pPr lvl="2"/>
            <a:r>
              <a:rPr lang="zh-CN" altLang="en-US" sz="1200" dirty="0" smtClean="0"/>
              <a:t>释放</a:t>
            </a:r>
            <a:r>
              <a:rPr lang="en-US" altLang="zh-CN" sz="1200" dirty="0" smtClean="0"/>
              <a:t>Buffer Pool </a:t>
            </a:r>
            <a:r>
              <a:rPr lang="en-US" altLang="zh-CN" sz="1200" dirty="0" err="1" smtClean="0"/>
              <a:t>Mutex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 smtClean="0"/>
              <a:t>将所有的页面标识写出到</a:t>
            </a:r>
            <a:r>
              <a:rPr lang="en-US" altLang="zh-CN" sz="1200" dirty="0" smtClean="0"/>
              <a:t>Dump</a:t>
            </a:r>
            <a:r>
              <a:rPr lang="zh-CN" altLang="en-US" sz="1200" dirty="0" smtClean="0"/>
              <a:t>文件，</a:t>
            </a:r>
            <a:r>
              <a:rPr lang="en-US" altLang="zh-CN" sz="1200" dirty="0" smtClean="0"/>
              <a:t>Dump</a:t>
            </a:r>
            <a:r>
              <a:rPr lang="zh-CN" altLang="en-US" sz="1200" dirty="0" smtClean="0"/>
              <a:t>完成；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pPr lvl="2"/>
            <a:r>
              <a:rPr lang="zh-CN" altLang="en-US" sz="1200" b="1" dirty="0" smtClean="0">
                <a:solidFill>
                  <a:srgbClr val="FF0000"/>
                </a:solidFill>
              </a:rPr>
              <a:t>注意</a:t>
            </a:r>
            <a:endParaRPr lang="en-US" altLang="zh-CN" sz="1200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050" dirty="0" smtClean="0"/>
              <a:t>由于</a:t>
            </a:r>
            <a:r>
              <a:rPr lang="en-US" altLang="zh-CN" sz="1050" dirty="0" smtClean="0"/>
              <a:t>Dump</a:t>
            </a:r>
            <a:r>
              <a:rPr lang="zh-CN" altLang="en-US" sz="1050" dirty="0" smtClean="0"/>
              <a:t>需要长时间持有</a:t>
            </a:r>
            <a:r>
              <a:rPr lang="en-US" altLang="zh-CN" sz="1050" dirty="0" smtClean="0"/>
              <a:t>Buffer Pool </a:t>
            </a:r>
            <a:r>
              <a:rPr lang="en-US" altLang="zh-CN" sz="1050" dirty="0" err="1" smtClean="0"/>
              <a:t>Mutex</a:t>
            </a:r>
            <a:r>
              <a:rPr lang="zh-CN" altLang="en-US" sz="1050" dirty="0" smtClean="0"/>
              <a:t>，因此会影响前端应用，低峰期进行；</a:t>
            </a:r>
            <a:endParaRPr lang="en-US" altLang="zh-CN" sz="1050" dirty="0" smtClean="0"/>
          </a:p>
          <a:p>
            <a:pPr lvl="3"/>
            <a:endParaRPr lang="en-US" altLang="zh-CN" sz="1050" dirty="0"/>
          </a:p>
          <a:p>
            <a:pPr lvl="1"/>
            <a:r>
              <a:rPr lang="en-US" altLang="zh-CN" sz="1600" b="1" dirty="0" smtClean="0"/>
              <a:t>Restore</a:t>
            </a:r>
            <a:r>
              <a:rPr lang="zh-CN" altLang="en-US" sz="1600" b="1" dirty="0" smtClean="0"/>
              <a:t>流程</a:t>
            </a:r>
            <a:endParaRPr lang="en-US" altLang="zh-CN" sz="1600" b="1" dirty="0" smtClean="0"/>
          </a:p>
          <a:p>
            <a:pPr lvl="2"/>
            <a:r>
              <a:rPr lang="zh-CN" altLang="en-US" sz="1200" dirty="0" smtClean="0"/>
              <a:t>读取</a:t>
            </a:r>
            <a:r>
              <a:rPr lang="en-US" altLang="zh-CN" sz="1200" dirty="0" smtClean="0"/>
              <a:t>Dump</a:t>
            </a:r>
            <a:r>
              <a:rPr lang="zh-CN" altLang="en-US" sz="1200" dirty="0" smtClean="0"/>
              <a:t>文件，获取所有页面标识；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2"/>
            <a:r>
              <a:rPr lang="zh-CN" altLang="en-US" sz="1200" dirty="0"/>
              <a:t>对</a:t>
            </a:r>
            <a:r>
              <a:rPr lang="zh-CN" altLang="en-US" sz="1200" dirty="0" smtClean="0"/>
              <a:t>页面标识进行排序</a:t>
            </a:r>
            <a:r>
              <a:rPr lang="en-US" altLang="zh-CN" sz="1200" dirty="0" smtClean="0"/>
              <a:t>(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保证顺序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I/O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，然后顺序读取页面标识对应的数据页面；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016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5.6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简介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MySQL 5.6</a:t>
            </a:r>
            <a:r>
              <a:rPr lang="zh-CN" altLang="en-US" sz="1600" dirty="0" smtClean="0"/>
              <a:t>版本，为</a:t>
            </a:r>
            <a:r>
              <a:rPr lang="en-US" altLang="zh-CN" sz="1600" dirty="0" smtClean="0"/>
              <a:t>MySQL</a:t>
            </a:r>
            <a:r>
              <a:rPr lang="zh-CN" altLang="en-US" sz="1600" dirty="0" smtClean="0"/>
              <a:t>最新的一个大版本，相对于</a:t>
            </a:r>
            <a:r>
              <a:rPr lang="en-US" altLang="zh-CN" sz="1600" dirty="0" smtClean="0"/>
              <a:t>MySQL 5.1/5.5</a:t>
            </a:r>
            <a:r>
              <a:rPr lang="zh-CN" altLang="en-US" sz="1600" dirty="0" smtClean="0"/>
              <a:t>，无论是</a:t>
            </a:r>
            <a:r>
              <a:rPr lang="en-US" altLang="zh-CN" sz="1600" dirty="0" smtClean="0"/>
              <a:t>MySQL Server</a:t>
            </a:r>
            <a:r>
              <a:rPr lang="zh-CN" altLang="en-US" sz="1600" dirty="0" smtClean="0"/>
              <a:t>层面，还是</a:t>
            </a:r>
            <a:r>
              <a:rPr lang="en-US" altLang="zh-CN" sz="1600" dirty="0" smtClean="0"/>
              <a:t>InnoDB Engine</a:t>
            </a:r>
            <a:r>
              <a:rPr lang="zh-CN" altLang="en-US" sz="1600" dirty="0" smtClean="0"/>
              <a:t>层面，都做了大量的改进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性能改进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功能增强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。这些改进，无论是</a:t>
            </a:r>
            <a:r>
              <a:rPr lang="en-US" altLang="zh-CN" sz="1600" dirty="0" smtClean="0"/>
              <a:t>DBA</a:t>
            </a:r>
            <a:r>
              <a:rPr lang="zh-CN" altLang="en-US" sz="1600" dirty="0" smtClean="0"/>
              <a:t>，亦或是研发人员，都值得好好的学习、深入了解；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r>
              <a:rPr lang="zh-CN" altLang="en-US" sz="1800" dirty="0" smtClean="0"/>
              <a:t>版本发布情况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MySQL 5.6.2(2011-04-11)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第一个发布版本</a:t>
            </a:r>
            <a:endParaRPr lang="en-US" altLang="zh-CN" sz="18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MySQL 5.6.7(2012-09-29)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第一个</a:t>
            </a:r>
            <a:r>
              <a:rPr lang="en-US" altLang="zh-CN" sz="1800" dirty="0" smtClean="0"/>
              <a:t>RC</a:t>
            </a:r>
            <a:r>
              <a:rPr lang="zh-CN" altLang="en-US" sz="1800" dirty="0" smtClean="0"/>
              <a:t>版本</a:t>
            </a:r>
            <a:endParaRPr lang="en-US" altLang="zh-CN" sz="1800" dirty="0"/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MySQL 5.6.10(2013-02-05)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第一个</a:t>
            </a:r>
            <a:r>
              <a:rPr lang="en-US" altLang="zh-CN" sz="1800" dirty="0" smtClean="0"/>
              <a:t>GA</a:t>
            </a:r>
            <a:r>
              <a:rPr lang="zh-CN" altLang="en-US" sz="1800" dirty="0" smtClean="0"/>
              <a:t>版本</a:t>
            </a:r>
            <a:r>
              <a:rPr lang="en-US" altLang="zh-CN" sz="1800" dirty="0" smtClean="0"/>
              <a:t>(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本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PPT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使用版本</a:t>
            </a:r>
            <a:r>
              <a:rPr lang="en-US" altLang="zh-CN" sz="1800" dirty="0" smtClean="0"/>
              <a:t>)</a:t>
            </a:r>
          </a:p>
          <a:p>
            <a:pPr lvl="2"/>
            <a:endParaRPr lang="en-US" altLang="zh-CN" sz="1400" dirty="0" smtClean="0"/>
          </a:p>
          <a:p>
            <a:pPr lvl="1"/>
            <a:r>
              <a:rPr lang="en-US" altLang="zh-CN" sz="1800" dirty="0" smtClean="0"/>
              <a:t>MySQL 5.6.12(Not Released)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最新</a:t>
            </a:r>
            <a:r>
              <a:rPr lang="zh-CN" altLang="en-US" sz="1800" dirty="0"/>
              <a:t>研发版本</a:t>
            </a:r>
            <a:endParaRPr lang="en-US" altLang="zh-CN" sz="1800" dirty="0" smtClean="0"/>
          </a:p>
          <a:p>
            <a:pPr lvl="2"/>
            <a:endParaRPr lang="en-US" altLang="zh-CN" sz="1400" dirty="0" smtClean="0"/>
          </a:p>
          <a:p>
            <a:pPr lvl="1"/>
            <a:r>
              <a:rPr lang="zh-CN" altLang="en-US" sz="1800" dirty="0"/>
              <a:t>详</a:t>
            </a:r>
            <a:r>
              <a:rPr lang="zh-CN" altLang="en-US" sz="1800" dirty="0" smtClean="0"/>
              <a:t>见：</a:t>
            </a:r>
            <a:r>
              <a:rPr lang="en-US" altLang="zh-CN" sz="1800" dirty="0" smtClean="0">
                <a:hlinkClick r:id="rId2"/>
              </a:rPr>
              <a:t>MySQL 5.6 Release Notes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703199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InnoDB-Persistent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Persistent Statistics</a:t>
            </a:r>
          </a:p>
          <a:p>
            <a:pPr lvl="1"/>
            <a:r>
              <a:rPr lang="zh-CN" altLang="en-US" sz="1600" dirty="0" smtClean="0"/>
              <a:t>统计信息持久化；</a:t>
            </a:r>
            <a:endParaRPr lang="en-US" altLang="zh-CN" sz="1600" dirty="0"/>
          </a:p>
          <a:p>
            <a:pPr lvl="1"/>
            <a:endParaRPr lang="en-US" altLang="zh-CN" sz="1600" dirty="0" smtClean="0"/>
          </a:p>
          <a:p>
            <a:r>
              <a:rPr lang="zh-CN" altLang="en-US" sz="1800" b="1" dirty="0" smtClean="0">
                <a:solidFill>
                  <a:srgbClr val="FF0000"/>
                </a:solidFill>
              </a:rPr>
              <a:t>原有问题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b="1" dirty="0" smtClean="0">
                <a:solidFill>
                  <a:srgbClr val="00B050"/>
                </a:solidFill>
              </a:rPr>
              <a:t>InnoDB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中的统计信息是不持久化的，在以下情况下会更新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表打开时；</a:t>
            </a:r>
            <a:endParaRPr lang="en-US" altLang="zh-CN" sz="1200" dirty="0" smtClean="0"/>
          </a:p>
          <a:p>
            <a:pPr lvl="2"/>
            <a:r>
              <a:rPr lang="zh-CN" altLang="en-US" sz="1200" dirty="0"/>
              <a:t>表中</a:t>
            </a:r>
            <a:r>
              <a:rPr lang="zh-CN" altLang="en-US" sz="1200" dirty="0" smtClean="0"/>
              <a:t>的大量数据被修改时；</a:t>
            </a:r>
            <a:r>
              <a:rPr lang="en-US" altLang="zh-CN" sz="1200" dirty="0"/>
              <a:t>( &gt;  2 000 000 000) or &gt;  (</a:t>
            </a:r>
            <a:r>
              <a:rPr lang="en-US" altLang="zh-CN" sz="1200" dirty="0" err="1"/>
              <a:t>stat_n_rows</a:t>
            </a:r>
            <a:r>
              <a:rPr lang="en-US" altLang="zh-CN" sz="1200" dirty="0"/>
              <a:t>/16)</a:t>
            </a:r>
          </a:p>
          <a:p>
            <a:pPr lvl="2"/>
            <a:r>
              <a:rPr lang="en-US" altLang="zh-CN" sz="1200" dirty="0" smtClean="0"/>
              <a:t>Analyze Table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r>
              <a:rPr lang="en-US" altLang="zh-CN" sz="1200" dirty="0" smtClean="0"/>
              <a:t>Show table/index Status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1"/>
            <a:r>
              <a:rPr lang="zh-CN" altLang="en-US" sz="1600" b="1" dirty="0" smtClean="0">
                <a:solidFill>
                  <a:srgbClr val="00B050"/>
                </a:solidFill>
              </a:rPr>
              <a:t>统计信息精准度不够</a:t>
            </a:r>
            <a:endParaRPr lang="en-US" altLang="zh-CN" sz="1600" b="1" dirty="0" smtClean="0">
              <a:solidFill>
                <a:srgbClr val="00B050"/>
              </a:solidFill>
            </a:endParaRPr>
          </a:p>
          <a:p>
            <a:pPr lvl="2"/>
            <a:r>
              <a:rPr lang="zh-CN" altLang="en-US" sz="1200" dirty="0" smtClean="0"/>
              <a:t>随机采集</a:t>
            </a:r>
            <a:r>
              <a:rPr lang="en-US" altLang="zh-CN" sz="1200" dirty="0" smtClean="0"/>
              <a:t>8</a:t>
            </a:r>
            <a:r>
              <a:rPr lang="zh-CN" altLang="en-US" sz="1200" dirty="0" smtClean="0"/>
              <a:t>个页面，估算全表的统计信息；</a:t>
            </a:r>
            <a:endParaRPr lang="en-US" altLang="zh-CN" sz="1200" dirty="0" smtClean="0"/>
          </a:p>
          <a:p>
            <a:pPr lvl="2"/>
            <a:endParaRPr lang="en-US" altLang="zh-CN" sz="1200" dirty="0"/>
          </a:p>
          <a:p>
            <a:r>
              <a:rPr lang="en-US" altLang="zh-CN" sz="1800" b="1" dirty="0" smtClean="0">
                <a:solidFill>
                  <a:srgbClr val="FF0000"/>
                </a:solidFill>
              </a:rPr>
              <a:t>Persistent Statistics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优势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400" dirty="0" smtClean="0"/>
              <a:t>更为精准的统计信息；</a:t>
            </a:r>
            <a:endParaRPr lang="en-US" altLang="zh-CN" sz="1400" dirty="0" smtClean="0"/>
          </a:p>
          <a:p>
            <a:pPr lvl="1"/>
            <a:r>
              <a:rPr lang="zh-CN" altLang="en-US" sz="1400" dirty="0"/>
              <a:t>更为固定</a:t>
            </a:r>
            <a:r>
              <a:rPr lang="zh-CN" altLang="en-US" sz="1400" dirty="0" smtClean="0"/>
              <a:t>的统计信息；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98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InnoDB-Persistent Statistics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</a:rPr>
              <a:t>持久化哪些统计信息？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参考</a:t>
            </a:r>
            <a:r>
              <a:rPr lang="zh-CN" altLang="en-US" sz="1600" b="1" dirty="0" smtClean="0">
                <a:solidFill>
                  <a:srgbClr val="FF0000"/>
                </a:solidFill>
                <a:hlinkClick r:id="rId2"/>
              </a:rPr>
              <a:t>这个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sz="1400" b="1" u="sng" dirty="0"/>
              <a:t>Table</a:t>
            </a:r>
          </a:p>
          <a:p>
            <a:pPr lvl="2"/>
            <a:r>
              <a:rPr lang="en-US" altLang="zh-CN" sz="1200" dirty="0" err="1"/>
              <a:t>n_rows</a:t>
            </a:r>
            <a:r>
              <a:rPr lang="en-US" altLang="zh-CN" sz="1200" dirty="0"/>
              <a:t>			</a:t>
            </a:r>
            <a:r>
              <a:rPr lang="zh-CN" altLang="en-US" sz="1200" dirty="0"/>
              <a:t>表记录数量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clustered_index_size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聚簇</a:t>
            </a:r>
            <a:r>
              <a:rPr lang="zh-CN" altLang="en-US" sz="1200" dirty="0"/>
              <a:t>索引大小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sum_of_other_index_sizes</a:t>
            </a:r>
            <a:r>
              <a:rPr lang="en-US" altLang="zh-CN" sz="1200" dirty="0"/>
              <a:t>	</a:t>
            </a:r>
            <a:r>
              <a:rPr lang="zh-CN" altLang="en-US" sz="1200" dirty="0"/>
              <a:t>其他索引总大小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400" b="1" u="sng" dirty="0"/>
              <a:t>Index</a:t>
            </a:r>
          </a:p>
          <a:p>
            <a:pPr lvl="2"/>
            <a:r>
              <a:rPr lang="en-US" altLang="zh-CN" sz="1200" dirty="0"/>
              <a:t>number of index pages	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索引</a:t>
            </a:r>
            <a:r>
              <a:rPr lang="zh-CN" altLang="en-US" sz="1200" dirty="0"/>
              <a:t>大小</a:t>
            </a:r>
            <a:endParaRPr lang="en-US" altLang="zh-CN" sz="1200" dirty="0"/>
          </a:p>
          <a:p>
            <a:pPr lvl="2"/>
            <a:r>
              <a:rPr lang="en-US" altLang="zh-CN" sz="1200" dirty="0"/>
              <a:t>number of index leaf pages	</a:t>
            </a:r>
            <a:r>
              <a:rPr lang="zh-CN" altLang="en-US" sz="1200" dirty="0"/>
              <a:t>索引叶页面数量</a:t>
            </a:r>
            <a:endParaRPr lang="en-US" altLang="zh-CN" sz="1200" dirty="0"/>
          </a:p>
          <a:p>
            <a:pPr lvl="2"/>
            <a:r>
              <a:rPr lang="en-US" altLang="zh-CN" sz="1200" dirty="0" err="1"/>
              <a:t>n_diff</a:t>
            </a:r>
            <a:r>
              <a:rPr lang="en-US" altLang="zh-CN" sz="1200" dirty="0"/>
              <a:t>[]			</a:t>
            </a:r>
            <a:r>
              <a:rPr lang="zh-CN" altLang="en-US" sz="1200" dirty="0"/>
              <a:t>索引前缀组合不同取值数量</a:t>
            </a:r>
            <a:endParaRPr lang="en-US" altLang="zh-CN" sz="1200" dirty="0"/>
          </a:p>
          <a:p>
            <a:pPr lvl="1"/>
            <a:endParaRPr lang="en-US" altLang="zh-CN" sz="1400" dirty="0" smtClean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持久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化统计信息存储在哪？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400" dirty="0" err="1" smtClean="0"/>
              <a:t>mysql.innodb_table_stats</a:t>
            </a:r>
            <a:r>
              <a:rPr lang="en-US" altLang="zh-CN" sz="1400" dirty="0" smtClean="0"/>
              <a:t>;</a:t>
            </a:r>
          </a:p>
          <a:p>
            <a:pPr lvl="1"/>
            <a:r>
              <a:rPr lang="en-US" altLang="zh-CN" sz="1400" dirty="0" err="1" smtClean="0"/>
              <a:t>mysql.innodb_index_stats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 lvl="1"/>
            <a:endParaRPr lang="en-US" altLang="zh-CN" sz="1400" dirty="0" smtClean="0"/>
          </a:p>
          <a:p>
            <a:r>
              <a:rPr lang="zh-CN" altLang="en-US" sz="1600" b="1" dirty="0" smtClean="0">
                <a:solidFill>
                  <a:srgbClr val="FF0000"/>
                </a:solidFill>
              </a:rPr>
              <a:t>持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久化统计信息如何修改？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100" dirty="0" smtClean="0"/>
              <a:t>Analyze Table;</a:t>
            </a:r>
          </a:p>
          <a:p>
            <a:pPr lvl="1"/>
            <a:r>
              <a:rPr lang="zh-CN" altLang="en-US" sz="1100" dirty="0" smtClean="0"/>
              <a:t>直接修改统计信息表；</a:t>
            </a:r>
            <a:r>
              <a:rPr lang="en-US" altLang="zh-CN" sz="1100" dirty="0" smtClean="0"/>
              <a:t>(</a:t>
            </a:r>
            <a:r>
              <a:rPr lang="zh-CN" altLang="en-US" sz="1100" dirty="0" smtClean="0"/>
              <a:t>可通过此操纵执行计划：</a:t>
            </a:r>
            <a:r>
              <a:rPr lang="zh-CN" altLang="en-US" sz="1100" b="1" dirty="0" smtClean="0">
                <a:solidFill>
                  <a:srgbClr val="00B050"/>
                </a:solidFill>
              </a:rPr>
              <a:t>见下页实例</a:t>
            </a:r>
            <a:r>
              <a:rPr lang="en-US" altLang="zh-CN" sz="1100" dirty="0" smtClean="0"/>
              <a:t>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738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InnoDB-Persistent Statistics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67796"/>
            <a:ext cx="7128792" cy="5285540"/>
          </a:xfrm>
        </p:spPr>
      </p:pic>
    </p:spTree>
    <p:extLst>
      <p:ext uri="{BB962C8B-B14F-4D97-AF65-F5344CB8AC3E}">
        <p14:creationId xmlns:p14="http://schemas.microsoft.com/office/powerpoint/2010/main" val="15878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5.6—</a:t>
            </a:r>
            <a:r>
              <a:rPr lang="zh-CN" altLang="en-US" dirty="0" smtClean="0"/>
              <a:t>改进总结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InnoDB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Engine (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本期内容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)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600" b="1" dirty="0"/>
              <a:t>性能</a:t>
            </a:r>
            <a:endParaRPr lang="en-US" altLang="zh-CN" sz="1600" b="1" dirty="0"/>
          </a:p>
          <a:p>
            <a:pPr lvl="2"/>
            <a:r>
              <a:rPr lang="en-US" altLang="zh-CN" sz="1200" dirty="0"/>
              <a:t>Read-Only Transaction, Kernel </a:t>
            </a:r>
            <a:r>
              <a:rPr lang="en-US" altLang="zh-CN" sz="1200" dirty="0" err="1"/>
              <a:t>Mutex</a:t>
            </a:r>
            <a:r>
              <a:rPr lang="en-US" altLang="zh-CN" sz="1200" dirty="0"/>
              <a:t> Split, Buffer Pool Flushing, Page Cleaner, Purge, CRC32 ...</a:t>
            </a:r>
          </a:p>
          <a:p>
            <a:pPr lvl="2"/>
            <a:endParaRPr lang="en-US" altLang="zh-CN" sz="1200" dirty="0"/>
          </a:p>
          <a:p>
            <a:pPr lvl="1"/>
            <a:r>
              <a:rPr lang="zh-CN" altLang="en-US" sz="1600" b="1" dirty="0"/>
              <a:t>功能</a:t>
            </a:r>
            <a:endParaRPr lang="en-US" altLang="zh-CN" sz="1600" b="1" dirty="0"/>
          </a:p>
          <a:p>
            <a:pPr lvl="2"/>
            <a:r>
              <a:rPr lang="en-US" altLang="zh-CN" sz="1200" dirty="0"/>
              <a:t>Online DDL, </a:t>
            </a:r>
            <a:r>
              <a:rPr lang="en-US" altLang="zh-CN" sz="1200" dirty="0" err="1"/>
              <a:t>Memcached</a:t>
            </a:r>
            <a:r>
              <a:rPr lang="en-US" altLang="zh-CN" sz="1200" dirty="0"/>
              <a:t> Plugin, Transportable </a:t>
            </a:r>
            <a:r>
              <a:rPr lang="en-US" altLang="zh-CN" sz="1200" dirty="0" err="1"/>
              <a:t>Tablespace</a:t>
            </a:r>
            <a:r>
              <a:rPr lang="en-US" altLang="zh-CN" sz="1200" dirty="0"/>
              <a:t>,  Buffer Pool Dump/Restore, FTS ...</a:t>
            </a:r>
          </a:p>
          <a:p>
            <a:pPr lvl="2"/>
            <a:endParaRPr lang="en-US" altLang="zh-CN" sz="1200" dirty="0"/>
          </a:p>
          <a:p>
            <a:r>
              <a:rPr lang="en-US" altLang="zh-CN" sz="1800" b="1" dirty="0">
                <a:solidFill>
                  <a:srgbClr val="00B050"/>
                </a:solidFill>
              </a:rPr>
              <a:t>MySQL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Server (</a:t>
            </a:r>
            <a:r>
              <a:rPr lang="zh-CN" altLang="en-US" sz="1800" b="1" dirty="0">
                <a:solidFill>
                  <a:srgbClr val="00B050"/>
                </a:solidFill>
              </a:rPr>
              <a:t>下期内容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)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b="1" dirty="0"/>
              <a:t>Optimizer</a:t>
            </a:r>
          </a:p>
          <a:p>
            <a:pPr lvl="2"/>
            <a:r>
              <a:rPr lang="en-US" altLang="zh-CN" sz="1200" dirty="0"/>
              <a:t>Semi-Join, BKA, MRR, ICP,  Join, In, Optimizer Tracing, Limit ...</a:t>
            </a:r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b="1" dirty="0"/>
              <a:t>Replication</a:t>
            </a:r>
          </a:p>
          <a:p>
            <a:pPr lvl="2"/>
            <a:r>
              <a:rPr lang="en-US" altLang="zh-CN" sz="1200" dirty="0"/>
              <a:t>GTID, </a:t>
            </a:r>
            <a:r>
              <a:rPr lang="en-US" altLang="zh-CN" sz="1200" dirty="0" err="1"/>
              <a:t>Binlog</a:t>
            </a:r>
            <a:r>
              <a:rPr lang="en-US" altLang="zh-CN" sz="1200" dirty="0"/>
              <a:t> Group Commit, Multi-Threaded Slaves ...</a:t>
            </a:r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b="1" dirty="0"/>
              <a:t>Others</a:t>
            </a:r>
          </a:p>
          <a:p>
            <a:pPr lvl="2"/>
            <a:r>
              <a:rPr lang="en-US" altLang="zh-CN" sz="1200" dirty="0"/>
              <a:t>Security </a:t>
            </a:r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9777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1200" dirty="0" smtClean="0"/>
              <a:t>MySQL. </a:t>
            </a:r>
            <a:r>
              <a:rPr lang="en-US" altLang="zh-CN" sz="1200" dirty="0">
                <a:solidFill>
                  <a:srgbClr val="00B050"/>
                </a:solidFill>
              </a:rPr>
              <a:t>MySQL 5.6.10</a:t>
            </a:r>
            <a:r>
              <a:rPr lang="en-US" altLang="zh-CN" sz="1200" dirty="0"/>
              <a:t> </a:t>
            </a:r>
            <a:r>
              <a:rPr lang="en-US" altLang="zh-CN" sz="1200" dirty="0">
                <a:hlinkClick r:id="rId2"/>
              </a:rPr>
              <a:t>http://www.mysql.com/downloads/mysql</a:t>
            </a:r>
            <a:r>
              <a:rPr lang="en-US" altLang="zh-CN" sz="1200" dirty="0" smtClean="0">
                <a:hlinkClick r:id="rId2"/>
              </a:rPr>
              <a:t>/</a:t>
            </a:r>
            <a:endParaRPr lang="en-US" altLang="zh-CN" sz="1200" dirty="0" smtClean="0"/>
          </a:p>
          <a:p>
            <a:r>
              <a:rPr lang="en-US" altLang="zh-CN" sz="1200" dirty="0" smtClean="0"/>
              <a:t>MySQL </a:t>
            </a:r>
            <a:r>
              <a:rPr lang="en-US" altLang="zh-CN" sz="1200" dirty="0"/>
              <a:t>Doc. </a:t>
            </a:r>
            <a:r>
              <a:rPr lang="en-US" altLang="zh-CN" sz="1200" dirty="0">
                <a:solidFill>
                  <a:srgbClr val="00B050"/>
                </a:solidFill>
              </a:rPr>
              <a:t>MySQL 5.6 Release </a:t>
            </a:r>
            <a:r>
              <a:rPr lang="en-US" altLang="zh-CN" sz="1200" dirty="0" smtClean="0">
                <a:solidFill>
                  <a:srgbClr val="00B050"/>
                </a:solidFill>
              </a:rPr>
              <a:t>Notes </a:t>
            </a:r>
            <a:r>
              <a:rPr lang="en-US" altLang="zh-CN" sz="1200" dirty="0" smtClean="0">
                <a:hlinkClick r:id="rId3"/>
              </a:rPr>
              <a:t>http</a:t>
            </a:r>
            <a:r>
              <a:rPr lang="en-US" altLang="zh-CN" sz="1200" dirty="0">
                <a:hlinkClick r:id="rId3"/>
              </a:rPr>
              <a:t>://</a:t>
            </a:r>
            <a:r>
              <a:rPr lang="en-US" altLang="zh-CN" sz="1200" dirty="0" smtClean="0">
                <a:hlinkClick r:id="rId3"/>
              </a:rPr>
              <a:t>dev.mysql.com/doc/relnotes/mysql/5.6/en/</a:t>
            </a:r>
            <a:endParaRPr lang="en-US" altLang="zh-CN" sz="1200" dirty="0"/>
          </a:p>
          <a:p>
            <a:r>
              <a:rPr lang="en-US" altLang="zh-CN" sz="1200" dirty="0" smtClean="0"/>
              <a:t>MySQL </a:t>
            </a:r>
            <a:r>
              <a:rPr lang="en-US" altLang="zh-CN" sz="1200" dirty="0"/>
              <a:t>Doc. </a:t>
            </a:r>
            <a:r>
              <a:rPr lang="en-US" altLang="zh-CN" sz="1200" dirty="0">
                <a:solidFill>
                  <a:srgbClr val="00B050"/>
                </a:solidFill>
              </a:rPr>
              <a:t>InnoDB Performance and Scalability Enhancements </a:t>
            </a:r>
            <a:r>
              <a:rPr lang="en-US" altLang="zh-CN" sz="1200" i="1" u="sng" dirty="0">
                <a:hlinkClick r:id="rId4"/>
              </a:rPr>
              <a:t>http://</a:t>
            </a:r>
            <a:r>
              <a:rPr lang="en-US" altLang="zh-CN" sz="1200" i="1" u="sng" dirty="0" smtClean="0">
                <a:hlinkClick r:id="rId4"/>
              </a:rPr>
              <a:t>dev.mysql.com/doc/refman/5.6/en/innodb-performance.html</a:t>
            </a:r>
            <a:endParaRPr lang="en-US" altLang="zh-CN" sz="1200" i="1" u="sng" dirty="0" smtClean="0"/>
          </a:p>
          <a:p>
            <a:r>
              <a:rPr lang="en-US" altLang="zh-CN" sz="1200" dirty="0" smtClean="0"/>
              <a:t>Oracle</a:t>
            </a:r>
            <a:r>
              <a:rPr lang="en-US" altLang="zh-CN" sz="1200" dirty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MySQL 5.6: What’s New in Performance, Scalability, Availability</a:t>
            </a:r>
            <a:r>
              <a:rPr lang="zh-CN" altLang="en-US" sz="1200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5"/>
              </a:rPr>
              <a:t>https://</a:t>
            </a:r>
            <a:r>
              <a:rPr lang="en-US" altLang="zh-CN" sz="1200" i="1" u="sng" dirty="0" smtClean="0">
                <a:hlinkClick r:id="rId5"/>
              </a:rPr>
              <a:t>blogs.oracle.com/MySQL/entry/mysql_5_6_is_a</a:t>
            </a:r>
            <a:endParaRPr lang="en-US" altLang="zh-CN" sz="1200" i="1" u="sng" dirty="0" smtClean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Better scaling of read-only workloads </a:t>
            </a:r>
            <a:r>
              <a:rPr lang="en-US" altLang="zh-CN" sz="1200" i="1" u="sng" dirty="0">
                <a:hlinkClick r:id="rId6"/>
              </a:rPr>
              <a:t>https://</a:t>
            </a:r>
            <a:r>
              <a:rPr lang="en-US" altLang="zh-CN" sz="1200" i="1" u="sng" dirty="0" smtClean="0">
                <a:hlinkClick r:id="rId6"/>
              </a:rPr>
              <a:t>blogs.oracle.com/mysqlinnodb/entry/better_scaling_of_read_only</a:t>
            </a:r>
            <a:endParaRPr lang="en-US" altLang="zh-CN" sz="1200" i="1" u="sng" dirty="0"/>
          </a:p>
          <a:p>
            <a:r>
              <a:rPr lang="zh-CN" altLang="en-US" sz="1200" dirty="0"/>
              <a:t>何登成</a:t>
            </a:r>
            <a:r>
              <a:rPr lang="en-US" altLang="zh-CN" sz="1200" dirty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MVCC(Oracle, InnoDB, </a:t>
            </a:r>
            <a:r>
              <a:rPr lang="en-US" altLang="zh-CN" sz="1200" dirty="0" err="1">
                <a:solidFill>
                  <a:srgbClr val="00B050"/>
                </a:solidFill>
              </a:rPr>
              <a:t>PostgreSQL</a:t>
            </a:r>
            <a:r>
              <a:rPr lang="en-US" altLang="zh-CN" sz="1200" dirty="0">
                <a:solidFill>
                  <a:srgbClr val="00B050"/>
                </a:solidFill>
              </a:rPr>
              <a:t>) </a:t>
            </a:r>
            <a:r>
              <a:rPr lang="en-US" altLang="zh-CN" sz="1200" i="1" u="sng" dirty="0">
                <a:hlinkClick r:id="rId7"/>
              </a:rPr>
              <a:t>http://</a:t>
            </a:r>
            <a:r>
              <a:rPr lang="en-US" altLang="zh-CN" sz="1200" i="1" u="sng" dirty="0" smtClean="0">
                <a:hlinkClick r:id="rId7"/>
              </a:rPr>
              <a:t>vdisk.weibo.com/s/aUltP</a:t>
            </a:r>
            <a:endParaRPr lang="en-US" altLang="zh-CN" sz="1200" i="1" u="sng" dirty="0"/>
          </a:p>
          <a:p>
            <a:r>
              <a:rPr lang="en-US" altLang="zh-CN" sz="1200" dirty="0"/>
              <a:t>Mikael </a:t>
            </a:r>
            <a:r>
              <a:rPr lang="en-US" altLang="zh-CN" sz="1200" dirty="0" err="1"/>
              <a:t>Ronstrom</a:t>
            </a:r>
            <a:r>
              <a:rPr lang="en-US" altLang="zh-CN" sz="1200" dirty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MySQL team increases scalability by &gt;50% for </a:t>
            </a:r>
            <a:r>
              <a:rPr lang="en-US" altLang="zh-CN" sz="1200" dirty="0" err="1">
                <a:solidFill>
                  <a:srgbClr val="00B050"/>
                </a:solidFill>
              </a:rPr>
              <a:t>Sysbench</a:t>
            </a:r>
            <a:r>
              <a:rPr lang="en-US" altLang="zh-CN" sz="1200" dirty="0">
                <a:solidFill>
                  <a:srgbClr val="00B050"/>
                </a:solidFill>
              </a:rPr>
              <a:t> OLTP RO in MySQL 5.6 labs release </a:t>
            </a:r>
            <a:r>
              <a:rPr lang="en-US" altLang="zh-CN" sz="1200" dirty="0" err="1">
                <a:solidFill>
                  <a:srgbClr val="00B050"/>
                </a:solidFill>
              </a:rPr>
              <a:t>april</a:t>
            </a:r>
            <a:r>
              <a:rPr lang="en-US" altLang="zh-CN" sz="1200" dirty="0">
                <a:solidFill>
                  <a:srgbClr val="00B050"/>
                </a:solidFill>
              </a:rPr>
              <a:t> 2012</a:t>
            </a:r>
            <a:r>
              <a:rPr lang="en-US" altLang="zh-CN" sz="1200" i="1" u="sng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8"/>
              </a:rPr>
              <a:t>http://</a:t>
            </a:r>
            <a:r>
              <a:rPr lang="en-US" altLang="zh-CN" sz="1200" i="1" u="sng" dirty="0" smtClean="0">
                <a:hlinkClick r:id="rId8"/>
              </a:rPr>
              <a:t>mikaelronstrom.blogspot.com/2012/04/mysql-team-increases-scalability-by-50.html</a:t>
            </a:r>
            <a:endParaRPr lang="en-US" altLang="zh-CN" sz="1200" i="1" u="sng" dirty="0" smtClean="0"/>
          </a:p>
          <a:p>
            <a:r>
              <a:rPr lang="zh-CN" altLang="en-US" sz="1200" dirty="0"/>
              <a:t>何登</a:t>
            </a:r>
            <a:r>
              <a:rPr lang="zh-CN" altLang="en-US" sz="1200" dirty="0" smtClean="0"/>
              <a:t>成</a:t>
            </a:r>
            <a:r>
              <a:rPr lang="en-US" altLang="zh-CN" sz="1200" dirty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Buffer Pool </a:t>
            </a:r>
            <a:r>
              <a:rPr lang="en-US" altLang="zh-CN" sz="1200" dirty="0" err="1">
                <a:solidFill>
                  <a:srgbClr val="00B050"/>
                </a:solidFill>
              </a:rPr>
              <a:t>Implementaion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</a:rPr>
              <a:t>InnoDB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 err="1">
                <a:solidFill>
                  <a:srgbClr val="00B050"/>
                </a:solidFill>
              </a:rPr>
              <a:t>vs</a:t>
            </a:r>
            <a:r>
              <a:rPr lang="en-US" altLang="zh-CN" sz="1200" dirty="0">
                <a:solidFill>
                  <a:srgbClr val="00B050"/>
                </a:solidFill>
              </a:rPr>
              <a:t> Oracle</a:t>
            </a:r>
            <a:r>
              <a:rPr lang="en-US" altLang="zh-CN" sz="1200" dirty="0"/>
              <a:t> </a:t>
            </a:r>
            <a:r>
              <a:rPr lang="en-US" altLang="zh-CN" sz="1200" dirty="0">
                <a:hlinkClick r:id="rId9"/>
              </a:rPr>
              <a:t>http://</a:t>
            </a:r>
            <a:r>
              <a:rPr lang="en-US" altLang="zh-CN" sz="1200" dirty="0" smtClean="0">
                <a:hlinkClick r:id="rId9"/>
              </a:rPr>
              <a:t>vdisk.weibo.com/s/grZnZ</a:t>
            </a:r>
            <a:endParaRPr lang="en-US" altLang="zh-CN" sz="1200" dirty="0" smtClean="0"/>
          </a:p>
          <a:p>
            <a:r>
              <a:rPr lang="it-IT" altLang="zh-CN" sz="1200" dirty="0"/>
              <a:t>Percona. </a:t>
            </a:r>
            <a:r>
              <a:rPr lang="it-IT" altLang="zh-CN" sz="1200" dirty="0">
                <a:solidFill>
                  <a:srgbClr val="00B050"/>
                </a:solidFill>
              </a:rPr>
              <a:t>Improved InnoDB I/O Scalability </a:t>
            </a:r>
            <a:r>
              <a:rPr lang="it-IT" altLang="zh-CN" sz="1200" i="1" u="sng" dirty="0">
                <a:hlinkClick r:id="rId10"/>
              </a:rPr>
              <a:t>http://</a:t>
            </a:r>
            <a:r>
              <a:rPr lang="it-IT" altLang="zh-CN" sz="1200" i="1" u="sng" dirty="0" smtClean="0">
                <a:hlinkClick r:id="rId10"/>
              </a:rPr>
              <a:t>www.percona.com/docs/wiki/percona-xtradb:patch:innodb_io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New flushing algorithm in InnoDB </a:t>
            </a:r>
            <a:r>
              <a:rPr lang="en-US" altLang="zh-CN" sz="1200" i="1" u="sng" dirty="0">
                <a:hlinkClick r:id="rId11"/>
              </a:rPr>
              <a:t>https://</a:t>
            </a:r>
            <a:r>
              <a:rPr lang="en-US" altLang="zh-CN" sz="1200" i="1" u="sng" dirty="0" smtClean="0">
                <a:hlinkClick r:id="rId11"/>
              </a:rPr>
              <a:t>blogs.oracle.com/mysqlinnodb/entry/new_flushing_algorithm_in_innodb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Introducing </a:t>
            </a:r>
            <a:r>
              <a:rPr lang="en-US" altLang="zh-CN" sz="1200" dirty="0" err="1">
                <a:solidFill>
                  <a:srgbClr val="00B050"/>
                </a:solidFill>
              </a:rPr>
              <a:t>page_cleaner</a:t>
            </a:r>
            <a:r>
              <a:rPr lang="en-US" altLang="zh-CN" sz="1200" dirty="0">
                <a:solidFill>
                  <a:srgbClr val="00B050"/>
                </a:solidFill>
              </a:rPr>
              <a:t> thread in InnoDB </a:t>
            </a:r>
            <a:r>
              <a:rPr lang="en-US" altLang="zh-CN" sz="1200" i="1" u="sng" dirty="0">
                <a:hlinkClick r:id="rId12"/>
              </a:rPr>
              <a:t>https://</a:t>
            </a:r>
            <a:r>
              <a:rPr lang="en-US" altLang="zh-CN" sz="1200" i="1" u="sng" dirty="0" smtClean="0">
                <a:hlinkClick r:id="rId12"/>
              </a:rPr>
              <a:t>blogs.oracle.com/mysqlinnodb/entry/introducing_page_cleaner_thread_in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MySQL 5.6: Multi threaded purge </a:t>
            </a:r>
            <a:r>
              <a:rPr lang="en-US" altLang="zh-CN" sz="1200" i="1" u="sng" dirty="0">
                <a:hlinkClick r:id="rId13"/>
              </a:rPr>
              <a:t>https://</a:t>
            </a:r>
            <a:r>
              <a:rPr lang="en-US" altLang="zh-CN" sz="1200" i="1" u="sng" dirty="0" smtClean="0">
                <a:hlinkClick r:id="rId13"/>
              </a:rPr>
              <a:t>blogs.oracle.com/mysqlinnodb/entry/mysql_5_6_multi_threaded</a:t>
            </a:r>
            <a:endParaRPr lang="en-US" altLang="zh-CN" sz="1200" i="1" u="sng" dirty="0" smtClean="0"/>
          </a:p>
          <a:p>
            <a:r>
              <a:rPr lang="zh-CN" altLang="en-US" sz="1200" dirty="0"/>
              <a:t>何登成</a:t>
            </a:r>
            <a:r>
              <a:rPr lang="en-US" altLang="zh-CN" sz="1200" dirty="0" smtClean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InnoDB Page Structure(InnoDB</a:t>
            </a:r>
            <a:r>
              <a:rPr lang="zh-CN" altLang="en-US" sz="1200" dirty="0">
                <a:solidFill>
                  <a:srgbClr val="00B050"/>
                </a:solidFill>
              </a:rPr>
              <a:t>页面结构详解</a:t>
            </a:r>
            <a:r>
              <a:rPr lang="en-US" altLang="zh-CN" sz="1200" dirty="0"/>
              <a:t>) </a:t>
            </a:r>
            <a:r>
              <a:rPr lang="en-US" altLang="zh-CN" sz="1200" i="1" u="sng" dirty="0">
                <a:hlinkClick r:id="rId14"/>
              </a:rPr>
              <a:t>http://hedengcheng.com/?</a:t>
            </a:r>
            <a:r>
              <a:rPr lang="en-US" altLang="zh-CN" sz="1200" i="1" u="sng" dirty="0" smtClean="0">
                <a:hlinkClick r:id="rId14"/>
              </a:rPr>
              <a:t>p=118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InnoDB Compression Improvements in MySQL </a:t>
            </a:r>
            <a:r>
              <a:rPr lang="en-US" altLang="zh-CN" sz="1200" dirty="0" smtClean="0">
                <a:solidFill>
                  <a:srgbClr val="00B050"/>
                </a:solidFill>
              </a:rPr>
              <a:t>5.6</a:t>
            </a:r>
            <a:r>
              <a:rPr lang="en-US" altLang="zh-CN" sz="1200" i="1" u="sng" dirty="0" smtClean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 smtClean="0">
                <a:hlinkClick r:id="rId15"/>
              </a:rPr>
              <a:t>https</a:t>
            </a:r>
            <a:r>
              <a:rPr lang="en-US" altLang="zh-CN" sz="1200" i="1" u="sng" dirty="0">
                <a:hlinkClick r:id="rId15"/>
              </a:rPr>
              <a:t>://</a:t>
            </a:r>
            <a:r>
              <a:rPr lang="en-US" altLang="zh-CN" sz="1200" i="1" u="sng" dirty="0" smtClean="0">
                <a:hlinkClick r:id="rId15"/>
              </a:rPr>
              <a:t>blogs.oracle.com/mysqlinnodb/entry/innodb_compression_improvements_in_mysql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MySQL 5.6: Data dictionary LRU </a:t>
            </a:r>
            <a:r>
              <a:rPr lang="en-US" altLang="zh-CN" sz="1200" i="1" u="sng" dirty="0">
                <a:hlinkClick r:id="rId16"/>
              </a:rPr>
              <a:t>https://</a:t>
            </a:r>
            <a:r>
              <a:rPr lang="en-US" altLang="zh-CN" sz="1200" i="1" u="sng" dirty="0" smtClean="0">
                <a:hlinkClick r:id="rId16"/>
              </a:rPr>
              <a:t>blogs.oracle.com/mysqlinnodb/entry/mysql_5_6_data_dictionary</a:t>
            </a:r>
            <a:endParaRPr lang="en-US" altLang="zh-CN" sz="1200" i="1" u="sng" dirty="0"/>
          </a:p>
          <a:p>
            <a:r>
              <a:rPr lang="en-US" altLang="zh-CN" sz="1200" dirty="0" err="1"/>
              <a:t>MySQLPerformance</a:t>
            </a:r>
            <a:r>
              <a:rPr lang="en-US" altLang="zh-CN" sz="1200" dirty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How much memory </a:t>
            </a:r>
            <a:r>
              <a:rPr lang="en-US" altLang="zh-CN" sz="1200" dirty="0" err="1">
                <a:solidFill>
                  <a:srgbClr val="00B050"/>
                </a:solidFill>
              </a:rPr>
              <a:t>Innodb</a:t>
            </a:r>
            <a:r>
              <a:rPr lang="en-US" altLang="zh-CN" sz="1200" dirty="0">
                <a:solidFill>
                  <a:srgbClr val="00B050"/>
                </a:solidFill>
              </a:rPr>
              <a:t> Dictionary can take? </a:t>
            </a:r>
            <a:r>
              <a:rPr lang="en-US" altLang="zh-CN" sz="1200" i="1" u="sng" dirty="0">
                <a:hlinkClick r:id="rId17"/>
              </a:rPr>
              <a:t>http://www.mysqlperformanceblog.com/2010/05/06/how-much-memory-innodb-dictionary-can-take</a:t>
            </a:r>
            <a:r>
              <a:rPr lang="en-US" altLang="zh-CN" sz="1200" i="1" u="sng" dirty="0" smtClean="0">
                <a:hlinkClick r:id="rId17"/>
              </a:rPr>
              <a:t>/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InnoDB 5.6.4 supports databases with 4k and 8k page sizes </a:t>
            </a:r>
            <a:r>
              <a:rPr lang="en-US" altLang="zh-CN" sz="1200" i="1" u="sng" dirty="0">
                <a:hlinkClick r:id="rId18"/>
              </a:rPr>
              <a:t>https://</a:t>
            </a:r>
            <a:r>
              <a:rPr lang="en-US" altLang="zh-CN" sz="1200" i="1" u="sng" dirty="0" smtClean="0">
                <a:hlinkClick r:id="rId18"/>
              </a:rPr>
              <a:t>blogs.oracle.com/mysqlinnodb/entry/innodb_5_6_4_supports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Online ALTER TABLE in MySQL 5.6</a:t>
            </a:r>
            <a:r>
              <a:rPr lang="en-US" altLang="zh-CN" sz="1200" i="1" u="sng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19"/>
              </a:rPr>
              <a:t>https://</a:t>
            </a:r>
            <a:r>
              <a:rPr lang="en-US" altLang="zh-CN" sz="1200" i="1" u="sng" dirty="0" smtClean="0">
                <a:hlinkClick r:id="rId19"/>
              </a:rPr>
              <a:t>blogs.oracle.com/mysqlinnodb/entry/online_alter_table_in_mysql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April 2012 Labs Release – Online DDL Improvements</a:t>
            </a:r>
            <a:r>
              <a:rPr lang="en-US" altLang="zh-CN" sz="1200" i="1" u="sng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20"/>
              </a:rPr>
              <a:t>https://</a:t>
            </a:r>
            <a:r>
              <a:rPr lang="en-US" altLang="zh-CN" sz="1200" i="1" u="sng" dirty="0" smtClean="0">
                <a:hlinkClick r:id="rId20"/>
              </a:rPr>
              <a:t>blogs.oracle.com/mysqlinnodb/entry/april_2012_labs_release_online</a:t>
            </a:r>
            <a:endParaRPr lang="en-US" altLang="zh-CN" sz="1200" i="1" u="sng" dirty="0"/>
          </a:p>
          <a:p>
            <a:r>
              <a:rPr lang="en-US" altLang="zh-CN" sz="1200" dirty="0"/>
              <a:t>MySQL Doc. </a:t>
            </a:r>
            <a:r>
              <a:rPr lang="en-US" altLang="zh-CN" sz="1200" dirty="0">
                <a:solidFill>
                  <a:srgbClr val="00B050"/>
                </a:solidFill>
              </a:rPr>
              <a:t>InnoDB Integration with </a:t>
            </a:r>
            <a:r>
              <a:rPr lang="en-US" altLang="zh-CN" sz="1200" dirty="0" err="1">
                <a:solidFill>
                  <a:srgbClr val="00B050"/>
                </a:solidFill>
              </a:rPr>
              <a:t>memcached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21"/>
              </a:rPr>
              <a:t>http://</a:t>
            </a:r>
            <a:r>
              <a:rPr lang="en-US" altLang="zh-CN" sz="1200" i="1" u="sng" dirty="0" smtClean="0">
                <a:hlinkClick r:id="rId21"/>
              </a:rPr>
              <a:t>dev.mysql.com/doc/refman/5.6/en/innodb-memcached.html</a:t>
            </a:r>
            <a:endParaRPr lang="en-US" altLang="zh-CN" sz="1200" i="1" u="sng" dirty="0"/>
          </a:p>
          <a:p>
            <a:r>
              <a:rPr lang="zh-CN" altLang="en-US" sz="1200" dirty="0"/>
              <a:t>何登成</a:t>
            </a:r>
            <a:r>
              <a:rPr lang="en-US" altLang="zh-CN" sz="1200" dirty="0" smtClean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InnoDB </a:t>
            </a:r>
            <a:r>
              <a:rPr lang="en-US" altLang="zh-CN" sz="1200" dirty="0" err="1">
                <a:solidFill>
                  <a:srgbClr val="00B050"/>
                </a:solidFill>
              </a:rPr>
              <a:t>Memcached</a:t>
            </a:r>
            <a:r>
              <a:rPr lang="en-US" altLang="zh-CN" sz="1200" dirty="0">
                <a:solidFill>
                  <a:srgbClr val="00B050"/>
                </a:solidFill>
              </a:rPr>
              <a:t> Plugin</a:t>
            </a:r>
            <a:r>
              <a:rPr lang="zh-CN" altLang="en-US" sz="1200" dirty="0">
                <a:solidFill>
                  <a:srgbClr val="00B050"/>
                </a:solidFill>
              </a:rPr>
              <a:t>源码实现调研 </a:t>
            </a:r>
            <a:r>
              <a:rPr lang="en-US" altLang="zh-CN" sz="1200" i="1" u="sng" dirty="0">
                <a:hlinkClick r:id="rId22"/>
              </a:rPr>
              <a:t>http://hedengcheng.com/?</a:t>
            </a:r>
            <a:r>
              <a:rPr lang="en-US" altLang="zh-CN" sz="1200" i="1" u="sng" dirty="0" smtClean="0">
                <a:hlinkClick r:id="rId22"/>
              </a:rPr>
              <a:t>p=619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InnoDB transportable </a:t>
            </a:r>
            <a:r>
              <a:rPr lang="en-US" altLang="zh-CN" sz="1200" dirty="0" err="1">
                <a:solidFill>
                  <a:srgbClr val="00B050"/>
                </a:solidFill>
              </a:rPr>
              <a:t>tablespaces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23"/>
              </a:rPr>
              <a:t>https://</a:t>
            </a:r>
            <a:r>
              <a:rPr lang="en-US" altLang="zh-CN" sz="1200" i="1" u="sng" dirty="0" smtClean="0">
                <a:hlinkClick r:id="rId23"/>
              </a:rPr>
              <a:t>blogs.oracle.com/mysqlinnodb/entry/innodb_transportable_tablespaces</a:t>
            </a:r>
            <a:endParaRPr lang="en-US" altLang="zh-CN" sz="1200" i="1" u="sng" dirty="0"/>
          </a:p>
          <a:p>
            <a:r>
              <a:rPr lang="en-US" altLang="zh-CN" sz="1200" dirty="0"/>
              <a:t>Todd. </a:t>
            </a:r>
            <a:r>
              <a:rPr lang="en-US" altLang="zh-CN" sz="1200" dirty="0">
                <a:solidFill>
                  <a:srgbClr val="00B050"/>
                </a:solidFill>
              </a:rPr>
              <a:t>Understanding InnoDB transportable </a:t>
            </a:r>
            <a:r>
              <a:rPr lang="en-US" altLang="zh-CN" sz="1200" dirty="0" err="1">
                <a:solidFill>
                  <a:srgbClr val="00B050"/>
                </a:solidFill>
              </a:rPr>
              <a:t>tablespaces</a:t>
            </a:r>
            <a:r>
              <a:rPr lang="en-US" altLang="zh-CN" sz="1200" dirty="0">
                <a:solidFill>
                  <a:srgbClr val="00B050"/>
                </a:solidFill>
              </a:rPr>
              <a:t> in MySQL 5.6 </a:t>
            </a:r>
            <a:r>
              <a:rPr lang="en-US" altLang="zh-CN" sz="1200" i="1" u="sng" dirty="0">
                <a:hlinkClick r:id="rId24"/>
              </a:rPr>
              <a:t>http://mysqlblog.fivefarmers.com/2012/09/07/understanding-innodb-transportable-tablespaces-in-mysql-5-6</a:t>
            </a:r>
            <a:r>
              <a:rPr lang="en-US" altLang="zh-CN" sz="1200" i="1" u="sng" dirty="0" smtClean="0">
                <a:hlinkClick r:id="rId24"/>
              </a:rPr>
              <a:t>/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InnoDB Persistent Statistics at last</a:t>
            </a:r>
            <a:r>
              <a:rPr lang="en-US" altLang="zh-CN" sz="1200" i="1" u="sng" dirty="0">
                <a:solidFill>
                  <a:srgbClr val="00B050"/>
                </a:solidFill>
              </a:rPr>
              <a:t> </a:t>
            </a:r>
            <a:r>
              <a:rPr lang="en-US" altLang="zh-CN" sz="1200" i="1" u="sng" dirty="0">
                <a:hlinkClick r:id="rId25"/>
              </a:rPr>
              <a:t>https://</a:t>
            </a:r>
            <a:r>
              <a:rPr lang="en-US" altLang="zh-CN" sz="1200" i="1" u="sng" dirty="0" smtClean="0">
                <a:hlinkClick r:id="rId25"/>
              </a:rPr>
              <a:t>blogs.oracle.com/mysqlinnodb/entry/innodb_persistent_statistics_at_last</a:t>
            </a:r>
            <a:endParaRPr lang="en-US" altLang="zh-CN" sz="1200" i="1" u="sng" dirty="0"/>
          </a:p>
          <a:p>
            <a:r>
              <a:rPr lang="en-US" altLang="zh-CN" sz="1200" dirty="0"/>
              <a:t>Oracle. </a:t>
            </a:r>
            <a:r>
              <a:rPr lang="en-US" altLang="zh-CN" sz="1200" dirty="0">
                <a:solidFill>
                  <a:srgbClr val="00B050"/>
                </a:solidFill>
              </a:rPr>
              <a:t>InnoDB persistent stats got a friendly UI </a:t>
            </a:r>
            <a:r>
              <a:rPr lang="en-US" altLang="zh-CN" sz="1200" i="1" u="sng" dirty="0">
                <a:hlinkClick r:id="rId26"/>
              </a:rPr>
              <a:t>https://</a:t>
            </a:r>
            <a:r>
              <a:rPr lang="en-US" altLang="zh-CN" sz="1200" i="1" u="sng" dirty="0" smtClean="0">
                <a:hlinkClick r:id="rId26"/>
              </a:rPr>
              <a:t>blogs.oracle.com/mysqlinnodb/entry/innodb_persistent_stats_got_a</a:t>
            </a:r>
            <a:endParaRPr lang="en-US" altLang="zh-CN" sz="1200" i="1" u="sng" dirty="0"/>
          </a:p>
          <a:p>
            <a:r>
              <a:rPr lang="zh-CN" altLang="en-US" sz="1200" dirty="0"/>
              <a:t>何登成</a:t>
            </a:r>
            <a:r>
              <a:rPr lang="en-US" altLang="zh-CN" sz="1200" dirty="0" smtClean="0"/>
              <a:t>. </a:t>
            </a:r>
            <a:r>
              <a:rPr lang="en-US" altLang="zh-CN" sz="1200" dirty="0">
                <a:solidFill>
                  <a:srgbClr val="00B050"/>
                </a:solidFill>
              </a:rPr>
              <a:t>MySQL</a:t>
            </a:r>
            <a:r>
              <a:rPr lang="zh-CN" altLang="en-US" sz="1200" dirty="0">
                <a:solidFill>
                  <a:srgbClr val="00B050"/>
                </a:solidFill>
              </a:rPr>
              <a:t>查询优化浅析 </a:t>
            </a:r>
            <a:r>
              <a:rPr lang="en-US" altLang="zh-CN" sz="1200" i="1" u="sng" dirty="0">
                <a:hlinkClick r:id="rId27"/>
              </a:rPr>
              <a:t>http://</a:t>
            </a:r>
            <a:r>
              <a:rPr lang="en-US" altLang="zh-CN" sz="1200" i="1" u="sng" dirty="0" smtClean="0">
                <a:hlinkClick r:id="rId27"/>
              </a:rPr>
              <a:t>vdisk.weibo.com/s/rpWgf</a:t>
            </a:r>
            <a:endParaRPr lang="en-US" altLang="zh-CN" sz="1200" i="1" u="sng" dirty="0"/>
          </a:p>
          <a:p>
            <a:endParaRPr lang="en-US" altLang="zh-CN" sz="1200" i="1" u="sng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82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Gungsuh" pitchFamily="18" charset="-127"/>
                <a:ea typeface="Gungsuh" pitchFamily="18" charset="-127"/>
              </a:rPr>
              <a:t>Questions?</a:t>
            </a:r>
            <a:endParaRPr lang="zh-CN" altLang="en-US" sz="5400" dirty="0"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67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dirty="0" smtClean="0">
                <a:latin typeface="Gungsuh" pitchFamily="18" charset="-127"/>
                <a:ea typeface="Gungsuh" pitchFamily="18" charset="-127"/>
              </a:rPr>
              <a:t>Thanks</a:t>
            </a:r>
            <a:endParaRPr lang="zh-CN" altLang="en-US" sz="5400" dirty="0"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5.6</a:t>
            </a:r>
            <a:r>
              <a:rPr lang="zh-CN" altLang="en-US" dirty="0" smtClean="0"/>
              <a:t>简介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改进总览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InnoDB Engine (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本期内容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1600" b="1" dirty="0" smtClean="0"/>
              <a:t>性能</a:t>
            </a:r>
            <a:endParaRPr lang="en-US" altLang="zh-CN" sz="1600" b="1" dirty="0" smtClean="0"/>
          </a:p>
          <a:p>
            <a:pPr lvl="2"/>
            <a:r>
              <a:rPr lang="en-US" altLang="zh-CN" sz="1200" dirty="0" smtClean="0"/>
              <a:t>Read-Only Transaction, Buffer Pool Flushing, Page Cleaner, Purge, CRC32, SSD ...</a:t>
            </a:r>
          </a:p>
          <a:p>
            <a:pPr lvl="2"/>
            <a:endParaRPr lang="en-US" altLang="zh-CN" sz="1200" dirty="0"/>
          </a:p>
          <a:p>
            <a:pPr lvl="1"/>
            <a:r>
              <a:rPr lang="zh-CN" altLang="en-US" sz="1600" b="1" dirty="0" smtClean="0"/>
              <a:t>功能</a:t>
            </a:r>
            <a:endParaRPr lang="en-US" altLang="zh-CN" sz="1600" b="1" dirty="0" smtClean="0"/>
          </a:p>
          <a:p>
            <a:pPr lvl="2"/>
            <a:r>
              <a:rPr lang="en-US" altLang="zh-CN" sz="1200" dirty="0" smtClean="0"/>
              <a:t>Online DDL, </a:t>
            </a:r>
            <a:r>
              <a:rPr lang="en-US" altLang="zh-CN" sz="1200" dirty="0" err="1" smtClean="0"/>
              <a:t>Memcached</a:t>
            </a:r>
            <a:r>
              <a:rPr lang="en-US" altLang="zh-CN" sz="1200" dirty="0" smtClean="0"/>
              <a:t> Plugin, Transportable </a:t>
            </a:r>
            <a:r>
              <a:rPr lang="en-US" altLang="zh-CN" sz="1200" dirty="0" err="1" smtClean="0"/>
              <a:t>Tablespace</a:t>
            </a:r>
            <a:r>
              <a:rPr lang="en-US" altLang="zh-CN" sz="1200" dirty="0" smtClean="0"/>
              <a:t>,  Buffer Pool Dump/Restore, FTS ...</a:t>
            </a:r>
          </a:p>
          <a:p>
            <a:pPr lvl="2"/>
            <a:endParaRPr lang="en-US" altLang="zh-CN" sz="1200" dirty="0" smtClean="0"/>
          </a:p>
          <a:p>
            <a:r>
              <a:rPr lang="en-US" altLang="zh-CN" sz="1800" b="1" dirty="0">
                <a:solidFill>
                  <a:srgbClr val="00B050"/>
                </a:solidFill>
              </a:rPr>
              <a:t>MySQL 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Server (</a:t>
            </a:r>
            <a:r>
              <a:rPr lang="zh-CN" altLang="en-US" sz="1800" b="1" dirty="0" smtClean="0">
                <a:solidFill>
                  <a:srgbClr val="00B050"/>
                </a:solidFill>
              </a:rPr>
              <a:t>下期内容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)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b="1" dirty="0"/>
              <a:t>Optimizer</a:t>
            </a:r>
          </a:p>
          <a:p>
            <a:pPr lvl="2"/>
            <a:r>
              <a:rPr lang="en-US" altLang="zh-CN" sz="1200" dirty="0"/>
              <a:t>Semi-Join, BKA, MRR, ICP,  Join, In, Optimizer </a:t>
            </a:r>
            <a:r>
              <a:rPr lang="en-US" altLang="zh-CN" sz="1200" dirty="0" smtClean="0"/>
              <a:t>Tracing, Limit ...</a:t>
            </a:r>
            <a:endParaRPr lang="en-US" altLang="zh-CN" sz="1200" dirty="0"/>
          </a:p>
          <a:p>
            <a:pPr lvl="2"/>
            <a:endParaRPr lang="en-US" altLang="zh-CN" sz="1200" dirty="0"/>
          </a:p>
          <a:p>
            <a:pPr lvl="1"/>
            <a:r>
              <a:rPr lang="en-US" altLang="zh-CN" sz="1600" b="1" dirty="0"/>
              <a:t>Replication</a:t>
            </a:r>
          </a:p>
          <a:p>
            <a:pPr lvl="2"/>
            <a:r>
              <a:rPr lang="en-US" altLang="zh-CN" sz="1200" dirty="0"/>
              <a:t>GTID, </a:t>
            </a:r>
            <a:r>
              <a:rPr lang="en-US" altLang="zh-CN" sz="1200" dirty="0" err="1"/>
              <a:t>Binlog</a:t>
            </a:r>
            <a:r>
              <a:rPr lang="en-US" altLang="zh-CN" sz="1200" dirty="0"/>
              <a:t> Group Commit, Multi-Threaded </a:t>
            </a:r>
            <a:r>
              <a:rPr lang="en-US" altLang="zh-CN" sz="1200" dirty="0" smtClean="0"/>
              <a:t>Slaves ...</a:t>
            </a:r>
          </a:p>
          <a:p>
            <a:pPr lvl="2"/>
            <a:endParaRPr lang="en-US" altLang="zh-CN" sz="1200" dirty="0" smtClean="0"/>
          </a:p>
          <a:p>
            <a:pPr lvl="1"/>
            <a:r>
              <a:rPr lang="en-US" altLang="zh-CN" sz="1600" b="1" dirty="0" smtClean="0"/>
              <a:t>Others</a:t>
            </a:r>
          </a:p>
          <a:p>
            <a:pPr lvl="2"/>
            <a:r>
              <a:rPr lang="en-US" altLang="zh-CN" sz="1200" dirty="0" smtClean="0"/>
              <a:t>Security ...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66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InnoDB—</a:t>
            </a:r>
            <a:r>
              <a:rPr lang="zh-CN" altLang="en-US" dirty="0" smtClean="0"/>
              <a:t>性能优化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InnoDB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性能优化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600" dirty="0" smtClean="0"/>
              <a:t>Read-Only Transactions</a:t>
            </a:r>
          </a:p>
          <a:p>
            <a:pPr lvl="1"/>
            <a:endParaRPr lang="en-US" altLang="zh-CN" sz="1600" dirty="0" smtClean="0"/>
          </a:p>
          <a:p>
            <a:pPr lvl="1"/>
            <a:r>
              <a:rPr lang="en-US" altLang="zh-CN" sz="1600" dirty="0" smtClean="0"/>
              <a:t>Buffer Pool Flushing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Page Cleaner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Purge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CRC32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Compression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 smtClean="0"/>
              <a:t>Data Dictionary LRU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lvl="1"/>
            <a:r>
              <a:rPr lang="en-US" altLang="zh-CN" sz="1600" dirty="0" smtClean="0"/>
              <a:t>Others</a:t>
            </a:r>
          </a:p>
          <a:p>
            <a:pPr lvl="2"/>
            <a:r>
              <a:rPr lang="en-US" altLang="zh-CN" sz="1200" dirty="0" err="1" smtClean="0"/>
              <a:t>ssd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mutex</a:t>
            </a:r>
            <a:r>
              <a:rPr lang="en-US" altLang="zh-CN" sz="1200" dirty="0" smtClean="0"/>
              <a:t>, spinlock, memory allocation, read </a:t>
            </a:r>
            <a:r>
              <a:rPr lang="en-US" altLang="zh-CN" sz="1200" dirty="0"/>
              <a:t>a</a:t>
            </a:r>
            <a:r>
              <a:rPr lang="en-US" altLang="zh-CN" sz="1200" dirty="0" smtClean="0"/>
              <a:t>head, undo log </a:t>
            </a:r>
            <a:r>
              <a:rPr lang="en-US" altLang="zh-CN" sz="1200" dirty="0" err="1" smtClean="0"/>
              <a:t>tablespace</a:t>
            </a:r>
            <a:r>
              <a:rPr lang="en-US" altLang="zh-CN" sz="1200" dirty="0" smtClean="0"/>
              <a:t>...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70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InnoDB-Read Only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Read-Only Transactions</a:t>
            </a:r>
            <a:r>
              <a:rPr lang="en-US" altLang="zh-CN" sz="2400" dirty="0" smtClean="0"/>
              <a:t>(</a:t>
            </a:r>
            <a:r>
              <a:rPr lang="zh-CN" altLang="en-US" sz="2000" dirty="0" smtClean="0"/>
              <a:t>双层优化</a:t>
            </a:r>
            <a:r>
              <a:rPr lang="en-US" altLang="zh-CN" sz="2000" dirty="0"/>
              <a:t>)</a:t>
            </a:r>
            <a:endParaRPr lang="en-US" altLang="zh-CN" sz="2000" dirty="0" smtClean="0"/>
          </a:p>
          <a:p>
            <a:pPr lvl="1"/>
            <a:r>
              <a:rPr lang="zh-CN" altLang="en-US" sz="2000" b="1" dirty="0"/>
              <a:t>第一</a:t>
            </a:r>
            <a:r>
              <a:rPr lang="zh-CN" altLang="en-US" sz="2000" b="1" dirty="0" smtClean="0"/>
              <a:t>层</a:t>
            </a:r>
            <a:endParaRPr lang="en-US" altLang="zh-CN" sz="2000" b="1" dirty="0" smtClean="0"/>
          </a:p>
          <a:p>
            <a:pPr lvl="2"/>
            <a:r>
              <a:rPr lang="zh-CN" altLang="en-US" sz="1600" b="1" dirty="0" smtClean="0">
                <a:solidFill>
                  <a:srgbClr val="FF0000"/>
                </a:solidFill>
              </a:rPr>
              <a:t>瓶颈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/>
              <a:t>快照</a:t>
            </a:r>
            <a:r>
              <a:rPr lang="zh-CN" altLang="en-US" sz="1200" dirty="0" smtClean="0"/>
              <a:t>读操作，需要创建</a:t>
            </a:r>
            <a:r>
              <a:rPr lang="en-US" altLang="zh-CN" sz="1200" dirty="0" err="1" smtClean="0"/>
              <a:t>ReadView</a:t>
            </a:r>
            <a:r>
              <a:rPr lang="zh-CN" altLang="en-US" sz="1200" dirty="0" smtClean="0"/>
              <a:t>：获取</a:t>
            </a:r>
            <a:r>
              <a:rPr lang="en-US" altLang="zh-CN" sz="1200" dirty="0" err="1" smtClean="0"/>
              <a:t>trx_sys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mutex</a:t>
            </a:r>
            <a:r>
              <a:rPr lang="zh-CN" altLang="en-US" sz="1200" dirty="0" smtClean="0"/>
              <a:t>后遍历活跃事务链表，存在并发性能瓶颈；</a:t>
            </a:r>
            <a:endParaRPr lang="en-US" altLang="zh-CN" sz="1200" dirty="0" smtClean="0"/>
          </a:p>
          <a:p>
            <a:pPr lvl="3"/>
            <a:r>
              <a:rPr lang="en-US" altLang="zh-CN" sz="1200" dirty="0" smtClean="0"/>
              <a:t>InnoDB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MVCC</a:t>
            </a:r>
            <a:r>
              <a:rPr lang="zh-CN" altLang="en-US" sz="1200" dirty="0" smtClean="0"/>
              <a:t>策略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参考</a:t>
            </a:r>
            <a:r>
              <a:rPr lang="zh-CN" altLang="en-US" sz="1200" dirty="0" smtClean="0">
                <a:hlinkClick r:id="rId3"/>
              </a:rPr>
              <a:t>此处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endParaRPr lang="en-US" altLang="zh-CN" sz="1200" dirty="0"/>
          </a:p>
          <a:p>
            <a:pPr lvl="3"/>
            <a:endParaRPr lang="en-US" altLang="zh-CN" sz="1200" dirty="0" smtClean="0"/>
          </a:p>
          <a:p>
            <a:pPr lvl="3"/>
            <a:endParaRPr lang="en-US" altLang="zh-CN" sz="1200" dirty="0"/>
          </a:p>
          <a:p>
            <a:pPr lvl="3"/>
            <a:endParaRPr lang="en-US" altLang="zh-CN" sz="1200" dirty="0"/>
          </a:p>
          <a:p>
            <a:pPr lvl="3"/>
            <a:endParaRPr lang="en-US" altLang="zh-CN" sz="1200" dirty="0"/>
          </a:p>
          <a:p>
            <a:pPr lvl="2"/>
            <a:r>
              <a:rPr lang="zh-CN" altLang="en-US" sz="1600" b="1" dirty="0" smtClean="0">
                <a:solidFill>
                  <a:srgbClr val="FF0000"/>
                </a:solidFill>
              </a:rPr>
              <a:t>分析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/>
              <a:t>只读事务不会产生更新，也就不会产生历史</a:t>
            </a:r>
            <a:r>
              <a:rPr lang="zh-CN" altLang="en-US" sz="1200" dirty="0" smtClean="0"/>
              <a:t>版本</a:t>
            </a:r>
            <a:r>
              <a:rPr lang="zh-CN" altLang="en-US" sz="1200" dirty="0" smtClean="0"/>
              <a:t>；</a:t>
            </a:r>
            <a:r>
              <a:rPr lang="en-US" altLang="zh-CN" sz="1200" dirty="0" smtClean="0"/>
              <a:t>OLTP</a:t>
            </a:r>
            <a:r>
              <a:rPr lang="zh-CN" altLang="en-US" sz="1200" dirty="0"/>
              <a:t>应用，读多写</a:t>
            </a:r>
            <a:r>
              <a:rPr lang="zh-CN" altLang="en-US" sz="1200" dirty="0" smtClean="0"/>
              <a:t>少；</a:t>
            </a:r>
            <a:endParaRPr lang="en-US" altLang="zh-CN" sz="1200" dirty="0" smtClean="0"/>
          </a:p>
          <a:p>
            <a:pPr lvl="3"/>
            <a:r>
              <a:rPr lang="zh-CN" altLang="en-US" sz="1200" dirty="0" smtClean="0"/>
              <a:t>将活跃事务链表拆分为只读事务与更新事务两个链表，</a:t>
            </a:r>
            <a:r>
              <a:rPr lang="en-US" altLang="zh-CN" sz="1200" dirty="0" err="1" smtClean="0"/>
              <a:t>ReadView</a:t>
            </a:r>
            <a:r>
              <a:rPr lang="zh-CN" altLang="en-US" sz="1200" dirty="0" smtClean="0"/>
              <a:t>创建只需要遍历更新事务链表，能够极大的降低</a:t>
            </a:r>
            <a:r>
              <a:rPr lang="en-US" altLang="zh-CN" sz="1200" dirty="0" err="1" smtClean="0"/>
              <a:t>ReadView</a:t>
            </a:r>
            <a:r>
              <a:rPr lang="zh-CN" altLang="en-US" sz="1200" dirty="0" smtClean="0"/>
              <a:t>创建的开销；</a:t>
            </a:r>
            <a:endParaRPr lang="en-US" altLang="zh-CN" sz="1200" dirty="0" smtClean="0"/>
          </a:p>
          <a:p>
            <a:pPr lvl="3"/>
            <a:endParaRPr lang="en-US" altLang="zh-CN" sz="1200" dirty="0"/>
          </a:p>
          <a:p>
            <a:pPr lvl="2"/>
            <a:r>
              <a:rPr lang="zh-CN" altLang="en-US" sz="1600" b="1" dirty="0" smtClean="0">
                <a:solidFill>
                  <a:srgbClr val="FF0000"/>
                </a:solidFill>
              </a:rPr>
              <a:t>优化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/>
              <a:t>新增</a:t>
            </a:r>
            <a:r>
              <a:rPr lang="en-US" altLang="zh-CN" sz="1200" dirty="0"/>
              <a:t>SQL</a:t>
            </a:r>
            <a:r>
              <a:rPr lang="zh-CN" altLang="en-US" sz="1200" dirty="0" smtClean="0"/>
              <a:t>语法：</a:t>
            </a:r>
            <a:r>
              <a:rPr lang="en-US" altLang="zh-CN" sz="1200" dirty="0" smtClean="0"/>
              <a:t>		</a:t>
            </a:r>
            <a:r>
              <a:rPr lang="en-US" altLang="zh-CN" sz="1200" dirty="0" smtClean="0">
                <a:solidFill>
                  <a:srgbClr val="00B050"/>
                </a:solidFill>
              </a:rPr>
              <a:t>start transaction read only;</a:t>
            </a:r>
          </a:p>
          <a:p>
            <a:pPr lvl="3"/>
            <a:r>
              <a:rPr lang="zh-CN" altLang="en-US" sz="1200" dirty="0" smtClean="0"/>
              <a:t>事务上新增标识：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trx</a:t>
            </a:r>
            <a:r>
              <a:rPr lang="en-US" altLang="zh-CN" sz="1200" dirty="0" smtClean="0"/>
              <a:t>-&gt;</a:t>
            </a:r>
            <a:r>
              <a:rPr lang="en-US" altLang="zh-CN" sz="1200" dirty="0" err="1" smtClean="0"/>
              <a:t>read_only</a:t>
            </a:r>
            <a:endParaRPr lang="en-US" altLang="zh-CN" sz="1200" dirty="0"/>
          </a:p>
          <a:p>
            <a:pPr lvl="3"/>
            <a:r>
              <a:rPr lang="zh-CN" altLang="en-US" sz="1200" dirty="0" smtClean="0"/>
              <a:t>维护两个活跃事务链表：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ro_trx_list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vs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rw_trx_list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 lvl="3"/>
            <a:endParaRPr lang="en-US" altLang="zh-CN" sz="1200" dirty="0" smtClean="0"/>
          </a:p>
          <a:p>
            <a:pPr lvl="3"/>
            <a:r>
              <a:rPr lang="zh-CN" altLang="en-US" sz="1200" b="1" dirty="0" smtClean="0">
                <a:solidFill>
                  <a:srgbClr val="FF0000"/>
                </a:solidFill>
              </a:rPr>
              <a:t>注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	</a:t>
            </a:r>
            <a:r>
              <a:rPr lang="en-US" altLang="zh-CN" sz="1200" dirty="0" err="1" smtClean="0"/>
              <a:t>Autocommit</a:t>
            </a:r>
            <a:r>
              <a:rPr lang="en-US" altLang="zh-CN" sz="1200" dirty="0" smtClean="0"/>
              <a:t> = 1</a:t>
            </a:r>
            <a:r>
              <a:rPr lang="zh-CN" altLang="en-US" sz="1200" dirty="0" smtClean="0"/>
              <a:t>时，快照读一定是</a:t>
            </a:r>
            <a:r>
              <a:rPr lang="en-US" altLang="zh-CN" sz="1200" dirty="0" smtClean="0"/>
              <a:t>Read-Only</a:t>
            </a:r>
            <a:r>
              <a:rPr lang="zh-CN" altLang="en-US" sz="1200" dirty="0" smtClean="0"/>
              <a:t>事务</a:t>
            </a:r>
            <a:endParaRPr lang="en-US" altLang="zh-CN" sz="1600" dirty="0" smtClean="0"/>
          </a:p>
          <a:p>
            <a:pPr lvl="2"/>
            <a:endParaRPr lang="zh-CN" altLang="en-US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24944"/>
            <a:ext cx="597666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83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InnoDB-Read Only Transaction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Read-Only Transactions</a:t>
            </a:r>
            <a:r>
              <a:rPr lang="en-US" altLang="zh-CN" sz="2400" dirty="0"/>
              <a:t>(</a:t>
            </a:r>
            <a:r>
              <a:rPr lang="zh-CN" altLang="en-US" sz="2000" dirty="0"/>
              <a:t>双层优化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b="1" dirty="0" smtClean="0"/>
              <a:t>第二层</a:t>
            </a:r>
            <a:endParaRPr lang="en-US" altLang="zh-CN" sz="2000" b="1" dirty="0" smtClean="0"/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瓶颈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/>
              <a:t>将事务划分为只读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更新事务之后，</a:t>
            </a:r>
            <a:r>
              <a:rPr lang="en-US" altLang="zh-CN" sz="1200" dirty="0" smtClean="0"/>
              <a:t>InnoDB</a:t>
            </a:r>
            <a:r>
              <a:rPr lang="zh-CN" altLang="en-US" sz="1200" dirty="0" smtClean="0"/>
              <a:t>系统的并发效率并未有明显提升；</a:t>
            </a:r>
            <a:endParaRPr lang="en-US" altLang="zh-CN" sz="1200" dirty="0"/>
          </a:p>
          <a:p>
            <a:pPr lvl="3"/>
            <a:endParaRPr lang="en-US" altLang="zh-CN" sz="1200" dirty="0" smtClean="0"/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分析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/>
              <a:t>在</a:t>
            </a:r>
            <a:r>
              <a:rPr lang="en-US" altLang="zh-CN" sz="1200" dirty="0" smtClean="0">
                <a:solidFill>
                  <a:srgbClr val="00B050"/>
                </a:solidFill>
              </a:rPr>
              <a:t>row0sel.cc::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row_search_for_mysql</a:t>
            </a:r>
            <a:r>
              <a:rPr lang="en-US" altLang="zh-CN" sz="1200" dirty="0" smtClean="0">
                <a:solidFill>
                  <a:srgbClr val="00B050"/>
                </a:solidFill>
              </a:rPr>
              <a:t>()</a:t>
            </a:r>
            <a:r>
              <a:rPr lang="zh-CN" altLang="en-US" sz="1200" dirty="0" smtClean="0"/>
              <a:t>函数中，每读取一条记录，都会增加一个</a:t>
            </a:r>
            <a:r>
              <a:rPr lang="en-US" altLang="zh-CN" sz="1200" dirty="0" smtClean="0"/>
              <a:t>count</a:t>
            </a:r>
            <a:r>
              <a:rPr lang="zh-CN" altLang="en-US" sz="1200" dirty="0" smtClean="0"/>
              <a:t>计数；</a:t>
            </a:r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r>
              <a:rPr lang="zh-CN" altLang="en-US" sz="1200" dirty="0"/>
              <a:t>多</a:t>
            </a:r>
            <a:r>
              <a:rPr lang="zh-CN" altLang="en-US" sz="1200" dirty="0" smtClean="0"/>
              <a:t>线程并发修改此</a:t>
            </a:r>
            <a:r>
              <a:rPr lang="en-US" altLang="zh-CN" sz="1200" dirty="0" smtClean="0"/>
              <a:t>count(</a:t>
            </a:r>
            <a:r>
              <a:rPr lang="en-US" altLang="zh-CN" sz="1200" dirty="0" err="1">
                <a:solidFill>
                  <a:srgbClr val="00B050"/>
                </a:solidFill>
              </a:rPr>
              <a:t>srv_n_rows_read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，就会导致</a:t>
            </a:r>
            <a:r>
              <a:rPr lang="en-US" altLang="zh-CN" sz="1200" dirty="0" smtClean="0"/>
              <a:t>cache coherence</a:t>
            </a:r>
            <a:r>
              <a:rPr lang="zh-CN" altLang="en-US" sz="1200" dirty="0" smtClean="0"/>
              <a:t>问题；</a:t>
            </a:r>
            <a:endParaRPr lang="en-US" altLang="zh-CN" sz="1200" dirty="0"/>
          </a:p>
          <a:p>
            <a:pPr lvl="3"/>
            <a:endParaRPr lang="en-US" altLang="zh-CN" sz="1200" dirty="0" smtClean="0"/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优化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200" dirty="0" smtClean="0"/>
              <a:t>重新设计计数器：</a:t>
            </a:r>
            <a:r>
              <a:rPr lang="en-US" altLang="zh-CN" sz="1200" dirty="0" smtClean="0"/>
              <a:t>N</a:t>
            </a:r>
            <a:r>
              <a:rPr lang="zh-CN" altLang="en-US" sz="1200" dirty="0" smtClean="0"/>
              <a:t>个计数对象，按照</a:t>
            </a:r>
            <a:r>
              <a:rPr lang="en-US" altLang="zh-CN" sz="1200" b="1" dirty="0" smtClean="0">
                <a:solidFill>
                  <a:srgbClr val="00B050"/>
                </a:solidFill>
              </a:rPr>
              <a:t>CACHE_LINE_SIZE</a:t>
            </a:r>
            <a:r>
              <a:rPr lang="zh-CN" altLang="en-US" sz="1200" dirty="0"/>
              <a:t>对齐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r>
              <a:rPr lang="zh-CN" altLang="en-US" sz="1200" dirty="0" smtClean="0"/>
              <a:t>每个事务，根据事务</a:t>
            </a:r>
            <a:r>
              <a:rPr lang="en-US" altLang="zh-CN" sz="1200" dirty="0" smtClean="0"/>
              <a:t>ID</a:t>
            </a:r>
            <a:r>
              <a:rPr lang="zh-CN" altLang="en-US" sz="1200" dirty="0" smtClean="0"/>
              <a:t>映射到不同的</a:t>
            </a:r>
            <a:r>
              <a:rPr lang="zh-CN" altLang="en-US" sz="1200" dirty="0"/>
              <a:t>计数</a:t>
            </a:r>
            <a:r>
              <a:rPr lang="zh-CN" altLang="en-US" sz="1200" dirty="0" smtClean="0"/>
              <a:t>对象上，进行统计，减少碰撞；</a:t>
            </a:r>
            <a:endParaRPr lang="en-US" altLang="zh-CN" sz="1200" dirty="0" smtClean="0"/>
          </a:p>
          <a:p>
            <a:pPr lvl="3"/>
            <a:endParaRPr lang="en-US" altLang="zh-CN" sz="1200" dirty="0" smtClean="0"/>
          </a:p>
          <a:p>
            <a:pPr lvl="3"/>
            <a:r>
              <a:rPr lang="en-US" altLang="zh-CN" sz="1200" dirty="0" smtClean="0">
                <a:solidFill>
                  <a:srgbClr val="00B050"/>
                </a:solidFill>
              </a:rPr>
              <a:t>Type 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m_counter</a:t>
            </a:r>
            <a:r>
              <a:rPr lang="en-US" altLang="zh-CN" sz="1200" dirty="0">
                <a:solidFill>
                  <a:srgbClr val="00B050"/>
                </a:solidFill>
              </a:rPr>
              <a:t>[(</a:t>
            </a:r>
            <a:r>
              <a:rPr lang="en-US" altLang="zh-CN" sz="1200" b="1" dirty="0">
                <a:solidFill>
                  <a:srgbClr val="FF0000"/>
                </a:solidFill>
              </a:rPr>
              <a:t>N</a:t>
            </a:r>
            <a:r>
              <a:rPr lang="en-US" altLang="zh-CN" sz="1200" b="1" dirty="0">
                <a:solidFill>
                  <a:srgbClr val="00B050"/>
                </a:solidFill>
              </a:rPr>
              <a:t> </a:t>
            </a:r>
            <a:r>
              <a:rPr lang="en-US" altLang="zh-CN" sz="1200" dirty="0">
                <a:solidFill>
                  <a:srgbClr val="00B050"/>
                </a:solidFill>
              </a:rPr>
              <a:t>+ 1) * (</a:t>
            </a:r>
            <a:r>
              <a:rPr lang="en-US" altLang="zh-CN" sz="1200" b="1" dirty="0">
                <a:solidFill>
                  <a:srgbClr val="FF0000"/>
                </a:solidFill>
              </a:rPr>
              <a:t>CACHE_LINE_SIZE</a:t>
            </a:r>
            <a:r>
              <a:rPr lang="en-US" altLang="zh-CN" sz="1200" dirty="0">
                <a:solidFill>
                  <a:srgbClr val="00B050"/>
                </a:solidFill>
              </a:rPr>
              <a:t> / </a:t>
            </a:r>
            <a:r>
              <a:rPr lang="en-US" altLang="zh-CN" sz="1200" dirty="0" err="1">
                <a:solidFill>
                  <a:srgbClr val="00B050"/>
                </a:solidFill>
              </a:rPr>
              <a:t>sizeof</a:t>
            </a:r>
            <a:r>
              <a:rPr lang="en-US" altLang="zh-CN" sz="1200" dirty="0">
                <a:solidFill>
                  <a:srgbClr val="00B050"/>
                </a:solidFill>
              </a:rPr>
              <a:t>(Type))];</a:t>
            </a:r>
          </a:p>
        </p:txBody>
      </p:sp>
    </p:spTree>
    <p:extLst>
      <p:ext uri="{BB962C8B-B14F-4D97-AF65-F5344CB8AC3E}">
        <p14:creationId xmlns:p14="http://schemas.microsoft.com/office/powerpoint/2010/main" val="63845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InnoDB-Buffer Pool Flushing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</a:rPr>
              <a:t>Buffer Pool Flushing(Flush List Flush)</a:t>
            </a:r>
          </a:p>
          <a:p>
            <a:pPr lvl="1"/>
            <a:r>
              <a:rPr lang="en-US" altLang="zh-CN" sz="1400" dirty="0" smtClean="0"/>
              <a:t>InnoDB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Fuzzy Checkpoint</a:t>
            </a:r>
            <a:r>
              <a:rPr lang="zh-CN" altLang="en-US" sz="1400" dirty="0" smtClean="0"/>
              <a:t>策略，按照内部脏页链表</a:t>
            </a:r>
            <a:r>
              <a:rPr lang="en-US" altLang="zh-CN" sz="1400" dirty="0" smtClean="0"/>
              <a:t>(Flush List)</a:t>
            </a:r>
            <a:r>
              <a:rPr lang="zh-CN" altLang="en-US" sz="1400" dirty="0" smtClean="0"/>
              <a:t>，逐步将最老的一部分脏页写出磁盘，推进系统的检查点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Checkpoing</a:t>
            </a:r>
            <a:r>
              <a:rPr lang="en-US" altLang="zh-CN" sz="1400" dirty="0" smtClean="0"/>
              <a:t> LSN)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参考</a:t>
            </a:r>
            <a:r>
              <a:rPr lang="zh-CN" altLang="en-US" sz="1400" dirty="0" smtClean="0">
                <a:hlinkClick r:id="rId3"/>
              </a:rPr>
              <a:t>此文</a:t>
            </a:r>
            <a:r>
              <a:rPr lang="en-US" altLang="zh-CN" sz="1400" dirty="0" smtClean="0"/>
              <a:t>)</a:t>
            </a:r>
            <a:endParaRPr lang="en-US" altLang="zh-CN" sz="1400" dirty="0" smtClean="0"/>
          </a:p>
          <a:p>
            <a:pPr lvl="1"/>
            <a:endParaRPr lang="en-US" altLang="zh-CN" sz="1600" dirty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存在的问题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smtClean="0"/>
              <a:t>InnoDB</a:t>
            </a:r>
            <a:r>
              <a:rPr lang="zh-CN" altLang="en-US" sz="1200" dirty="0" smtClean="0"/>
              <a:t>原生</a:t>
            </a:r>
            <a:r>
              <a:rPr lang="en-US" altLang="zh-CN" sz="1200" dirty="0" smtClean="0"/>
              <a:t>Flushing</a:t>
            </a:r>
            <a:r>
              <a:rPr lang="zh-CN" altLang="en-US" sz="1200" dirty="0" smtClean="0"/>
              <a:t>算法不够稳定</a:t>
            </a:r>
            <a:r>
              <a:rPr lang="en-US" altLang="zh-CN" sz="1200" dirty="0" smtClean="0"/>
              <a:t>(</a:t>
            </a:r>
            <a:r>
              <a:rPr lang="en-US" altLang="zh-CN" sz="1200" dirty="0" smtClean="0">
                <a:hlinkClick r:id="rId4"/>
              </a:rPr>
              <a:t>Percona</a:t>
            </a:r>
            <a:r>
              <a:rPr lang="zh-CN" altLang="en-US" sz="1200" dirty="0">
                <a:hlinkClick r:id="rId4"/>
              </a:rPr>
              <a:t>提出</a:t>
            </a:r>
            <a:r>
              <a:rPr lang="zh-CN" altLang="en-US" sz="1200" dirty="0" smtClean="0">
                <a:hlinkClick r:id="rId4"/>
              </a:rPr>
              <a:t>了</a:t>
            </a:r>
            <a:r>
              <a:rPr lang="en-US" altLang="zh-CN" sz="1200" dirty="0" smtClean="0">
                <a:hlinkClick r:id="rId4"/>
              </a:rPr>
              <a:t>3</a:t>
            </a:r>
            <a:r>
              <a:rPr lang="zh-CN" altLang="en-US" sz="1200" dirty="0" smtClean="0">
                <a:hlinkClick r:id="rId4"/>
              </a:rPr>
              <a:t>种改进策略</a:t>
            </a:r>
            <a:r>
              <a:rPr lang="en-US" altLang="zh-CN" sz="1200" dirty="0" smtClean="0"/>
              <a:t>)</a:t>
            </a:r>
            <a:endParaRPr lang="en-US" altLang="zh-CN" sz="1200" dirty="0"/>
          </a:p>
          <a:p>
            <a:pPr lvl="2"/>
            <a:endParaRPr lang="en-US" altLang="zh-CN" sz="1200" dirty="0" smtClean="0"/>
          </a:p>
          <a:p>
            <a:pPr lvl="1"/>
            <a:r>
              <a:rPr lang="zh-CN" altLang="en-US" sz="1600" dirty="0" smtClean="0">
                <a:solidFill>
                  <a:srgbClr val="FF0000"/>
                </a:solidFill>
              </a:rPr>
              <a:t>新的算法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系统平均刷脏页速度：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avg_page_rate</a:t>
            </a:r>
            <a:r>
              <a:rPr lang="en-US" altLang="zh-CN" sz="1200" dirty="0" smtClean="0"/>
              <a:t> = ½</a:t>
            </a:r>
            <a:r>
              <a:rPr lang="zh-CN" altLang="en-US" sz="1200" dirty="0" smtClean="0"/>
              <a:t>过去</a:t>
            </a:r>
            <a:r>
              <a:rPr lang="en-US" altLang="zh-CN" sz="1200" b="1" dirty="0" err="1" smtClean="0">
                <a:solidFill>
                  <a:srgbClr val="00B050"/>
                </a:solidFill>
              </a:rPr>
              <a:t>innodb_flushing_avg_loops</a:t>
            </a:r>
            <a:r>
              <a:rPr lang="zh-CN" altLang="en-US" sz="1200" dirty="0" smtClean="0"/>
              <a:t>秒 </a:t>
            </a:r>
            <a:r>
              <a:rPr lang="en-US" altLang="zh-CN" sz="1200" dirty="0" smtClean="0"/>
              <a:t>+ ¼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+ ... </a:t>
            </a:r>
            <a:r>
              <a:rPr lang="zh-CN" altLang="en-US" sz="1200" dirty="0" smtClean="0"/>
              <a:t>的速度</a:t>
            </a:r>
            <a:endParaRPr lang="en-US" altLang="zh-CN" sz="1200" dirty="0" smtClean="0"/>
          </a:p>
          <a:p>
            <a:pPr lvl="2"/>
            <a:r>
              <a:rPr lang="zh-CN" altLang="en-US" sz="1200" dirty="0" smtClean="0"/>
              <a:t>系统平均日志速度：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lsn_avg_rate</a:t>
            </a:r>
            <a:endParaRPr lang="en-US" altLang="zh-CN" sz="1200" dirty="0"/>
          </a:p>
          <a:p>
            <a:pPr lvl="2"/>
            <a:r>
              <a:rPr lang="zh-CN" altLang="en-US" sz="1200" dirty="0" smtClean="0"/>
              <a:t>根据</a:t>
            </a:r>
            <a:r>
              <a:rPr lang="zh-CN" altLang="en-US" sz="1200" dirty="0" smtClean="0">
                <a:solidFill>
                  <a:srgbClr val="00B050"/>
                </a:solidFill>
              </a:rPr>
              <a:t>系统脏页比率</a:t>
            </a:r>
            <a:r>
              <a:rPr lang="zh-CN" altLang="en-US" sz="1200" dirty="0" smtClean="0"/>
              <a:t>与</a:t>
            </a:r>
            <a:r>
              <a:rPr lang="zh-CN" altLang="en-US" sz="1200" dirty="0" smtClean="0">
                <a:solidFill>
                  <a:srgbClr val="00B050"/>
                </a:solidFill>
              </a:rPr>
              <a:t>日志年龄</a:t>
            </a:r>
            <a:r>
              <a:rPr lang="zh-CN" altLang="en-US" sz="1200" dirty="0" smtClean="0"/>
              <a:t>，计算本次应该</a:t>
            </a:r>
            <a:r>
              <a:rPr lang="en-US" altLang="zh-CN" sz="1200" dirty="0" smtClean="0"/>
              <a:t>Flush</a:t>
            </a:r>
            <a:r>
              <a:rPr lang="zh-CN" altLang="en-US" sz="1200" dirty="0" smtClean="0"/>
              <a:t>的脏页数量：</a:t>
            </a:r>
            <a:r>
              <a:rPr lang="en-US" altLang="zh-CN" sz="1200" dirty="0" err="1" smtClean="0"/>
              <a:t>npages</a:t>
            </a:r>
            <a:endParaRPr lang="en-US" altLang="zh-CN" sz="1200" dirty="0"/>
          </a:p>
          <a:p>
            <a:pPr lvl="2"/>
            <a:r>
              <a:rPr lang="zh-CN" altLang="en-US" sz="1200" dirty="0" smtClean="0"/>
              <a:t>根据平均刷脏页速度进行调整：</a:t>
            </a:r>
            <a:r>
              <a:rPr lang="en-US" altLang="zh-CN" sz="1200" dirty="0" smtClean="0"/>
              <a:t>		    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npages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en-US" altLang="zh-CN" sz="1200" dirty="0" smtClean="0"/>
              <a:t>= (</a:t>
            </a:r>
            <a:r>
              <a:rPr lang="en-US" altLang="zh-CN" sz="1200" dirty="0" err="1" smtClean="0"/>
              <a:t>npages</a:t>
            </a:r>
            <a:r>
              <a:rPr lang="en-US" altLang="zh-CN" sz="1200" dirty="0" smtClean="0"/>
              <a:t> + </a:t>
            </a:r>
            <a:r>
              <a:rPr lang="en-US" altLang="zh-CN" sz="1200" dirty="0" err="1" smtClean="0"/>
              <a:t>avg_page_rate</a:t>
            </a:r>
            <a:r>
              <a:rPr lang="en-US" altLang="zh-CN" sz="1200" dirty="0" smtClean="0"/>
              <a:t>) / 2</a:t>
            </a:r>
          </a:p>
          <a:p>
            <a:pPr lvl="2"/>
            <a:r>
              <a:rPr lang="zh-CN" altLang="en-US" sz="1200" dirty="0" smtClean="0"/>
              <a:t>根据</a:t>
            </a:r>
            <a:r>
              <a:rPr lang="en-US" altLang="zh-CN" sz="1200" dirty="0" err="1" smtClean="0"/>
              <a:t>lsn_avg_rate</a:t>
            </a:r>
            <a:r>
              <a:rPr lang="zh-CN" altLang="en-US" sz="1200" dirty="0" smtClean="0"/>
              <a:t>，计算本次日志应该</a:t>
            </a:r>
            <a:r>
              <a:rPr lang="en-US" altLang="zh-CN" sz="1200" dirty="0" smtClean="0"/>
              <a:t>Flush</a:t>
            </a:r>
            <a:r>
              <a:rPr lang="zh-CN" altLang="en-US" sz="1200" dirty="0" smtClean="0"/>
              <a:t>到的位置：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lsn_limit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1200" dirty="0" smtClean="0"/>
              <a:t>最后，根据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npages</a:t>
            </a:r>
            <a:r>
              <a:rPr lang="zh-CN" altLang="en-US" sz="1200" dirty="0" smtClean="0"/>
              <a:t>与</a:t>
            </a:r>
            <a:r>
              <a:rPr lang="en-US" altLang="zh-CN" sz="1200" b="1" dirty="0" err="1" smtClean="0">
                <a:solidFill>
                  <a:srgbClr val="FF0000"/>
                </a:solidFill>
              </a:rPr>
              <a:t>lsn_limit</a:t>
            </a:r>
            <a:r>
              <a:rPr lang="zh-CN" altLang="en-US" sz="1200" dirty="0" smtClean="0"/>
              <a:t>，进行本次</a:t>
            </a:r>
            <a:r>
              <a:rPr lang="en-US" altLang="zh-CN" sz="1200" dirty="0" smtClean="0"/>
              <a:t>Flush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pPr lvl="2"/>
            <a:endParaRPr lang="en-US" altLang="zh-CN" sz="1200" dirty="0" smtClean="0"/>
          </a:p>
          <a:p>
            <a:pPr lvl="1"/>
            <a:r>
              <a:rPr lang="zh-CN" altLang="en-US" sz="1600" dirty="0">
                <a:solidFill>
                  <a:srgbClr val="FF0000"/>
                </a:solidFill>
              </a:rPr>
              <a:t>新</a:t>
            </a:r>
            <a:r>
              <a:rPr lang="zh-CN" altLang="en-US" sz="1600" dirty="0" smtClean="0">
                <a:solidFill>
                  <a:srgbClr val="FF0000"/>
                </a:solidFill>
              </a:rPr>
              <a:t>引入的参数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1200" dirty="0" err="1" smtClean="0"/>
              <a:t>innodb_adaptive_flushing_lwm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innodb_max_dirty_pages_pct_lwm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innodb_max_io_capacity</a:t>
            </a:r>
            <a:endParaRPr lang="en-US" altLang="zh-CN" sz="1200" dirty="0" smtClean="0"/>
          </a:p>
          <a:p>
            <a:pPr lvl="2"/>
            <a:r>
              <a:rPr lang="en-US" altLang="zh-CN" sz="1200" dirty="0" err="1" smtClean="0"/>
              <a:t>innodb_flushing_avg_loops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158898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InnoDB-Page Cleaner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两种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Flush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策略</a:t>
            </a:r>
            <a:endParaRPr lang="en-US" altLang="zh-CN" sz="1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1200" dirty="0" smtClean="0">
                <a:solidFill>
                  <a:srgbClr val="00B050"/>
                </a:solidFill>
              </a:rPr>
              <a:t>LRU List Flush</a:t>
            </a:r>
            <a:endParaRPr lang="en-US" altLang="zh-CN" sz="1200" dirty="0"/>
          </a:p>
          <a:p>
            <a:pPr lvl="2"/>
            <a:r>
              <a:rPr lang="zh-CN" altLang="en-US" sz="1100" dirty="0" smtClean="0"/>
              <a:t>写出</a:t>
            </a:r>
            <a:r>
              <a:rPr lang="en-US" altLang="zh-CN" sz="1100" dirty="0" smtClean="0"/>
              <a:t>LRU</a:t>
            </a:r>
            <a:r>
              <a:rPr lang="zh-CN" altLang="en-US" sz="1100" dirty="0" smtClean="0"/>
              <a:t>链表尾部的脏页，释放足够的页面，以满足前端用户的需求；</a:t>
            </a:r>
            <a:endParaRPr lang="en-US" altLang="zh-CN" sz="1100" dirty="0" smtClean="0"/>
          </a:p>
          <a:p>
            <a:pPr lvl="2"/>
            <a:r>
              <a:rPr lang="zh-CN" altLang="en-US" sz="1100" dirty="0" smtClean="0"/>
              <a:t>原由用户线程触发，用户线程处理；</a:t>
            </a:r>
            <a:endParaRPr lang="en-US" altLang="zh-CN" sz="1100" dirty="0" smtClean="0"/>
          </a:p>
          <a:p>
            <a:pPr lvl="2"/>
            <a:endParaRPr lang="en-US" altLang="zh-CN" sz="1000" dirty="0" smtClean="0"/>
          </a:p>
          <a:p>
            <a:pPr lvl="1"/>
            <a:r>
              <a:rPr lang="en-US" altLang="zh-CN" sz="1200" dirty="0" smtClean="0">
                <a:solidFill>
                  <a:srgbClr val="00B050"/>
                </a:solidFill>
              </a:rPr>
              <a:t>Flush List Flush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2"/>
            <a:r>
              <a:rPr lang="zh-CN" altLang="en-US" sz="1100" dirty="0" smtClean="0"/>
              <a:t>将系统中最老的部分脏页写出，推进系统的检查点</a:t>
            </a:r>
            <a:r>
              <a:rPr lang="en-US" altLang="zh-CN" sz="1100" dirty="0" smtClean="0"/>
              <a:t>(Checkpoint LSN)</a:t>
            </a:r>
            <a:r>
              <a:rPr lang="zh-CN" altLang="en-US" sz="1100" dirty="0" smtClean="0"/>
              <a:t>；</a:t>
            </a:r>
            <a:endParaRPr lang="en-US" altLang="zh-CN" sz="1100" dirty="0" smtClean="0"/>
          </a:p>
          <a:p>
            <a:pPr lvl="2"/>
            <a:r>
              <a:rPr lang="zh-CN" altLang="en-US" sz="1100" dirty="0" smtClean="0"/>
              <a:t>根据</a:t>
            </a:r>
            <a:r>
              <a:rPr lang="en-US" altLang="zh-CN" sz="1100" dirty="0" smtClean="0"/>
              <a:t>Checkpoint Age</a:t>
            </a:r>
            <a:r>
              <a:rPr lang="zh-CN" altLang="en-US" sz="1100" dirty="0" smtClean="0"/>
              <a:t>的不同，由不同的线程处理</a:t>
            </a:r>
            <a:r>
              <a:rPr lang="en-US" altLang="zh-CN" sz="1100" dirty="0" smtClean="0"/>
              <a:t>(</a:t>
            </a:r>
            <a:r>
              <a:rPr lang="en-US" altLang="zh-CN" sz="1100" dirty="0" smtClean="0">
                <a:solidFill>
                  <a:srgbClr val="00B050"/>
                </a:solidFill>
              </a:rPr>
              <a:t>Master Thread </a:t>
            </a:r>
            <a:r>
              <a:rPr lang="en-US" altLang="zh-CN" sz="1100" dirty="0" err="1" smtClean="0"/>
              <a:t>vs</a:t>
            </a:r>
            <a:r>
              <a:rPr lang="en-US" altLang="zh-CN" sz="1100" dirty="0" smtClean="0"/>
              <a:t> </a:t>
            </a:r>
            <a:r>
              <a:rPr lang="en-US" altLang="zh-CN" sz="1100" dirty="0" smtClean="0">
                <a:solidFill>
                  <a:srgbClr val="00B050"/>
                </a:solidFill>
              </a:rPr>
              <a:t>User Thread</a:t>
            </a:r>
            <a:r>
              <a:rPr lang="en-US" altLang="zh-CN" sz="1100" dirty="0" smtClean="0"/>
              <a:t>)</a:t>
            </a:r>
            <a:r>
              <a:rPr lang="zh-CN" altLang="en-US" sz="1100" dirty="0" smtClean="0"/>
              <a:t>；</a:t>
            </a:r>
            <a:endParaRPr lang="en-US" altLang="zh-CN" sz="1600" dirty="0"/>
          </a:p>
          <a:p>
            <a:pPr lvl="3"/>
            <a:endParaRPr lang="en-US" altLang="zh-CN" sz="1200" dirty="0" smtClean="0"/>
          </a:p>
          <a:p>
            <a:pPr lvl="1"/>
            <a:endParaRPr lang="en-US" altLang="zh-CN" sz="1800" dirty="0"/>
          </a:p>
          <a:p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356992"/>
            <a:ext cx="5339310" cy="28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4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2912</Words>
  <Application>Microsoft Office PowerPoint</Application>
  <PresentationFormat>全屏显示(4:3)</PresentationFormat>
  <Paragraphs>542</Paragraphs>
  <Slides>36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主题</vt:lpstr>
      <vt:lpstr>MySQL 5.6新特性深入剖析                                    ——InnoDB引擎</vt:lpstr>
      <vt:lpstr>Outline</vt:lpstr>
      <vt:lpstr>MySQL 5.6简介</vt:lpstr>
      <vt:lpstr>MySQL 5.6简介—改进总览</vt:lpstr>
      <vt:lpstr>InnoDB—性能优化(总)</vt:lpstr>
      <vt:lpstr>InnoDB-Read Only Transaction</vt:lpstr>
      <vt:lpstr>InnoDB-Read Only Transaction</vt:lpstr>
      <vt:lpstr>InnoDB-Buffer Pool Flushing</vt:lpstr>
      <vt:lpstr>InnoDB-Page Cleaner</vt:lpstr>
      <vt:lpstr>InnoDB-Page Cleaner</vt:lpstr>
      <vt:lpstr>InnoDB-Purge Thread</vt:lpstr>
      <vt:lpstr>InnoDB-CRC32</vt:lpstr>
      <vt:lpstr>InnoDB-Compression</vt:lpstr>
      <vt:lpstr>InnoDB-Data Dictionary LRU</vt:lpstr>
      <vt:lpstr>InnoDB-Others</vt:lpstr>
      <vt:lpstr>InnoDB-Others</vt:lpstr>
      <vt:lpstr>InnoDB—功能增强(总)</vt:lpstr>
      <vt:lpstr>InnoDB-Online DDL</vt:lpstr>
      <vt:lpstr>InnoDB-Online DDL</vt:lpstr>
      <vt:lpstr>InnoDB-Online DDL</vt:lpstr>
      <vt:lpstr>InnoDB-Online DDL</vt:lpstr>
      <vt:lpstr>InnoDB-Memcached Plugin</vt:lpstr>
      <vt:lpstr>InnoDB-Memcached Plugin</vt:lpstr>
      <vt:lpstr>InnoDB-Memcached Plugin</vt:lpstr>
      <vt:lpstr>InnoDB-Transportable Tablespaces</vt:lpstr>
      <vt:lpstr>InnoDB-Transportable Tablespaces</vt:lpstr>
      <vt:lpstr>InnoDB-Transportable Tablespaces</vt:lpstr>
      <vt:lpstr>InnoDB-BP Dump/Restore</vt:lpstr>
      <vt:lpstr>InnoDB-BP Dump/Restore</vt:lpstr>
      <vt:lpstr>InnoDB-Persistent Statistics</vt:lpstr>
      <vt:lpstr>InnoDB-Persistent Statistics</vt:lpstr>
      <vt:lpstr>InnoDB-Persistent Statistics</vt:lpstr>
      <vt:lpstr>MySQL 5.6—改进总结</vt:lpstr>
      <vt:lpstr>参考资料</vt:lpstr>
      <vt:lpstr>Questions?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5.6新特性深入剖析</dc:title>
  <dc:creator>dengdeng</dc:creator>
  <cp:lastModifiedBy>dengdeng</cp:lastModifiedBy>
  <cp:revision>1439</cp:revision>
  <dcterms:created xsi:type="dcterms:W3CDTF">2013-04-08T01:41:07Z</dcterms:created>
  <dcterms:modified xsi:type="dcterms:W3CDTF">2013-04-12T05:16:27Z</dcterms:modified>
</cp:coreProperties>
</file>