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4" r:id="rId23"/>
    <p:sldId id="279" r:id="rId24"/>
    <p:sldId id="280" r:id="rId25"/>
    <p:sldId id="281" r:id="rId26"/>
    <p:sldId id="285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9E14CF-9783-40A7-BFB7-ADA7769E8D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module 1" id="{08FBB89A-6849-4991-B512-073D0208295A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4"/>
          </p14:sldIdLst>
        </p14:section>
        <p14:section name="module 2" id="{58147B53-F687-4073-B62D-357AC4F527A2}">
          <p14:sldIdLst>
            <p14:sldId id="279"/>
            <p14:sldId id="280"/>
            <p14:sldId id="281"/>
            <p14:sldId id="285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Structures and Algorithms for</a:t>
            </a:r>
            <a:br>
              <a:rPr lang="en-US" altLang="zh-CN" dirty="0"/>
            </a:br>
            <a:r>
              <a:rPr lang="en-US" altLang="zh-CN" dirty="0"/>
              <a:t>Big Databases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2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1: I/O Model and </a:t>
            </a:r>
            <a:r>
              <a:rPr lang="en-US" altLang="zh-CN" dirty="0" smtClean="0"/>
              <a:t>Cache-Oblivious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1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Story for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如果想理解数据库中数据结构的性能就需要了解现代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这里有一个很长的故事来理解内存分层。</a:t>
            </a:r>
            <a:r>
              <a:rPr lang="en-US" altLang="zh-CN" dirty="0"/>
              <a:t>Many are beautiful. Most have </a:t>
            </a:r>
            <a:r>
              <a:rPr lang="en-US" altLang="zh-CN" dirty="0" smtClean="0"/>
              <a:t>not found </a:t>
            </a:r>
            <a:r>
              <a:rPr lang="en-US" altLang="zh-CN" dirty="0"/>
              <a:t>practical use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Two approaches are very powerful</a:t>
            </a:r>
          </a:p>
          <a:p>
            <a:r>
              <a:rPr lang="zh-CN" altLang="en-US" dirty="0" smtClean="0"/>
              <a:t>后面的基础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4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</a:t>
            </a:r>
            <a:r>
              <a:rPr lang="zh-CN" altLang="en-US" dirty="0" smtClean="0"/>
              <a:t>磁盘访问的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计算机如何工作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数据在磁盘和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之间传输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Block</a:t>
            </a:r>
            <a:r>
              <a:rPr lang="zh-CN" altLang="en-US" dirty="0" smtClean="0"/>
              <a:t>的传输时间控制着运行时间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性能取决于这些参数：</a:t>
            </a:r>
            <a:r>
              <a:rPr lang="en-US" altLang="zh-CN" dirty="0"/>
              <a:t>block size B, memory size M, data size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81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几个例子：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扫描一个队列</a:t>
            </a:r>
            <a:r>
              <a:rPr lang="en-US" altLang="zh-CN" dirty="0"/>
              <a:t>O(N/B) </a:t>
            </a:r>
            <a:r>
              <a:rPr lang="en-US" altLang="zh-CN" dirty="0" smtClean="0"/>
              <a:t>I/</a:t>
            </a:r>
            <a:r>
              <a:rPr lang="en-US" altLang="zh-CN" dirty="0" err="1" smtClean="0"/>
              <a:t>Os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搜索</a:t>
            </a:r>
            <a:r>
              <a:rPr lang="zh-CN" altLang="en-US" dirty="0" smtClean="0"/>
              <a:t>一个</a:t>
            </a:r>
            <a:r>
              <a:rPr lang="en-US" altLang="zh-CN" dirty="0" err="1"/>
              <a:t>B-tree:O</a:t>
            </a:r>
            <a:r>
              <a:rPr lang="en-US" altLang="zh-CN" dirty="0"/>
              <a:t>(</a:t>
            </a:r>
            <a:r>
              <a:rPr lang="en-US" altLang="zh-CN" dirty="0" err="1"/>
              <a:t>logB</a:t>
            </a:r>
            <a:r>
              <a:rPr lang="en-US" altLang="zh-CN" dirty="0"/>
              <a:t> N)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33" y="2201434"/>
            <a:ext cx="69151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5553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02" y="5304656"/>
            <a:ext cx="3886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18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搜索一个队列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对比搜索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B-tree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36861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441876"/>
            <a:ext cx="66008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1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影响排序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假设下面这几种排序问题：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100M data</a:t>
            </a:r>
          </a:p>
          <a:p>
            <a:pPr lvl="1"/>
            <a:r>
              <a:rPr lang="en-US" altLang="zh-CN" dirty="0" smtClean="0"/>
              <a:t>10M RAM </a:t>
            </a:r>
          </a:p>
          <a:p>
            <a:pPr lvl="1"/>
            <a:r>
              <a:rPr lang="en-US" altLang="zh-CN" dirty="0" smtClean="0"/>
              <a:t>1MB </a:t>
            </a:r>
            <a:r>
              <a:rPr lang="zh-CN" altLang="en-US" dirty="0" smtClean="0"/>
              <a:t>磁盘块</a:t>
            </a:r>
            <a:endParaRPr lang="en-US" altLang="zh-CN" dirty="0"/>
          </a:p>
          <a:p>
            <a:r>
              <a:rPr lang="zh-CN" altLang="en-US" dirty="0" smtClean="0"/>
              <a:t>几种排序算法：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每次读</a:t>
            </a:r>
            <a:r>
              <a:rPr lang="en-US" altLang="zh-CN" dirty="0" smtClean="0"/>
              <a:t>10M </a:t>
            </a:r>
            <a:r>
              <a:rPr lang="zh-CN" altLang="en-US" dirty="0" smtClean="0"/>
              <a:t>排序，写，然后继续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10M</a:t>
            </a:r>
          </a:p>
          <a:p>
            <a:pPr lvl="1"/>
            <a:r>
              <a:rPr lang="zh-CN" altLang="en-US" dirty="0" smtClean="0"/>
              <a:t>合并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再跑，重复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的一起再一次跑</a:t>
            </a:r>
            <a:r>
              <a:rPr lang="en-US" altLang="zh-CN" dirty="0" smtClean="0"/>
              <a:t>1000M</a:t>
            </a:r>
          </a:p>
          <a:p>
            <a:r>
              <a:rPr lang="zh-CN" altLang="en-US" dirty="0" smtClean="0"/>
              <a:t>排序分析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88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假设所有块的访问花销相同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这是一个好的性能模型么？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5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2KB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4KB</a:t>
            </a:r>
            <a:r>
              <a:rPr lang="zh-CN" altLang="en-US" dirty="0" smtClean="0"/>
              <a:t>对于这种模型太小了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Innodb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btree</a:t>
            </a:r>
            <a:r>
              <a:rPr lang="zh-CN" altLang="en-US" dirty="0" smtClean="0"/>
              <a:t>有这种尺寸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顺序读取比随即读取快十倍，不适合这种模型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没有一个最佳的尺寸，因为对不同的操作最佳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不相同</a:t>
            </a:r>
            <a:r>
              <a:rPr lang="en-US" altLang="zh-CN" dirty="0" smtClean="0"/>
              <a:t>(insert/delete)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02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36939"/>
            <a:ext cx="75819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3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923925"/>
            <a:ext cx="74104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28800"/>
            <a:ext cx="82867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35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66788"/>
            <a:ext cx="82200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20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47688"/>
            <a:ext cx="815340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3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内存分层模型的算法模型解释了</a:t>
            </a:r>
            <a:r>
              <a:rPr lang="en-US" altLang="zh-CN" dirty="0" smtClean="0"/>
              <a:t>DB</a:t>
            </a:r>
            <a:r>
              <a:rPr lang="zh-CN" altLang="en-US" dirty="0" smtClean="0"/>
              <a:t>数据结构如何拓展</a:t>
            </a:r>
            <a:endParaRPr lang="en-US" altLang="zh-CN" dirty="0" smtClean="0"/>
          </a:p>
          <a:p>
            <a:pPr lvl="1"/>
            <a:r>
              <a:rPr lang="en-US" altLang="zh-CN" dirty="0"/>
              <a:t>There’s a long history of models of the memory </a:t>
            </a:r>
            <a:r>
              <a:rPr lang="en-US" altLang="zh-CN" dirty="0" err="1" smtClean="0"/>
              <a:t>hierarchy.Many</a:t>
            </a:r>
            <a:r>
              <a:rPr lang="en-US" altLang="zh-CN" dirty="0" smtClean="0"/>
              <a:t> </a:t>
            </a:r>
            <a:r>
              <a:rPr lang="en-US" altLang="zh-CN" dirty="0"/>
              <a:t>are beautiful. Most haven’t seen practical use.</a:t>
            </a:r>
          </a:p>
          <a:p>
            <a:r>
              <a:rPr lang="en-US" altLang="zh-CN" dirty="0" smtClean="0"/>
              <a:t>DMA</a:t>
            </a:r>
            <a:r>
              <a:rPr lang="zh-CN" altLang="en-US" dirty="0" smtClean="0"/>
              <a:t>和易失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作用很大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 smtClean="0"/>
              <a:t>Parameterized </a:t>
            </a:r>
            <a:r>
              <a:rPr lang="en-US" altLang="zh-CN" sz="2400" dirty="0"/>
              <a:t>by block size B and memory size M.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In </a:t>
            </a:r>
            <a:r>
              <a:rPr lang="en-US" altLang="zh-CN" sz="2400" dirty="0"/>
              <a:t>the CO model, B and M are unknown to the </a:t>
            </a:r>
            <a:r>
              <a:rPr lang="en-US" altLang="zh-CN" sz="2400" dirty="0" smtClean="0"/>
              <a:t>coder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67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2: Write-Optimized </a:t>
            </a:r>
            <a:r>
              <a:rPr lang="en-US" altLang="zh-CN" dirty="0" smtClean="0"/>
              <a:t>Data Structures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2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写优化的数据结构性能：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System:BigTable,Cassandra,Hbase,LevelDB,TokuDB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一些写优化的数据结构优化能达到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861048"/>
            <a:ext cx="658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5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Optimal 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earch-insert Tradeoff </a:t>
            </a:r>
            <a:r>
              <a:rPr lang="zh-CN" altLang="en-US" sz="2800" dirty="0" smtClean="0"/>
              <a:t>优化查找插入开销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4" y="2438400"/>
            <a:ext cx="76485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4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优化开销例图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214284"/>
            <a:ext cx="6362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种建立写优化的数据结构的途径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后面还有其他可能的途径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简单的写优化结构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例如一个平衡二叉树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删除和插入：发送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命令从根，然后存储到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中，当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满了要刷新。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933056"/>
            <a:ext cx="518457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15" y="3933056"/>
            <a:ext cx="398264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37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一次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每次花费大概是</a:t>
            </a:r>
            <a:r>
              <a:rPr lang="en-US" altLang="zh-CN" dirty="0"/>
              <a:t>O((log N)/B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刷新花费</a:t>
            </a:r>
            <a:r>
              <a:rPr lang="en-US" altLang="zh-CN" dirty="0" smtClean="0"/>
              <a:t>O(1)&amp;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元素到页节点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花费</a:t>
            </a:r>
            <a:r>
              <a:rPr lang="en-US" altLang="zh-CN" dirty="0"/>
              <a:t>O(1/</a:t>
            </a:r>
            <a:r>
              <a:rPr lang="en-US" altLang="zh-CN" i="1" dirty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把元素向下发送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共有</a:t>
            </a:r>
            <a:r>
              <a:rPr lang="en-US" altLang="zh-CN" dirty="0" smtClean="0"/>
              <a:t>O(log </a:t>
            </a:r>
            <a:r>
              <a:rPr lang="en-US" altLang="zh-CN" i="1" dirty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叶在一个树中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 每次从根到叶节点花销</a:t>
            </a:r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81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获得优化的点查询</a:t>
            </a:r>
            <a:r>
              <a:rPr lang="en-US" altLang="zh-CN" dirty="0" smtClean="0"/>
              <a:t>+</a:t>
            </a:r>
            <a:r>
              <a:rPr lang="zh-CN" altLang="en-US" dirty="0" smtClean="0"/>
              <a:t>很快的插入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3724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7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数据收集查询处理过程中有趣的</a:t>
            </a:r>
            <a:r>
              <a:rPr lang="en-US" altLang="zh-CN" dirty="0" smtClean="0">
                <a:solidFill>
                  <a:srgbClr val="FF0000"/>
                </a:solidFill>
              </a:rPr>
              <a:t>tradeoff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亿行的表创建索引花了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分钟去</a:t>
            </a:r>
            <a:r>
              <a:rPr lang="en-US" altLang="zh-CN" dirty="0" smtClean="0"/>
              <a:t>load the table</a:t>
            </a:r>
            <a:r>
              <a:rPr lang="zh-CN" altLang="en-US" dirty="0" smtClean="0"/>
              <a:t>但是花了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天在这上面创建索引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 #9544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“Select queries were slow until I added an index onto the timestamp field</a:t>
            </a:r>
            <a:r>
              <a:rPr lang="en-US" altLang="zh-CN" dirty="0" smtClean="0">
                <a:solidFill>
                  <a:srgbClr val="FF0000"/>
                </a:solidFill>
              </a:rPr>
              <a:t>...Adding </a:t>
            </a:r>
            <a:r>
              <a:rPr lang="en-US" altLang="zh-CN" dirty="0">
                <a:solidFill>
                  <a:srgbClr val="FF0000"/>
                </a:solidFill>
              </a:rPr>
              <a:t>the index really helped our reporting, BUT now the inserts are </a:t>
            </a:r>
            <a:r>
              <a:rPr lang="en-US" altLang="zh-CN" dirty="0" smtClean="0">
                <a:solidFill>
                  <a:srgbClr val="FF0000"/>
                </a:solidFill>
              </a:rPr>
              <a:t>taking forever</a:t>
            </a:r>
            <a:r>
              <a:rPr lang="en-US" altLang="zh-CN" dirty="0">
                <a:solidFill>
                  <a:srgbClr val="FF0000"/>
                </a:solidFill>
              </a:rPr>
              <a:t>.”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Comment </a:t>
            </a:r>
            <a:r>
              <a:rPr lang="en-US" altLang="zh-CN" dirty="0">
                <a:solidFill>
                  <a:srgbClr val="FF0000"/>
                </a:solidFill>
              </a:rPr>
              <a:t>on mysqlperformanceblog.com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They indexed their tables, and indexed them </a:t>
            </a:r>
            <a:r>
              <a:rPr lang="en-US" altLang="zh-CN" dirty="0" err="1" smtClean="0">
                <a:solidFill>
                  <a:srgbClr val="FF0000"/>
                </a:solidFill>
              </a:rPr>
              <a:t>well,And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lo, did the queries run </a:t>
            </a:r>
            <a:r>
              <a:rPr lang="en-US" altLang="zh-CN" dirty="0" err="1" smtClean="0">
                <a:solidFill>
                  <a:srgbClr val="FF0000"/>
                </a:solidFill>
              </a:rPr>
              <a:t>quick!But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 wasn’t the last of their troubles, to </a:t>
            </a:r>
            <a:r>
              <a:rPr lang="en-US" altLang="zh-CN" dirty="0" smtClean="0">
                <a:solidFill>
                  <a:srgbClr val="FF0000"/>
                </a:solidFill>
              </a:rPr>
              <a:t>tell–Their </a:t>
            </a:r>
            <a:r>
              <a:rPr lang="en-US" altLang="zh-CN" dirty="0">
                <a:solidFill>
                  <a:srgbClr val="FF0000"/>
                </a:solidFill>
              </a:rPr>
              <a:t>insertions, like treacle, ran thick.”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 </a:t>
            </a:r>
            <a:r>
              <a:rPr lang="en-US" altLang="zh-CN" dirty="0">
                <a:solidFill>
                  <a:srgbClr val="FF0000"/>
                </a:solidFill>
              </a:rPr>
              <a:t>Not from Alice in Wonderland by Lewis Carroll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9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tutorial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更好的数据结构意味着减少</a:t>
            </a:r>
            <a:r>
              <a:rPr lang="en-US" altLang="zh-CN" dirty="0" smtClean="0"/>
              <a:t>insert/query</a:t>
            </a:r>
            <a:r>
              <a:rPr lang="zh-CN" altLang="en-US" dirty="0" smtClean="0"/>
              <a:t>的开销</a:t>
            </a:r>
            <a:r>
              <a:rPr lang="en-US" altLang="zh-CN" dirty="0" smtClean="0"/>
              <a:t>(tradeoff)</a:t>
            </a:r>
          </a:p>
          <a:p>
            <a:endParaRPr lang="en-US" altLang="zh-CN" dirty="0"/>
          </a:p>
          <a:p>
            <a:r>
              <a:rPr lang="zh-CN" altLang="en-US" dirty="0" smtClean="0"/>
              <a:t>这些结构在扩展到更大的尺寸的情况下更加有效、在使用内存分层的结构下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LSM TREE</a:t>
            </a:r>
          </a:p>
          <a:p>
            <a:pPr lvl="1"/>
            <a:r>
              <a:rPr lang="en-US" altLang="zh-CN" dirty="0" smtClean="0"/>
              <a:t>B-TREE</a:t>
            </a:r>
          </a:p>
          <a:p>
            <a:pPr lvl="1"/>
            <a:r>
              <a:rPr lang="en-US" altLang="zh-CN" dirty="0" smtClean="0"/>
              <a:t>Fractal-tree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7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我们这里怎么定义</a:t>
            </a:r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不是说 </a:t>
            </a:r>
            <a:r>
              <a:rPr lang="en-US" altLang="zh-CN" dirty="0" smtClean="0"/>
              <a:t>TB PB EB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big data</a:t>
            </a:r>
            <a:r>
              <a:rPr lang="zh-CN" altLang="en-US" dirty="0" smtClean="0"/>
              <a:t>，我们的定义是：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数据太大 不适合存储在主存中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我们需要数据结构化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Index””metadata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就意味着这里有潜在的数据结构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这些数据结构也太大了也不适合存在主存中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10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tutorial we study the underlying data structures for managing big data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8" y="3212976"/>
            <a:ext cx="83439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65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Tokutek</a:t>
            </a:r>
            <a:r>
              <a:rPr lang="zh-CN" altLang="en-US" dirty="0" smtClean="0"/>
              <a:t>公司介绍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working together </a:t>
            </a:r>
            <a:r>
              <a:rPr lang="en-US" altLang="zh-CN" dirty="0" smtClean="0"/>
              <a:t>on I/O-efficient </a:t>
            </a:r>
            <a:r>
              <a:rPr lang="en-US" altLang="zh-CN" dirty="0"/>
              <a:t>and </a:t>
            </a:r>
            <a:r>
              <a:rPr lang="en-US" altLang="zh-CN" dirty="0" smtClean="0"/>
              <a:t>cache-oblivious(</a:t>
            </a:r>
            <a:r>
              <a:rPr lang="zh-CN" altLang="en-US" dirty="0" smtClean="0"/>
              <a:t>易失</a:t>
            </a:r>
            <a:r>
              <a:rPr lang="en-US" altLang="zh-CN" dirty="0" smtClean="0"/>
              <a:t>) </a:t>
            </a:r>
            <a:r>
              <a:rPr lang="en-US" altLang="zh-CN" dirty="0"/>
              <a:t>data </a:t>
            </a:r>
            <a:r>
              <a:rPr lang="en-US" altLang="zh-CN" dirty="0" smtClean="0"/>
              <a:t>structures</a:t>
            </a:r>
          </a:p>
          <a:p>
            <a:r>
              <a:rPr lang="en-US" altLang="zh-CN" dirty="0" err="1" smtClean="0"/>
              <a:t>tokuDB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ACID</a:t>
            </a:r>
            <a:r>
              <a:rPr lang="zh-CN" altLang="en-US" dirty="0" smtClean="0"/>
              <a:t>支持；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闭源的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存储引擎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57150" indent="0">
              <a:buNone/>
            </a:pPr>
            <a:r>
              <a:rPr lang="zh-CN" altLang="en-US" dirty="0" smtClean="0"/>
              <a:t>这次</a:t>
            </a:r>
            <a:r>
              <a:rPr lang="en-US" altLang="zh-CN" dirty="0" err="1" smtClean="0"/>
              <a:t>totorial</a:t>
            </a:r>
            <a:r>
              <a:rPr lang="zh-CN" altLang="en-US" dirty="0" smtClean="0"/>
              <a:t>举的一些例子就是这个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27241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24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次</a:t>
            </a:r>
            <a:r>
              <a:rPr lang="en-US" altLang="zh-CN" dirty="0" smtClean="0"/>
              <a:t>tutorial</a:t>
            </a:r>
            <a:r>
              <a:rPr lang="zh-CN" altLang="en-US" dirty="0" smtClean="0"/>
              <a:t>前提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 </a:t>
            </a:r>
            <a:r>
              <a:rPr lang="en-US" altLang="zh-CN" dirty="0" smtClean="0"/>
              <a:t>contained </a:t>
            </a:r>
            <a:r>
              <a:rPr lang="zh-CN" altLang="en-US" dirty="0" smtClean="0"/>
              <a:t>自给的</a:t>
            </a:r>
            <a:endParaRPr lang="en-US" altLang="zh-CN" dirty="0" smtClean="0"/>
          </a:p>
          <a:p>
            <a:r>
              <a:rPr lang="zh-CN" altLang="en-US" dirty="0"/>
              <a:t>想</a:t>
            </a:r>
            <a:r>
              <a:rPr lang="zh-CN" altLang="en-US" dirty="0" smtClean="0"/>
              <a:t>去教</a:t>
            </a:r>
            <a:endParaRPr lang="en-US" altLang="zh-CN" dirty="0" smtClean="0"/>
          </a:p>
          <a:p>
            <a:r>
              <a:rPr lang="zh-CN" altLang="en-US" dirty="0" smtClean="0"/>
              <a:t>如果不清楚 提问</a:t>
            </a:r>
            <a:endParaRPr lang="en-US" altLang="zh-CN" dirty="0" smtClean="0"/>
          </a:p>
          <a:p>
            <a:r>
              <a:rPr lang="zh-CN" altLang="en-US" dirty="0" smtClean="0"/>
              <a:t>应该有数学基础</a:t>
            </a:r>
            <a:endParaRPr lang="en-US" altLang="zh-CN" dirty="0" smtClean="0"/>
          </a:p>
          <a:p>
            <a:r>
              <a:rPr lang="zh-CN" altLang="en-US" dirty="0" smtClean="0"/>
              <a:t>想要听一下午时间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1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I/O model and cache-oblivious analysis</a:t>
            </a:r>
            <a:r>
              <a:rPr lang="en-US" altLang="zh-CN" b="1" dirty="0" smtClean="0"/>
              <a:t>. </a:t>
            </a:r>
            <a:endParaRPr lang="en-US" altLang="zh-CN" b="1" dirty="0"/>
          </a:p>
          <a:p>
            <a:pPr lvl="1"/>
            <a:r>
              <a:rPr lang="en-US" altLang="zh-CN" b="1" dirty="0" smtClean="0"/>
              <a:t>IO</a:t>
            </a:r>
            <a:r>
              <a:rPr lang="zh-CN" altLang="en-US" b="1" dirty="0" smtClean="0"/>
              <a:t>模型和分层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分析</a:t>
            </a:r>
            <a:endParaRPr lang="en-US" altLang="zh-CN" b="1" dirty="0"/>
          </a:p>
          <a:p>
            <a:r>
              <a:rPr lang="en-US" altLang="zh-CN" b="1" dirty="0"/>
              <a:t>Write-optimized data structures</a:t>
            </a:r>
            <a:r>
              <a:rPr lang="en-US" altLang="zh-CN" b="1" dirty="0" smtClean="0"/>
              <a:t>.</a:t>
            </a:r>
          </a:p>
          <a:p>
            <a:pPr lvl="1"/>
            <a:r>
              <a:rPr lang="zh-CN" altLang="en-US" b="1" dirty="0" smtClean="0"/>
              <a:t>数据写优化</a:t>
            </a:r>
            <a:endParaRPr lang="en-US" altLang="zh-CN" b="1" dirty="0"/>
          </a:p>
          <a:p>
            <a:r>
              <a:rPr lang="en-US" altLang="zh-CN" b="1" dirty="0"/>
              <a:t>How write-optimized data structures can help </a:t>
            </a:r>
            <a:r>
              <a:rPr lang="en-US" altLang="zh-CN" b="1" dirty="0" smtClean="0"/>
              <a:t>file systems.</a:t>
            </a:r>
          </a:p>
          <a:p>
            <a:pPr lvl="1"/>
            <a:r>
              <a:rPr lang="zh-CN" altLang="en-US" b="1" dirty="0" smtClean="0"/>
              <a:t>怎样写数据结构优化帮助文件系统</a:t>
            </a:r>
            <a:endParaRPr lang="en-US" altLang="zh-CN" b="1" dirty="0"/>
          </a:p>
          <a:p>
            <a:r>
              <a:rPr lang="en-US" altLang="zh-CN" b="1" dirty="0"/>
              <a:t>Block-replacement algorithms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r>
              <a:rPr lang="en-US" altLang="zh-CN" b="1" dirty="0"/>
              <a:t>Indexing strategies</a:t>
            </a:r>
            <a:r>
              <a:rPr lang="en-US" altLang="zh-CN" b="1" dirty="0" smtClean="0"/>
              <a:t>.</a:t>
            </a:r>
          </a:p>
          <a:p>
            <a:pPr lvl="1"/>
            <a:r>
              <a:rPr lang="en-US" altLang="zh-CN" b="1" dirty="0" smtClean="0"/>
              <a:t> </a:t>
            </a:r>
            <a:r>
              <a:rPr lang="zh-CN" altLang="en-US" b="1" dirty="0" smtClean="0"/>
              <a:t>索引策略</a:t>
            </a:r>
            <a:endParaRPr lang="en-US" altLang="zh-CN" b="1" dirty="0"/>
          </a:p>
          <a:p>
            <a:r>
              <a:rPr lang="en-US" altLang="zh-CN" b="1" dirty="0"/>
              <a:t>Log-structured merge trees</a:t>
            </a:r>
            <a:r>
              <a:rPr lang="en-US" altLang="zh-CN" b="1" dirty="0" smtClean="0"/>
              <a:t>. </a:t>
            </a:r>
          </a:p>
          <a:p>
            <a:pPr lvl="1"/>
            <a:r>
              <a:rPr lang="zh-CN" altLang="en-US" b="1" dirty="0" smtClean="0"/>
              <a:t>日志结构的合并树</a:t>
            </a:r>
            <a:endParaRPr lang="en-US" altLang="zh-CN" b="1" dirty="0"/>
          </a:p>
          <a:p>
            <a:r>
              <a:rPr lang="en-US" altLang="zh-CN" b="1" dirty="0"/>
              <a:t>Bloom </a:t>
            </a:r>
            <a:r>
              <a:rPr lang="en-US" altLang="zh-CN" b="1" dirty="0" smtClean="0"/>
              <a:t>filters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734</Words>
  <Application>Microsoft Office PowerPoint</Application>
  <PresentationFormat>全屏显示(4:3)</PresentationFormat>
  <Paragraphs>115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Data Structures and Algorithms for Big Databases</vt:lpstr>
      <vt:lpstr>PowerPoint 演示文稿</vt:lpstr>
      <vt:lpstr>数据收集查询处理过程中有趣的tradeoff</vt:lpstr>
      <vt:lpstr>This tutorial</vt:lpstr>
      <vt:lpstr>我们这里怎么定义big data</vt:lpstr>
      <vt:lpstr>PowerPoint 演示文稿</vt:lpstr>
      <vt:lpstr>Tokutek公司介绍</vt:lpstr>
      <vt:lpstr>这次tutorial前提</vt:lpstr>
      <vt:lpstr>Topic</vt:lpstr>
      <vt:lpstr>Module 1: I/O Model and Cache-Oblivious Analysis</vt:lpstr>
      <vt:lpstr>Story for module</vt:lpstr>
      <vt:lpstr>现代磁盘访问的IO模型</vt:lpstr>
      <vt:lpstr>几个例子：</vt:lpstr>
      <vt:lpstr>PowerPoint 演示文稿</vt:lpstr>
      <vt:lpstr>IO影响排序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Module 2: Write-Optimized Data Structures</vt:lpstr>
      <vt:lpstr>PowerPoint 演示文稿</vt:lpstr>
      <vt:lpstr>PowerPoint 演示文稿</vt:lpstr>
      <vt:lpstr>PowerPoint 演示文稿</vt:lpstr>
      <vt:lpstr>一种建立写优化的数据结构的途径 (后面还有其他可能的途径)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for Big Databases</dc:title>
  <dc:creator>Administrator</dc:creator>
  <cp:lastModifiedBy>微软用户</cp:lastModifiedBy>
  <cp:revision>16</cp:revision>
  <dcterms:created xsi:type="dcterms:W3CDTF">2014-03-13T02:15:39Z</dcterms:created>
  <dcterms:modified xsi:type="dcterms:W3CDTF">2014-03-13T10:37:12Z</dcterms:modified>
</cp:coreProperties>
</file>