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60" r:id="rId6"/>
    <p:sldId id="261" r:id="rId7"/>
    <p:sldId id="259"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BD126DC-B389-48CF-8860-78AB4EC393FD}">
          <p14:sldIdLst>
            <p14:sldId id="256"/>
            <p14:sldId id="268"/>
            <p14:sldId id="257"/>
            <p14:sldId id="258"/>
            <p14:sldId id="260"/>
            <p14:sldId id="261"/>
            <p14:sldId id="259"/>
            <p14:sldId id="262"/>
            <p14:sldId id="263"/>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9" d="100"/>
          <a:sy n="79"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2/23/2014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a:t>MySQL</a:t>
            </a:r>
            <a:r>
              <a:rPr lang="zh-CN" altLang="en-US" dirty="0"/>
              <a:t>架构与历史</a:t>
            </a:r>
          </a:p>
        </p:txBody>
      </p:sp>
      <p:sp>
        <p:nvSpPr>
          <p:cNvPr id="3" name="副标题 2"/>
          <p:cNvSpPr>
            <a:spLocks noGrp="1"/>
          </p:cNvSpPr>
          <p:nvPr>
            <p:ph type="subTitle" idx="1"/>
          </p:nvPr>
        </p:nvSpPr>
        <p:spPr/>
        <p:txBody>
          <a:bodyPr/>
          <a:lstStyle/>
          <a:p>
            <a:pPr algn="ctr"/>
            <a:r>
              <a:rPr lang="en-US" altLang="zh-CN" dirty="0" smtClean="0"/>
              <a:t>《</a:t>
            </a:r>
            <a:r>
              <a:rPr lang="zh-CN" altLang="en-US" dirty="0" smtClean="0"/>
              <a:t>高性能</a:t>
            </a:r>
            <a:r>
              <a:rPr lang="en-US" altLang="zh-CN" dirty="0" smtClean="0"/>
              <a:t>MySQL》</a:t>
            </a:r>
            <a:r>
              <a:rPr lang="zh-CN" altLang="en-US" dirty="0" smtClean="0"/>
              <a:t>第一章</a:t>
            </a:r>
            <a:endParaRPr lang="zh-CN" altLang="en-US" dirty="0"/>
          </a:p>
        </p:txBody>
      </p:sp>
    </p:spTree>
    <p:extLst>
      <p:ext uri="{BB962C8B-B14F-4D97-AF65-F5344CB8AC3E}">
        <p14:creationId xmlns:p14="http://schemas.microsoft.com/office/powerpoint/2010/main" val="3379097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2450" y="605117"/>
            <a:ext cx="4396339" cy="778674"/>
          </a:xfrm>
        </p:spPr>
        <p:txBody>
          <a:bodyPr/>
          <a:lstStyle/>
          <a:p>
            <a:r>
              <a:rPr lang="en-US" altLang="zh-CN" dirty="0" err="1" smtClean="0"/>
              <a:t>MyISAM</a:t>
            </a:r>
            <a:endParaRPr lang="zh-CN" altLang="en-US" dirty="0"/>
          </a:p>
        </p:txBody>
      </p:sp>
      <p:sp>
        <p:nvSpPr>
          <p:cNvPr id="3" name="内容占位符 2"/>
          <p:cNvSpPr>
            <a:spLocks noGrp="1"/>
          </p:cNvSpPr>
          <p:nvPr>
            <p:ph sz="half" idx="1"/>
          </p:nvPr>
        </p:nvSpPr>
        <p:spPr>
          <a:xfrm>
            <a:off x="646111" y="1487424"/>
            <a:ext cx="4396339" cy="4768913"/>
          </a:xfrm>
        </p:spPr>
        <p:txBody>
          <a:bodyPr>
            <a:normAutofit lnSpcReduction="10000"/>
          </a:bodyPr>
          <a:lstStyle/>
          <a:p>
            <a:r>
              <a:rPr lang="zh-CN" altLang="en-US" dirty="0" smtClean="0"/>
              <a:t>表空间：黑盒子</a:t>
            </a:r>
            <a:endParaRPr lang="en-US" altLang="zh-CN" dirty="0" smtClean="0"/>
          </a:p>
          <a:p>
            <a:r>
              <a:rPr lang="zh-CN" altLang="en-US" dirty="0" smtClean="0"/>
              <a:t>通过间隙锁</a:t>
            </a:r>
            <a:r>
              <a:rPr lang="en-US" altLang="zh-CN" dirty="0" smtClean="0"/>
              <a:t>(next-key locking)</a:t>
            </a:r>
            <a:r>
              <a:rPr lang="zh-CN" altLang="en-US" dirty="0" smtClean="0"/>
              <a:t>防止出现幻读</a:t>
            </a:r>
            <a:endParaRPr lang="en-US" altLang="zh-CN" dirty="0" smtClean="0"/>
          </a:p>
          <a:p>
            <a:r>
              <a:rPr lang="zh-CN" altLang="en-US" dirty="0"/>
              <a:t>间隙</a:t>
            </a:r>
            <a:r>
              <a:rPr lang="zh-CN" altLang="en-US" dirty="0" smtClean="0"/>
              <a:t>锁：</a:t>
            </a:r>
            <a:r>
              <a:rPr lang="en-US" altLang="zh-CN" dirty="0" err="1" smtClean="0"/>
              <a:t>innodb</a:t>
            </a:r>
            <a:r>
              <a:rPr lang="zh-CN" altLang="en-US" dirty="0" smtClean="0"/>
              <a:t>不仅锁定查询涉及的行，还对索引中间的间隙进行锁定，防止幻影行的插入</a:t>
            </a:r>
            <a:endParaRPr lang="en-US" altLang="zh-CN" dirty="0" smtClean="0"/>
          </a:p>
          <a:p>
            <a:r>
              <a:rPr lang="en-US" altLang="zh-CN" dirty="0" err="1" smtClean="0"/>
              <a:t>Innodb</a:t>
            </a:r>
            <a:r>
              <a:rPr lang="zh-CN" altLang="en-US" dirty="0" smtClean="0"/>
              <a:t>表基于聚簇索引建立。</a:t>
            </a:r>
            <a:endParaRPr lang="en-US" altLang="zh-CN" dirty="0" smtClean="0"/>
          </a:p>
          <a:p>
            <a:r>
              <a:rPr lang="zh-CN" altLang="en-US" dirty="0" smtClean="0"/>
              <a:t>聚簇索引：按照物理顺序排列，一个表只能有一个，对主键查询有很高的性能。但是二级索引</a:t>
            </a:r>
            <a:r>
              <a:rPr lang="en-US" altLang="zh-CN" dirty="0" smtClean="0"/>
              <a:t>(secondary index</a:t>
            </a:r>
            <a:r>
              <a:rPr lang="zh-CN" altLang="en-US" dirty="0" smtClean="0"/>
              <a:t>非主键索引</a:t>
            </a:r>
            <a:r>
              <a:rPr lang="en-US" altLang="zh-CN" dirty="0" smtClean="0"/>
              <a:t>)</a:t>
            </a:r>
            <a:r>
              <a:rPr lang="zh-CN" altLang="en-US" dirty="0" smtClean="0"/>
              <a:t>中必须包含主键列，所以如果主键列很大的话，其他索引也会很大。如果索引多的话，主键应该尽可能的小</a:t>
            </a:r>
            <a:endParaRPr lang="en-US" altLang="zh-CN" dirty="0" smtClean="0"/>
          </a:p>
          <a:p>
            <a:r>
              <a:rPr lang="zh-CN" altLang="en-US" dirty="0" smtClean="0"/>
              <a:t>建议阅读：官方手册中的</a:t>
            </a:r>
            <a:r>
              <a:rPr lang="en-US" altLang="zh-CN" dirty="0" smtClean="0"/>
              <a:t>”</a:t>
            </a:r>
            <a:r>
              <a:rPr lang="en-US" altLang="zh-CN" dirty="0" err="1" smtClean="0"/>
              <a:t>innodb</a:t>
            </a:r>
            <a:r>
              <a:rPr lang="zh-CN" altLang="en-US" dirty="0" smtClean="0"/>
              <a:t>事务模型和锁</a:t>
            </a:r>
            <a:r>
              <a:rPr lang="en-US" altLang="zh-CN" dirty="0" smtClean="0"/>
              <a:t>”</a:t>
            </a:r>
            <a:endParaRPr lang="zh-CN" altLang="en-US" dirty="0"/>
          </a:p>
        </p:txBody>
      </p:sp>
      <p:sp>
        <p:nvSpPr>
          <p:cNvPr id="4" name="内容占位符 3"/>
          <p:cNvSpPr>
            <a:spLocks noGrp="1"/>
          </p:cNvSpPr>
          <p:nvPr>
            <p:ph sz="half" idx="2"/>
          </p:nvPr>
        </p:nvSpPr>
        <p:spPr>
          <a:xfrm>
            <a:off x="5042450" y="1487425"/>
            <a:ext cx="5008384" cy="2243328"/>
          </a:xfrm>
        </p:spPr>
        <p:txBody>
          <a:bodyPr>
            <a:normAutofit lnSpcReduction="10000"/>
          </a:bodyPr>
          <a:lstStyle/>
          <a:p>
            <a:r>
              <a:rPr lang="zh-CN" altLang="en-US" dirty="0" smtClean="0"/>
              <a:t>全文索引</a:t>
            </a:r>
            <a:endParaRPr lang="en-US" altLang="zh-CN" dirty="0" smtClean="0"/>
          </a:p>
          <a:p>
            <a:r>
              <a:rPr lang="zh-CN" altLang="en-US" dirty="0" smtClean="0"/>
              <a:t>压缩</a:t>
            </a:r>
            <a:endParaRPr lang="en-US" altLang="zh-CN" dirty="0" smtClean="0"/>
          </a:p>
          <a:p>
            <a:r>
              <a:rPr lang="en-US" altLang="zh-CN" dirty="0" smtClean="0"/>
              <a:t>GIS</a:t>
            </a:r>
            <a:r>
              <a:rPr lang="zh-CN" altLang="en-US" dirty="0" smtClean="0"/>
              <a:t>空间函数</a:t>
            </a:r>
            <a:endParaRPr lang="en-US" altLang="zh-CN" dirty="0" smtClean="0"/>
          </a:p>
          <a:p>
            <a:r>
              <a:rPr lang="zh-CN" altLang="en-US" dirty="0" smtClean="0"/>
              <a:t>。。。</a:t>
            </a:r>
            <a:endParaRPr lang="en-US" altLang="zh-CN" dirty="0" smtClean="0"/>
          </a:p>
          <a:p>
            <a:endParaRPr lang="en-US" altLang="zh-CN" dirty="0"/>
          </a:p>
          <a:p>
            <a:r>
              <a:rPr lang="zh-CN" altLang="en-US" dirty="0" smtClean="0"/>
              <a:t>注意：修复与事务崩溃恢复是不同的概念</a:t>
            </a:r>
            <a:endParaRPr lang="zh-CN" altLang="en-US" dirty="0"/>
          </a:p>
        </p:txBody>
      </p:sp>
      <p:sp>
        <p:nvSpPr>
          <p:cNvPr id="5" name="标题 1"/>
          <p:cNvSpPr txBox="1">
            <a:spLocks/>
          </p:cNvSpPr>
          <p:nvPr/>
        </p:nvSpPr>
        <p:spPr>
          <a:xfrm>
            <a:off x="798511" y="605118"/>
            <a:ext cx="4396339" cy="77867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1.5.1InnoDB</a:t>
            </a:r>
            <a:endParaRPr lang="zh-CN" altLang="en-US" dirty="0"/>
          </a:p>
        </p:txBody>
      </p:sp>
      <p:sp>
        <p:nvSpPr>
          <p:cNvPr id="7" name="文本框 6"/>
          <p:cNvSpPr txBox="1"/>
          <p:nvPr/>
        </p:nvSpPr>
        <p:spPr>
          <a:xfrm>
            <a:off x="5766816" y="4681728"/>
            <a:ext cx="4284018" cy="923330"/>
          </a:xfrm>
          <a:prstGeom prst="rect">
            <a:avLst/>
          </a:prstGeom>
          <a:noFill/>
        </p:spPr>
        <p:txBody>
          <a:bodyPr wrap="square" rtlCol="0">
            <a:spAutoFit/>
          </a:bodyPr>
          <a:lstStyle/>
          <a:p>
            <a:r>
              <a:rPr lang="zh-CN" altLang="en-US" dirty="0" smtClean="0"/>
              <a:t>最终建议：使用</a:t>
            </a:r>
            <a:r>
              <a:rPr lang="en-US" altLang="zh-CN" dirty="0" err="1" smtClean="0"/>
              <a:t>InnoDB</a:t>
            </a:r>
            <a:r>
              <a:rPr lang="zh-CN" altLang="en-US" dirty="0" smtClean="0"/>
              <a:t>，就算用到例如</a:t>
            </a:r>
            <a:r>
              <a:rPr lang="en-US" altLang="zh-CN" dirty="0" err="1" smtClean="0"/>
              <a:t>MyISAM</a:t>
            </a:r>
            <a:r>
              <a:rPr lang="zh-CN" altLang="en-US" dirty="0" smtClean="0"/>
              <a:t>的功能首先想到的应该是</a:t>
            </a:r>
            <a:r>
              <a:rPr lang="en-US" altLang="zh-CN" dirty="0" err="1" smtClean="0"/>
              <a:t>InnoDB+sphinx</a:t>
            </a:r>
            <a:r>
              <a:rPr lang="zh-CN" altLang="en-US" dirty="0" smtClean="0"/>
              <a:t>而不是</a:t>
            </a:r>
            <a:r>
              <a:rPr lang="en-US" altLang="zh-CN" dirty="0" err="1" smtClean="0"/>
              <a:t>MyISAM</a:t>
            </a:r>
            <a:endParaRPr lang="zh-CN" altLang="en-US" dirty="0"/>
          </a:p>
        </p:txBody>
      </p:sp>
    </p:spTree>
    <p:extLst>
      <p:ext uri="{BB962C8B-B14F-4D97-AF65-F5344CB8AC3E}">
        <p14:creationId xmlns:p14="http://schemas.microsoft.com/office/powerpoint/2010/main" val="300117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1.5.6</a:t>
            </a:r>
            <a:r>
              <a:rPr lang="zh-CN" altLang="en-US" dirty="0" smtClean="0"/>
              <a:t>转换表的引擎</a:t>
            </a:r>
            <a:endParaRPr lang="zh-CN" altLang="en-US" dirty="0"/>
          </a:p>
        </p:txBody>
      </p:sp>
      <p:sp>
        <p:nvSpPr>
          <p:cNvPr id="6" name="内容占位符 5"/>
          <p:cNvSpPr>
            <a:spLocks noGrp="1"/>
          </p:cNvSpPr>
          <p:nvPr>
            <p:ph idx="1"/>
          </p:nvPr>
        </p:nvSpPr>
        <p:spPr/>
        <p:txBody>
          <a:bodyPr/>
          <a:lstStyle/>
          <a:p>
            <a:r>
              <a:rPr lang="en-US" altLang="zh-CN" dirty="0" smtClean="0"/>
              <a:t>ALTER TABLE:</a:t>
            </a:r>
            <a:r>
              <a:rPr lang="zh-CN" altLang="en-US" dirty="0" smtClean="0"/>
              <a:t>慢 使用广</a:t>
            </a:r>
            <a:endParaRPr lang="en-US" altLang="zh-CN" dirty="0" smtClean="0"/>
          </a:p>
          <a:p>
            <a:r>
              <a:rPr lang="zh-CN" altLang="en-US" dirty="0"/>
              <a:t>导</a:t>
            </a:r>
            <a:r>
              <a:rPr lang="zh-CN" altLang="en-US" dirty="0" smtClean="0"/>
              <a:t>入导出</a:t>
            </a:r>
            <a:endParaRPr lang="en-US" altLang="zh-CN" dirty="0" smtClean="0"/>
          </a:p>
          <a:p>
            <a:r>
              <a:rPr lang="en-US" altLang="zh-CN" dirty="0" smtClean="0"/>
              <a:t>INSERT INTO ..SELECT FROM</a:t>
            </a:r>
          </a:p>
          <a:p>
            <a:r>
              <a:rPr lang="en-US" altLang="zh-CN" dirty="0" smtClean="0"/>
              <a:t>PT</a:t>
            </a:r>
            <a:r>
              <a:rPr lang="zh-CN" altLang="en-US" dirty="0" smtClean="0"/>
              <a:t>的</a:t>
            </a:r>
            <a:r>
              <a:rPr lang="en-US" altLang="zh-CN" dirty="0" err="1" smtClean="0"/>
              <a:t>pt</a:t>
            </a:r>
            <a:r>
              <a:rPr lang="en-US" altLang="zh-CN" dirty="0" smtClean="0"/>
              <a:t>-online-schema-change</a:t>
            </a:r>
          </a:p>
          <a:p>
            <a:pPr lvl="1"/>
            <a:r>
              <a:rPr lang="zh-CN" altLang="en-US" dirty="0" smtClean="0"/>
              <a:t>基于</a:t>
            </a:r>
            <a:r>
              <a:rPr lang="en-US" altLang="zh-CN" dirty="0" smtClean="0"/>
              <a:t>FB</a:t>
            </a:r>
            <a:r>
              <a:rPr lang="zh-CN" altLang="en-US" dirty="0" smtClean="0"/>
              <a:t>的在线</a:t>
            </a:r>
            <a:r>
              <a:rPr lang="en-US" altLang="zh-CN" dirty="0" smtClean="0"/>
              <a:t>schema</a:t>
            </a:r>
            <a:r>
              <a:rPr lang="zh-CN" altLang="en-US" dirty="0" smtClean="0"/>
              <a:t>变更技术</a:t>
            </a:r>
            <a:endParaRPr lang="zh-CN" altLang="en-US" dirty="0"/>
          </a:p>
        </p:txBody>
      </p:sp>
    </p:spTree>
    <p:extLst>
      <p:ext uri="{BB962C8B-B14F-4D97-AF65-F5344CB8AC3E}">
        <p14:creationId xmlns:p14="http://schemas.microsoft.com/office/powerpoint/2010/main" val="1604799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MySQL</a:t>
            </a:r>
            <a:r>
              <a:rPr lang="zh-CN" altLang="en-US" dirty="0"/>
              <a:t> </a:t>
            </a:r>
            <a:r>
              <a:rPr lang="en-US" altLang="zh-CN" dirty="0"/>
              <a:t>T</a:t>
            </a:r>
            <a:r>
              <a:rPr lang="en-US" altLang="zh-CN" dirty="0" smtClean="0"/>
              <a:t>imeline</a:t>
            </a:r>
            <a:endParaRPr lang="zh-CN" altLang="en-US" dirty="0"/>
          </a:p>
        </p:txBody>
      </p:sp>
      <p:sp>
        <p:nvSpPr>
          <p:cNvPr id="3" name="内容占位符 2"/>
          <p:cNvSpPr>
            <a:spLocks noGrp="1"/>
          </p:cNvSpPr>
          <p:nvPr>
            <p:ph idx="1"/>
          </p:nvPr>
        </p:nvSpPr>
        <p:spPr/>
        <p:txBody>
          <a:bodyPr/>
          <a:lstStyle/>
          <a:p>
            <a:r>
              <a:rPr lang="en-US" altLang="zh-CN" dirty="0" smtClean="0"/>
              <a:t>5.0	“</a:t>
            </a:r>
            <a:r>
              <a:rPr lang="zh-CN" altLang="en-US" dirty="0" smtClean="0"/>
              <a:t>企业级</a:t>
            </a:r>
            <a:r>
              <a:rPr lang="en-US" altLang="zh-CN" dirty="0" smtClean="0"/>
              <a:t>”</a:t>
            </a:r>
            <a:r>
              <a:rPr lang="zh-CN" altLang="en-US" dirty="0" smtClean="0"/>
              <a:t>特性：触发器、视图、存储过程和存储函数</a:t>
            </a:r>
            <a:endParaRPr lang="en-US" altLang="zh-CN" dirty="0" smtClean="0"/>
          </a:p>
          <a:p>
            <a:r>
              <a:rPr lang="en-US" altLang="zh-CN" dirty="0" smtClean="0"/>
              <a:t>5.1	</a:t>
            </a:r>
            <a:r>
              <a:rPr lang="zh-CN" altLang="en-US" dirty="0" smtClean="0"/>
              <a:t>分区 基于行的复制</a:t>
            </a:r>
            <a:endParaRPr lang="en-US" altLang="zh-CN" dirty="0" smtClean="0"/>
          </a:p>
          <a:p>
            <a:r>
              <a:rPr lang="en-US" altLang="zh-CN" dirty="0" smtClean="0"/>
              <a:t>5.5	</a:t>
            </a:r>
            <a:r>
              <a:rPr lang="zh-CN" altLang="en-US" dirty="0" smtClean="0"/>
              <a:t>性能、扩展性、复制、分区的改进</a:t>
            </a:r>
            <a:endParaRPr lang="en-US" altLang="zh-CN" dirty="0" smtClean="0"/>
          </a:p>
          <a:p>
            <a:pPr lvl="2"/>
            <a:r>
              <a:rPr lang="zh-CN" altLang="en-US" dirty="0"/>
              <a:t>半同步复制</a:t>
            </a:r>
            <a:endParaRPr lang="en-US" altLang="zh-CN" dirty="0"/>
          </a:p>
          <a:p>
            <a:pPr lvl="2"/>
            <a:r>
              <a:rPr lang="zh-CN" altLang="en-US" dirty="0"/>
              <a:t>商用认证插件和线程池</a:t>
            </a:r>
            <a:endParaRPr lang="en-US" altLang="zh-CN" dirty="0"/>
          </a:p>
          <a:p>
            <a:pPr lvl="2"/>
            <a:r>
              <a:rPr lang="zh-CN" altLang="en-US" dirty="0"/>
              <a:t>多</a:t>
            </a:r>
            <a:r>
              <a:rPr lang="zh-CN" altLang="en-US" dirty="0" smtClean="0"/>
              <a:t>个</a:t>
            </a:r>
            <a:endParaRPr lang="en-US" altLang="zh-CN" smtClean="0"/>
          </a:p>
          <a:p>
            <a:pPr lvl="2"/>
            <a:r>
              <a:rPr lang="zh-CN" altLang="en-US" smtClean="0"/>
              <a:t>子</a:t>
            </a:r>
            <a:r>
              <a:rPr lang="zh-CN" altLang="en-US" dirty="0" smtClean="0"/>
              <a:t>缓冲池</a:t>
            </a:r>
            <a:endParaRPr lang="en-US" altLang="zh-CN" dirty="0" smtClean="0"/>
          </a:p>
          <a:p>
            <a:r>
              <a:rPr lang="en-US" altLang="zh-CN" dirty="0" smtClean="0"/>
              <a:t>5.6	</a:t>
            </a:r>
            <a:r>
              <a:rPr lang="zh-CN" altLang="en-US" dirty="0" smtClean="0"/>
              <a:t>复制的改进 更多的</a:t>
            </a:r>
            <a:r>
              <a:rPr lang="en-US" altLang="zh-CN" dirty="0" smtClean="0"/>
              <a:t>API </a:t>
            </a:r>
            <a:r>
              <a:rPr lang="zh-CN" altLang="en-US" dirty="0" smtClean="0"/>
              <a:t>更多的性能指标</a:t>
            </a:r>
            <a:endParaRPr lang="en-US" altLang="zh-CN" dirty="0" smtClean="0"/>
          </a:p>
          <a:p>
            <a:endParaRPr lang="en-US" altLang="zh-CN" dirty="0"/>
          </a:p>
          <a:p>
            <a:r>
              <a:rPr lang="zh-CN" altLang="en-US" dirty="0" smtClean="0"/>
              <a:t>如何选择：取决于业务需求而不是技术需求</a:t>
            </a:r>
            <a:endParaRPr lang="en-US" altLang="zh-CN" dirty="0"/>
          </a:p>
          <a:p>
            <a:endParaRPr lang="en-US" altLang="zh-CN" dirty="0" smtClean="0"/>
          </a:p>
          <a:p>
            <a:pPr marL="114300" indent="0">
              <a:buNone/>
            </a:pPr>
            <a:endParaRPr lang="en-US" altLang="zh-CN" dirty="0"/>
          </a:p>
          <a:p>
            <a:pPr marL="914400" lvl="2" indent="0">
              <a:buNone/>
            </a:pPr>
            <a:endParaRPr lang="en-US" altLang="zh-CN" dirty="0" smtClean="0"/>
          </a:p>
        </p:txBody>
      </p:sp>
    </p:spTree>
    <p:extLst>
      <p:ext uri="{BB962C8B-B14F-4D97-AF65-F5344CB8AC3E}">
        <p14:creationId xmlns:p14="http://schemas.microsoft.com/office/powerpoint/2010/main" val="205388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8381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54954" y="1143000"/>
            <a:ext cx="5092906" cy="819912"/>
          </a:xfrm>
        </p:spPr>
        <p:txBody>
          <a:bodyPr/>
          <a:lstStyle/>
          <a:p>
            <a:r>
              <a:rPr lang="en-US" altLang="zh-CN" dirty="0"/>
              <a:t>1.1</a:t>
            </a:r>
            <a:r>
              <a:rPr lang="zh-CN" altLang="en-US" dirty="0"/>
              <a:t>逻辑架构</a:t>
            </a:r>
          </a:p>
        </p:txBody>
      </p:sp>
      <p:sp>
        <p:nvSpPr>
          <p:cNvPr id="5" name="图片占位符 4"/>
          <p:cNvSpPr>
            <a:spLocks noGrp="1"/>
          </p:cNvSpPr>
          <p:nvPr>
            <p:ph type="pic" idx="1"/>
          </p:nvPr>
        </p:nvSpPr>
        <p:spPr/>
      </p:sp>
      <p:sp>
        <p:nvSpPr>
          <p:cNvPr id="6" name="文本占位符 5"/>
          <p:cNvSpPr>
            <a:spLocks noGrp="1"/>
          </p:cNvSpPr>
          <p:nvPr>
            <p:ph type="body" sz="half" idx="2"/>
          </p:nvPr>
        </p:nvSpPr>
        <p:spPr>
          <a:xfrm>
            <a:off x="1154954" y="2170176"/>
            <a:ext cx="5084979" cy="3544824"/>
          </a:xfrm>
        </p:spPr>
        <p:txBody>
          <a:bodyPr/>
          <a:lstStyle/>
          <a:p>
            <a:r>
              <a:rPr lang="zh-CN" altLang="en-US" dirty="0"/>
              <a:t>特点：将查询处理、其他系统任务和数据的存储</a:t>
            </a:r>
            <a:r>
              <a:rPr lang="en-US" altLang="zh-CN" dirty="0"/>
              <a:t>/</a:t>
            </a:r>
            <a:r>
              <a:rPr lang="zh-CN" altLang="en-US" dirty="0"/>
              <a:t>提取相分离</a:t>
            </a: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最</a:t>
            </a:r>
            <a:r>
              <a:rPr lang="zh-CN" altLang="en-US" dirty="0" smtClean="0"/>
              <a:t>上层：连接处理、授权。安全</a:t>
            </a:r>
            <a:endParaRPr lang="en-US" altLang="zh-CN" dirty="0" smtClean="0"/>
          </a:p>
          <a:p>
            <a:pPr marL="285750" indent="-285750">
              <a:buFont typeface="Arial" panose="020B0604020202020204" pitchFamily="34" charset="0"/>
              <a:buChar char="•"/>
            </a:pPr>
            <a:r>
              <a:rPr lang="zh-CN" altLang="en-US" dirty="0"/>
              <a:t>第二</a:t>
            </a:r>
            <a:r>
              <a:rPr lang="zh-CN" altLang="en-US" dirty="0" smtClean="0"/>
              <a:t>层：大多数</a:t>
            </a:r>
            <a:r>
              <a:rPr lang="en-US" altLang="zh-CN" dirty="0" smtClean="0"/>
              <a:t>MySQL</a:t>
            </a:r>
            <a:r>
              <a:rPr lang="zh-CN" altLang="en-US" dirty="0" smtClean="0"/>
              <a:t>核心功能都在这一层，包括查询解析、分析、优化以及内置函数。所有的跨存储引擎的功能都在这里，例如：存储过程、触发器、视图等</a:t>
            </a:r>
            <a:endParaRPr lang="en-US" altLang="zh-CN" dirty="0" smtClean="0"/>
          </a:p>
          <a:p>
            <a:pPr marL="285750" indent="-285750">
              <a:buFont typeface="Arial" panose="020B0604020202020204" pitchFamily="34" charset="0"/>
              <a:buChar char="•"/>
            </a:pPr>
            <a:r>
              <a:rPr lang="zh-CN" altLang="en-US" dirty="0"/>
              <a:t>第三</a:t>
            </a:r>
            <a:r>
              <a:rPr lang="zh-CN" altLang="en-US" dirty="0" smtClean="0"/>
              <a:t>层：存储引擎，负责数据的存储于提取。但是存储引擎并不解析</a:t>
            </a:r>
            <a:r>
              <a:rPr lang="en-US" altLang="zh-CN" dirty="0" smtClean="0"/>
              <a:t>SQL</a:t>
            </a:r>
            <a:r>
              <a:rPr lang="zh-CN" altLang="en-US" dirty="0" smtClean="0"/>
              <a:t>，只是简单的响应上层的请求。</a:t>
            </a:r>
            <a:endParaRPr lang="en-US" altLang="zh-CN" dirty="0" smtClean="0"/>
          </a:p>
          <a:p>
            <a:pPr marL="742950" lvl="1" indent="-285750">
              <a:buFont typeface="Arial" panose="020B0604020202020204" pitchFamily="34" charset="0"/>
              <a:buChar char="•"/>
            </a:pPr>
            <a:r>
              <a:rPr lang="en-US" altLang="zh-CN" dirty="0" err="1" smtClean="0"/>
              <a:t>InnoDB</a:t>
            </a:r>
            <a:r>
              <a:rPr lang="zh-CN" altLang="en-US" dirty="0" smtClean="0"/>
              <a:t>是个例外，因为它会解析外键定义，因为</a:t>
            </a:r>
            <a:r>
              <a:rPr lang="en-US" altLang="zh-CN" dirty="0" smtClean="0"/>
              <a:t>MySQL</a:t>
            </a:r>
            <a:r>
              <a:rPr lang="zh-CN" altLang="en-US" dirty="0" smtClean="0"/>
              <a:t>没有实现该功能</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zh-CN" altLang="en-US" dirty="0"/>
          </a:p>
        </p:txBody>
      </p:sp>
      <p:pic>
        <p:nvPicPr>
          <p:cNvPr id="7" name="图片 6"/>
          <p:cNvPicPr>
            <a:picLocks noChangeAspect="1"/>
          </p:cNvPicPr>
          <p:nvPr/>
        </p:nvPicPr>
        <p:blipFill>
          <a:blip r:embed="rId2"/>
          <a:stretch>
            <a:fillRect/>
          </a:stretch>
        </p:blipFill>
        <p:spPr>
          <a:xfrm>
            <a:off x="7082896" y="1414462"/>
            <a:ext cx="2933700" cy="4029075"/>
          </a:xfrm>
          <a:prstGeom prst="rect">
            <a:avLst/>
          </a:prstGeom>
        </p:spPr>
      </p:pic>
    </p:spTree>
    <p:extLst>
      <p:ext uri="{BB962C8B-B14F-4D97-AF65-F5344CB8AC3E}">
        <p14:creationId xmlns:p14="http://schemas.microsoft.com/office/powerpoint/2010/main" val="4291779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47027" y="1143000"/>
            <a:ext cx="5092906" cy="697992"/>
          </a:xfrm>
        </p:spPr>
        <p:txBody>
          <a:bodyPr/>
          <a:lstStyle/>
          <a:p>
            <a:r>
              <a:rPr lang="en-US" altLang="zh-CN" dirty="0" smtClean="0"/>
              <a:t>1.2</a:t>
            </a:r>
            <a:r>
              <a:rPr lang="zh-CN" altLang="en-US" dirty="0" smtClean="0"/>
              <a:t>并发控制</a:t>
            </a:r>
            <a:endParaRPr lang="zh-CN" altLang="en-US" dirty="0"/>
          </a:p>
        </p:txBody>
      </p:sp>
      <p:sp>
        <p:nvSpPr>
          <p:cNvPr id="11" name="图片占位符 10"/>
          <p:cNvSpPr>
            <a:spLocks noGrp="1"/>
          </p:cNvSpPr>
          <p:nvPr>
            <p:ph type="pic" idx="1"/>
          </p:nvPr>
        </p:nvSpPr>
        <p:spPr/>
      </p:sp>
      <p:sp>
        <p:nvSpPr>
          <p:cNvPr id="12" name="文本占位符 11"/>
          <p:cNvSpPr>
            <a:spLocks noGrp="1"/>
          </p:cNvSpPr>
          <p:nvPr>
            <p:ph type="body" sz="half" idx="2"/>
          </p:nvPr>
        </p:nvSpPr>
        <p:spPr>
          <a:xfrm>
            <a:off x="1147027" y="2057400"/>
            <a:ext cx="5084979" cy="3657600"/>
          </a:xfrm>
        </p:spPr>
        <p:txBody>
          <a:bodyPr/>
          <a:lstStyle/>
          <a:p>
            <a:r>
              <a:rPr lang="en-US" altLang="zh-CN" dirty="0" smtClean="0"/>
              <a:t>MySQL</a:t>
            </a:r>
            <a:r>
              <a:rPr lang="zh-CN" altLang="en-US" dirty="0" smtClean="0"/>
              <a:t>在两个层面上的并发控制：服务器层与存储引擎层</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读写锁</a:t>
            </a:r>
            <a:endParaRPr lang="en-US" altLang="zh-CN" dirty="0" smtClean="0"/>
          </a:p>
          <a:p>
            <a:pPr marL="285750" indent="-285750">
              <a:buFont typeface="Arial" panose="020B0604020202020204" pitchFamily="34" charset="0"/>
              <a:buChar char="•"/>
            </a:pPr>
            <a:r>
              <a:rPr lang="zh-CN" altLang="en-US" dirty="0"/>
              <a:t>锁</a:t>
            </a:r>
            <a:r>
              <a:rPr lang="zh-CN" altLang="en-US" dirty="0" smtClean="0"/>
              <a:t>粒度</a:t>
            </a:r>
            <a:endParaRPr lang="en-US" altLang="zh-CN" dirty="0" smtClean="0"/>
          </a:p>
          <a:p>
            <a:pPr marL="742950" lvl="1" indent="-285750">
              <a:buFont typeface="Arial" panose="020B0604020202020204" pitchFamily="34" charset="0"/>
              <a:buChar char="•"/>
            </a:pPr>
            <a:r>
              <a:rPr lang="zh-CN" altLang="en-US" dirty="0" smtClean="0"/>
              <a:t>平衡</a:t>
            </a:r>
            <a:endParaRPr lang="en-US" altLang="zh-CN" dirty="0" smtClean="0"/>
          </a:p>
          <a:p>
            <a:pPr marL="742950" lvl="1" indent="-285750">
              <a:buFont typeface="Arial" panose="020B0604020202020204" pitchFamily="34" charset="0"/>
              <a:buChar char="•"/>
            </a:pPr>
            <a:r>
              <a:rPr lang="zh-CN" altLang="en-US" dirty="0"/>
              <a:t>表</a:t>
            </a:r>
            <a:r>
              <a:rPr lang="zh-CN" altLang="en-US" dirty="0" smtClean="0"/>
              <a:t>锁</a:t>
            </a:r>
            <a:endParaRPr lang="en-US" altLang="zh-CN" dirty="0" smtClean="0"/>
          </a:p>
          <a:p>
            <a:pPr marL="742950" lvl="1" indent="-285750">
              <a:buFont typeface="Arial" panose="020B0604020202020204" pitchFamily="34" charset="0"/>
              <a:buChar char="•"/>
            </a:pPr>
            <a:r>
              <a:rPr lang="zh-CN" altLang="en-US" dirty="0"/>
              <a:t>行</a:t>
            </a:r>
            <a:r>
              <a:rPr lang="zh-CN" altLang="en-US" dirty="0" smtClean="0"/>
              <a:t>锁：只在存储引擎级别实现，服务器层面没有实现</a:t>
            </a:r>
            <a:endParaRPr lang="en-US" altLang="zh-CN" dirty="0"/>
          </a:p>
        </p:txBody>
      </p:sp>
    </p:spTree>
    <p:extLst>
      <p:ext uri="{BB962C8B-B14F-4D97-AF65-F5344CB8AC3E}">
        <p14:creationId xmlns:p14="http://schemas.microsoft.com/office/powerpoint/2010/main" val="270352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47027" y="1143000"/>
            <a:ext cx="5092906" cy="697992"/>
          </a:xfrm>
        </p:spPr>
        <p:txBody>
          <a:bodyPr/>
          <a:lstStyle/>
          <a:p>
            <a:r>
              <a:rPr lang="en-US" altLang="zh-CN" dirty="0" smtClean="0"/>
              <a:t>1.3</a:t>
            </a:r>
            <a:r>
              <a:rPr lang="zh-CN" altLang="en-US" dirty="0" smtClean="0"/>
              <a:t>事务</a:t>
            </a:r>
            <a:endParaRPr lang="zh-CN" altLang="en-US" dirty="0"/>
          </a:p>
        </p:txBody>
      </p:sp>
      <p:sp>
        <p:nvSpPr>
          <p:cNvPr id="12" name="文本占位符 11"/>
          <p:cNvSpPr>
            <a:spLocks noGrp="1"/>
          </p:cNvSpPr>
          <p:nvPr>
            <p:ph type="body" sz="half" idx="2"/>
          </p:nvPr>
        </p:nvSpPr>
        <p:spPr>
          <a:xfrm>
            <a:off x="1147027" y="2057400"/>
            <a:ext cx="4790477" cy="3657600"/>
          </a:xfrm>
        </p:spPr>
        <p:txBody>
          <a:bodyPr>
            <a:normAutofit/>
          </a:bodyPr>
          <a:lstStyle/>
          <a:p>
            <a:r>
              <a:rPr lang="en-US" altLang="zh-CN" sz="1800" dirty="0" smtClean="0"/>
              <a:t>ACID</a:t>
            </a:r>
          </a:p>
          <a:p>
            <a:r>
              <a:rPr lang="zh-CN" altLang="en-US" sz="1800" dirty="0"/>
              <a:t>原子</a:t>
            </a:r>
            <a:r>
              <a:rPr lang="zh-CN" altLang="en-US" sz="1800" dirty="0" smtClean="0"/>
              <a:t>性</a:t>
            </a:r>
            <a:endParaRPr lang="en-US" altLang="zh-CN" sz="1800" dirty="0"/>
          </a:p>
          <a:p>
            <a:r>
              <a:rPr lang="zh-CN" altLang="en-US" sz="1800" dirty="0" smtClean="0"/>
              <a:t>一致性</a:t>
            </a:r>
            <a:endParaRPr lang="en-US" altLang="zh-CN" sz="1800" dirty="0" smtClean="0"/>
          </a:p>
          <a:p>
            <a:r>
              <a:rPr lang="zh-CN" altLang="en-US" sz="1800" dirty="0"/>
              <a:t>隔离</a:t>
            </a:r>
            <a:r>
              <a:rPr lang="zh-CN" altLang="en-US" sz="1800" dirty="0" smtClean="0"/>
              <a:t>性：通常来说，对其他事物不可见</a:t>
            </a:r>
            <a:r>
              <a:rPr lang="en-US" altLang="zh-CN" sz="1800" dirty="0" smtClean="0"/>
              <a:t>(</a:t>
            </a:r>
            <a:r>
              <a:rPr lang="zh-CN" altLang="en-US" sz="1800" dirty="0" smtClean="0"/>
              <a:t>隔离级别</a:t>
            </a:r>
            <a:r>
              <a:rPr lang="en-US" altLang="zh-CN" sz="1800" dirty="0" smtClean="0"/>
              <a:t>)</a:t>
            </a:r>
          </a:p>
          <a:p>
            <a:r>
              <a:rPr lang="zh-CN" altLang="en-US" sz="1800" dirty="0" smtClean="0"/>
              <a:t>持久性</a:t>
            </a:r>
            <a:endParaRPr lang="en-US" altLang="zh-CN" sz="1800" dirty="0" smtClean="0"/>
          </a:p>
          <a:p>
            <a:endParaRPr lang="en-US" altLang="zh-CN" sz="1800" dirty="0" smtClean="0"/>
          </a:p>
        </p:txBody>
      </p:sp>
      <p:sp>
        <p:nvSpPr>
          <p:cNvPr id="6" name="矩形 5"/>
          <p:cNvSpPr/>
          <p:nvPr/>
        </p:nvSpPr>
        <p:spPr>
          <a:xfrm>
            <a:off x="6239933" y="1840992"/>
            <a:ext cx="5452195" cy="4247317"/>
          </a:xfrm>
          <a:prstGeom prst="rect">
            <a:avLst/>
          </a:prstGeom>
        </p:spPr>
        <p:txBody>
          <a:bodyPr wrap="square">
            <a:spAutoFit/>
          </a:bodyPr>
          <a:lstStyle/>
          <a:p>
            <a:r>
              <a:rPr lang="zh-CN" altLang="en-US" dirty="0" smtClean="0"/>
              <a:t>隔离级别：</a:t>
            </a:r>
            <a:endParaRPr lang="en-US" altLang="zh-CN" dirty="0" smtClean="0"/>
          </a:p>
          <a:p>
            <a:r>
              <a:rPr lang="en-US" altLang="zh-CN" dirty="0" smtClean="0"/>
              <a:t>READ UNCOMMITTED:</a:t>
            </a:r>
            <a:r>
              <a:rPr lang="zh-CN" altLang="en-US" dirty="0" smtClean="0"/>
              <a:t>脏读。很少使用</a:t>
            </a:r>
            <a:endParaRPr lang="en-US" altLang="zh-CN" dirty="0" smtClean="0"/>
          </a:p>
          <a:p>
            <a:endParaRPr lang="en-US" altLang="zh-CN" dirty="0"/>
          </a:p>
          <a:p>
            <a:r>
              <a:rPr lang="en-US" altLang="zh-CN" dirty="0" smtClean="0"/>
              <a:t>READ COMMITTED</a:t>
            </a:r>
            <a:r>
              <a:rPr lang="zh-CN" altLang="en-US" dirty="0" smtClean="0"/>
              <a:t>：也叫不可重复读。</a:t>
            </a:r>
            <a:endParaRPr lang="en-US" altLang="zh-CN" dirty="0" smtClean="0"/>
          </a:p>
          <a:p>
            <a:r>
              <a:rPr lang="en-US" altLang="zh-CN" dirty="0"/>
              <a:t>	</a:t>
            </a:r>
            <a:r>
              <a:rPr lang="zh-CN" altLang="en-US" dirty="0" smtClean="0"/>
              <a:t>只能看到已经提交的事务，两次相同的查询会出现不同的结果</a:t>
            </a:r>
            <a:endParaRPr lang="en-US" altLang="zh-CN" dirty="0" smtClean="0"/>
          </a:p>
          <a:p>
            <a:r>
              <a:rPr lang="en-US" altLang="zh-CN" dirty="0"/>
              <a:t>	</a:t>
            </a:r>
            <a:r>
              <a:rPr lang="zh-CN" altLang="en-US" dirty="0" smtClean="0"/>
              <a:t>大多数数据库的默认级别</a:t>
            </a:r>
            <a:endParaRPr lang="en-US" altLang="zh-CN" dirty="0" smtClean="0"/>
          </a:p>
          <a:p>
            <a:r>
              <a:rPr lang="en-US" altLang="zh-CN" dirty="0" smtClean="0"/>
              <a:t>	</a:t>
            </a:r>
            <a:r>
              <a:rPr lang="zh-CN" altLang="en-US" dirty="0" smtClean="0"/>
              <a:t>但是</a:t>
            </a:r>
            <a:r>
              <a:rPr lang="en-US" altLang="zh-CN" dirty="0" err="1" smtClean="0"/>
              <a:t>mysql</a:t>
            </a:r>
            <a:r>
              <a:rPr lang="en-US" altLang="zh-CN" dirty="0" smtClean="0"/>
              <a:t> </a:t>
            </a:r>
            <a:r>
              <a:rPr lang="zh-CN" altLang="en-US" dirty="0" smtClean="0"/>
              <a:t>不是</a:t>
            </a:r>
            <a:endParaRPr lang="en-US" altLang="zh-CN" dirty="0" smtClean="0"/>
          </a:p>
          <a:p>
            <a:endParaRPr lang="en-US" altLang="zh-CN" dirty="0"/>
          </a:p>
          <a:p>
            <a:r>
              <a:rPr lang="en-US" altLang="zh-CN" dirty="0" smtClean="0"/>
              <a:t>REPEATABLE READ</a:t>
            </a:r>
            <a:r>
              <a:rPr lang="zh-CN" altLang="en-US" dirty="0" smtClean="0"/>
              <a:t>：可重复读</a:t>
            </a:r>
            <a:endParaRPr lang="en-US" altLang="zh-CN" dirty="0" smtClean="0"/>
          </a:p>
          <a:p>
            <a:r>
              <a:rPr lang="en-US" altLang="zh-CN" dirty="0"/>
              <a:t>	</a:t>
            </a:r>
            <a:r>
              <a:rPr lang="zh-CN" altLang="en-US" dirty="0" smtClean="0"/>
              <a:t>默认隔离级别，有幻读的问题，用</a:t>
            </a:r>
            <a:r>
              <a:rPr lang="en-US" altLang="zh-CN" dirty="0" smtClean="0"/>
              <a:t>MVCC</a:t>
            </a:r>
            <a:r>
              <a:rPr lang="zh-CN" altLang="en-US" dirty="0" smtClean="0"/>
              <a:t>解决</a:t>
            </a:r>
            <a:endParaRPr lang="en-US" altLang="zh-CN" dirty="0" smtClean="0"/>
          </a:p>
          <a:p>
            <a:r>
              <a:rPr lang="en-US" altLang="zh-CN" dirty="0" smtClean="0"/>
              <a:t>	</a:t>
            </a:r>
            <a:r>
              <a:rPr lang="zh-CN" altLang="en-US" dirty="0" smtClean="0"/>
              <a:t>幻读：某个事务读取某个范围内的记录时另一个事务插入新记录再次读取会出现幻行。</a:t>
            </a:r>
            <a:endParaRPr lang="en-US" altLang="zh-CN" dirty="0" smtClean="0"/>
          </a:p>
          <a:p>
            <a:endParaRPr lang="en-US" altLang="zh-CN" dirty="0"/>
          </a:p>
          <a:p>
            <a:r>
              <a:rPr lang="en-US" altLang="zh-CN" dirty="0" smtClean="0"/>
              <a:t>SERIALIZABLE</a:t>
            </a:r>
            <a:r>
              <a:rPr lang="zh-CN" altLang="en-US" dirty="0" smtClean="0"/>
              <a:t>：可串行化</a:t>
            </a:r>
            <a:endParaRPr lang="en-US" altLang="zh-CN" dirty="0"/>
          </a:p>
        </p:txBody>
      </p:sp>
    </p:spTree>
    <p:extLst>
      <p:ext uri="{BB962C8B-B14F-4D97-AF65-F5344CB8AC3E}">
        <p14:creationId xmlns:p14="http://schemas.microsoft.com/office/powerpoint/2010/main" val="418766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47027" y="1143000"/>
            <a:ext cx="5092906" cy="697992"/>
          </a:xfrm>
        </p:spPr>
        <p:txBody>
          <a:bodyPr/>
          <a:lstStyle/>
          <a:p>
            <a:r>
              <a:rPr lang="en-US" altLang="zh-CN" dirty="0" smtClean="0"/>
              <a:t>1.3.3</a:t>
            </a:r>
            <a:r>
              <a:rPr lang="zh-CN" altLang="en-US" dirty="0" smtClean="0"/>
              <a:t>事务日志</a:t>
            </a:r>
            <a:endParaRPr lang="zh-CN" altLang="en-US" dirty="0"/>
          </a:p>
        </p:txBody>
      </p:sp>
      <p:sp>
        <p:nvSpPr>
          <p:cNvPr id="12" name="文本占位符 11"/>
          <p:cNvSpPr>
            <a:spLocks noGrp="1"/>
          </p:cNvSpPr>
          <p:nvPr>
            <p:ph type="body" sz="half" idx="2"/>
          </p:nvPr>
        </p:nvSpPr>
        <p:spPr>
          <a:xfrm>
            <a:off x="1147027" y="2057400"/>
            <a:ext cx="4790477" cy="3657600"/>
          </a:xfrm>
        </p:spPr>
        <p:txBody>
          <a:bodyPr>
            <a:normAutofit/>
          </a:bodyPr>
          <a:lstStyle/>
          <a:p>
            <a:r>
              <a:rPr lang="zh-CN" altLang="en-US" sz="1800" dirty="0" smtClean="0"/>
              <a:t>使用事务日志只需要修改内存拷贝，再把修改行为持久到硬盘上的事务日志，而不用每次都把需要修改的数据持久到磁盘上。而事务日志是采用追加的方式，所以在小范围内顺序</a:t>
            </a:r>
            <a:r>
              <a:rPr lang="en-US" altLang="zh-CN" sz="1800" dirty="0" smtClean="0"/>
              <a:t>IO</a:t>
            </a:r>
            <a:r>
              <a:rPr lang="zh-CN" altLang="en-US" sz="1800" dirty="0" smtClean="0"/>
              <a:t>速度较快。</a:t>
            </a:r>
            <a:endParaRPr lang="en-US" altLang="zh-CN" sz="1800" dirty="0" smtClean="0"/>
          </a:p>
          <a:p>
            <a:r>
              <a:rPr lang="zh-CN" altLang="en-US" sz="1800" dirty="0" smtClean="0"/>
              <a:t>事务日志持久后，内存中的数据再慢慢的刷回磁盘。称之为：预写式日志</a:t>
            </a:r>
            <a:r>
              <a:rPr lang="en-US" altLang="zh-CN" sz="1800" dirty="0" smtClean="0"/>
              <a:t>(write-ahead logging)</a:t>
            </a:r>
          </a:p>
        </p:txBody>
      </p:sp>
      <p:sp>
        <p:nvSpPr>
          <p:cNvPr id="6" name="矩形 5"/>
          <p:cNvSpPr/>
          <p:nvPr/>
        </p:nvSpPr>
        <p:spPr>
          <a:xfrm>
            <a:off x="6239933" y="1840992"/>
            <a:ext cx="5452195" cy="1754326"/>
          </a:xfrm>
          <a:prstGeom prst="rect">
            <a:avLst/>
          </a:prstGeom>
        </p:spPr>
        <p:txBody>
          <a:bodyPr wrap="square">
            <a:spAutoFit/>
          </a:bodyPr>
          <a:lstStyle/>
          <a:p>
            <a:r>
              <a:rPr lang="zh-CN" altLang="en-US" dirty="0" smtClean="0"/>
              <a:t>两阶段锁定协议：</a:t>
            </a:r>
            <a:endParaRPr lang="en-US" altLang="zh-CN" dirty="0" smtClean="0"/>
          </a:p>
          <a:p>
            <a:r>
              <a:rPr lang="en-US" altLang="zh-CN" dirty="0"/>
              <a:t>	</a:t>
            </a:r>
            <a:r>
              <a:rPr lang="en-US" altLang="zh-CN" dirty="0" smtClean="0"/>
              <a:t>1</a:t>
            </a:r>
            <a:r>
              <a:rPr lang="zh-CN" altLang="en-US" dirty="0" smtClean="0"/>
              <a:t>对任何数据读写之前都要先加锁</a:t>
            </a:r>
            <a:r>
              <a:rPr lang="en-US" altLang="zh-CN" dirty="0" smtClean="0"/>
              <a:t>(</a:t>
            </a:r>
            <a:r>
              <a:rPr lang="zh-CN" altLang="en-US" dirty="0" smtClean="0"/>
              <a:t>随时可以执行锁定</a:t>
            </a:r>
            <a:r>
              <a:rPr lang="en-US" altLang="zh-CN" dirty="0" smtClean="0"/>
              <a:t>)</a:t>
            </a:r>
          </a:p>
          <a:p>
            <a:r>
              <a:rPr lang="en-US" altLang="zh-CN" dirty="0"/>
              <a:t>	</a:t>
            </a:r>
            <a:r>
              <a:rPr lang="en-US" altLang="zh-CN" dirty="0" smtClean="0"/>
              <a:t>2</a:t>
            </a:r>
            <a:r>
              <a:rPr lang="zh-CN" altLang="en-US" dirty="0" smtClean="0"/>
              <a:t>在释放一个锁以后事务不能再获得其他的锁（锁只有在</a:t>
            </a:r>
            <a:r>
              <a:rPr lang="en-US" altLang="zh-CN" dirty="0" smtClean="0"/>
              <a:t>COMMINT</a:t>
            </a:r>
            <a:r>
              <a:rPr lang="zh-CN" altLang="en-US" dirty="0" smtClean="0"/>
              <a:t>或者</a:t>
            </a:r>
            <a:r>
              <a:rPr lang="en-US" altLang="zh-CN" dirty="0" smtClean="0"/>
              <a:t>ROLLBACK</a:t>
            </a:r>
            <a:r>
              <a:rPr lang="zh-CN" altLang="en-US" dirty="0" smtClean="0"/>
              <a:t>之后才会释放且在同时释放）</a:t>
            </a:r>
            <a:endParaRPr lang="en-US" altLang="zh-CN" dirty="0" smtClean="0"/>
          </a:p>
        </p:txBody>
      </p:sp>
    </p:spTree>
    <p:extLst>
      <p:ext uri="{BB962C8B-B14F-4D97-AF65-F5344CB8AC3E}">
        <p14:creationId xmlns:p14="http://schemas.microsoft.com/office/powerpoint/2010/main" val="253409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41120" y="1255776"/>
            <a:ext cx="7461504" cy="1200329"/>
          </a:xfrm>
          <a:prstGeom prst="rect">
            <a:avLst/>
          </a:prstGeom>
          <a:noFill/>
        </p:spPr>
        <p:txBody>
          <a:bodyPr wrap="square" rtlCol="0">
            <a:spAutoFit/>
          </a:bodyPr>
          <a:lstStyle/>
          <a:p>
            <a:r>
              <a:rPr lang="en-US" altLang="zh-CN" dirty="0" err="1" smtClean="0"/>
              <a:t>InnoDB</a:t>
            </a:r>
            <a:r>
              <a:rPr lang="zh-CN" altLang="en-US" dirty="0" smtClean="0"/>
              <a:t>不要显式使用</a:t>
            </a:r>
            <a:r>
              <a:rPr lang="en-US" altLang="zh-CN" dirty="0" smtClean="0"/>
              <a:t>LOCK TABLES</a:t>
            </a:r>
            <a:r>
              <a:rPr lang="zh-CN" altLang="en-US" dirty="0" smtClean="0"/>
              <a:t>语句，不仅没有必要还会影响性能</a:t>
            </a:r>
            <a:endParaRPr lang="en-US" altLang="zh-CN" dirty="0" smtClean="0"/>
          </a:p>
          <a:p>
            <a:r>
              <a:rPr lang="en-US" altLang="zh-CN" dirty="0" smtClean="0"/>
              <a:t>	LOCK TABLES</a:t>
            </a:r>
            <a:r>
              <a:rPr lang="zh-CN" altLang="en-US" dirty="0" smtClean="0"/>
              <a:t>会与事务互相影响。书中建议除了事务中禁止了</a:t>
            </a:r>
            <a:r>
              <a:rPr lang="en-US" altLang="zh-CN" dirty="0" smtClean="0"/>
              <a:t>AUTOCOMMIT</a:t>
            </a:r>
            <a:r>
              <a:rPr lang="zh-CN" altLang="en-US" dirty="0" smtClean="0"/>
              <a:t>可以使用之外，其他任何时候都不要显式的执行，不论使用的什么存储引擎</a:t>
            </a:r>
            <a:endParaRPr lang="en-US" altLang="zh-CN" dirty="0"/>
          </a:p>
        </p:txBody>
      </p:sp>
    </p:spTree>
    <p:extLst>
      <p:ext uri="{BB962C8B-B14F-4D97-AF65-F5344CB8AC3E}">
        <p14:creationId xmlns:p14="http://schemas.microsoft.com/office/powerpoint/2010/main" val="180746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MVCC</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可以认为</a:t>
            </a:r>
            <a:r>
              <a:rPr lang="en-US" altLang="zh-CN" dirty="0" smtClean="0"/>
              <a:t>MVCC</a:t>
            </a:r>
            <a:r>
              <a:rPr lang="zh-CN" altLang="en-US" dirty="0" smtClean="0"/>
              <a:t>是行锁的一个变种，但是很多情况下避免了加锁操作</a:t>
            </a:r>
            <a:endParaRPr lang="en-US" altLang="zh-CN" dirty="0" smtClean="0"/>
          </a:p>
          <a:p>
            <a:endParaRPr lang="en-US" altLang="zh-CN" dirty="0"/>
          </a:p>
          <a:p>
            <a:r>
              <a:rPr lang="zh-CN" altLang="en-US" dirty="0" smtClean="0"/>
              <a:t>实现：通过保存数据在某个时间点的快照来实现的</a:t>
            </a:r>
            <a:endParaRPr lang="en-US" altLang="zh-CN" dirty="0" smtClean="0"/>
          </a:p>
          <a:p>
            <a:endParaRPr lang="en-US" altLang="zh-CN" dirty="0"/>
          </a:p>
          <a:p>
            <a:r>
              <a:rPr lang="zh-CN" altLang="en-US" dirty="0" smtClean="0"/>
              <a:t>不同的存储引擎的</a:t>
            </a:r>
            <a:r>
              <a:rPr lang="en-US" altLang="zh-CN" dirty="0" smtClean="0"/>
              <a:t>MVCC</a:t>
            </a:r>
            <a:r>
              <a:rPr lang="zh-CN" altLang="en-US" dirty="0" smtClean="0"/>
              <a:t>实现不同，有乐观和悲观的并发控制</a:t>
            </a:r>
            <a:endParaRPr lang="en-US" altLang="zh-CN" dirty="0" smtClean="0"/>
          </a:p>
          <a:p>
            <a:endParaRPr lang="en-US" altLang="zh-CN" dirty="0"/>
          </a:p>
          <a:p>
            <a:r>
              <a:rPr lang="en-US" altLang="zh-CN" dirty="0" err="1" smtClean="0"/>
              <a:t>InnoDB</a:t>
            </a:r>
            <a:r>
              <a:rPr lang="zh-CN" altLang="en-US" dirty="0" smtClean="0"/>
              <a:t>是通过在每个行后面保存两个隐藏列实现的，一个保存创建时间，一个保存过期</a:t>
            </a:r>
            <a:r>
              <a:rPr lang="en-US" altLang="zh-CN" dirty="0" smtClean="0"/>
              <a:t>(</a:t>
            </a:r>
            <a:r>
              <a:rPr lang="zh-CN" altLang="en-US" dirty="0" smtClean="0"/>
              <a:t>删除</a:t>
            </a:r>
            <a:r>
              <a:rPr lang="en-US" altLang="zh-CN" dirty="0" smtClean="0"/>
              <a:t>)</a:t>
            </a:r>
            <a:r>
              <a:rPr lang="zh-CN" altLang="en-US" dirty="0" smtClean="0"/>
              <a:t>时间。</a:t>
            </a:r>
            <a:r>
              <a:rPr lang="en-US" altLang="zh-CN" dirty="0" smtClean="0"/>
              <a:t>(</a:t>
            </a:r>
            <a:r>
              <a:rPr lang="zh-CN" altLang="en-US" dirty="0" smtClean="0"/>
              <a:t>不是实际时间而是系统版本号</a:t>
            </a:r>
            <a:r>
              <a:rPr lang="en-US" altLang="zh-CN" dirty="0" smtClean="0"/>
              <a:t>)</a:t>
            </a:r>
          </a:p>
          <a:p>
            <a:r>
              <a:rPr lang="zh-CN" altLang="en-US" dirty="0" smtClean="0"/>
              <a:t>优点：避免了大多数读操作的加锁</a:t>
            </a:r>
            <a:r>
              <a:rPr lang="en-US" altLang="zh-CN" dirty="0" smtClean="0"/>
              <a:t>	</a:t>
            </a:r>
            <a:r>
              <a:rPr lang="zh-CN" altLang="en-US" dirty="0" smtClean="0"/>
              <a:t>缺点：每行需要额外的空间，更多的行检查操作，以及一些额外的维护工作</a:t>
            </a:r>
            <a:endParaRPr lang="zh-CN" altLang="en-US" dirty="0"/>
          </a:p>
        </p:txBody>
      </p:sp>
    </p:spTree>
    <p:extLst>
      <p:ext uri="{BB962C8B-B14F-4D97-AF65-F5344CB8AC3E}">
        <p14:creationId xmlns:p14="http://schemas.microsoft.com/office/powerpoint/2010/main" val="277240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78674"/>
          </a:xfrm>
        </p:spPr>
        <p:txBody>
          <a:bodyPr/>
          <a:lstStyle/>
          <a:p>
            <a:r>
              <a:rPr lang="en-US" altLang="zh-CN" dirty="0" smtClean="0"/>
              <a:t>SHOW TALBE STATUS </a:t>
            </a:r>
            <a:r>
              <a:rPr lang="en-US" altLang="zh-CN" dirty="0" err="1" smtClean="0"/>
              <a:t>like’xxx</a:t>
            </a:r>
            <a:r>
              <a:rPr lang="en-US" altLang="zh-CN" dirty="0" smtClean="0"/>
              <a:t>’</a:t>
            </a:r>
            <a:endParaRPr lang="zh-CN" altLang="en-US" dirty="0"/>
          </a:p>
        </p:txBody>
      </p:sp>
      <p:sp>
        <p:nvSpPr>
          <p:cNvPr id="3" name="内容占位符 2"/>
          <p:cNvSpPr>
            <a:spLocks noGrp="1"/>
          </p:cNvSpPr>
          <p:nvPr>
            <p:ph sz="half" idx="1"/>
          </p:nvPr>
        </p:nvSpPr>
        <p:spPr>
          <a:xfrm>
            <a:off x="646111" y="1487424"/>
            <a:ext cx="4396339" cy="4768913"/>
          </a:xfrm>
        </p:spPr>
        <p:txBody>
          <a:bodyPr>
            <a:normAutofit fontScale="55000" lnSpcReduction="20000"/>
          </a:bodyPr>
          <a:lstStyle/>
          <a:p>
            <a:r>
              <a:rPr lang="en-US" altLang="zh-CN" dirty="0" err="1"/>
              <a:t>mysql</a:t>
            </a:r>
            <a:r>
              <a:rPr lang="en-US" altLang="zh-CN" dirty="0"/>
              <a:t>&gt; SHOW TABLE STATUS LIKE 'user' \G</a:t>
            </a:r>
          </a:p>
          <a:p>
            <a:r>
              <a:rPr lang="en-US" altLang="zh-CN" dirty="0"/>
              <a:t>*************************** 1. row ***************************</a:t>
            </a:r>
          </a:p>
          <a:p>
            <a:r>
              <a:rPr lang="en-US" altLang="zh-CN" dirty="0"/>
              <a:t>Name: user</a:t>
            </a:r>
          </a:p>
          <a:p>
            <a:r>
              <a:rPr lang="en-US" altLang="zh-CN" dirty="0"/>
              <a:t>Engine: </a:t>
            </a:r>
            <a:r>
              <a:rPr lang="en-US" altLang="zh-CN" dirty="0" err="1"/>
              <a:t>MyISAM</a:t>
            </a:r>
            <a:endParaRPr lang="en-US" altLang="zh-CN" dirty="0"/>
          </a:p>
          <a:p>
            <a:r>
              <a:rPr lang="en-US" altLang="zh-CN" dirty="0" err="1"/>
              <a:t>Row_format</a:t>
            </a:r>
            <a:r>
              <a:rPr lang="en-US" altLang="zh-CN" dirty="0"/>
              <a:t>: Dynamic</a:t>
            </a:r>
          </a:p>
          <a:p>
            <a:r>
              <a:rPr lang="en-US" altLang="zh-CN" dirty="0"/>
              <a:t>Rows: 6</a:t>
            </a:r>
          </a:p>
          <a:p>
            <a:r>
              <a:rPr lang="en-US" altLang="zh-CN" dirty="0" err="1"/>
              <a:t>Avg_row_length</a:t>
            </a:r>
            <a:r>
              <a:rPr lang="en-US" altLang="zh-CN" dirty="0"/>
              <a:t>: 59</a:t>
            </a:r>
          </a:p>
          <a:p>
            <a:r>
              <a:rPr lang="en-US" altLang="zh-CN" dirty="0" err="1"/>
              <a:t>Data_length</a:t>
            </a:r>
            <a:r>
              <a:rPr lang="en-US" altLang="zh-CN" dirty="0"/>
              <a:t>: 356</a:t>
            </a:r>
          </a:p>
          <a:p>
            <a:r>
              <a:rPr lang="en-US" altLang="zh-CN" dirty="0" err="1"/>
              <a:t>Max_data_length</a:t>
            </a:r>
            <a:r>
              <a:rPr lang="en-US" altLang="zh-CN" dirty="0"/>
              <a:t>: 4294967295</a:t>
            </a:r>
          </a:p>
          <a:p>
            <a:r>
              <a:rPr lang="en-US" altLang="zh-CN" dirty="0" err="1"/>
              <a:t>Index_length</a:t>
            </a:r>
            <a:r>
              <a:rPr lang="en-US" altLang="zh-CN" dirty="0"/>
              <a:t>: 2048</a:t>
            </a:r>
          </a:p>
          <a:p>
            <a:r>
              <a:rPr lang="en-US" altLang="zh-CN" dirty="0" err="1"/>
              <a:t>Data_free</a:t>
            </a:r>
            <a:r>
              <a:rPr lang="en-US" altLang="zh-CN" dirty="0"/>
              <a:t>: 0</a:t>
            </a:r>
          </a:p>
          <a:p>
            <a:r>
              <a:rPr lang="en-US" altLang="zh-CN" dirty="0" err="1"/>
              <a:t>Auto_increment</a:t>
            </a:r>
            <a:r>
              <a:rPr lang="en-US" altLang="zh-CN" dirty="0"/>
              <a:t>: NULL</a:t>
            </a:r>
          </a:p>
          <a:p>
            <a:r>
              <a:rPr lang="en-US" altLang="zh-CN" dirty="0" err="1"/>
              <a:t>Create_time</a:t>
            </a:r>
            <a:r>
              <a:rPr lang="en-US" altLang="zh-CN" dirty="0"/>
              <a:t>: 2002-01-24 18:07:17</a:t>
            </a:r>
          </a:p>
          <a:p>
            <a:r>
              <a:rPr lang="en-US" altLang="zh-CN" dirty="0" err="1"/>
              <a:t>Update_time</a:t>
            </a:r>
            <a:r>
              <a:rPr lang="en-US" altLang="zh-CN" dirty="0"/>
              <a:t>: 2002-01-24 21:56:29</a:t>
            </a:r>
          </a:p>
          <a:p>
            <a:r>
              <a:rPr lang="en-US" altLang="zh-CN" dirty="0" err="1"/>
              <a:t>Check_time</a:t>
            </a:r>
            <a:r>
              <a:rPr lang="en-US" altLang="zh-CN" dirty="0"/>
              <a:t>: NULL</a:t>
            </a:r>
          </a:p>
          <a:p>
            <a:r>
              <a:rPr lang="en-US" altLang="zh-CN" dirty="0"/>
              <a:t>Collation: utf8_bin</a:t>
            </a:r>
          </a:p>
          <a:p>
            <a:r>
              <a:rPr lang="en-US" altLang="zh-CN" dirty="0"/>
              <a:t>Checksum: NULL</a:t>
            </a:r>
          </a:p>
          <a:p>
            <a:r>
              <a:rPr lang="en-US" altLang="zh-CN" dirty="0" err="1"/>
              <a:t>Create_options</a:t>
            </a:r>
            <a:r>
              <a:rPr lang="en-US" altLang="zh-CN" dirty="0"/>
              <a:t>:</a:t>
            </a:r>
          </a:p>
          <a:p>
            <a:r>
              <a:rPr lang="en-US" altLang="zh-CN" dirty="0"/>
              <a:t>Comment: Users and global privileges</a:t>
            </a:r>
            <a:endParaRPr lang="zh-CN" altLang="en-US" dirty="0"/>
          </a:p>
        </p:txBody>
      </p:sp>
      <p:sp>
        <p:nvSpPr>
          <p:cNvPr id="4" name="内容占位符 3"/>
          <p:cNvSpPr>
            <a:spLocks noGrp="1"/>
          </p:cNvSpPr>
          <p:nvPr>
            <p:ph sz="half" idx="2"/>
          </p:nvPr>
        </p:nvSpPr>
        <p:spPr>
          <a:xfrm>
            <a:off x="5042450" y="1487424"/>
            <a:ext cx="5008384" cy="4768913"/>
          </a:xfrm>
        </p:spPr>
        <p:txBody>
          <a:bodyPr>
            <a:noAutofit/>
          </a:bodyPr>
          <a:lstStyle/>
          <a:p>
            <a:r>
              <a:rPr lang="en-US" altLang="zh-CN" sz="2000" dirty="0" err="1"/>
              <a:t>Row_format:For</a:t>
            </a:r>
            <a:r>
              <a:rPr lang="en-US" altLang="zh-CN" sz="2000" dirty="0"/>
              <a:t> a </a:t>
            </a:r>
            <a:r>
              <a:rPr lang="en-US" altLang="zh-CN" sz="2000" dirty="0" err="1"/>
              <a:t>MyISAM</a:t>
            </a:r>
            <a:r>
              <a:rPr lang="en-US" altLang="zh-CN" sz="2000" dirty="0"/>
              <a:t> table, this can be Dynamic,  Fixed, or  Compressed</a:t>
            </a:r>
          </a:p>
          <a:p>
            <a:r>
              <a:rPr lang="en-US" altLang="zh-CN" sz="2000" dirty="0"/>
              <a:t>Rows:</a:t>
            </a:r>
            <a:r>
              <a:rPr lang="zh-CN" altLang="en-US" sz="2000" dirty="0"/>
              <a:t>对于</a:t>
            </a:r>
            <a:r>
              <a:rPr lang="en-US" altLang="zh-CN" sz="2000" dirty="0" err="1"/>
              <a:t>myisam</a:t>
            </a:r>
            <a:r>
              <a:rPr lang="zh-CN" altLang="en-US" sz="2000" dirty="0"/>
              <a:t>表是精确值，</a:t>
            </a:r>
            <a:r>
              <a:rPr lang="en-US" altLang="zh-CN" sz="2000" dirty="0" err="1"/>
              <a:t>innodb</a:t>
            </a:r>
            <a:r>
              <a:rPr lang="zh-CN" altLang="en-US" sz="2000" dirty="0"/>
              <a:t>是估计值</a:t>
            </a:r>
            <a:endParaRPr lang="en-US" altLang="zh-CN" sz="2000" dirty="0"/>
          </a:p>
          <a:p>
            <a:endParaRPr lang="en-US" altLang="zh-CN" sz="2000" dirty="0"/>
          </a:p>
          <a:p>
            <a:r>
              <a:rPr lang="en-US" altLang="zh-CN" sz="2000" dirty="0" err="1"/>
              <a:t>Data_free</a:t>
            </a:r>
            <a:r>
              <a:rPr lang="en-US" altLang="zh-CN" sz="2000" dirty="0"/>
              <a:t>:</a:t>
            </a:r>
            <a:r>
              <a:rPr lang="zh-CN" altLang="en-US" sz="2000" dirty="0"/>
              <a:t>对于</a:t>
            </a:r>
            <a:r>
              <a:rPr lang="en-US" altLang="zh-CN" sz="2000" dirty="0" err="1"/>
              <a:t>myisam</a:t>
            </a:r>
            <a:r>
              <a:rPr lang="zh-CN" altLang="en-US" sz="2000" dirty="0"/>
              <a:t>表是已经分配但是还没有使用的空间，包括之前删除的行，以及后续可以被</a:t>
            </a:r>
            <a:r>
              <a:rPr lang="en-US" altLang="zh-CN" sz="2000" dirty="0"/>
              <a:t>insert</a:t>
            </a:r>
            <a:r>
              <a:rPr lang="zh-CN" altLang="en-US" sz="2000" dirty="0"/>
              <a:t>利用到的行</a:t>
            </a:r>
            <a:endParaRPr lang="en-US" altLang="zh-CN" sz="2000" dirty="0"/>
          </a:p>
          <a:p>
            <a:r>
              <a:rPr lang="en-US" altLang="zh-CN" sz="2000" dirty="0" err="1"/>
              <a:t>Auto_increment</a:t>
            </a:r>
            <a:r>
              <a:rPr lang="en-US" altLang="zh-CN" sz="2000" dirty="0"/>
              <a:t>:</a:t>
            </a:r>
            <a:r>
              <a:rPr lang="zh-CN" altLang="en-US" sz="2000" dirty="0"/>
              <a:t>下个</a:t>
            </a:r>
            <a:r>
              <a:rPr lang="en-US" altLang="zh-CN" sz="2000" dirty="0"/>
              <a:t>AUTO_INCREMENT</a:t>
            </a:r>
            <a:r>
              <a:rPr lang="zh-CN" altLang="en-US" sz="2000" dirty="0"/>
              <a:t>的</a:t>
            </a:r>
            <a:r>
              <a:rPr lang="zh-CN" altLang="en-US" sz="2000" dirty="0" smtClean="0"/>
              <a:t>值</a:t>
            </a:r>
            <a:endParaRPr lang="en-US" altLang="zh-CN" sz="2000" dirty="0"/>
          </a:p>
        </p:txBody>
      </p:sp>
    </p:spTree>
    <p:extLst>
      <p:ext uri="{BB962C8B-B14F-4D97-AF65-F5344CB8AC3E}">
        <p14:creationId xmlns:p14="http://schemas.microsoft.com/office/powerpoint/2010/main" val="1373275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98</TotalTime>
  <Words>756</Words>
  <Application>Microsoft Office PowerPoint</Application>
  <PresentationFormat>宽屏</PresentationFormat>
  <Paragraphs>112</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Century Gothic</vt:lpstr>
      <vt:lpstr>Wingdings 3</vt:lpstr>
      <vt:lpstr>离子</vt:lpstr>
      <vt:lpstr>MySQL架构与历史</vt:lpstr>
      <vt:lpstr>PowerPoint 演示文稿</vt:lpstr>
      <vt:lpstr>1.1逻辑架构</vt:lpstr>
      <vt:lpstr>1.2并发控制</vt:lpstr>
      <vt:lpstr>1.3事务</vt:lpstr>
      <vt:lpstr>1.3.3事务日志</vt:lpstr>
      <vt:lpstr>PowerPoint 演示文稿</vt:lpstr>
      <vt:lpstr>1.4 MVCC </vt:lpstr>
      <vt:lpstr>SHOW TALBE STATUS like’xxx’</vt:lpstr>
      <vt:lpstr>MyISAM</vt:lpstr>
      <vt:lpstr>1.5.6转换表的引擎</vt:lpstr>
      <vt:lpstr>1.6 MySQL Timeline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MySQL架构与历史</dc:title>
  <dc:creator>qinchenbo</dc:creator>
  <cp:lastModifiedBy>qinchenbo</cp:lastModifiedBy>
  <cp:revision>12</cp:revision>
  <dcterms:created xsi:type="dcterms:W3CDTF">2014-02-23T06:41:32Z</dcterms:created>
  <dcterms:modified xsi:type="dcterms:W3CDTF">2014-02-23T09:31:59Z</dcterms:modified>
</cp:coreProperties>
</file>