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 id="273" r:id="rId17"/>
    <p:sldId id="274" r:id="rId18"/>
    <p:sldId id="279" r:id="rId19"/>
    <p:sldId id="280" r:id="rId20"/>
    <p:sldId id="275" r:id="rId21"/>
    <p:sldId id="277" r:id="rId22"/>
    <p:sldId id="278" r:id="rId23"/>
    <p:sldId id="276"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786D87A-93B9-433D-AFE4-92B2B6F85C90}">
          <p14:sldIdLst>
            <p14:sldId id="256"/>
            <p14:sldId id="257"/>
            <p14:sldId id="258"/>
            <p14:sldId id="259"/>
            <p14:sldId id="260"/>
            <p14:sldId id="261"/>
          </p14:sldIdLst>
        </p14:section>
        <p14:section name="3.3剖析mysql查询" id="{17D0B136-F0D8-496F-8A15-58F40525C7A2}">
          <p14:sldIdLst>
            <p14:sldId id="262"/>
            <p14:sldId id="264"/>
            <p14:sldId id="265"/>
            <p14:sldId id="266"/>
            <p14:sldId id="267"/>
            <p14:sldId id="268"/>
            <p14:sldId id="269"/>
            <p14:sldId id="270"/>
          </p14:sldIdLst>
        </p14:section>
        <p14:section name="3.4诊断间歇性问题" id="{05647D61-32C1-4E8A-8A86-16606F47DA5F}">
          <p14:sldIdLst>
            <p14:sldId id="263"/>
            <p14:sldId id="273"/>
            <p14:sldId id="274"/>
            <p14:sldId id="279"/>
            <p14:sldId id="280"/>
            <p14:sldId id="275"/>
            <p14:sldId id="277"/>
            <p14:sldId id="278"/>
            <p14:sldId id="276"/>
          </p14:sldIdLst>
        </p14:section>
        <p14:section name="无标题节" id="{7502238B-E1A2-4E9A-BE84-2A991664B03D}">
          <p14:sldIdLst>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74" d="100"/>
          <a:sy n="74" d="100"/>
        </p:scale>
        <p:origin x="-6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2/24/2014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服务器性能剖析</a:t>
            </a:r>
            <a:endParaRPr lang="zh-CN" altLang="en-US" dirty="0"/>
          </a:p>
        </p:txBody>
      </p:sp>
      <p:sp>
        <p:nvSpPr>
          <p:cNvPr id="3" name="副标题 2"/>
          <p:cNvSpPr>
            <a:spLocks noGrp="1"/>
          </p:cNvSpPr>
          <p:nvPr>
            <p:ph type="subTitle" idx="1"/>
          </p:nvPr>
        </p:nvSpPr>
        <p:spPr/>
        <p:txBody>
          <a:bodyPr/>
          <a:lstStyle/>
          <a:p>
            <a:pPr algn="ctr"/>
            <a:r>
              <a:rPr lang="en-US" altLang="zh-CN" dirty="0"/>
              <a:t>《</a:t>
            </a:r>
            <a:r>
              <a:rPr lang="zh-CN" altLang="en-US" dirty="0"/>
              <a:t>高性能</a:t>
            </a:r>
            <a:r>
              <a:rPr lang="en-US" altLang="zh-CN" dirty="0"/>
              <a:t>MySQL》</a:t>
            </a:r>
            <a:r>
              <a:rPr lang="zh-CN" altLang="en-US" dirty="0" smtClean="0"/>
              <a:t>第三章</a:t>
            </a:r>
            <a:endParaRPr lang="zh-CN" altLang="en-US" dirty="0"/>
          </a:p>
          <a:p>
            <a:pPr algn="ctr"/>
            <a:endParaRPr lang="zh-CN" altLang="en-US" dirty="0"/>
          </a:p>
        </p:txBody>
      </p:sp>
    </p:spTree>
    <p:extLst>
      <p:ext uri="{BB962C8B-B14F-4D97-AF65-F5344CB8AC3E}">
        <p14:creationId xmlns:p14="http://schemas.microsoft.com/office/powerpoint/2010/main" val="40869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SHOW PROFILE</a:t>
            </a:r>
            <a:endParaRPr lang="zh-CN" altLang="en-US" dirty="0"/>
          </a:p>
        </p:txBody>
      </p:sp>
      <p:sp>
        <p:nvSpPr>
          <p:cNvPr id="4" name="内容占位符 3"/>
          <p:cNvSpPr>
            <a:spLocks noGrp="1"/>
          </p:cNvSpPr>
          <p:nvPr>
            <p:ph sz="half" idx="1"/>
          </p:nvPr>
        </p:nvSpPr>
        <p:spPr/>
        <p:txBody>
          <a:bodyPr/>
          <a:lstStyle/>
          <a:p>
            <a:r>
              <a:rPr lang="en-US" altLang="zh-CN" dirty="0" smtClean="0"/>
              <a:t>P81</a:t>
            </a:r>
          </a:p>
          <a:p>
            <a:r>
              <a:rPr lang="en-US" altLang="zh-CN" dirty="0" smtClean="0"/>
              <a:t>Show profile</a:t>
            </a:r>
            <a:r>
              <a:rPr lang="zh-CN" altLang="en-US" dirty="0" smtClean="0"/>
              <a:t>是</a:t>
            </a:r>
            <a:r>
              <a:rPr lang="en-US" altLang="zh-CN" dirty="0" smtClean="0"/>
              <a:t>5.1</a:t>
            </a:r>
            <a:r>
              <a:rPr lang="zh-CN" altLang="en-US" dirty="0" smtClean="0"/>
              <a:t>之后引入的，</a:t>
            </a:r>
            <a:r>
              <a:rPr lang="en-US" altLang="zh-CN" dirty="0" smtClean="0"/>
              <a:t>GA</a:t>
            </a:r>
            <a:r>
              <a:rPr lang="zh-CN" altLang="en-US" dirty="0" smtClean="0"/>
              <a:t>版本中唯一的真正查询剖析工具，默认禁用，但是可以通过服务器变量在会话</a:t>
            </a:r>
            <a:r>
              <a:rPr lang="en-US" altLang="zh-CN" dirty="0" smtClean="0"/>
              <a:t>(</a:t>
            </a:r>
            <a:r>
              <a:rPr lang="zh-CN" altLang="en-US" dirty="0" smtClean="0"/>
              <a:t>连接</a:t>
            </a:r>
            <a:r>
              <a:rPr lang="en-US" altLang="zh-CN" dirty="0" smtClean="0"/>
              <a:t>)</a:t>
            </a:r>
            <a:r>
              <a:rPr lang="zh-CN" altLang="en-US" dirty="0" smtClean="0"/>
              <a:t>级别动态的修改</a:t>
            </a:r>
            <a:endParaRPr lang="en-US" altLang="zh-CN" dirty="0" smtClean="0"/>
          </a:p>
          <a:p>
            <a:r>
              <a:rPr lang="en-US" altLang="zh-CN" dirty="0" smtClean="0"/>
              <a:t>SET profiling = 1</a:t>
            </a:r>
            <a:r>
              <a:rPr lang="zh-CN" altLang="en-US" dirty="0" smtClean="0"/>
              <a:t>；</a:t>
            </a:r>
            <a:endParaRPr lang="en-US" altLang="zh-CN" dirty="0" smtClean="0"/>
          </a:p>
          <a:p>
            <a:r>
              <a:rPr lang="zh-CN" altLang="en-US" dirty="0" smtClean="0"/>
              <a:t>然后执行的语句都会测量耗费时间和其他一些查询执行状态变更的相关信息。未来可能被</a:t>
            </a:r>
            <a:r>
              <a:rPr lang="en-US" altLang="zh-CN" dirty="0" smtClean="0"/>
              <a:t>performance schema</a:t>
            </a:r>
            <a:r>
              <a:rPr lang="zh-CN" altLang="en-US" dirty="0" smtClean="0"/>
              <a:t>代替。作用是在语句执行期间剖析服务器的具体工作</a:t>
            </a:r>
            <a:endParaRPr lang="en-US" altLang="zh-CN" dirty="0" smtClean="0"/>
          </a:p>
          <a:p>
            <a:r>
              <a:rPr lang="zh-CN" altLang="en-US" dirty="0"/>
              <a:t>也</a:t>
            </a:r>
            <a:r>
              <a:rPr lang="zh-CN" altLang="en-US" dirty="0" smtClean="0"/>
              <a:t>可以用查询</a:t>
            </a:r>
            <a:r>
              <a:rPr lang="en-US" altLang="zh-CN" dirty="0" err="1" smtClean="0"/>
              <a:t>information_schema</a:t>
            </a:r>
            <a:r>
              <a:rPr lang="zh-CN" altLang="en-US" dirty="0" smtClean="0"/>
              <a:t>中对应的表来查询再格式化输出</a:t>
            </a:r>
            <a:endParaRPr lang="en-US" altLang="zh-CN" dirty="0" smtClean="0"/>
          </a:p>
        </p:txBody>
      </p:sp>
      <p:sp>
        <p:nvSpPr>
          <p:cNvPr id="5" name="内容占位符 4"/>
          <p:cNvSpPr>
            <a:spLocks noGrp="1"/>
          </p:cNvSpPr>
          <p:nvPr>
            <p:ph sz="half" idx="2"/>
          </p:nvPr>
        </p:nvSpPr>
        <p:spPr/>
        <p:txBody>
          <a:bodyPr/>
          <a:lstStyle/>
          <a:p>
            <a:r>
              <a:rPr lang="zh-CN" altLang="en-US" dirty="0" smtClean="0"/>
              <a:t>书上的例子</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能告诉我们哪些活动花费的时间最多，但是不会告诉我们为什么会这样</a:t>
            </a:r>
            <a:endParaRPr lang="en-US" altLang="zh-CN" dirty="0" smtClean="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94478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SHOW STATUS</a:t>
            </a:r>
            <a:endParaRPr lang="zh-CN" altLang="en-US" dirty="0"/>
          </a:p>
        </p:txBody>
      </p:sp>
      <p:sp>
        <p:nvSpPr>
          <p:cNvPr id="4" name="内容占位符 3"/>
          <p:cNvSpPr>
            <a:spLocks noGrp="1"/>
          </p:cNvSpPr>
          <p:nvPr>
            <p:ph sz="half" idx="1"/>
          </p:nvPr>
        </p:nvSpPr>
        <p:spPr/>
        <p:txBody>
          <a:bodyPr/>
          <a:lstStyle/>
          <a:p>
            <a:r>
              <a:rPr lang="en-US" altLang="zh-CN" dirty="0" smtClean="0"/>
              <a:t>P84</a:t>
            </a:r>
          </a:p>
          <a:p>
            <a:r>
              <a:rPr lang="zh-CN" altLang="en-US" dirty="0" smtClean="0"/>
              <a:t>命令返回一些计数器，既有全局计数器，还有基于某个连接的会话级别的计数器。需注意</a:t>
            </a:r>
            <a:endParaRPr lang="en-US" altLang="zh-CN" dirty="0" smtClean="0"/>
          </a:p>
          <a:p>
            <a:r>
              <a:rPr lang="zh-CN" altLang="en-US" dirty="0"/>
              <a:t>它</a:t>
            </a:r>
            <a:r>
              <a:rPr lang="zh-CN" altLang="en-US" dirty="0" smtClean="0"/>
              <a:t>是一个有用的工具，但是不是一个性能剖析工具。大部分结果是一个计数器，可以显示某活动的频繁程度，但是无法给出消耗了多少时间。</a:t>
            </a:r>
            <a:endParaRPr lang="en-US" altLang="zh-CN" dirty="0" smtClean="0"/>
          </a:p>
          <a:p>
            <a:r>
              <a:rPr lang="zh-CN" altLang="en-US" dirty="0" smtClean="0"/>
              <a:t>只有一条</a:t>
            </a:r>
            <a:r>
              <a:rPr lang="en-US" altLang="zh-CN" dirty="0" err="1" smtClean="0"/>
              <a:t>innodb_row_lock_time</a:t>
            </a:r>
            <a:r>
              <a:rPr lang="zh-CN" altLang="en-US" dirty="0" smtClean="0"/>
              <a:t>是显示操作时间的，但是是一个全局级的，无法测量会话级别的</a:t>
            </a:r>
            <a:endParaRPr lang="en-US" altLang="zh-CN" dirty="0" smtClean="0"/>
          </a:p>
          <a:p>
            <a:r>
              <a:rPr lang="zh-CN" altLang="en-US" dirty="0" smtClean="0"/>
              <a:t>但是对于有些操作执行完可以猜测哪些操作的代价或者消耗的时间较多。</a:t>
            </a:r>
            <a:endParaRPr lang="zh-CN" altLang="en-US" dirty="0"/>
          </a:p>
        </p:txBody>
      </p:sp>
      <p:sp>
        <p:nvSpPr>
          <p:cNvPr id="5" name="内容占位符 4"/>
          <p:cNvSpPr>
            <a:spLocks noGrp="1"/>
          </p:cNvSpPr>
          <p:nvPr>
            <p:ph sz="half" idx="2"/>
          </p:nvPr>
        </p:nvSpPr>
        <p:spPr/>
        <p:txBody>
          <a:bodyPr/>
          <a:lstStyle/>
          <a:p>
            <a:r>
              <a:rPr lang="zh-CN" altLang="en-US" dirty="0" smtClean="0"/>
              <a:t>最有用的计数器包括：句柄计数器；临时文件和表计数器</a:t>
            </a:r>
            <a:endParaRPr lang="en-US" altLang="zh-CN" dirty="0" smtClean="0"/>
          </a:p>
          <a:p>
            <a:endParaRPr lang="en-US" altLang="zh-CN" dirty="0"/>
          </a:p>
          <a:p>
            <a:endParaRPr lang="en-US" altLang="zh-CN" dirty="0" smtClean="0"/>
          </a:p>
          <a:p>
            <a:r>
              <a:rPr lang="en-US" altLang="zh-CN" b="1" dirty="0" smtClean="0">
                <a:solidFill>
                  <a:srgbClr val="FF0000"/>
                </a:solidFill>
              </a:rPr>
              <a:t>EXPLAIN </a:t>
            </a:r>
            <a:r>
              <a:rPr lang="zh-CN" altLang="en-US" b="1" dirty="0" smtClean="0">
                <a:solidFill>
                  <a:srgbClr val="FF0000"/>
                </a:solidFill>
              </a:rPr>
              <a:t>查看执行计划也可以得到大部分相同的信息，但是</a:t>
            </a:r>
            <a:r>
              <a:rPr lang="en-US" altLang="zh-CN" b="1" dirty="0" smtClean="0">
                <a:solidFill>
                  <a:srgbClr val="FF0000"/>
                </a:solidFill>
              </a:rPr>
              <a:t>EXPLAIN</a:t>
            </a:r>
            <a:r>
              <a:rPr lang="zh-CN" altLang="en-US" b="1" dirty="0" smtClean="0">
                <a:solidFill>
                  <a:srgbClr val="FF0000"/>
                </a:solidFill>
              </a:rPr>
              <a:t>是估计得到的结果，而计数器是实际执行的结果。</a:t>
            </a:r>
            <a:r>
              <a:rPr lang="zh-CN" altLang="en-US" dirty="0" smtClean="0"/>
              <a:t>例如</a:t>
            </a:r>
            <a:r>
              <a:rPr lang="en-US" altLang="zh-CN" dirty="0" smtClean="0"/>
              <a:t>EXPLAIN</a:t>
            </a:r>
            <a:r>
              <a:rPr lang="zh-CN" altLang="en-US" dirty="0" smtClean="0"/>
              <a:t>无法告诉你临时表是否使用磁盘，这和内存临时表的性能差别很大的。</a:t>
            </a:r>
            <a:endParaRPr lang="zh-CN" altLang="en-US" dirty="0"/>
          </a:p>
        </p:txBody>
      </p:sp>
    </p:spTree>
    <p:extLst>
      <p:ext uri="{BB962C8B-B14F-4D97-AF65-F5344CB8AC3E}">
        <p14:creationId xmlns:p14="http://schemas.microsoft.com/office/powerpoint/2010/main" val="99122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使用慢查询日志</a:t>
            </a:r>
            <a:endParaRPr lang="zh-CN" altLang="en-US" dirty="0"/>
          </a:p>
        </p:txBody>
      </p:sp>
      <p:sp>
        <p:nvSpPr>
          <p:cNvPr id="3" name="内容占位符 2"/>
          <p:cNvSpPr>
            <a:spLocks noGrp="1"/>
          </p:cNvSpPr>
          <p:nvPr>
            <p:ph idx="1"/>
          </p:nvPr>
        </p:nvSpPr>
        <p:spPr/>
        <p:txBody>
          <a:bodyPr/>
          <a:lstStyle/>
          <a:p>
            <a:r>
              <a:rPr lang="zh-CN" altLang="en-US" dirty="0"/>
              <a:t>慢</a:t>
            </a:r>
            <a:r>
              <a:rPr lang="zh-CN" altLang="en-US" dirty="0" smtClean="0"/>
              <a:t>查询日志记录了包含</a:t>
            </a:r>
            <a:r>
              <a:rPr lang="en-US" altLang="zh-CN" dirty="0" smtClean="0"/>
              <a:t>show profile</a:t>
            </a:r>
            <a:r>
              <a:rPr lang="zh-CN" altLang="en-US" dirty="0" smtClean="0"/>
              <a:t>和</a:t>
            </a:r>
            <a:r>
              <a:rPr lang="en-US" altLang="zh-CN" dirty="0" smtClean="0"/>
              <a:t>show status</a:t>
            </a:r>
            <a:r>
              <a:rPr lang="zh-CN" altLang="en-US" dirty="0" smtClean="0"/>
              <a:t>在内的输出和更多的信息。</a:t>
            </a:r>
            <a:endParaRPr lang="en-US" altLang="zh-CN" dirty="0" smtClean="0"/>
          </a:p>
          <a:p>
            <a:r>
              <a:rPr lang="zh-CN" altLang="en-US" dirty="0" smtClean="0"/>
              <a:t>可以使用</a:t>
            </a:r>
            <a:r>
              <a:rPr lang="en-US" altLang="zh-CN" dirty="0" err="1" smtClean="0"/>
              <a:t>pt</a:t>
            </a:r>
            <a:r>
              <a:rPr lang="en-US" altLang="zh-CN" dirty="0" smtClean="0"/>
              <a:t>-query-digest </a:t>
            </a:r>
            <a:r>
              <a:rPr lang="zh-CN" altLang="en-US" dirty="0" smtClean="0"/>
              <a:t>发现坏查询再分析</a:t>
            </a:r>
            <a:endParaRPr lang="zh-CN" altLang="en-US" dirty="0"/>
          </a:p>
        </p:txBody>
      </p:sp>
    </p:spTree>
    <p:extLst>
      <p:ext uri="{BB962C8B-B14F-4D97-AF65-F5344CB8AC3E}">
        <p14:creationId xmlns:p14="http://schemas.microsoft.com/office/powerpoint/2010/main" val="202518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performance schema</a:t>
            </a:r>
            <a:endParaRPr lang="zh-CN" altLang="en-US" dirty="0"/>
          </a:p>
        </p:txBody>
      </p:sp>
      <p:sp>
        <p:nvSpPr>
          <p:cNvPr id="3" name="内容占位符 2"/>
          <p:cNvSpPr>
            <a:spLocks noGrp="1"/>
          </p:cNvSpPr>
          <p:nvPr>
            <p:ph idx="1"/>
          </p:nvPr>
        </p:nvSpPr>
        <p:spPr/>
        <p:txBody>
          <a:bodyPr/>
          <a:lstStyle/>
          <a:p>
            <a:r>
              <a:rPr lang="en-US" altLang="zh-CN" dirty="0" smtClean="0"/>
              <a:t>5.5</a:t>
            </a:r>
            <a:r>
              <a:rPr lang="zh-CN" altLang="en-US" dirty="0" smtClean="0"/>
              <a:t>中新增的</a:t>
            </a:r>
            <a:r>
              <a:rPr lang="en-US" altLang="zh-CN" dirty="0" smtClean="0"/>
              <a:t>performance schema</a:t>
            </a:r>
            <a:r>
              <a:rPr lang="zh-CN" altLang="en-US" dirty="0" smtClean="0"/>
              <a:t>表还不支持查询级别的剖析信息。还在开发之中</a:t>
            </a:r>
            <a:endParaRPr lang="en-US" altLang="zh-CN" dirty="0" smtClean="0"/>
          </a:p>
          <a:p>
            <a:r>
              <a:rPr lang="zh-CN" altLang="en-US" dirty="0" smtClean="0"/>
              <a:t>暂时还不能被当做一个通用的剖析工具。</a:t>
            </a:r>
            <a:endParaRPr lang="en-US" altLang="zh-CN" dirty="0" smtClean="0"/>
          </a:p>
          <a:p>
            <a:r>
              <a:rPr lang="zh-CN" altLang="en-US" dirty="0" smtClean="0"/>
              <a:t>首先：无法提供执行阶段的细节信息和计时信息</a:t>
            </a:r>
            <a:endParaRPr lang="en-US" altLang="zh-CN" dirty="0" smtClean="0"/>
          </a:p>
          <a:p>
            <a:r>
              <a:rPr lang="zh-CN" altLang="en-US" dirty="0" smtClean="0"/>
              <a:t>其次：没有大规模验证，性能开销大</a:t>
            </a:r>
            <a:endParaRPr lang="en-US" altLang="zh-CN" dirty="0" smtClean="0"/>
          </a:p>
          <a:p>
            <a:r>
              <a:rPr lang="zh-CN" altLang="en-US" dirty="0" smtClean="0"/>
              <a:t>最后：结果过于复杂和底层。目前这个特性主要为了源码开发使用</a:t>
            </a:r>
            <a:endParaRPr lang="en-US" altLang="zh-CN" dirty="0" smtClean="0"/>
          </a:p>
          <a:p>
            <a:r>
              <a:rPr lang="en-US" altLang="zh-CN" dirty="0" smtClean="0"/>
              <a:t>5.6</a:t>
            </a:r>
            <a:r>
              <a:rPr lang="zh-CN" altLang="en-US" dirty="0" smtClean="0"/>
              <a:t>中会包含更加多的功能，但是目前无法取代慢查询等其他工具</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97011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3.3.3 </a:t>
            </a:r>
            <a:r>
              <a:rPr lang="zh-CN" altLang="en-US" dirty="0" smtClean="0"/>
              <a:t>使用性能剖析</a:t>
            </a:r>
            <a:endParaRPr lang="zh-CN" altLang="en-US" dirty="0"/>
          </a:p>
        </p:txBody>
      </p:sp>
      <p:sp>
        <p:nvSpPr>
          <p:cNvPr id="3" name="内容占位符 2"/>
          <p:cNvSpPr>
            <a:spLocks noGrp="1"/>
          </p:cNvSpPr>
          <p:nvPr>
            <p:ph idx="1"/>
          </p:nvPr>
        </p:nvSpPr>
        <p:spPr/>
        <p:txBody>
          <a:bodyPr/>
          <a:lstStyle/>
          <a:p>
            <a:r>
              <a:rPr lang="zh-CN" altLang="en-US" dirty="0" smtClean="0"/>
              <a:t>好的性能剖析能将潜在的问题显示出来，但是最终解决方案还是要靠用户来决定。优化时要对如何执行查询有深入的了解。</a:t>
            </a:r>
            <a:endParaRPr lang="en-US" altLang="zh-CN" dirty="0" smtClean="0"/>
          </a:p>
          <a:p>
            <a:endParaRPr lang="en-US" altLang="zh-CN" dirty="0"/>
          </a:p>
          <a:p>
            <a:r>
              <a:rPr lang="zh-CN" altLang="en-US" dirty="0" smtClean="0"/>
              <a:t>现有的系统没有完美的测量支持。从前面的例子，我们虽然推断是临时表和没有索引导致的读慢，但是没有明确的证据，因为无法测量所有的信息。例如可能没有集中在需要优化的地方测量，而是测量了服务器层面的活动。</a:t>
            </a:r>
            <a:endParaRPr lang="en-US" altLang="zh-CN" dirty="0" smtClean="0"/>
          </a:p>
          <a:p>
            <a:endParaRPr lang="en-US" altLang="zh-CN" dirty="0"/>
          </a:p>
          <a:p>
            <a:r>
              <a:rPr lang="zh-CN" altLang="en-US" dirty="0" smtClean="0"/>
              <a:t>还有间隙性的问题可能性就是当时有某种东西消耗了资源，例如某种锁或者争用。间歇性问题下节讲</a:t>
            </a:r>
            <a:endParaRPr lang="zh-CN" altLang="en-US" dirty="0"/>
          </a:p>
        </p:txBody>
      </p:sp>
    </p:spTree>
    <p:extLst>
      <p:ext uri="{BB962C8B-B14F-4D97-AF65-F5344CB8AC3E}">
        <p14:creationId xmlns:p14="http://schemas.microsoft.com/office/powerpoint/2010/main" val="140959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诊断间歇性问题</a:t>
            </a:r>
            <a:endParaRPr lang="zh-CN" altLang="en-US" dirty="0"/>
          </a:p>
        </p:txBody>
      </p:sp>
      <p:sp>
        <p:nvSpPr>
          <p:cNvPr id="3" name="内容占位符 2"/>
          <p:cNvSpPr>
            <a:spLocks noGrp="1"/>
          </p:cNvSpPr>
          <p:nvPr>
            <p:ph idx="1"/>
          </p:nvPr>
        </p:nvSpPr>
        <p:spPr/>
        <p:txBody>
          <a:bodyPr/>
          <a:lstStyle/>
          <a:p>
            <a:r>
              <a:rPr lang="zh-CN" altLang="en-US" dirty="0" smtClean="0"/>
              <a:t>偶尔的性能停顿或者慢查询很难诊断，而且很难重现，诊断要话费很长时间甚至几个月。尽量不要通过试错的方案来诊断问题，可能会变得更差。</a:t>
            </a:r>
            <a:endParaRPr lang="en-US" altLang="zh-CN" dirty="0" smtClean="0"/>
          </a:p>
          <a:p>
            <a:r>
              <a:rPr lang="zh-CN" altLang="en-US" dirty="0" smtClean="0"/>
              <a:t>如果一时难以定位问题，可能是测量方式不正确或者是测量点的选择有问题。而且有的是</a:t>
            </a:r>
            <a:r>
              <a:rPr lang="en-US" altLang="zh-CN" dirty="0" err="1" smtClean="0"/>
              <a:t>mysql</a:t>
            </a:r>
            <a:r>
              <a:rPr lang="zh-CN" altLang="en-US" dirty="0" smtClean="0"/>
              <a:t>问题，有的根本就不是</a:t>
            </a:r>
            <a:endParaRPr lang="en-US" altLang="zh-CN" dirty="0" smtClean="0"/>
          </a:p>
          <a:p>
            <a:r>
              <a:rPr lang="zh-CN" altLang="en-US" dirty="0" smtClean="0"/>
              <a:t>一些间歇性的数据库性能实际案例：</a:t>
            </a:r>
            <a:endParaRPr lang="en-US" altLang="zh-CN" dirty="0" smtClean="0"/>
          </a:p>
          <a:p>
            <a:pPr lvl="1"/>
            <a:r>
              <a:rPr lang="zh-CN" altLang="en-US" dirty="0" smtClean="0"/>
              <a:t>应用通过</a:t>
            </a:r>
            <a:r>
              <a:rPr lang="en-US" altLang="zh-CN" dirty="0" smtClean="0"/>
              <a:t>curl</a:t>
            </a:r>
            <a:r>
              <a:rPr lang="zh-CN" altLang="en-US" dirty="0" smtClean="0"/>
              <a:t>从远处很慢的外部服务器获得汇率报价</a:t>
            </a:r>
            <a:endParaRPr lang="en-US" altLang="zh-CN" dirty="0" smtClean="0"/>
          </a:p>
          <a:p>
            <a:pPr lvl="1"/>
            <a:r>
              <a:rPr lang="en-US" altLang="zh-CN" dirty="0" err="1" smtClean="0"/>
              <a:t>Memcached</a:t>
            </a:r>
            <a:r>
              <a:rPr lang="zh-CN" altLang="en-US" dirty="0" smtClean="0"/>
              <a:t>缓存有重要条目过期，导致大量请求落到</a:t>
            </a:r>
            <a:r>
              <a:rPr lang="en-US" altLang="zh-CN" dirty="0" err="1" smtClean="0"/>
              <a:t>mysql</a:t>
            </a:r>
            <a:endParaRPr lang="en-US" altLang="zh-CN" dirty="0" smtClean="0"/>
          </a:p>
          <a:p>
            <a:pPr lvl="1"/>
            <a:r>
              <a:rPr lang="en-US" altLang="zh-CN" dirty="0" err="1" smtClean="0"/>
              <a:t>Dns</a:t>
            </a:r>
            <a:r>
              <a:rPr lang="zh-CN" altLang="en-US" dirty="0" smtClean="0"/>
              <a:t>查询超时</a:t>
            </a:r>
            <a:endParaRPr lang="en-US" altLang="zh-CN" dirty="0" smtClean="0"/>
          </a:p>
          <a:p>
            <a:pPr lvl="1"/>
            <a:r>
              <a:rPr lang="zh-CN" altLang="en-US" dirty="0"/>
              <a:t>互斥</a:t>
            </a:r>
            <a:r>
              <a:rPr lang="zh-CN" altLang="en-US" dirty="0" smtClean="0"/>
              <a:t>锁争用，或内部删除查询缓存算法效率太低，有时候查询缓存会导致服务有短暂停顿</a:t>
            </a:r>
            <a:endParaRPr lang="en-US" altLang="zh-CN" dirty="0" smtClean="0"/>
          </a:p>
          <a:p>
            <a:pPr lvl="1"/>
            <a:r>
              <a:rPr lang="zh-CN" altLang="en-US" dirty="0" smtClean="0"/>
              <a:t>某个并发超过阈值会导致</a:t>
            </a:r>
            <a:r>
              <a:rPr lang="en-US" altLang="zh-CN" dirty="0" err="1" smtClean="0"/>
              <a:t>innodb</a:t>
            </a:r>
            <a:r>
              <a:rPr lang="zh-CN" altLang="en-US" dirty="0" smtClean="0"/>
              <a:t>的查询计划优化需要很长的时间</a:t>
            </a:r>
            <a:endParaRPr lang="en-US" altLang="zh-CN" dirty="0" smtClean="0"/>
          </a:p>
        </p:txBody>
      </p:sp>
    </p:spTree>
    <p:extLst>
      <p:ext uri="{BB962C8B-B14F-4D97-AF65-F5344CB8AC3E}">
        <p14:creationId xmlns:p14="http://schemas.microsoft.com/office/powerpoint/2010/main" val="510118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3.4.1</a:t>
            </a:r>
            <a:r>
              <a:rPr lang="zh-CN" altLang="en-US" dirty="0" smtClean="0"/>
              <a:t>判断</a:t>
            </a:r>
            <a:r>
              <a:rPr lang="zh-CN" altLang="en-US" dirty="0" smtClean="0"/>
              <a:t>是单条语句还是服务器的问题</a:t>
            </a:r>
            <a:endParaRPr lang="zh-CN" altLang="en-US" dirty="0"/>
          </a:p>
        </p:txBody>
      </p:sp>
      <p:sp>
        <p:nvSpPr>
          <p:cNvPr id="3" name="内容占位符 2"/>
          <p:cNvSpPr>
            <a:spLocks noGrp="1"/>
          </p:cNvSpPr>
          <p:nvPr>
            <p:ph idx="1"/>
          </p:nvPr>
        </p:nvSpPr>
        <p:spPr/>
        <p:txBody>
          <a:bodyPr/>
          <a:lstStyle/>
          <a:p>
            <a:r>
              <a:rPr lang="en-US" altLang="zh-CN" dirty="0" smtClean="0"/>
              <a:t>SHOW GLOBAL STATUS;</a:t>
            </a:r>
          </a:p>
          <a:p>
            <a:r>
              <a:rPr lang="en-US" altLang="zh-CN" dirty="0" smtClean="0"/>
              <a:t>SHOW PROCESSLIST;</a:t>
            </a:r>
          </a:p>
          <a:p>
            <a:r>
              <a:rPr lang="zh-CN" altLang="en-US" dirty="0" smtClean="0"/>
              <a:t>使用查询日志</a:t>
            </a:r>
            <a:endParaRPr lang="en-US" altLang="zh-CN" dirty="0" smtClean="0"/>
          </a:p>
          <a:p>
            <a:endParaRPr lang="en-US" altLang="zh-CN" dirty="0"/>
          </a:p>
          <a:p>
            <a:r>
              <a:rPr lang="en-US" altLang="zh-CN" dirty="0" smtClean="0"/>
              <a:t>Making sense of the findings</a:t>
            </a:r>
            <a:endParaRPr lang="zh-CN" altLang="en-US" dirty="0"/>
          </a:p>
        </p:txBody>
      </p:sp>
    </p:spTree>
    <p:extLst>
      <p:ext uri="{BB962C8B-B14F-4D97-AF65-F5344CB8AC3E}">
        <p14:creationId xmlns:p14="http://schemas.microsoft.com/office/powerpoint/2010/main" val="41880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SHOW GLOBAL STATUS;</a:t>
            </a:r>
            <a:endParaRPr lang="zh-CN" altLang="en-US" dirty="0"/>
          </a:p>
        </p:txBody>
      </p:sp>
      <p:sp>
        <p:nvSpPr>
          <p:cNvPr id="3" name="内容占位符 2"/>
          <p:cNvSpPr>
            <a:spLocks noGrp="1"/>
          </p:cNvSpPr>
          <p:nvPr>
            <p:ph idx="1"/>
          </p:nvPr>
        </p:nvSpPr>
        <p:spPr/>
        <p:txBody>
          <a:bodyPr>
            <a:normAutofit/>
          </a:bodyPr>
          <a:lstStyle/>
          <a:p>
            <a:r>
              <a:rPr lang="zh-CN" altLang="en-US" dirty="0" smtClean="0"/>
              <a:t>以较高的频率执行</a:t>
            </a:r>
            <a:r>
              <a:rPr lang="en-US" altLang="zh-CN" dirty="0"/>
              <a:t>SHOW GLOBAL </a:t>
            </a:r>
            <a:r>
              <a:rPr lang="en-US" altLang="zh-CN" dirty="0" smtClean="0"/>
              <a:t>STATUS</a:t>
            </a:r>
            <a:r>
              <a:rPr lang="zh-CN" altLang="en-US" dirty="0" smtClean="0"/>
              <a:t>命令来捕获数据，出现问题时，通过某些计数器的尖刺或者凹陷来发现</a:t>
            </a:r>
            <a:endParaRPr lang="en-US" altLang="zh-CN" dirty="0" smtClean="0"/>
          </a:p>
          <a:p>
            <a:r>
              <a:rPr lang="zh-CN" altLang="en-US" dirty="0" smtClean="0"/>
              <a:t>主要参数：</a:t>
            </a:r>
            <a:r>
              <a:rPr lang="en-US" altLang="zh-CN" dirty="0" err="1" smtClean="0"/>
              <a:t>threads_running</a:t>
            </a:r>
            <a:r>
              <a:rPr lang="en-US" altLang="zh-CN" dirty="0" smtClean="0"/>
              <a:t>/</a:t>
            </a:r>
            <a:r>
              <a:rPr lang="en-US" altLang="zh-CN" dirty="0" err="1" smtClean="0"/>
              <a:t>threads_connected</a:t>
            </a:r>
            <a:r>
              <a:rPr lang="en-US" altLang="zh-CN" dirty="0" smtClean="0"/>
              <a:t>/questions</a:t>
            </a:r>
            <a:r>
              <a:rPr lang="zh-CN" altLang="en-US" dirty="0" smtClean="0"/>
              <a:t>、</a:t>
            </a:r>
            <a:r>
              <a:rPr lang="en-US" altLang="zh-CN" dirty="0" smtClean="0"/>
              <a:t>queries</a:t>
            </a:r>
          </a:p>
          <a:p>
            <a:r>
              <a:rPr lang="zh-CN" altLang="en-US" dirty="0"/>
              <a:t>使用</a:t>
            </a:r>
            <a:r>
              <a:rPr lang="en-US" altLang="zh-CN" dirty="0" err="1"/>
              <a:t>awk</a:t>
            </a:r>
            <a:r>
              <a:rPr lang="zh-CN" altLang="en-US" dirty="0" smtClean="0"/>
              <a:t>计算，</a:t>
            </a:r>
            <a:r>
              <a:rPr lang="zh-CN" altLang="en-US" dirty="0"/>
              <a:t>他们对服务器级别的停顿敏感性很高</a:t>
            </a:r>
          </a:p>
          <a:p>
            <a:pPr marL="0" indent="0">
              <a:buNone/>
            </a:pPr>
            <a:endParaRPr lang="en-US" altLang="zh-CN" dirty="0" smtClean="0"/>
          </a:p>
          <a:p>
            <a:r>
              <a:rPr lang="en-US" altLang="zh-CN" b="1" dirty="0" err="1" smtClean="0"/>
              <a:t>mysqladmin</a:t>
            </a:r>
            <a:r>
              <a:rPr lang="en-US" altLang="zh-CN" b="1" dirty="0" smtClean="0"/>
              <a:t> </a:t>
            </a:r>
            <a:r>
              <a:rPr lang="en-US" altLang="zh-CN" b="1" dirty="0" err="1"/>
              <a:t>ext</a:t>
            </a:r>
            <a:r>
              <a:rPr lang="en-US" altLang="zh-CN" b="1" dirty="0"/>
              <a:t> -i1 | </a:t>
            </a:r>
            <a:r>
              <a:rPr lang="en-US" altLang="zh-CN" b="1" dirty="0" err="1"/>
              <a:t>awk</a:t>
            </a:r>
            <a:r>
              <a:rPr lang="en-US" altLang="zh-CN" b="1" dirty="0"/>
              <a:t> '</a:t>
            </a:r>
          </a:p>
          <a:p>
            <a:r>
              <a:rPr lang="en-US" altLang="zh-CN" b="1" dirty="0"/>
              <a:t>/Queries/{q=$4-qp;qp=$4}</a:t>
            </a:r>
          </a:p>
          <a:p>
            <a:r>
              <a:rPr lang="en-US" altLang="zh-CN" b="1" dirty="0"/>
              <a:t>/</a:t>
            </a:r>
            <a:r>
              <a:rPr lang="en-US" altLang="zh-CN" b="1" dirty="0" err="1"/>
              <a:t>Threads_connected</a:t>
            </a:r>
            <a:r>
              <a:rPr lang="en-US" altLang="zh-CN" b="1" dirty="0"/>
              <a:t>/{</a:t>
            </a:r>
            <a:r>
              <a:rPr lang="en-US" altLang="zh-CN" b="1" dirty="0" err="1"/>
              <a:t>tc</a:t>
            </a:r>
            <a:r>
              <a:rPr lang="en-US" altLang="zh-CN" b="1" dirty="0"/>
              <a:t>=$4}</a:t>
            </a:r>
          </a:p>
          <a:p>
            <a:r>
              <a:rPr lang="en-US" altLang="zh-CN" b="1" dirty="0"/>
              <a:t>/</a:t>
            </a:r>
            <a:r>
              <a:rPr lang="en-US" altLang="zh-CN" b="1" dirty="0" err="1"/>
              <a:t>Threads_running</a:t>
            </a:r>
            <a:r>
              <a:rPr lang="en-US" altLang="zh-CN" b="1" dirty="0"/>
              <a:t>/{</a:t>
            </a:r>
            <a:r>
              <a:rPr lang="en-US" altLang="zh-CN" b="1" dirty="0" err="1"/>
              <a:t>printf</a:t>
            </a:r>
            <a:r>
              <a:rPr lang="en-US" altLang="zh-CN" b="1" dirty="0"/>
              <a:t> "%5d %5d %5d\n", q, </a:t>
            </a:r>
            <a:r>
              <a:rPr lang="en-US" altLang="zh-CN" b="1" dirty="0" err="1"/>
              <a:t>tc</a:t>
            </a:r>
            <a:r>
              <a:rPr lang="en-US" altLang="zh-CN" b="1" dirty="0"/>
              <a:t>, $4</a:t>
            </a:r>
            <a:r>
              <a:rPr lang="en-US" altLang="zh-CN" b="1" dirty="0" smtClean="0"/>
              <a:t>}'</a:t>
            </a:r>
          </a:p>
        </p:txBody>
      </p:sp>
    </p:spTree>
    <p:extLst>
      <p:ext uri="{BB962C8B-B14F-4D97-AF65-F5344CB8AC3E}">
        <p14:creationId xmlns:p14="http://schemas.microsoft.com/office/powerpoint/2010/main" val="367753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SHOW PROCESSLIST;</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观察大量线程是否处在不正常的状态</a:t>
            </a:r>
            <a:endParaRPr lang="en-US" altLang="zh-CN" dirty="0" smtClean="0"/>
          </a:p>
          <a:p>
            <a:r>
              <a:rPr lang="zh-CN" altLang="en-US" dirty="0"/>
              <a:t>处理</a:t>
            </a:r>
            <a:r>
              <a:rPr lang="zh-CN" altLang="en-US" dirty="0" smtClean="0"/>
              <a:t>后观察某个列值出现的次数和状态</a:t>
            </a:r>
            <a:endParaRPr lang="en-US" altLang="zh-CN" dirty="0" smtClean="0"/>
          </a:p>
          <a:p>
            <a:r>
              <a:rPr lang="zh-CN" altLang="en-US" dirty="0"/>
              <a:t>新</a:t>
            </a:r>
            <a:r>
              <a:rPr lang="zh-CN" altLang="en-US" dirty="0" smtClean="0"/>
              <a:t>的版本可以查询</a:t>
            </a:r>
            <a:r>
              <a:rPr lang="en-US" altLang="zh-CN" dirty="0" smtClean="0"/>
              <a:t>INFORMATION_SCHEMA</a:t>
            </a:r>
            <a:r>
              <a:rPr lang="zh-CN" altLang="en-US" dirty="0" smtClean="0"/>
              <a:t>中的</a:t>
            </a:r>
            <a:r>
              <a:rPr lang="en-US" altLang="zh-CN" dirty="0" smtClean="0"/>
              <a:t>PROCESSLIST</a:t>
            </a:r>
            <a:r>
              <a:rPr lang="zh-CN" altLang="en-US" dirty="0" smtClean="0"/>
              <a:t>表或者使用</a:t>
            </a:r>
            <a:r>
              <a:rPr lang="en-US" altLang="zh-CN" dirty="0" err="1" smtClean="0"/>
              <a:t>innotop</a:t>
            </a:r>
            <a:r>
              <a:rPr lang="zh-CN" altLang="en-US" dirty="0" smtClean="0"/>
              <a:t>工具</a:t>
            </a:r>
            <a:endParaRPr lang="en-US" altLang="zh-CN" dirty="0" smtClean="0"/>
          </a:p>
          <a:p>
            <a:endParaRPr lang="en-US" altLang="zh-CN" dirty="0"/>
          </a:p>
          <a:p>
            <a:r>
              <a:rPr lang="en-US" altLang="zh-CN" b="1" dirty="0" err="1"/>
              <a:t>mysql</a:t>
            </a:r>
            <a:r>
              <a:rPr lang="en-US" altLang="zh-CN" b="1" dirty="0"/>
              <a:t> -e 'SHOW PROCESSLIST\G' | </a:t>
            </a:r>
            <a:r>
              <a:rPr lang="en-US" altLang="zh-CN" b="1" dirty="0" err="1"/>
              <a:t>grep</a:t>
            </a:r>
            <a:r>
              <a:rPr lang="en-US" altLang="zh-CN" b="1" dirty="0"/>
              <a:t> State: | sort | </a:t>
            </a:r>
            <a:r>
              <a:rPr lang="en-US" altLang="zh-CN" b="1" dirty="0" err="1"/>
              <a:t>uniq</a:t>
            </a:r>
            <a:r>
              <a:rPr lang="en-US" altLang="zh-CN" b="1" dirty="0"/>
              <a:t> -c | sort -</a:t>
            </a:r>
            <a:r>
              <a:rPr lang="en-US" altLang="zh-CN" b="1" dirty="0" err="1"/>
              <a:t>rn</a:t>
            </a:r>
            <a:endParaRPr lang="zh-CN" altLang="en-US" b="1" dirty="0"/>
          </a:p>
        </p:txBody>
      </p:sp>
    </p:spTree>
    <p:extLst>
      <p:ext uri="{BB962C8B-B14F-4D97-AF65-F5344CB8AC3E}">
        <p14:creationId xmlns:p14="http://schemas.microsoft.com/office/powerpoint/2010/main" val="372804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使用查询日志</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开启慢查询日志并在全局级别设置</a:t>
            </a:r>
            <a:r>
              <a:rPr lang="en-US" altLang="zh-CN" dirty="0" err="1" smtClean="0"/>
              <a:t>long_query_time</a:t>
            </a:r>
            <a:r>
              <a:rPr lang="zh-CN" altLang="en-US" dirty="0" smtClean="0"/>
              <a:t>为</a:t>
            </a:r>
            <a:r>
              <a:rPr lang="en-US" altLang="zh-CN" dirty="0" smtClean="0"/>
              <a:t>0</a:t>
            </a:r>
            <a:r>
              <a:rPr lang="zh-CN" altLang="en-US" dirty="0" smtClean="0"/>
              <a:t>，然后确认全部的新连接采用了新的设置。重置所有连接以生效</a:t>
            </a:r>
            <a:endParaRPr lang="en-US" altLang="zh-CN" dirty="0" smtClean="0"/>
          </a:p>
          <a:p>
            <a:r>
              <a:rPr lang="zh-CN" altLang="en-US" dirty="0" smtClean="0"/>
              <a:t>如果不能设置慢查询日志查询所有的查询的话，可以通过</a:t>
            </a:r>
            <a:r>
              <a:rPr lang="en-US" altLang="zh-CN" dirty="0" err="1" smtClean="0"/>
              <a:t>tcpdump</a:t>
            </a:r>
            <a:r>
              <a:rPr lang="zh-CN" altLang="en-US" dirty="0" smtClean="0"/>
              <a:t>和</a:t>
            </a:r>
            <a:r>
              <a:rPr lang="en-US" altLang="zh-CN" dirty="0" err="1" smtClean="0"/>
              <a:t>pt</a:t>
            </a:r>
            <a:r>
              <a:rPr lang="en-US" altLang="zh-CN" dirty="0" smtClean="0"/>
              <a:t>-query-digest</a:t>
            </a:r>
            <a:r>
              <a:rPr lang="zh-CN" altLang="en-US" dirty="0" smtClean="0"/>
              <a:t>工具来模拟</a:t>
            </a:r>
            <a:endParaRPr lang="en-US" altLang="zh-CN" dirty="0" smtClean="0"/>
          </a:p>
          <a:p>
            <a:r>
              <a:rPr lang="zh-CN" altLang="en-US" dirty="0" smtClean="0"/>
              <a:t>注意找到吞吐量下降的时间段的日志。查询是在完成阶段才写入到慢查询日志的，所以会造成大量查询处于完成阶段。直到其他查询的资源释放后才能完成执行。所以，吞吐量突然下降一般归咎于吞吐量下降后第一个完成的查询。</a:t>
            </a:r>
            <a:r>
              <a:rPr lang="en-US" altLang="zh-CN" dirty="0" smtClean="0"/>
              <a:t>(</a:t>
            </a:r>
            <a:r>
              <a:rPr lang="zh-CN" altLang="en-US" dirty="0" smtClean="0"/>
              <a:t>当然了，某些查询不会受阻塞影响</a:t>
            </a:r>
            <a:r>
              <a:rPr lang="en-US" altLang="zh-CN" dirty="0" smtClean="0"/>
              <a:t>)</a:t>
            </a:r>
          </a:p>
          <a:p>
            <a:r>
              <a:rPr lang="zh-CN" altLang="en-US" dirty="0" smtClean="0"/>
              <a:t>下面例子是查每秒将当前时间写入日志中的模式统计每秒的查询数量。</a:t>
            </a:r>
            <a:endParaRPr lang="en-US" altLang="zh-CN" dirty="0" smtClean="0"/>
          </a:p>
          <a:p>
            <a:r>
              <a:rPr lang="en-US" altLang="zh-CN" b="1" dirty="0" err="1"/>
              <a:t>awk</a:t>
            </a:r>
            <a:r>
              <a:rPr lang="en-US" altLang="zh-CN" b="1" dirty="0"/>
              <a:t> '/^# Time:/{print $3, $4, </a:t>
            </a:r>
            <a:r>
              <a:rPr lang="en-US" altLang="zh-CN" b="1" dirty="0" err="1"/>
              <a:t>c;c</a:t>
            </a:r>
            <a:r>
              <a:rPr lang="en-US" altLang="zh-CN" b="1" dirty="0"/>
              <a:t>=0}/^# User/{</a:t>
            </a:r>
            <a:r>
              <a:rPr lang="en-US" altLang="zh-CN" b="1" dirty="0" err="1"/>
              <a:t>c++</a:t>
            </a:r>
            <a:r>
              <a:rPr lang="en-US" altLang="zh-CN" b="1" dirty="0"/>
              <a:t>}' slow-query.log</a:t>
            </a:r>
            <a:endParaRPr lang="zh-CN" altLang="en-US" dirty="0"/>
          </a:p>
        </p:txBody>
      </p:sp>
    </p:spTree>
    <p:extLst>
      <p:ext uri="{BB962C8B-B14F-4D97-AF65-F5344CB8AC3E}">
        <p14:creationId xmlns:p14="http://schemas.microsoft.com/office/powerpoint/2010/main" val="119427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常见的性能问题</a:t>
            </a:r>
            <a:endParaRPr lang="zh-CN" altLang="en-US" dirty="0"/>
          </a:p>
        </p:txBody>
      </p:sp>
      <p:sp>
        <p:nvSpPr>
          <p:cNvPr id="3" name="内容占位符 2"/>
          <p:cNvSpPr>
            <a:spLocks noGrp="1"/>
          </p:cNvSpPr>
          <p:nvPr>
            <p:ph idx="1"/>
          </p:nvPr>
        </p:nvSpPr>
        <p:spPr/>
        <p:txBody>
          <a:bodyPr/>
          <a:lstStyle/>
          <a:p>
            <a:r>
              <a:rPr lang="zh-CN" altLang="en-US" dirty="0" smtClean="0"/>
              <a:t>服务器是否达到了性能最佳的状态</a:t>
            </a:r>
            <a:endParaRPr lang="en-US" altLang="zh-CN" dirty="0"/>
          </a:p>
          <a:p>
            <a:pPr lvl="1"/>
            <a:r>
              <a:rPr lang="zh-CN" altLang="en-US" dirty="0" smtClean="0"/>
              <a:t>用</a:t>
            </a:r>
            <a:r>
              <a:rPr lang="zh-CN" altLang="en-US" dirty="0"/>
              <a:t>工具和技巧来优化整机</a:t>
            </a:r>
            <a:r>
              <a:rPr lang="zh-CN" altLang="en-US" dirty="0" smtClean="0"/>
              <a:t>性能</a:t>
            </a:r>
            <a:endParaRPr lang="en-US" altLang="zh-CN" dirty="0"/>
          </a:p>
          <a:p>
            <a:r>
              <a:rPr lang="zh-CN" altLang="en-US" dirty="0" smtClean="0"/>
              <a:t>单条语句为什么执行不够快</a:t>
            </a:r>
            <a:endParaRPr lang="en-US" altLang="zh-CN" dirty="0" smtClean="0"/>
          </a:p>
          <a:p>
            <a:pPr lvl="1"/>
            <a:r>
              <a:rPr lang="zh-CN" altLang="en-US" dirty="0" smtClean="0"/>
              <a:t>优化单条语句执行速度</a:t>
            </a:r>
            <a:endParaRPr lang="en-US" altLang="zh-CN" dirty="0"/>
          </a:p>
          <a:p>
            <a:r>
              <a:rPr lang="zh-CN" altLang="en-US" dirty="0" smtClean="0"/>
              <a:t>某些间歇性疑难故障</a:t>
            </a:r>
            <a:endParaRPr lang="en-US" altLang="zh-CN" dirty="0" smtClean="0"/>
          </a:p>
          <a:p>
            <a:pPr lvl="1"/>
            <a:r>
              <a:rPr lang="zh-CN" altLang="en-US" dirty="0" smtClean="0"/>
              <a:t>诊断解决难以观察到的问题</a:t>
            </a:r>
            <a:endParaRPr lang="en-US" altLang="zh-CN" dirty="0" smtClean="0"/>
          </a:p>
          <a:p>
            <a:pPr marL="457200" lvl="1"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57712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3.4.2 </a:t>
            </a:r>
            <a:r>
              <a:rPr lang="zh-CN" altLang="en-US" dirty="0" smtClean="0"/>
              <a:t>捕获诊断数据</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9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67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3.4.3</a:t>
            </a:r>
            <a:r>
              <a:rPr lang="zh-CN" altLang="en-US" dirty="0" smtClean="0"/>
              <a:t>一个诊断案例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177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17388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其他剖析工具</a:t>
            </a:r>
            <a:endParaRPr lang="zh-CN" altLang="en-US" dirty="0"/>
          </a:p>
        </p:txBody>
      </p:sp>
      <p:sp>
        <p:nvSpPr>
          <p:cNvPr id="4" name="内容占位符 3"/>
          <p:cNvSpPr>
            <a:spLocks noGrp="1"/>
          </p:cNvSpPr>
          <p:nvPr>
            <p:ph sz="half" idx="1"/>
          </p:nvPr>
        </p:nvSpPr>
        <p:spPr/>
        <p:txBody>
          <a:bodyPr>
            <a:normAutofit lnSpcReduction="10000"/>
          </a:bodyPr>
          <a:lstStyle/>
          <a:p>
            <a:r>
              <a:rPr lang="zh-CN" altLang="en-US" dirty="0" smtClean="0"/>
              <a:t>使用</a:t>
            </a:r>
            <a:r>
              <a:rPr lang="en-US" altLang="zh-CN" dirty="0" smtClean="0"/>
              <a:t>USER_STATISTICS</a:t>
            </a:r>
            <a:r>
              <a:rPr lang="zh-CN" altLang="en-US" dirty="0" smtClean="0"/>
              <a:t>表</a:t>
            </a:r>
            <a:endParaRPr lang="en-US" altLang="zh-CN" dirty="0" smtClean="0"/>
          </a:p>
          <a:p>
            <a:r>
              <a:rPr lang="en-US" altLang="zh-CN" dirty="0" err="1" smtClean="0"/>
              <a:t>Percona</a:t>
            </a:r>
            <a:r>
              <a:rPr lang="en-US" altLang="zh-CN" dirty="0" smtClean="0"/>
              <a:t> server</a:t>
            </a:r>
            <a:r>
              <a:rPr lang="zh-CN" altLang="en-US" dirty="0" smtClean="0"/>
              <a:t>和</a:t>
            </a:r>
            <a:r>
              <a:rPr lang="en-US" altLang="zh-CN" dirty="0" err="1" smtClean="0"/>
              <a:t>mariaDB</a:t>
            </a:r>
            <a:r>
              <a:rPr lang="zh-CN" altLang="en-US" dirty="0" smtClean="0"/>
              <a:t>中引入了额外的对象级别使用统计的</a:t>
            </a:r>
            <a:r>
              <a:rPr lang="en-US" altLang="zh-CN" dirty="0" smtClean="0"/>
              <a:t>INFORMATION_SCHEMA</a:t>
            </a:r>
            <a:r>
              <a:rPr lang="zh-CN" altLang="en-US" dirty="0" smtClean="0"/>
              <a:t>表，最初由</a:t>
            </a:r>
            <a:r>
              <a:rPr lang="en-US" altLang="zh-CN" dirty="0" smtClean="0"/>
              <a:t>google</a:t>
            </a:r>
            <a:r>
              <a:rPr lang="zh-CN" altLang="en-US" dirty="0" smtClean="0"/>
              <a:t>开发。对于查找服务器各部分的实际使用情况有帮助。</a:t>
            </a:r>
            <a:endParaRPr lang="en-US" altLang="zh-CN" dirty="0" smtClean="0"/>
          </a:p>
          <a:p>
            <a:r>
              <a:rPr lang="zh-CN" altLang="en-US" dirty="0" smtClean="0"/>
              <a:t>可以查使用最多和最少的表和索引</a:t>
            </a:r>
            <a:endParaRPr lang="en-US" altLang="zh-CN" dirty="0" smtClean="0"/>
          </a:p>
          <a:p>
            <a:r>
              <a:rPr lang="zh-CN" altLang="en-US" dirty="0" smtClean="0"/>
              <a:t>可以查从未使用的索引</a:t>
            </a:r>
            <a:endParaRPr lang="en-US" altLang="zh-CN" dirty="0" smtClean="0"/>
          </a:p>
          <a:p>
            <a:r>
              <a:rPr lang="zh-CN" altLang="en-US" dirty="0" smtClean="0"/>
              <a:t>可以查复制用户的</a:t>
            </a:r>
            <a:r>
              <a:rPr lang="en-US" altLang="zh-CN" dirty="0" smtClean="0"/>
              <a:t>CONNECTED_TIME</a:t>
            </a:r>
            <a:r>
              <a:rPr lang="zh-CN" altLang="en-US" dirty="0" smtClean="0"/>
              <a:t>和</a:t>
            </a:r>
            <a:r>
              <a:rPr lang="en-US" altLang="zh-CN" dirty="0" smtClean="0"/>
              <a:t>BUSY_TIME </a:t>
            </a:r>
            <a:r>
              <a:rPr lang="zh-CN" altLang="en-US" dirty="0" smtClean="0"/>
              <a:t>以确认复制是否会很难跟上主库的进度</a:t>
            </a:r>
            <a:endParaRPr lang="en-US" altLang="zh-CN" dirty="0" smtClean="0"/>
          </a:p>
          <a:p>
            <a:r>
              <a:rPr lang="en-US" altLang="zh-CN" dirty="0" smtClean="0"/>
              <a:t>5.6</a:t>
            </a:r>
            <a:r>
              <a:rPr lang="zh-CN" altLang="en-US" dirty="0" smtClean="0"/>
              <a:t>中</a:t>
            </a:r>
            <a:r>
              <a:rPr lang="en-US" altLang="zh-CN" dirty="0" smtClean="0"/>
              <a:t>performance schema</a:t>
            </a:r>
            <a:r>
              <a:rPr lang="zh-CN" altLang="en-US" dirty="0" smtClean="0"/>
              <a:t>中也要添加类似的功能</a:t>
            </a:r>
            <a:endParaRPr lang="zh-CN" altLang="en-US" dirty="0"/>
          </a:p>
        </p:txBody>
      </p:sp>
      <p:sp>
        <p:nvSpPr>
          <p:cNvPr id="5" name="内容占位符 4"/>
          <p:cNvSpPr>
            <a:spLocks noGrp="1"/>
          </p:cNvSpPr>
          <p:nvPr>
            <p:ph sz="half" idx="2"/>
          </p:nvPr>
        </p:nvSpPr>
        <p:spPr/>
        <p:txBody>
          <a:bodyPr>
            <a:normAutofit lnSpcReduction="10000"/>
          </a:bodyPr>
          <a:lstStyle/>
          <a:p>
            <a:r>
              <a:rPr lang="zh-CN" altLang="en-US" dirty="0" smtClean="0"/>
              <a:t>使用</a:t>
            </a:r>
            <a:r>
              <a:rPr lang="en-US" altLang="zh-CN" dirty="0" err="1" smtClean="0"/>
              <a:t>strace</a:t>
            </a:r>
            <a:endParaRPr lang="en-US" altLang="zh-CN" dirty="0" smtClean="0"/>
          </a:p>
          <a:p>
            <a:pPr lvl="1"/>
            <a:r>
              <a:rPr lang="zh-CN" altLang="en-US" dirty="0" smtClean="0"/>
              <a:t>计算系统调用的时间并打印，</a:t>
            </a:r>
            <a:endParaRPr lang="en-US" altLang="zh-CN" dirty="0" smtClean="0"/>
          </a:p>
          <a:p>
            <a:pPr lvl="1"/>
            <a:r>
              <a:rPr lang="zh-CN" altLang="en-US" dirty="0"/>
              <a:t>附加</a:t>
            </a:r>
            <a:r>
              <a:rPr lang="zh-CN" altLang="en-US" dirty="0" smtClean="0"/>
              <a:t>上去</a:t>
            </a:r>
            <a:r>
              <a:rPr lang="en-US" altLang="zh-CN" dirty="0" err="1" smtClean="0"/>
              <a:t>mysqld</a:t>
            </a:r>
            <a:r>
              <a:rPr lang="zh-CN" altLang="en-US" dirty="0" smtClean="0"/>
              <a:t>运行会很慢</a:t>
            </a:r>
            <a:endParaRPr lang="zh-CN" altLang="en-US" dirty="0"/>
          </a:p>
        </p:txBody>
      </p:sp>
    </p:spTree>
    <p:extLst>
      <p:ext uri="{BB962C8B-B14F-4D97-AF65-F5344CB8AC3E}">
        <p14:creationId xmlns:p14="http://schemas.microsoft.com/office/powerpoint/2010/main" val="2098276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总结</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7899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性能优化简介：</a:t>
            </a:r>
            <a:endParaRPr lang="zh-CN" altLang="en-US" dirty="0"/>
          </a:p>
        </p:txBody>
      </p:sp>
      <p:sp>
        <p:nvSpPr>
          <p:cNvPr id="3" name="内容占位符 2"/>
          <p:cNvSpPr>
            <a:spLocks noGrp="1"/>
          </p:cNvSpPr>
          <p:nvPr>
            <p:ph idx="1"/>
          </p:nvPr>
        </p:nvSpPr>
        <p:spPr/>
        <p:txBody>
          <a:bodyPr>
            <a:normAutofit/>
          </a:bodyPr>
          <a:lstStyle/>
          <a:p>
            <a:r>
              <a:rPr lang="zh-CN" altLang="en-US" dirty="0"/>
              <a:t>性能的定义：性能即响应时间</a:t>
            </a:r>
            <a:endParaRPr lang="en-US" altLang="zh-CN" dirty="0"/>
          </a:p>
          <a:p>
            <a:pPr lvl="1"/>
            <a:r>
              <a:rPr lang="zh-CN" altLang="en-US" dirty="0"/>
              <a:t>优化就是在一定的工作负载下尽可能的降低响应时间</a:t>
            </a:r>
            <a:endParaRPr lang="en-US" altLang="zh-CN" dirty="0"/>
          </a:p>
          <a:p>
            <a:endParaRPr lang="en-US" altLang="zh-CN" dirty="0" smtClean="0"/>
          </a:p>
          <a:p>
            <a:r>
              <a:rPr lang="zh-CN" altLang="en-US" dirty="0" smtClean="0"/>
              <a:t>资源是用来消耗的，有时候升级版本会出现</a:t>
            </a:r>
            <a:r>
              <a:rPr lang="en-US" altLang="zh-CN" dirty="0" smtClean="0"/>
              <a:t>CPU</a:t>
            </a:r>
            <a:r>
              <a:rPr lang="zh-CN" altLang="en-US" dirty="0" smtClean="0"/>
              <a:t>利用率上升的情况这不代表性能出现了问题，还有可能是资源的利用率上升了，响应时间反而有可能变好了</a:t>
            </a:r>
            <a:endParaRPr lang="en-US" altLang="zh-CN" dirty="0" smtClean="0"/>
          </a:p>
          <a:p>
            <a:r>
              <a:rPr lang="zh-CN" altLang="en-US" dirty="0" smtClean="0"/>
              <a:t>吞吐量优化其实是性能优化的副产品，因为降低了响应时间</a:t>
            </a:r>
            <a:endParaRPr lang="en-US" altLang="zh-CN" dirty="0" smtClean="0"/>
          </a:p>
          <a:p>
            <a:r>
              <a:rPr lang="zh-CN" altLang="en-US" dirty="0"/>
              <a:t>第二</a:t>
            </a:r>
            <a:r>
              <a:rPr lang="zh-CN" altLang="en-US" dirty="0" smtClean="0"/>
              <a:t>个原则：无法测量就无法有效地优化</a:t>
            </a:r>
            <a:endParaRPr lang="en-US" altLang="zh-CN" dirty="0" smtClean="0"/>
          </a:p>
          <a:p>
            <a:pPr lvl="1"/>
            <a:r>
              <a:rPr lang="zh-CN" altLang="en-US" dirty="0" smtClean="0"/>
              <a:t>很多人把精力放在修改一些东西上但是很少进行精确的测量，实际应该把大多时间放在测量响应时间花在哪了</a:t>
            </a:r>
            <a:endParaRPr lang="en-US" altLang="zh-CN" dirty="0" smtClean="0"/>
          </a:p>
        </p:txBody>
      </p:sp>
    </p:spTree>
    <p:extLst>
      <p:ext uri="{BB962C8B-B14F-4D97-AF65-F5344CB8AC3E}">
        <p14:creationId xmlns:p14="http://schemas.microsoft.com/office/powerpoint/2010/main" val="392952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性能剖析</a:t>
            </a:r>
            <a:endParaRPr lang="zh-CN" altLang="en-US" dirty="0"/>
          </a:p>
        </p:txBody>
      </p:sp>
      <p:sp>
        <p:nvSpPr>
          <p:cNvPr id="3" name="内容占位符 2"/>
          <p:cNvSpPr>
            <a:spLocks noGrp="1"/>
          </p:cNvSpPr>
          <p:nvPr>
            <p:ph idx="1"/>
          </p:nvPr>
        </p:nvSpPr>
        <p:spPr/>
        <p:txBody>
          <a:bodyPr/>
          <a:lstStyle/>
          <a:p>
            <a:r>
              <a:rPr lang="zh-CN" altLang="en-US" dirty="0"/>
              <a:t>性能剖析到的步骤：测量任务所花的时间，然后对结果进行统计和排序，将重要的放在前面</a:t>
            </a:r>
          </a:p>
          <a:p>
            <a:r>
              <a:rPr lang="zh-CN" altLang="en-US" dirty="0" smtClean="0"/>
              <a:t>工具：</a:t>
            </a:r>
            <a:r>
              <a:rPr lang="en-US" altLang="zh-CN" dirty="0" smtClean="0"/>
              <a:t>PT</a:t>
            </a:r>
            <a:r>
              <a:rPr lang="zh-CN" altLang="en-US" dirty="0" smtClean="0"/>
              <a:t>中</a:t>
            </a:r>
            <a:r>
              <a:rPr lang="en-US" altLang="zh-CN" dirty="0" err="1" smtClean="0"/>
              <a:t>pt</a:t>
            </a:r>
            <a:r>
              <a:rPr lang="en-US" altLang="zh-CN" dirty="0" smtClean="0"/>
              <a:t>-query-digest</a:t>
            </a:r>
          </a:p>
          <a:p>
            <a:r>
              <a:rPr lang="zh-CN" altLang="en-US" dirty="0" smtClean="0"/>
              <a:t>两种类型的性能剖析：</a:t>
            </a:r>
            <a:endParaRPr lang="en-US" altLang="zh-CN" dirty="0" smtClean="0"/>
          </a:p>
          <a:p>
            <a:pPr lvl="1"/>
            <a:r>
              <a:rPr lang="zh-CN" altLang="en-US" dirty="0" smtClean="0"/>
              <a:t>基于执行时间的分析和基于等待的分析：什么任务执行时间最长，什么地方阻塞时间最长</a:t>
            </a:r>
            <a:endParaRPr lang="en-US" altLang="zh-CN" dirty="0" smtClean="0"/>
          </a:p>
          <a:p>
            <a:pPr lvl="1"/>
            <a:r>
              <a:rPr lang="zh-CN" altLang="en-US" dirty="0" smtClean="0"/>
              <a:t>透过现象看本质：有时候表现为执行时间太长实际上是在等待</a:t>
            </a:r>
            <a:endParaRPr lang="en-US" altLang="zh-CN" dirty="0"/>
          </a:p>
          <a:p>
            <a:endParaRPr lang="en-US" altLang="zh-CN" dirty="0" smtClean="0"/>
          </a:p>
          <a:p>
            <a:r>
              <a:rPr lang="zh-CN" altLang="en-US" dirty="0" smtClean="0"/>
              <a:t>性能剖析的前提：系统的可测量化支持。但是实际系统很少可以做到可测量化。</a:t>
            </a:r>
            <a:r>
              <a:rPr lang="en-US" altLang="zh-CN" dirty="0" smtClean="0"/>
              <a:t>	</a:t>
            </a:r>
            <a:r>
              <a:rPr lang="zh-CN" altLang="en-US" dirty="0" smtClean="0"/>
              <a:t>例如</a:t>
            </a:r>
            <a:r>
              <a:rPr lang="en-US" altLang="zh-CN" dirty="0" smtClean="0"/>
              <a:t>MySQL5.5</a:t>
            </a:r>
            <a:r>
              <a:rPr lang="zh-CN" altLang="en-US" dirty="0" smtClean="0"/>
              <a:t>才提供了</a:t>
            </a:r>
            <a:r>
              <a:rPr lang="en-US" altLang="zh-CN" dirty="0" smtClean="0"/>
              <a:t>performance schema,</a:t>
            </a:r>
            <a:r>
              <a:rPr lang="zh-CN" altLang="en-US" dirty="0" smtClean="0"/>
              <a:t>其中有一些基于时间的测量点。</a:t>
            </a:r>
            <a:r>
              <a:rPr lang="en-US" altLang="zh-CN" dirty="0" smtClean="0"/>
              <a:t>(</a:t>
            </a:r>
            <a:r>
              <a:rPr lang="zh-CN" altLang="en-US" dirty="0" smtClean="0"/>
              <a:t>查询级别的细节数据到</a:t>
            </a:r>
            <a:r>
              <a:rPr lang="en-US" altLang="zh-CN" dirty="0" smtClean="0"/>
              <a:t>5.6</a:t>
            </a:r>
            <a:r>
              <a:rPr lang="zh-CN" altLang="en-US" dirty="0" smtClean="0"/>
              <a:t>才提供</a:t>
            </a:r>
            <a:r>
              <a:rPr lang="en-US" altLang="zh-CN" dirty="0" smtClean="0"/>
              <a:t>)</a:t>
            </a:r>
          </a:p>
        </p:txBody>
      </p:sp>
    </p:spTree>
    <p:extLst>
      <p:ext uri="{BB962C8B-B14F-4D97-AF65-F5344CB8AC3E}">
        <p14:creationId xmlns:p14="http://schemas.microsoft.com/office/powerpoint/2010/main" val="344036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理解性能剖析</a:t>
            </a:r>
            <a:endParaRPr lang="zh-CN" altLang="en-US" dirty="0"/>
          </a:p>
        </p:txBody>
      </p:sp>
      <p:sp>
        <p:nvSpPr>
          <p:cNvPr id="3" name="内容占位符 2"/>
          <p:cNvSpPr>
            <a:spLocks noGrp="1"/>
          </p:cNvSpPr>
          <p:nvPr>
            <p:ph idx="1"/>
          </p:nvPr>
        </p:nvSpPr>
        <p:spPr/>
        <p:txBody>
          <a:bodyPr/>
          <a:lstStyle/>
          <a:p>
            <a:r>
              <a:rPr lang="zh-CN" altLang="en-US" dirty="0" smtClean="0"/>
              <a:t>值得优化的查询：</a:t>
            </a:r>
            <a:endParaRPr lang="en-US" altLang="zh-CN" dirty="0" smtClean="0"/>
          </a:p>
          <a:p>
            <a:pPr lvl="1"/>
            <a:r>
              <a:rPr lang="zh-CN" altLang="en-US" dirty="0" smtClean="0"/>
              <a:t>一些只占响应时间很小比例的查询是不值得优化的</a:t>
            </a:r>
            <a:endParaRPr lang="en-US" altLang="zh-CN" dirty="0" smtClean="0"/>
          </a:p>
          <a:p>
            <a:r>
              <a:rPr lang="zh-CN" altLang="en-US" dirty="0" smtClean="0"/>
              <a:t>异常情况</a:t>
            </a:r>
            <a:endParaRPr lang="en-US" altLang="zh-CN" dirty="0" smtClean="0"/>
          </a:p>
          <a:p>
            <a:pPr lvl="1"/>
            <a:r>
              <a:rPr lang="zh-CN" altLang="en-US" dirty="0" smtClean="0"/>
              <a:t>某些严重影响用户体验的执行几百年频率低也要优化</a:t>
            </a:r>
            <a:endParaRPr lang="en-US" altLang="zh-CN" dirty="0" smtClean="0"/>
          </a:p>
          <a:p>
            <a:r>
              <a:rPr lang="zh-CN" altLang="en-US" dirty="0" smtClean="0"/>
              <a:t>被掩盖的细节</a:t>
            </a:r>
            <a:endParaRPr lang="en-US" altLang="zh-CN" dirty="0" smtClean="0"/>
          </a:p>
          <a:p>
            <a:pPr lvl="1"/>
            <a:r>
              <a:rPr lang="zh-CN" altLang="en-US" dirty="0" smtClean="0"/>
              <a:t>相信平均值是很危险的，它会隐藏很多信息且无法表达全部情况。例如，医院所有病人的平均体温没有任何意义</a:t>
            </a:r>
            <a:endParaRPr lang="en-US" altLang="zh-CN" dirty="0" smtClean="0"/>
          </a:p>
          <a:p>
            <a:r>
              <a:rPr lang="zh-CN" altLang="en-US" dirty="0" smtClean="0"/>
              <a:t>还有一个严重缺失就是：无法在更高层面的堆栈中进行交互式分析，仅仅着眼于单个查询时无法与相关查询联系起来。性能剖析只能管中窥豹而无法将剖析从任务拓展至事务或者</a:t>
            </a:r>
            <a:r>
              <a:rPr lang="en-US" altLang="zh-CN" dirty="0" smtClean="0"/>
              <a:t>page view</a:t>
            </a:r>
            <a:r>
              <a:rPr lang="zh-CN" altLang="en-US" dirty="0" smtClean="0"/>
              <a:t>级别</a:t>
            </a:r>
            <a:endParaRPr lang="zh-CN" altLang="en-US" dirty="0"/>
          </a:p>
        </p:txBody>
      </p:sp>
    </p:spTree>
    <p:extLst>
      <p:ext uri="{BB962C8B-B14F-4D97-AF65-F5344CB8AC3E}">
        <p14:creationId xmlns:p14="http://schemas.microsoft.com/office/powerpoint/2010/main" val="85479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对程序进行性能剖析</a:t>
            </a:r>
            <a:endParaRPr lang="zh-CN" altLang="en-US" dirty="0"/>
          </a:p>
        </p:txBody>
      </p:sp>
      <p:sp>
        <p:nvSpPr>
          <p:cNvPr id="3" name="内容占位符 2"/>
          <p:cNvSpPr>
            <a:spLocks noGrp="1"/>
          </p:cNvSpPr>
          <p:nvPr>
            <p:ph idx="1"/>
          </p:nvPr>
        </p:nvSpPr>
        <p:spPr/>
        <p:txBody>
          <a:bodyPr/>
          <a:lstStyle/>
          <a:p>
            <a:r>
              <a:rPr lang="zh-CN" altLang="en-US" dirty="0" smtClean="0"/>
              <a:t>任何需要消耗时间 的任务都可以进行性能剖析，实际上对应用程序一般比对数据库服务器容易而且回报更多</a:t>
            </a:r>
            <a:endParaRPr lang="en-US" altLang="zh-CN" dirty="0" smtClean="0"/>
          </a:p>
          <a:p>
            <a:r>
              <a:rPr lang="zh-CN" altLang="en-US" dirty="0" smtClean="0"/>
              <a:t>确定应用程序的问题可能需要从外部资源、大量数据处理、循环操作等各方面进行分析，确定</a:t>
            </a:r>
            <a:r>
              <a:rPr lang="en-US" altLang="zh-CN" dirty="0" err="1" smtClean="0"/>
              <a:t>mysql</a:t>
            </a:r>
            <a:r>
              <a:rPr lang="zh-CN" altLang="en-US" dirty="0" smtClean="0"/>
              <a:t>没有这么复杂，只需要一款应用程序的剖析工具即可</a:t>
            </a:r>
            <a:endParaRPr lang="en-US" altLang="zh-CN" dirty="0" smtClean="0"/>
          </a:p>
          <a:p>
            <a:r>
              <a:rPr lang="zh-CN" altLang="en-US" dirty="0" smtClean="0"/>
              <a:t>建议在所有的新项目中都考虑增加性能剖析的代码。往已有的项目中加入性能剖析代码有点困难，新项目就简单一些</a:t>
            </a:r>
            <a:endParaRPr lang="en-US" altLang="zh-CN" dirty="0" smtClean="0"/>
          </a:p>
          <a:p>
            <a:endParaRPr lang="en-US" altLang="zh-CN" dirty="0"/>
          </a:p>
          <a:p>
            <a:r>
              <a:rPr lang="zh-CN" altLang="en-US" dirty="0" smtClean="0"/>
              <a:t>测量</a:t>
            </a:r>
            <a:r>
              <a:rPr lang="en-US" altLang="zh-CN" dirty="0" smtClean="0"/>
              <a:t>PHP</a:t>
            </a:r>
            <a:r>
              <a:rPr lang="zh-CN" altLang="en-US" dirty="0" smtClean="0"/>
              <a:t>应用程序：书上提到了</a:t>
            </a:r>
            <a:r>
              <a:rPr lang="en-US" altLang="zh-CN" dirty="0" err="1" smtClean="0"/>
              <a:t>xhprof</a:t>
            </a:r>
            <a:r>
              <a:rPr lang="zh-CN" altLang="en-US" dirty="0" smtClean="0"/>
              <a:t>的</a:t>
            </a:r>
            <a:r>
              <a:rPr lang="en-US" altLang="zh-CN" dirty="0" smtClean="0"/>
              <a:t>FB</a:t>
            </a:r>
            <a:r>
              <a:rPr lang="zh-CN" altLang="en-US" dirty="0" smtClean="0"/>
              <a:t>出品的工具，还有一个他们自己写的工具</a:t>
            </a:r>
            <a:r>
              <a:rPr lang="en-US" altLang="zh-CN" dirty="0" err="1" smtClean="0"/>
              <a:t>lfp</a:t>
            </a:r>
            <a:r>
              <a:rPr lang="zh-CN" altLang="en-US" dirty="0" smtClean="0"/>
              <a:t>。还有</a:t>
            </a:r>
            <a:r>
              <a:rPr lang="en-US" altLang="zh-CN" dirty="0" err="1" smtClean="0"/>
              <a:t>mysql</a:t>
            </a:r>
            <a:r>
              <a:rPr lang="zh-CN" altLang="en-US" dirty="0" smtClean="0"/>
              <a:t>企业监控器</a:t>
            </a:r>
            <a:endParaRPr lang="en-US" altLang="zh-CN" dirty="0" smtClean="0"/>
          </a:p>
          <a:p>
            <a:endParaRPr lang="zh-CN" altLang="en-US" dirty="0"/>
          </a:p>
        </p:txBody>
      </p:sp>
    </p:spTree>
    <p:extLst>
      <p:ext uri="{BB962C8B-B14F-4D97-AF65-F5344CB8AC3E}">
        <p14:creationId xmlns:p14="http://schemas.microsoft.com/office/powerpoint/2010/main" val="99484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剖析</a:t>
            </a:r>
            <a:r>
              <a:rPr lang="en-US" altLang="zh-CN" dirty="0" smtClean="0"/>
              <a:t>MySQL</a:t>
            </a:r>
            <a:r>
              <a:rPr lang="zh-CN" altLang="en-US" dirty="0" smtClean="0"/>
              <a:t>查询</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对查询进行性能剖析有两种方式，每种方式都有各自的问题 ，可以剖析整个数据库服务器可以分析出来主要的压力是哪里。</a:t>
            </a:r>
            <a:endParaRPr lang="en-US" altLang="zh-CN" dirty="0" smtClean="0"/>
          </a:p>
          <a:p>
            <a:r>
              <a:rPr lang="zh-CN" altLang="en-US" dirty="0" smtClean="0"/>
              <a:t>定位到具体需要优化的查询之后钻取下去对这些查询进行单独剖析，分析哪些子任务是响应时间的主要消耗者</a:t>
            </a:r>
            <a:endParaRPr lang="en-US" altLang="zh-CN" dirty="0"/>
          </a:p>
          <a:p>
            <a:r>
              <a:rPr lang="zh-CN" altLang="en-US" dirty="0" smtClean="0"/>
              <a:t>剖服务器负载</a:t>
            </a:r>
            <a:endParaRPr lang="en-US" altLang="zh-CN" dirty="0" smtClean="0"/>
          </a:p>
          <a:p>
            <a:pPr lvl="1"/>
            <a:r>
              <a:rPr lang="zh-CN" altLang="en-US" dirty="0" smtClean="0"/>
              <a:t>捕获</a:t>
            </a:r>
            <a:r>
              <a:rPr lang="en-US" altLang="zh-CN" dirty="0" err="1" smtClean="0"/>
              <a:t>mysql</a:t>
            </a:r>
            <a:r>
              <a:rPr lang="zh-CN" altLang="en-US" dirty="0" smtClean="0"/>
              <a:t>的查询到日志文件中</a:t>
            </a:r>
            <a:endParaRPr lang="en-US" altLang="zh-CN" dirty="0" smtClean="0"/>
          </a:p>
          <a:p>
            <a:pPr lvl="1"/>
            <a:r>
              <a:rPr lang="zh-CN" altLang="en-US" dirty="0" smtClean="0"/>
              <a:t>分析查询日志</a:t>
            </a:r>
            <a:endParaRPr lang="en-US" altLang="zh-CN" dirty="0" smtClean="0"/>
          </a:p>
          <a:p>
            <a:r>
              <a:rPr lang="zh-CN" altLang="en-US" dirty="0" smtClean="0"/>
              <a:t>剖析单条查询</a:t>
            </a:r>
            <a:endParaRPr lang="en-US" altLang="zh-CN" dirty="0" smtClean="0"/>
          </a:p>
          <a:p>
            <a:pPr lvl="1"/>
            <a:r>
              <a:rPr lang="zh-CN" altLang="en-US" dirty="0" smtClean="0"/>
              <a:t>使用</a:t>
            </a:r>
            <a:r>
              <a:rPr lang="en-US" altLang="zh-CN" dirty="0" smtClean="0"/>
              <a:t>show profile</a:t>
            </a:r>
          </a:p>
          <a:p>
            <a:pPr lvl="1"/>
            <a:r>
              <a:rPr lang="zh-CN" altLang="en-US" dirty="0" smtClean="0"/>
              <a:t>使用</a:t>
            </a:r>
            <a:r>
              <a:rPr lang="en-US" altLang="zh-CN" dirty="0" smtClean="0"/>
              <a:t>show status</a:t>
            </a:r>
          </a:p>
          <a:p>
            <a:pPr lvl="1"/>
            <a:r>
              <a:rPr lang="zh-CN" altLang="en-US" dirty="0" smtClean="0"/>
              <a:t>使用慢查询日志</a:t>
            </a:r>
            <a:endParaRPr lang="en-US" altLang="zh-CN" dirty="0" smtClean="0"/>
          </a:p>
          <a:p>
            <a:pPr lvl="1"/>
            <a:r>
              <a:rPr lang="zh-CN" altLang="en-US" dirty="0" smtClean="0"/>
              <a:t>使用</a:t>
            </a:r>
            <a:r>
              <a:rPr lang="en-US" altLang="zh-CN" dirty="0" smtClean="0"/>
              <a:t>performance schema</a:t>
            </a:r>
          </a:p>
          <a:p>
            <a:r>
              <a:rPr lang="zh-CN" altLang="en-US" dirty="0" smtClean="0"/>
              <a:t>使用性能剖析</a:t>
            </a:r>
            <a:endParaRPr lang="zh-CN" altLang="en-US" dirty="0"/>
          </a:p>
        </p:txBody>
      </p:sp>
    </p:spTree>
    <p:extLst>
      <p:ext uri="{BB962C8B-B14F-4D97-AF65-F5344CB8AC3E}">
        <p14:creationId xmlns:p14="http://schemas.microsoft.com/office/powerpoint/2010/main" val="359981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a:t>
            </a:r>
            <a:r>
              <a:rPr lang="zh-CN" altLang="en-US" dirty="0" smtClean="0"/>
              <a:t>剖析服务器负载</a:t>
            </a:r>
            <a:endParaRPr lang="zh-CN" altLang="en-US" dirty="0"/>
          </a:p>
        </p:txBody>
      </p:sp>
      <p:sp>
        <p:nvSpPr>
          <p:cNvPr id="3" name="内容占位符 2"/>
          <p:cNvSpPr>
            <a:spLocks noGrp="1"/>
          </p:cNvSpPr>
          <p:nvPr>
            <p:ph idx="1"/>
          </p:nvPr>
        </p:nvSpPr>
        <p:spPr/>
        <p:txBody>
          <a:bodyPr/>
          <a:lstStyle/>
          <a:p>
            <a:r>
              <a:rPr lang="zh-CN" altLang="en-US" dirty="0" smtClean="0"/>
              <a:t>捕获</a:t>
            </a:r>
            <a:r>
              <a:rPr lang="en-US" altLang="zh-CN" dirty="0" err="1" smtClean="0"/>
              <a:t>mysql</a:t>
            </a:r>
            <a:r>
              <a:rPr lang="zh-CN" altLang="en-US" dirty="0" smtClean="0"/>
              <a:t>的查询到日志文件汇总</a:t>
            </a:r>
            <a:endParaRPr lang="en-US" altLang="zh-CN" dirty="0" smtClean="0"/>
          </a:p>
          <a:p>
            <a:pPr lvl="1"/>
            <a:r>
              <a:rPr lang="zh-CN" altLang="en-US" dirty="0" smtClean="0"/>
              <a:t>慢查询日志，通过</a:t>
            </a:r>
            <a:r>
              <a:rPr lang="en-US" altLang="zh-CN" dirty="0" err="1" smtClean="0"/>
              <a:t>Long_query_time</a:t>
            </a:r>
            <a:r>
              <a:rPr lang="en-US" altLang="zh-CN" dirty="0" smtClean="0"/>
              <a:t> </a:t>
            </a:r>
            <a:r>
              <a:rPr lang="zh-CN" altLang="en-US" dirty="0" smtClean="0"/>
              <a:t>在</a:t>
            </a:r>
            <a:r>
              <a:rPr lang="en-US" altLang="zh-CN" dirty="0" smtClean="0"/>
              <a:t>5.1</a:t>
            </a:r>
            <a:r>
              <a:rPr lang="zh-CN" altLang="en-US" dirty="0" smtClean="0"/>
              <a:t>之后可以做到微秒级。长时间使用记得做日志轮转</a:t>
            </a:r>
            <a:r>
              <a:rPr lang="en-US" altLang="zh-CN" dirty="0" smtClean="0"/>
              <a:t>(log rotation)</a:t>
            </a:r>
            <a:endParaRPr lang="en-US" altLang="zh-CN" dirty="0"/>
          </a:p>
          <a:p>
            <a:pPr lvl="1"/>
            <a:r>
              <a:rPr lang="zh-CN" altLang="en-US" dirty="0" smtClean="0"/>
              <a:t>还有就是功能更加强大的</a:t>
            </a:r>
            <a:r>
              <a:rPr lang="en-US" altLang="zh-CN" dirty="0" err="1" smtClean="0"/>
              <a:t>percona</a:t>
            </a:r>
            <a:r>
              <a:rPr lang="en-US" altLang="zh-CN" dirty="0" smtClean="0"/>
              <a:t> server</a:t>
            </a:r>
          </a:p>
          <a:p>
            <a:endParaRPr lang="en-US" altLang="zh-CN" dirty="0"/>
          </a:p>
          <a:p>
            <a:r>
              <a:rPr lang="zh-CN" altLang="en-US" dirty="0" smtClean="0"/>
              <a:t>分析查询日志</a:t>
            </a:r>
            <a:endParaRPr lang="en-US" altLang="zh-CN" dirty="0" smtClean="0"/>
          </a:p>
          <a:p>
            <a:pPr lvl="1"/>
            <a:r>
              <a:rPr lang="zh-CN" altLang="en-US" dirty="0" smtClean="0"/>
              <a:t>不要打开整个慢查询日志进行分析，这样浪费时间，可以先生成一个分析报告，然后再查看特别需要关注的部分。</a:t>
            </a:r>
            <a:endParaRPr lang="en-US" altLang="zh-CN" dirty="0" smtClean="0"/>
          </a:p>
          <a:p>
            <a:pPr lvl="1"/>
            <a:r>
              <a:rPr lang="zh-CN" altLang="en-US" dirty="0"/>
              <a:t>慢</a:t>
            </a:r>
            <a:r>
              <a:rPr lang="zh-CN" altLang="en-US" dirty="0" smtClean="0"/>
              <a:t>查询的分析工具：</a:t>
            </a:r>
            <a:r>
              <a:rPr lang="en-US" altLang="zh-CN" dirty="0" err="1" smtClean="0"/>
              <a:t>pt</a:t>
            </a:r>
            <a:r>
              <a:rPr lang="en-US" altLang="zh-CN" dirty="0" smtClean="0"/>
              <a:t>-query-digest	</a:t>
            </a:r>
          </a:p>
          <a:p>
            <a:pPr lvl="1"/>
            <a:r>
              <a:rPr lang="zh-CN" altLang="en-US" dirty="0" smtClean="0"/>
              <a:t>具体如何使用 书上有讲解</a:t>
            </a:r>
            <a:endParaRPr lang="zh-CN" altLang="en-US" dirty="0"/>
          </a:p>
        </p:txBody>
      </p:sp>
    </p:spTree>
    <p:extLst>
      <p:ext uri="{BB962C8B-B14F-4D97-AF65-F5344CB8AC3E}">
        <p14:creationId xmlns:p14="http://schemas.microsoft.com/office/powerpoint/2010/main" val="145303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a:t>
            </a:r>
            <a:r>
              <a:rPr lang="zh-CN" altLang="en-US" dirty="0" smtClean="0"/>
              <a:t>剖析单条查询</a:t>
            </a:r>
            <a:endParaRPr lang="zh-CN" altLang="en-US" dirty="0"/>
          </a:p>
        </p:txBody>
      </p:sp>
      <p:sp>
        <p:nvSpPr>
          <p:cNvPr id="3" name="内容占位符 2"/>
          <p:cNvSpPr>
            <a:spLocks noGrp="1"/>
          </p:cNvSpPr>
          <p:nvPr>
            <p:ph idx="1"/>
          </p:nvPr>
        </p:nvSpPr>
        <p:spPr/>
        <p:txBody>
          <a:bodyPr/>
          <a:lstStyle/>
          <a:p>
            <a:r>
              <a:rPr lang="zh-CN" altLang="en-US" dirty="0" smtClean="0"/>
              <a:t>找到需要优化的单条语句之后就可以针对此查询钻取更多的信息，确认为什么花了这么多时间，以及如何优化。这节的主要目的是介绍如何方便的测量查询执行的各个部分话费了多少时间，有了这些数据才能决定如何优化</a:t>
            </a:r>
            <a:endParaRPr lang="en-US" altLang="zh-CN" dirty="0" smtClean="0"/>
          </a:p>
          <a:p>
            <a:r>
              <a:rPr lang="zh-CN" altLang="en-US" dirty="0" smtClean="0"/>
              <a:t>还有就是</a:t>
            </a:r>
            <a:r>
              <a:rPr lang="en-US" altLang="zh-CN" dirty="0" err="1" smtClean="0"/>
              <a:t>mysql</a:t>
            </a:r>
            <a:r>
              <a:rPr lang="zh-CN" altLang="en-US" dirty="0" smtClean="0"/>
              <a:t>官方的检查点大多对于剖析查询没有什么优化 ，缺失了很多的附加信息。</a:t>
            </a:r>
            <a:endParaRPr lang="en-US" altLang="zh-CN" dirty="0" smtClean="0"/>
          </a:p>
          <a:p>
            <a:r>
              <a:rPr lang="zh-CN" altLang="en-US" dirty="0" smtClean="0"/>
              <a:t>实际使用就是这几种途径</a:t>
            </a:r>
            <a:endParaRPr lang="en-US" altLang="zh-CN" dirty="0" smtClean="0"/>
          </a:p>
          <a:p>
            <a:pPr lvl="1"/>
            <a:r>
              <a:rPr lang="en-US" altLang="zh-CN" dirty="0" smtClean="0"/>
              <a:t>SHOW STATUS;</a:t>
            </a:r>
          </a:p>
          <a:p>
            <a:pPr lvl="1"/>
            <a:r>
              <a:rPr lang="en-US" altLang="zh-CN" dirty="0" smtClean="0"/>
              <a:t>SHOW PROFILE;</a:t>
            </a:r>
          </a:p>
          <a:p>
            <a:pPr lvl="1"/>
            <a:r>
              <a:rPr lang="zh-CN" altLang="en-US" dirty="0" smtClean="0"/>
              <a:t>检查慢查询日志</a:t>
            </a:r>
            <a:endParaRPr lang="en-US" altLang="zh-CN" dirty="0" smtClean="0"/>
          </a:p>
          <a:p>
            <a:pPr lvl="1"/>
            <a:r>
              <a:rPr lang="en-US" altLang="zh-CN" dirty="0" smtClean="0"/>
              <a:t>Performance schema</a:t>
            </a:r>
            <a:endParaRPr lang="zh-CN" altLang="en-US" dirty="0"/>
          </a:p>
        </p:txBody>
      </p:sp>
    </p:spTree>
    <p:extLst>
      <p:ext uri="{BB962C8B-B14F-4D97-AF65-F5344CB8AC3E}">
        <p14:creationId xmlns:p14="http://schemas.microsoft.com/office/powerpoint/2010/main" val="1356664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560</TotalTime>
  <Words>1912</Words>
  <Application>Microsoft Office PowerPoint</Application>
  <PresentationFormat>自定义</PresentationFormat>
  <Paragraphs>160</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离子</vt:lpstr>
      <vt:lpstr>服务器性能剖析</vt:lpstr>
      <vt:lpstr>常见的性能问题</vt:lpstr>
      <vt:lpstr>性能优化简介：</vt:lpstr>
      <vt:lpstr>性能剖析</vt:lpstr>
      <vt:lpstr>理解性能剖析</vt:lpstr>
      <vt:lpstr>3.2对程序进行性能剖析</vt:lpstr>
      <vt:lpstr>3.3剖析MySQL查询</vt:lpstr>
      <vt:lpstr>3.3.1剖析服务器负载</vt:lpstr>
      <vt:lpstr>3.3.2 剖析单条查询</vt:lpstr>
      <vt:lpstr>使用SHOW PROFILE</vt:lpstr>
      <vt:lpstr>使用SHOW STATUS</vt:lpstr>
      <vt:lpstr>使用慢查询日志</vt:lpstr>
      <vt:lpstr>使用performance schema</vt:lpstr>
      <vt:lpstr>3.3.3 使用性能剖析</vt:lpstr>
      <vt:lpstr>3.4 诊断间歇性问题</vt:lpstr>
      <vt:lpstr>3.4.1判断是单条语句还是服务器的问题</vt:lpstr>
      <vt:lpstr>SHOW GLOBAL STATUS;</vt:lpstr>
      <vt:lpstr>SHOW PROCESSLIST; </vt:lpstr>
      <vt:lpstr>使用查询日志 </vt:lpstr>
      <vt:lpstr>3.4.2 捕获诊断数据</vt:lpstr>
      <vt:lpstr>PowerPoint 演示文稿</vt:lpstr>
      <vt:lpstr>3.4.3一个诊断案例</vt:lpstr>
      <vt:lpstr>PowerPoint 演示文稿</vt:lpstr>
      <vt:lpstr>3.5 其他剖析工具</vt:lpstr>
      <vt:lpstr>3.6 总结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服务器性能剖析</dc:title>
  <dc:creator>qinchenbo</dc:creator>
  <cp:lastModifiedBy>微软用户</cp:lastModifiedBy>
  <cp:revision>23</cp:revision>
  <dcterms:created xsi:type="dcterms:W3CDTF">2014-02-23T10:02:37Z</dcterms:created>
  <dcterms:modified xsi:type="dcterms:W3CDTF">2014-02-24T06:50:15Z</dcterms:modified>
</cp:coreProperties>
</file>