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9" d="100"/>
          <a:sy n="79" d="100"/>
        </p:scale>
        <p:origin x="2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2/23/2014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2/23/2014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2/23/2014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2/23/2014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2/23/2014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2/23/2014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2/23/2014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2/23/2014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2/23/2014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2/23/2014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2/23/2014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altLang="zh-CN" dirty="0" smtClean="0"/>
              <a:t>MySQL</a:t>
            </a:r>
            <a:r>
              <a:rPr lang="zh-CN" altLang="en-US" dirty="0" smtClean="0"/>
              <a:t>基准测试</a:t>
            </a:r>
            <a:endParaRPr lang="zh-CN" altLang="en-US" dirty="0"/>
          </a:p>
        </p:txBody>
      </p:sp>
      <p:sp>
        <p:nvSpPr>
          <p:cNvPr id="3" name="副标题 2"/>
          <p:cNvSpPr>
            <a:spLocks noGrp="1"/>
          </p:cNvSpPr>
          <p:nvPr>
            <p:ph type="subTitle" idx="1"/>
          </p:nvPr>
        </p:nvSpPr>
        <p:spPr/>
        <p:txBody>
          <a:bodyPr/>
          <a:lstStyle/>
          <a:p>
            <a:pPr algn="ctr"/>
            <a:r>
              <a:rPr lang="en-US" altLang="zh-CN" dirty="0"/>
              <a:t>《</a:t>
            </a:r>
            <a:r>
              <a:rPr lang="zh-CN" altLang="en-US" dirty="0"/>
              <a:t>高性能</a:t>
            </a:r>
            <a:r>
              <a:rPr lang="en-US" altLang="zh-CN" dirty="0"/>
              <a:t>MySQL》</a:t>
            </a:r>
            <a:r>
              <a:rPr lang="zh-CN" altLang="en-US" dirty="0" smtClean="0"/>
              <a:t>第二章</a:t>
            </a:r>
            <a:endParaRPr lang="zh-CN" altLang="en-US" dirty="0"/>
          </a:p>
          <a:p>
            <a:endParaRPr lang="zh-CN" altLang="en-US" dirty="0"/>
          </a:p>
        </p:txBody>
      </p:sp>
    </p:spTree>
    <p:extLst>
      <p:ext uri="{BB962C8B-B14F-4D97-AF65-F5344CB8AC3E}">
        <p14:creationId xmlns:p14="http://schemas.microsoft.com/office/powerpoint/2010/main" val="30183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a:t>
            </a:r>
            <a:endParaRPr lang="zh-CN" altLang="en-US" dirty="0"/>
          </a:p>
        </p:txBody>
      </p:sp>
      <p:sp>
        <p:nvSpPr>
          <p:cNvPr id="3" name="内容占位符 2"/>
          <p:cNvSpPr>
            <a:spLocks noGrp="1"/>
          </p:cNvSpPr>
          <p:nvPr>
            <p:ph idx="1"/>
          </p:nvPr>
        </p:nvSpPr>
        <p:spPr/>
        <p:txBody>
          <a:bodyPr/>
          <a:lstStyle/>
          <a:p>
            <a:r>
              <a:rPr lang="en-US" altLang="zh-CN" dirty="0" smtClean="0"/>
              <a:t>Why </a:t>
            </a:r>
            <a:r>
              <a:rPr lang="zh-CN" altLang="en-US" dirty="0" smtClean="0"/>
              <a:t>基准测试</a:t>
            </a:r>
            <a:endParaRPr lang="en-US" altLang="zh-CN" dirty="0" smtClean="0"/>
          </a:p>
          <a:p>
            <a:r>
              <a:rPr lang="zh-CN" altLang="en-US" dirty="0" smtClean="0"/>
              <a:t>基准测试的策略</a:t>
            </a:r>
            <a:r>
              <a:rPr lang="en-US" altLang="zh-CN" dirty="0" smtClean="0"/>
              <a:t>:</a:t>
            </a:r>
            <a:r>
              <a:rPr lang="zh-CN" altLang="en-US" dirty="0" smtClean="0"/>
              <a:t>指标是什么</a:t>
            </a:r>
            <a:endParaRPr lang="en-US" altLang="zh-CN" dirty="0" smtClean="0"/>
          </a:p>
          <a:p>
            <a:r>
              <a:rPr lang="zh-CN" altLang="en-US" dirty="0" smtClean="0"/>
              <a:t>基准测试的方法</a:t>
            </a:r>
            <a:endParaRPr lang="en-US" altLang="zh-CN" dirty="0" smtClean="0"/>
          </a:p>
          <a:p>
            <a:pPr lvl="1"/>
            <a:r>
              <a:rPr lang="zh-CN" altLang="en-US" dirty="0" smtClean="0"/>
              <a:t>规划 设计</a:t>
            </a:r>
            <a:endParaRPr lang="en-US" altLang="zh-CN" dirty="0" smtClean="0"/>
          </a:p>
          <a:p>
            <a:pPr lvl="1"/>
            <a:r>
              <a:rPr lang="zh-CN" altLang="en-US" dirty="0" smtClean="0"/>
              <a:t>基准测试运行时间</a:t>
            </a:r>
            <a:endParaRPr lang="en-US" altLang="zh-CN" dirty="0" smtClean="0"/>
          </a:p>
          <a:p>
            <a:pPr lvl="1"/>
            <a:r>
              <a:rPr lang="zh-CN" altLang="en-US" dirty="0" smtClean="0"/>
              <a:t>获取性能和状态</a:t>
            </a:r>
            <a:endParaRPr lang="en-US" altLang="zh-CN" dirty="0" smtClean="0"/>
          </a:p>
          <a:p>
            <a:pPr lvl="1"/>
            <a:r>
              <a:rPr lang="zh-CN" altLang="en-US" dirty="0" smtClean="0"/>
              <a:t>获得准确结果</a:t>
            </a:r>
            <a:endParaRPr lang="en-US" altLang="zh-CN" dirty="0"/>
          </a:p>
          <a:p>
            <a:r>
              <a:rPr lang="zh-CN" altLang="en-US" dirty="0"/>
              <a:t>基准测试</a:t>
            </a:r>
            <a:r>
              <a:rPr lang="zh-CN" altLang="en-US" dirty="0" smtClean="0"/>
              <a:t>工具：集成式 单组件式</a:t>
            </a:r>
            <a:endParaRPr lang="en-US" altLang="zh-CN" dirty="0"/>
          </a:p>
          <a:p>
            <a:r>
              <a:rPr lang="zh-CN" altLang="en-US" dirty="0"/>
              <a:t>基准测试</a:t>
            </a:r>
            <a:r>
              <a:rPr lang="zh-CN" altLang="en-US" dirty="0" smtClean="0"/>
              <a:t>案例 </a:t>
            </a:r>
            <a:r>
              <a:rPr lang="en-US" altLang="zh-CN" dirty="0" err="1" smtClean="0"/>
              <a:t>http_load</a:t>
            </a:r>
            <a:r>
              <a:rPr lang="en-US" altLang="zh-CN" dirty="0" smtClean="0"/>
              <a:t> </a:t>
            </a:r>
            <a:r>
              <a:rPr lang="en-US" altLang="zh-CN" dirty="0" err="1" smtClean="0"/>
              <a:t>sysbench</a:t>
            </a:r>
            <a:r>
              <a:rPr lang="en-US" altLang="zh-CN" dirty="0" smtClean="0"/>
              <a:t> </a:t>
            </a:r>
            <a:r>
              <a:rPr lang="en-US" altLang="zh-CN" dirty="0" err="1" smtClean="0"/>
              <a:t>tpcc</a:t>
            </a:r>
            <a:endParaRPr lang="en-US" altLang="zh-CN" dirty="0"/>
          </a:p>
          <a:p>
            <a:pPr marL="57150" indent="0">
              <a:buNone/>
            </a:pPr>
            <a:endParaRPr lang="en-US" altLang="zh-CN" dirty="0" smtClean="0"/>
          </a:p>
        </p:txBody>
      </p:sp>
    </p:spTree>
    <p:extLst>
      <p:ext uri="{BB962C8B-B14F-4D97-AF65-F5344CB8AC3E}">
        <p14:creationId xmlns:p14="http://schemas.microsoft.com/office/powerpoint/2010/main" val="209132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071282"/>
          </a:xfrm>
        </p:spPr>
        <p:txBody>
          <a:bodyPr/>
          <a:lstStyle/>
          <a:p>
            <a:r>
              <a:rPr lang="en-US" altLang="zh-CN" dirty="0" smtClean="0"/>
              <a:t>Tips</a:t>
            </a:r>
            <a:r>
              <a:rPr lang="zh-CN" altLang="en-US" dirty="0" smtClean="0"/>
              <a:t>：</a:t>
            </a:r>
            <a:endParaRPr lang="zh-CN" altLang="en-US" dirty="0"/>
          </a:p>
        </p:txBody>
      </p:sp>
      <p:sp>
        <p:nvSpPr>
          <p:cNvPr id="3" name="内容占位符 2"/>
          <p:cNvSpPr>
            <a:spLocks noGrp="1"/>
          </p:cNvSpPr>
          <p:nvPr>
            <p:ph idx="1"/>
          </p:nvPr>
        </p:nvSpPr>
        <p:spPr>
          <a:xfrm>
            <a:off x="1103312" y="1767840"/>
            <a:ext cx="8946541" cy="4480559"/>
          </a:xfrm>
        </p:spPr>
        <p:txBody>
          <a:bodyPr>
            <a:normAutofit/>
          </a:bodyPr>
          <a:lstStyle/>
          <a:p>
            <a:r>
              <a:rPr lang="en-US" altLang="zh-CN" dirty="0" err="1" smtClean="0"/>
              <a:t>Mysql</a:t>
            </a:r>
            <a:r>
              <a:rPr lang="zh-CN" altLang="en-US" dirty="0" smtClean="0"/>
              <a:t>并非总是应用的瓶颈</a:t>
            </a:r>
            <a:endParaRPr lang="en-US" altLang="zh-CN" dirty="0" smtClean="0"/>
          </a:p>
          <a:p>
            <a:r>
              <a:rPr lang="zh-CN" altLang="en-US" dirty="0" smtClean="0"/>
              <a:t>只有对应用整体测试才能发现各部分之间的缓存带来的影响</a:t>
            </a:r>
            <a:endParaRPr lang="en-US" altLang="zh-CN" dirty="0" smtClean="0"/>
          </a:p>
          <a:p>
            <a:endParaRPr lang="en-US" altLang="zh-CN" dirty="0"/>
          </a:p>
          <a:p>
            <a:r>
              <a:rPr lang="zh-CN" altLang="en-US" dirty="0" smtClean="0"/>
              <a:t>测试指标：吞吐量</a:t>
            </a:r>
            <a:r>
              <a:rPr lang="en-US" altLang="zh-CN" dirty="0" smtClean="0"/>
              <a:t>	</a:t>
            </a:r>
            <a:r>
              <a:rPr lang="zh-CN" altLang="en-US" dirty="0" smtClean="0"/>
              <a:t>响应时间或者延迟</a:t>
            </a:r>
            <a:r>
              <a:rPr lang="en-US" altLang="zh-CN" dirty="0" smtClean="0"/>
              <a:t>	</a:t>
            </a:r>
            <a:r>
              <a:rPr lang="zh-CN" altLang="en-US" dirty="0" smtClean="0"/>
              <a:t>并发性</a:t>
            </a:r>
            <a:r>
              <a:rPr lang="en-US" altLang="zh-CN" dirty="0" smtClean="0"/>
              <a:t>	</a:t>
            </a:r>
            <a:r>
              <a:rPr lang="zh-CN" altLang="en-US" dirty="0" smtClean="0"/>
              <a:t>可拓展性</a:t>
            </a:r>
            <a:endParaRPr lang="en-US" altLang="zh-CN" dirty="0" smtClean="0"/>
          </a:p>
          <a:p>
            <a:r>
              <a:rPr lang="zh-CN" altLang="en-US" dirty="0" smtClean="0"/>
              <a:t>针对不同的指标采用不同的方法，例如针对延迟和吞吐量就要采用不同的方法</a:t>
            </a:r>
            <a:endParaRPr lang="en-US" altLang="zh-CN" dirty="0" smtClean="0"/>
          </a:p>
          <a:p>
            <a:r>
              <a:rPr lang="en-US" altLang="zh-CN" dirty="0" smtClean="0"/>
              <a:t>SSD</a:t>
            </a:r>
            <a:r>
              <a:rPr lang="zh-CN" altLang="en-US" dirty="0" smtClean="0"/>
              <a:t>或者</a:t>
            </a:r>
            <a:r>
              <a:rPr lang="en-US" altLang="zh-CN" dirty="0" smtClean="0"/>
              <a:t>PCIE</a:t>
            </a:r>
            <a:r>
              <a:rPr lang="zh-CN" altLang="en-US" dirty="0" smtClean="0"/>
              <a:t>也会给基准测试带来很大挑战</a:t>
            </a:r>
            <a:endParaRPr lang="en-US" altLang="zh-CN" dirty="0"/>
          </a:p>
          <a:p>
            <a:r>
              <a:rPr lang="zh-CN" altLang="en-US" dirty="0" smtClean="0"/>
              <a:t>系统预热之后再测试</a:t>
            </a:r>
            <a:endParaRPr lang="en-US" altLang="zh-CN" dirty="0" smtClean="0"/>
          </a:p>
          <a:p>
            <a:endParaRPr lang="en-US" altLang="zh-CN" dirty="0"/>
          </a:p>
          <a:p>
            <a:r>
              <a:rPr lang="zh-CN" altLang="en-US" dirty="0" smtClean="0"/>
              <a:t>避免错误的测试方法：使用真实数据的子集，错误的数据分布，多用户场景做单用户测试等等。。</a:t>
            </a: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2676657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尽可能的多收集系统信息，例如</a:t>
            </a:r>
            <a:r>
              <a:rPr lang="en-US" altLang="zh-CN" dirty="0" smtClean="0"/>
              <a:t>CPU IO NET ;SHOW GLOBAL STATUS</a:t>
            </a:r>
            <a:r>
              <a:rPr lang="zh-CN" altLang="en-US" dirty="0" smtClean="0"/>
              <a:t>计数器等</a:t>
            </a:r>
            <a:endParaRPr lang="en-US" altLang="zh-CN" dirty="0" smtClean="0"/>
          </a:p>
          <a:p>
            <a:r>
              <a:rPr lang="zh-CN" altLang="en-US" dirty="0" smtClean="0"/>
              <a:t>确认测试结果是否可重复，注意很多外部因素</a:t>
            </a:r>
            <a:endParaRPr lang="en-US" altLang="zh-CN" dirty="0" smtClean="0"/>
          </a:p>
          <a:p>
            <a:r>
              <a:rPr lang="zh-CN" altLang="en-US" dirty="0" smtClean="0"/>
              <a:t>抽取结果</a:t>
            </a:r>
            <a:endParaRPr lang="en-US" altLang="zh-CN" dirty="0" smtClean="0"/>
          </a:p>
          <a:p>
            <a:r>
              <a:rPr lang="zh-CN" altLang="en-US" dirty="0" smtClean="0"/>
              <a:t>绘制图形，更容易发现问题</a:t>
            </a:r>
            <a:endParaRPr lang="en-US" altLang="zh-CN" dirty="0" smtClean="0"/>
          </a:p>
          <a:p>
            <a:r>
              <a:rPr lang="zh-CN" altLang="en-US" dirty="0"/>
              <a:t>一</a:t>
            </a:r>
            <a:r>
              <a:rPr lang="zh-CN" altLang="en-US" dirty="0" smtClean="0"/>
              <a:t>个收集测试数据的</a:t>
            </a:r>
            <a:r>
              <a:rPr lang="en-US" altLang="zh-CN" dirty="0" smtClean="0"/>
              <a:t>shell</a:t>
            </a:r>
            <a:r>
              <a:rPr lang="zh-CN" altLang="en-US" dirty="0" smtClean="0"/>
              <a:t>脚本，还有一些小技巧：</a:t>
            </a:r>
            <a:endParaRPr lang="en-US" altLang="zh-CN" dirty="0" smtClean="0"/>
          </a:p>
          <a:p>
            <a:pPr lvl="1"/>
            <a:r>
              <a:rPr lang="zh-CN" altLang="en-US" dirty="0" smtClean="0"/>
              <a:t>包含当前记录的时间戳</a:t>
            </a:r>
            <a:endParaRPr lang="en-US" altLang="zh-CN" dirty="0" smtClean="0"/>
          </a:p>
          <a:p>
            <a:pPr lvl="1"/>
            <a:r>
              <a:rPr lang="zh-CN" altLang="en-US" dirty="0" smtClean="0"/>
              <a:t>先收集原始数据再做预处理</a:t>
            </a:r>
            <a:endParaRPr lang="en-US" altLang="zh-CN" dirty="0" smtClean="0"/>
          </a:p>
          <a:p>
            <a:pPr lvl="1"/>
            <a:r>
              <a:rPr lang="zh-CN" altLang="en-US" dirty="0" smtClean="0"/>
              <a:t>或者还可以使用</a:t>
            </a:r>
            <a:r>
              <a:rPr lang="en-US" altLang="zh-CN" dirty="0" err="1" smtClean="0"/>
              <a:t>pt-diskstats</a:t>
            </a:r>
            <a:r>
              <a:rPr lang="zh-CN" altLang="en-US" dirty="0" smtClean="0"/>
              <a:t>来分析磁盘</a:t>
            </a:r>
            <a:r>
              <a:rPr lang="en-US" altLang="zh-CN" dirty="0" err="1" smtClean="0"/>
              <a:t>io</a:t>
            </a:r>
            <a:r>
              <a:rPr lang="zh-CN" altLang="en-US" dirty="0" smtClean="0"/>
              <a:t>供后续分析使用</a:t>
            </a:r>
            <a:endParaRPr lang="zh-CN" altLang="en-US" dirty="0"/>
          </a:p>
        </p:txBody>
      </p:sp>
    </p:spTree>
    <p:extLst>
      <p:ext uri="{BB962C8B-B14F-4D97-AF65-F5344CB8AC3E}">
        <p14:creationId xmlns:p14="http://schemas.microsoft.com/office/powerpoint/2010/main" val="843998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基准测试工具</a:t>
            </a:r>
            <a:endParaRPr lang="zh-CN" altLang="en-US" dirty="0"/>
          </a:p>
        </p:txBody>
      </p:sp>
      <p:sp>
        <p:nvSpPr>
          <p:cNvPr id="4" name="内容占位符 3"/>
          <p:cNvSpPr>
            <a:spLocks noGrp="1"/>
          </p:cNvSpPr>
          <p:nvPr>
            <p:ph sz="half" idx="1"/>
          </p:nvPr>
        </p:nvSpPr>
        <p:spPr/>
        <p:txBody>
          <a:bodyPr/>
          <a:lstStyle/>
          <a:p>
            <a:r>
              <a:rPr lang="zh-CN" altLang="en-US" dirty="0" smtClean="0"/>
              <a:t>单件式测试工具</a:t>
            </a:r>
            <a:endParaRPr lang="en-US" altLang="zh-CN" dirty="0" smtClean="0"/>
          </a:p>
          <a:p>
            <a:pPr lvl="1"/>
            <a:r>
              <a:rPr lang="en-US" altLang="zh-CN" dirty="0" err="1" smtClean="0"/>
              <a:t>Percona</a:t>
            </a:r>
            <a:r>
              <a:rPr lang="en-US" altLang="zh-CN" dirty="0" smtClean="0"/>
              <a:t> TPCC-</a:t>
            </a:r>
            <a:r>
              <a:rPr lang="en-US" altLang="zh-CN" dirty="0" err="1" smtClean="0"/>
              <a:t>mysql</a:t>
            </a:r>
            <a:r>
              <a:rPr lang="en-US" altLang="zh-CN" dirty="0" smtClean="0"/>
              <a:t> tool</a:t>
            </a:r>
          </a:p>
          <a:p>
            <a:pPr lvl="1"/>
            <a:r>
              <a:rPr lang="en-US" altLang="zh-CN" dirty="0" err="1" smtClean="0"/>
              <a:t>Sysbench</a:t>
            </a:r>
            <a:r>
              <a:rPr lang="en-US" altLang="zh-CN" dirty="0" smtClean="0"/>
              <a:t>	</a:t>
            </a:r>
            <a:r>
              <a:rPr lang="zh-CN" altLang="en-US" dirty="0" smtClean="0"/>
              <a:t>全能测试工具</a:t>
            </a:r>
            <a:endParaRPr lang="en-US" altLang="zh-CN" dirty="0" smtClean="0"/>
          </a:p>
          <a:p>
            <a:pPr lvl="1"/>
            <a:r>
              <a:rPr lang="en-US" altLang="zh-CN" dirty="0" err="1" smtClean="0"/>
              <a:t>Mysqllap</a:t>
            </a:r>
            <a:endParaRPr lang="en-US" altLang="zh-CN" dirty="0" smtClean="0"/>
          </a:p>
          <a:p>
            <a:pPr lvl="1"/>
            <a:r>
              <a:rPr lang="en-US" altLang="zh-CN" dirty="0" err="1" smtClean="0"/>
              <a:t>Mysql</a:t>
            </a:r>
            <a:r>
              <a:rPr lang="en-US" altLang="zh-CN" dirty="0" smtClean="0"/>
              <a:t> benchmark suite</a:t>
            </a:r>
          </a:p>
          <a:p>
            <a:pPr lvl="1"/>
            <a:r>
              <a:rPr lang="zh-CN" altLang="en-US" dirty="0" smtClean="0"/>
              <a:t>。。。</a:t>
            </a:r>
            <a:endParaRPr lang="en-US" altLang="zh-CN" dirty="0" smtClean="0"/>
          </a:p>
          <a:p>
            <a:pPr lvl="1"/>
            <a:endParaRPr lang="en-US" altLang="zh-CN" dirty="0" smtClean="0"/>
          </a:p>
        </p:txBody>
      </p:sp>
      <p:sp>
        <p:nvSpPr>
          <p:cNvPr id="5" name="内容占位符 4"/>
          <p:cNvSpPr>
            <a:spLocks noGrp="1"/>
          </p:cNvSpPr>
          <p:nvPr>
            <p:ph sz="half" idx="2"/>
          </p:nvPr>
        </p:nvSpPr>
        <p:spPr/>
        <p:txBody>
          <a:bodyPr/>
          <a:lstStyle/>
          <a:p>
            <a:r>
              <a:rPr lang="zh-CN" altLang="en-US" dirty="0" smtClean="0"/>
              <a:t>集成式测试工具</a:t>
            </a:r>
            <a:endParaRPr lang="en-US" altLang="zh-CN" dirty="0" smtClean="0"/>
          </a:p>
          <a:p>
            <a:pPr lvl="1"/>
            <a:r>
              <a:rPr lang="en-US" altLang="zh-CN" dirty="0" err="1" smtClean="0"/>
              <a:t>Ab</a:t>
            </a:r>
            <a:endParaRPr lang="en-US" altLang="zh-CN" dirty="0" smtClean="0"/>
          </a:p>
          <a:p>
            <a:pPr lvl="1"/>
            <a:r>
              <a:rPr lang="en-US" altLang="zh-CN" dirty="0" err="1" smtClean="0"/>
              <a:t>http_load</a:t>
            </a:r>
            <a:endParaRPr lang="en-US" altLang="zh-CN" dirty="0" smtClean="0"/>
          </a:p>
          <a:p>
            <a:pPr lvl="1"/>
            <a:r>
              <a:rPr lang="en-US" altLang="zh-CN" dirty="0" err="1" smtClean="0"/>
              <a:t>Jmeter</a:t>
            </a:r>
            <a:endParaRPr lang="en-US" altLang="zh-CN" dirty="0" smtClean="0"/>
          </a:p>
          <a:p>
            <a:pPr lvl="1"/>
            <a:endParaRPr lang="zh-CN" altLang="en-US" dirty="0"/>
          </a:p>
        </p:txBody>
      </p:sp>
    </p:spTree>
    <p:extLst>
      <p:ext uri="{BB962C8B-B14F-4D97-AF65-F5344CB8AC3E}">
        <p14:creationId xmlns:p14="http://schemas.microsoft.com/office/powerpoint/2010/main" val="296785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基准测试案例</a:t>
            </a:r>
            <a:endParaRPr lang="zh-CN" altLang="en-US" dirty="0"/>
          </a:p>
        </p:txBody>
      </p:sp>
      <p:sp>
        <p:nvSpPr>
          <p:cNvPr id="3" name="内容占位符 2"/>
          <p:cNvSpPr>
            <a:spLocks noGrp="1"/>
          </p:cNvSpPr>
          <p:nvPr>
            <p:ph sz="half" idx="1"/>
          </p:nvPr>
        </p:nvSpPr>
        <p:spPr/>
        <p:txBody>
          <a:bodyPr/>
          <a:lstStyle/>
          <a:p>
            <a:r>
              <a:rPr lang="en-US" altLang="zh-CN" dirty="0" err="1" smtClean="0"/>
              <a:t>http_load</a:t>
            </a:r>
            <a:endParaRPr lang="en-US" altLang="zh-CN" dirty="0" smtClean="0"/>
          </a:p>
          <a:p>
            <a:r>
              <a:rPr lang="en-US" altLang="zh-CN" dirty="0" err="1" smtClean="0"/>
              <a:t>Mysql</a:t>
            </a:r>
            <a:r>
              <a:rPr lang="zh-CN" altLang="en-US" dirty="0" smtClean="0"/>
              <a:t>基准测试套件</a:t>
            </a:r>
            <a:endParaRPr lang="en-US" altLang="zh-CN" dirty="0" smtClean="0"/>
          </a:p>
          <a:p>
            <a:r>
              <a:rPr lang="en-US" altLang="zh-CN" dirty="0" smtClean="0"/>
              <a:t>Dbt2 TPC-C</a:t>
            </a:r>
            <a:r>
              <a:rPr lang="zh-CN" altLang="en-US" dirty="0" smtClean="0"/>
              <a:t>测试</a:t>
            </a:r>
            <a:endParaRPr lang="en-US" altLang="zh-CN" dirty="0" smtClean="0"/>
          </a:p>
          <a:p>
            <a:r>
              <a:rPr lang="en-US" altLang="zh-CN" dirty="0" err="1" smtClean="0"/>
              <a:t>Percona</a:t>
            </a:r>
            <a:r>
              <a:rPr lang="en-US" altLang="zh-CN" dirty="0" smtClean="0"/>
              <a:t> </a:t>
            </a:r>
            <a:r>
              <a:rPr lang="en-US" altLang="zh-CN" dirty="0" err="1" smtClean="0"/>
              <a:t>tpcc-mysql</a:t>
            </a:r>
            <a:r>
              <a:rPr lang="zh-CN" altLang="en-US" dirty="0" smtClean="0"/>
              <a:t>测试工具</a:t>
            </a:r>
            <a:endParaRPr lang="en-US" altLang="zh-CN" dirty="0" smtClean="0"/>
          </a:p>
          <a:p>
            <a:r>
              <a:rPr lang="en-US" altLang="zh-CN" dirty="0" err="1" smtClean="0"/>
              <a:t>Sysbench</a:t>
            </a:r>
            <a:endParaRPr lang="en-US" altLang="zh-CN" dirty="0" smtClean="0"/>
          </a:p>
          <a:p>
            <a:pPr lvl="1"/>
            <a:r>
              <a:rPr lang="en-US" altLang="zh-CN" dirty="0" err="1" smtClean="0"/>
              <a:t>Cpu</a:t>
            </a:r>
            <a:r>
              <a:rPr lang="zh-CN" altLang="en-US" dirty="0" smtClean="0"/>
              <a:t>基准测试</a:t>
            </a:r>
            <a:endParaRPr lang="en-US" altLang="zh-CN" dirty="0" smtClean="0"/>
          </a:p>
          <a:p>
            <a:pPr lvl="1"/>
            <a:r>
              <a:rPr lang="zh-CN" altLang="en-US" dirty="0" smtClean="0"/>
              <a:t>文件</a:t>
            </a:r>
            <a:r>
              <a:rPr lang="en-US" altLang="zh-CN" dirty="0" smtClean="0"/>
              <a:t>IO</a:t>
            </a:r>
            <a:r>
              <a:rPr lang="zh-CN" altLang="en-US" dirty="0" smtClean="0"/>
              <a:t>基准测试</a:t>
            </a:r>
            <a:endParaRPr lang="en-US" altLang="zh-CN" dirty="0" smtClean="0"/>
          </a:p>
          <a:p>
            <a:pPr lvl="1"/>
            <a:r>
              <a:rPr lang="en-US" altLang="zh-CN" dirty="0" smtClean="0"/>
              <a:t>OLTP</a:t>
            </a:r>
            <a:r>
              <a:rPr lang="zh-CN" altLang="en-US" dirty="0" smtClean="0"/>
              <a:t>基准测试</a:t>
            </a:r>
            <a:endParaRPr lang="en-US" altLang="zh-CN" dirty="0" smtClean="0"/>
          </a:p>
          <a:p>
            <a:pPr lvl="1"/>
            <a:r>
              <a:rPr lang="zh-CN" altLang="en-US" dirty="0" smtClean="0"/>
              <a:t>还有其他特性</a:t>
            </a:r>
            <a:endParaRPr lang="en-US" altLang="zh-CN" dirty="0" smtClean="0"/>
          </a:p>
        </p:txBody>
      </p:sp>
      <p:sp>
        <p:nvSpPr>
          <p:cNvPr id="4" name="内容占位符 3"/>
          <p:cNvSpPr>
            <a:spLocks noGrp="1"/>
          </p:cNvSpPr>
          <p:nvPr>
            <p:ph sz="half" idx="2"/>
          </p:nvPr>
        </p:nvSpPr>
        <p:spPr/>
        <p:txBody>
          <a:bodyPr/>
          <a:lstStyle/>
          <a:p>
            <a:r>
              <a:rPr lang="zh-CN" altLang="en-US" sz="2000" dirty="0" smtClean="0"/>
              <a:t>总结：</a:t>
            </a:r>
            <a:endParaRPr lang="en-US" altLang="zh-CN" sz="2000" dirty="0" smtClean="0"/>
          </a:p>
          <a:p>
            <a:pPr lvl="1"/>
            <a:r>
              <a:rPr lang="zh-CN" altLang="en-US" dirty="0" smtClean="0"/>
              <a:t>如果没有做过基准测试，至少要熟悉</a:t>
            </a:r>
            <a:r>
              <a:rPr lang="en-US" altLang="zh-CN" dirty="0" err="1" smtClean="0"/>
              <a:t>sysbench</a:t>
            </a:r>
            <a:r>
              <a:rPr lang="zh-CN" altLang="en-US" dirty="0" smtClean="0"/>
              <a:t>。可以先学习</a:t>
            </a:r>
            <a:r>
              <a:rPr lang="en-US" altLang="zh-CN" dirty="0" err="1" smtClean="0"/>
              <a:t>oltp</a:t>
            </a:r>
            <a:r>
              <a:rPr lang="zh-CN" altLang="en-US" dirty="0" smtClean="0"/>
              <a:t>和</a:t>
            </a:r>
            <a:r>
              <a:rPr lang="en-US" altLang="zh-CN" dirty="0" err="1" smtClean="0"/>
              <a:t>fileio</a:t>
            </a:r>
            <a:r>
              <a:rPr lang="zh-CN" altLang="en-US" dirty="0" smtClean="0"/>
              <a:t>测试。</a:t>
            </a:r>
            <a:endParaRPr lang="en-US" altLang="zh-CN" dirty="0" smtClean="0"/>
          </a:p>
          <a:p>
            <a:pPr lvl="1"/>
            <a:r>
              <a:rPr lang="en-US" altLang="zh-CN" dirty="0" err="1" smtClean="0"/>
              <a:t>Oltp</a:t>
            </a:r>
            <a:r>
              <a:rPr lang="zh-CN" altLang="en-US" dirty="0" smtClean="0"/>
              <a:t>可以比较不同系统的性能。另一方面文件系统和磁盘测试可以在系统出现问题的时候诊断和隔离异常组件</a:t>
            </a:r>
            <a:endParaRPr lang="en-US" altLang="zh-CN" dirty="0" smtClean="0"/>
          </a:p>
          <a:p>
            <a:pPr lvl="1"/>
            <a:endParaRPr lang="en-US" altLang="zh-CN" dirty="0"/>
          </a:p>
          <a:p>
            <a:pPr lvl="1"/>
            <a:r>
              <a:rPr lang="zh-CN" altLang="en-US" dirty="0" smtClean="0"/>
              <a:t>选择合适的测试工具，深入学习，建立一个脚本库，方便测试收集结果</a:t>
            </a:r>
            <a:endParaRPr lang="en-US" altLang="zh-CN" dirty="0" smtClean="0"/>
          </a:p>
          <a:p>
            <a:pPr lvl="1"/>
            <a:r>
              <a:rPr lang="zh-CN" altLang="en-US" dirty="0" smtClean="0"/>
              <a:t>熟悉一种绘图工具</a:t>
            </a:r>
            <a:endParaRPr lang="zh-CN" altLang="en-US" dirty="0"/>
          </a:p>
        </p:txBody>
      </p:sp>
    </p:spTree>
    <p:extLst>
      <p:ext uri="{BB962C8B-B14F-4D97-AF65-F5344CB8AC3E}">
        <p14:creationId xmlns:p14="http://schemas.microsoft.com/office/powerpoint/2010/main" val="4231943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32</TotalTime>
  <Words>254</Words>
  <Application>Microsoft Office PowerPoint</Application>
  <PresentationFormat>宽屏</PresentationFormat>
  <Paragraphs>57</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宋体</vt:lpstr>
      <vt:lpstr>Arial</vt:lpstr>
      <vt:lpstr>Century Gothic</vt:lpstr>
      <vt:lpstr>Wingdings 3</vt:lpstr>
      <vt:lpstr>离子</vt:lpstr>
      <vt:lpstr>MySQL基准测试</vt:lpstr>
      <vt:lpstr>索引</vt:lpstr>
      <vt:lpstr>Tips：</vt:lpstr>
      <vt:lpstr>PowerPoint 演示文稿</vt:lpstr>
      <vt:lpstr>基准测试工具</vt:lpstr>
      <vt:lpstr>基准测试案例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MySQL基准测试</dc:title>
  <dc:creator>qinchenbo</dc:creator>
  <cp:lastModifiedBy>qinchenbo</cp:lastModifiedBy>
  <cp:revision>4</cp:revision>
  <dcterms:created xsi:type="dcterms:W3CDTF">2014-02-23T09:29:38Z</dcterms:created>
  <dcterms:modified xsi:type="dcterms:W3CDTF">2014-02-23T10:01:46Z</dcterms:modified>
</cp:coreProperties>
</file>