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CACB"/>
          </a:solidFill>
        </a:fill>
      </a:tcStyle>
    </a:wholeTbl>
    <a:band2H>
      <a:tcTxStyle b="def" i="def"/>
      <a:tcStyle>
        <a:tcBdr/>
        <a:fill>
          <a:solidFill>
            <a:srgbClr val="F5E7E7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CA"/>
          </a:solidFill>
        </a:fill>
      </a:tcStyle>
    </a:wholeTbl>
    <a:band2H>
      <a:tcTxStyle b="def" i="def"/>
      <a:tcStyle>
        <a:tcBdr/>
        <a:fill>
          <a:solidFill>
            <a:srgbClr val="FFF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D"/>
          </a:solidFill>
        </a:fill>
      </a:tcStyle>
    </a:wholeTbl>
    <a:band2H>
      <a:tcTxStyle b="def" i="def"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此页可以删除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61" y="5815086"/>
            <a:ext cx="2458721" cy="65087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标题文本"/>
          <p:cNvSpPr txBox="1"/>
          <p:nvPr>
            <p:ph type="title"/>
          </p:nvPr>
        </p:nvSpPr>
        <p:spPr>
          <a:xfrm>
            <a:off x="628650" y="4070055"/>
            <a:ext cx="7886700" cy="89951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sz="quarter" idx="1"/>
          </p:nvPr>
        </p:nvSpPr>
        <p:spPr>
          <a:xfrm>
            <a:off x="628650" y="5034520"/>
            <a:ext cx="7886700" cy="60430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1pPr>
            <a:lvl2pPr marL="723900" indent="-266700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2pPr>
            <a:lvl3pPr marL="1234439" indent="-320039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3pPr>
            <a:lvl4pPr marL="1727200" indent="-355600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4pPr>
            <a:lvl5pPr marL="2184400" indent="-355600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2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8132"/>
            <a:ext cx="9144000" cy="393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直接连接符 8"/>
          <p:cNvSpPr/>
          <p:nvPr/>
        </p:nvSpPr>
        <p:spPr>
          <a:xfrm>
            <a:off x="0" y="3893787"/>
            <a:ext cx="91440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文本框 5"/>
          <p:cNvSpPr txBox="1"/>
          <p:nvPr/>
        </p:nvSpPr>
        <p:spPr>
          <a:xfrm>
            <a:off x="8250026" y="313202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150" name="正文级别 1…"/>
          <p:cNvSpPr txBox="1"/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8696566" y="313202"/>
            <a:ext cx="258416" cy="269241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标题文本"/>
          <p:cNvSpPr txBox="1"/>
          <p:nvPr>
            <p:ph type="title"/>
          </p:nvPr>
        </p:nvSpPr>
        <p:spPr>
          <a:xfrm>
            <a:off x="262393" y="975600"/>
            <a:ext cx="8566447" cy="5760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pic>
        <p:nvPicPr>
          <p:cNvPr id="153" name="图片 13" descr="图片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图片 12" descr="图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矩形 16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文本框 17"/>
          <p:cNvSpPr txBox="1"/>
          <p:nvPr/>
        </p:nvSpPr>
        <p:spPr>
          <a:xfrm>
            <a:off x="8250025" y="313199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pic>
        <p:nvPicPr>
          <p:cNvPr id="158" name="图片 18" descr="图片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标题文本"/>
          <p:cNvSpPr txBox="1"/>
          <p:nvPr>
            <p:ph type="title"/>
          </p:nvPr>
        </p:nvSpPr>
        <p:spPr>
          <a:xfrm>
            <a:off x="262393" y="960116"/>
            <a:ext cx="4032002" cy="57418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69" name="直接连接符 2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正文级别 1…"/>
          <p:cNvSpPr txBox="1"/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1" name="文本占位符 4"/>
          <p:cNvSpPr/>
          <p:nvPr>
            <p:ph type="body" sz="quarter" idx="13"/>
          </p:nvPr>
        </p:nvSpPr>
        <p:spPr>
          <a:xfrm>
            <a:off x="4786312" y="958297"/>
            <a:ext cx="4032001" cy="576001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2800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pPr>
          </a:p>
        </p:txBody>
      </p:sp>
      <p:pic>
        <p:nvPicPr>
          <p:cNvPr id="172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矩形 12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直接连接符 13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文本框 5"/>
          <p:cNvSpPr txBox="1"/>
          <p:nvPr/>
        </p:nvSpPr>
        <p:spPr>
          <a:xfrm>
            <a:off x="8250026" y="313202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187" name="标题文本"/>
          <p:cNvSpPr txBox="1"/>
          <p:nvPr>
            <p:ph type="title"/>
          </p:nvPr>
        </p:nvSpPr>
        <p:spPr>
          <a:xfrm>
            <a:off x="262393" y="960116"/>
            <a:ext cx="4032002" cy="57418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188" name="直接连接符 2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正文级别 1…"/>
          <p:cNvSpPr txBox="1"/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文本占位符 4"/>
          <p:cNvSpPr/>
          <p:nvPr>
            <p:ph type="body" sz="quarter" idx="13"/>
          </p:nvPr>
        </p:nvSpPr>
        <p:spPr>
          <a:xfrm>
            <a:off x="4786312" y="958297"/>
            <a:ext cx="4032001" cy="576001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2800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pP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xfrm>
            <a:off x="8696566" y="313202"/>
            <a:ext cx="258416" cy="269241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2" name="图片 12" descr="图片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矩形 16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文本框 18"/>
          <p:cNvSpPr txBox="1"/>
          <p:nvPr/>
        </p:nvSpPr>
        <p:spPr>
          <a:xfrm>
            <a:off x="8250025" y="313199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196" name="直接连接符 19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封面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61" y="5815086"/>
            <a:ext cx="2458721" cy="65087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标题文本"/>
          <p:cNvSpPr txBox="1"/>
          <p:nvPr>
            <p:ph type="title"/>
          </p:nvPr>
        </p:nvSpPr>
        <p:spPr>
          <a:xfrm>
            <a:off x="469123" y="4006448"/>
            <a:ext cx="8325020" cy="111419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5" name="正文级别 1…"/>
          <p:cNvSpPr txBox="1"/>
          <p:nvPr>
            <p:ph type="body" sz="quarter" idx="1"/>
          </p:nvPr>
        </p:nvSpPr>
        <p:spPr>
          <a:xfrm>
            <a:off x="469124" y="5245248"/>
            <a:ext cx="5820359" cy="46818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1pPr>
            <a:lvl2pPr marL="685800" indent="-2286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2pPr>
            <a:lvl3pPr marL="1188719" indent="-274319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3pPr>
            <a:lvl4pPr marL="16764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4pPr>
            <a:lvl5pPr marL="21336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06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8132"/>
            <a:ext cx="9144000" cy="393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直接连接符 8"/>
          <p:cNvSpPr/>
          <p:nvPr/>
        </p:nvSpPr>
        <p:spPr>
          <a:xfrm>
            <a:off x="0" y="3893787"/>
            <a:ext cx="91440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文本占位符 6"/>
          <p:cNvSpPr/>
          <p:nvPr>
            <p:ph type="body" sz="quarter" idx="13"/>
          </p:nvPr>
        </p:nvSpPr>
        <p:spPr>
          <a:xfrm>
            <a:off x="469124" y="5815086"/>
            <a:ext cx="4159251" cy="49900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09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8132"/>
            <a:ext cx="9144000" cy="393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直接连接符 10"/>
          <p:cNvSpPr/>
          <p:nvPr/>
        </p:nvSpPr>
        <p:spPr>
          <a:xfrm>
            <a:off x="0" y="3893787"/>
            <a:ext cx="91440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底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12545"/>
            <a:ext cx="9144000" cy="2796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990" y="4211592"/>
            <a:ext cx="3021845" cy="79994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标题文本"/>
          <p:cNvSpPr txBox="1"/>
          <p:nvPr>
            <p:ph type="title"/>
          </p:nvPr>
        </p:nvSpPr>
        <p:spPr>
          <a:xfrm>
            <a:off x="628650" y="1552216"/>
            <a:ext cx="7886700" cy="1325564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标题 1"/>
          <p:cNvSpPr txBox="1"/>
          <p:nvPr/>
        </p:nvSpPr>
        <p:spPr>
          <a:xfrm>
            <a:off x="323850" y="180295"/>
            <a:ext cx="64745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42" name="矩形 6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3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标题 1"/>
          <p:cNvSpPr txBox="1"/>
          <p:nvPr/>
        </p:nvSpPr>
        <p:spPr>
          <a:xfrm>
            <a:off x="323849" y="180295"/>
            <a:ext cx="64745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45" name="矩形 9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9" name="图片 6" descr="图片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标题文本"/>
          <p:cNvSpPr txBox="1"/>
          <p:nvPr>
            <p:ph type="title"/>
          </p:nvPr>
        </p:nvSpPr>
        <p:spPr>
          <a:xfrm>
            <a:off x="494025" y="975601"/>
            <a:ext cx="8372164" cy="57418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2" name="文本框 8"/>
          <p:cNvSpPr txBox="1"/>
          <p:nvPr/>
        </p:nvSpPr>
        <p:spPr>
          <a:xfrm>
            <a:off x="8250026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8697600" y="311755"/>
            <a:ext cx="258417" cy="269240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4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矩形 12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图片 13" descr="图片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文本框 15"/>
          <p:cNvSpPr txBox="1"/>
          <p:nvPr/>
        </p:nvSpPr>
        <p:spPr>
          <a:xfrm>
            <a:off x="8250025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59" name="灯片编号占位符 5"/>
          <p:cNvSpPr txBox="1"/>
          <p:nvPr/>
        </p:nvSpPr>
        <p:spPr>
          <a:xfrm>
            <a:off x="8697600" y="311754"/>
            <a:ext cx="3937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矩形 6"/>
          <p:cNvSpPr/>
          <p:nvPr/>
        </p:nvSpPr>
        <p:spPr>
          <a:xfrm>
            <a:off x="0" y="5821679"/>
            <a:ext cx="9144000" cy="1036321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8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293" y="6100772"/>
            <a:ext cx="1958548" cy="51847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标题文本"/>
          <p:cNvSpPr txBox="1"/>
          <p:nvPr>
            <p:ph type="title"/>
          </p:nvPr>
        </p:nvSpPr>
        <p:spPr>
          <a:xfrm>
            <a:off x="323850" y="235137"/>
            <a:ext cx="6474516" cy="337358"/>
          </a:xfrm>
          <a:prstGeom prst="rect">
            <a:avLst/>
          </a:prstGeom>
        </p:spPr>
        <p:txBody>
          <a:bodyPr anchor="ctr"/>
          <a:lstStyle>
            <a:lvl1pPr>
              <a:defRPr b="0" sz="2000"/>
            </a:lvl1pPr>
          </a:lstStyle>
          <a:p>
            <a:pPr/>
            <a:r>
              <a:t>标题文本</a:t>
            </a:r>
          </a:p>
        </p:txBody>
      </p:sp>
      <p:pic>
        <p:nvPicPr>
          <p:cNvPr id="70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80410"/>
            <a:ext cx="9144000" cy="518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矩形 9"/>
          <p:cNvSpPr/>
          <p:nvPr/>
        </p:nvSpPr>
        <p:spPr>
          <a:xfrm>
            <a:off x="0" y="5821679"/>
            <a:ext cx="9144000" cy="1036321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3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293" y="6100771"/>
            <a:ext cx="1958547" cy="518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80410"/>
            <a:ext cx="9144000" cy="51816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494025" y="975601"/>
            <a:ext cx="8372164" cy="57418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94025" y="975601"/>
            <a:ext cx="8372164" cy="57418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文本框 9"/>
          <p:cNvSpPr txBox="1"/>
          <p:nvPr/>
        </p:nvSpPr>
        <p:spPr>
          <a:xfrm>
            <a:off x="8250026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8696566" y="311755"/>
            <a:ext cx="258416" cy="269240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6" name="图片 8" descr="图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图片 12" descr="图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矩形 13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文本框 15"/>
          <p:cNvSpPr txBox="1"/>
          <p:nvPr/>
        </p:nvSpPr>
        <p:spPr>
          <a:xfrm>
            <a:off x="8250025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101" name="灯片编号占位符 5"/>
          <p:cNvSpPr txBox="1"/>
          <p:nvPr/>
        </p:nvSpPr>
        <p:spPr>
          <a:xfrm>
            <a:off x="8696565" y="311754"/>
            <a:ext cx="44743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pic>
        <p:nvPicPr>
          <p:cNvPr id="102" name="图片 17" descr="图片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矩形 6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文本框 4"/>
          <p:cNvSpPr txBox="1"/>
          <p:nvPr/>
        </p:nvSpPr>
        <p:spPr>
          <a:xfrm>
            <a:off x="8250026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  <p:sp>
        <p:nvSpPr>
          <p:cNvPr id="126" name="幻灯片编号"/>
          <p:cNvSpPr txBox="1"/>
          <p:nvPr>
            <p:ph type="sldNum" sz="quarter" idx="2"/>
          </p:nvPr>
        </p:nvSpPr>
        <p:spPr>
          <a:xfrm>
            <a:off x="8697600" y="313202"/>
            <a:ext cx="258417" cy="269241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27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矩形 10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文本框 11"/>
          <p:cNvSpPr txBox="1"/>
          <p:nvPr/>
        </p:nvSpPr>
        <p:spPr>
          <a:xfrm>
            <a:off x="8250025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60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Page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文级别 1…"/>
          <p:cNvSpPr txBox="1"/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标题文本"/>
          <p:cNvSpPr txBox="1"/>
          <p:nvPr>
            <p:ph type="title"/>
          </p:nvPr>
        </p:nvSpPr>
        <p:spPr>
          <a:xfrm>
            <a:off x="262393" y="975600"/>
            <a:ext cx="8556171" cy="5760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正文级别 1…"/>
          <p:cNvSpPr txBox="1"/>
          <p:nvPr>
            <p:ph type="body" idx="1"/>
          </p:nvPr>
        </p:nvSpPr>
        <p:spPr>
          <a:xfrm>
            <a:off x="494025" y="1685677"/>
            <a:ext cx="8372164" cy="492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494024" y="974279"/>
            <a:ext cx="8372163" cy="57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pic>
        <p:nvPicPr>
          <p:cNvPr id="8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矩形 10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553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5400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2997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4544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39116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2"/>
          <p:cNvSpPr txBox="1"/>
          <p:nvPr>
            <p:ph type="title"/>
          </p:nvPr>
        </p:nvSpPr>
        <p:spPr>
          <a:xfrm>
            <a:off x="628650" y="4070055"/>
            <a:ext cx="7886700" cy="899511"/>
          </a:xfrm>
          <a:prstGeom prst="rect">
            <a:avLst/>
          </a:prstGeom>
        </p:spPr>
        <p:txBody>
          <a:bodyPr/>
          <a:lstStyle/>
          <a:p>
            <a:pPr defTabSz="795527">
              <a:defRPr sz="27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Software Innovation and R&amp;D</a:t>
            </a:r>
            <a:br/>
            <a:r>
              <a:t>Management Project</a:t>
            </a:r>
          </a:p>
        </p:txBody>
      </p:sp>
      <p:sp>
        <p:nvSpPr>
          <p:cNvPr id="231" name="副标题 1"/>
          <p:cNvSpPr txBox="1"/>
          <p:nvPr>
            <p:ph type="body" sz="quarter" idx="1"/>
          </p:nvPr>
        </p:nvSpPr>
        <p:spPr>
          <a:xfrm>
            <a:off x="628650" y="5234025"/>
            <a:ext cx="7886700" cy="604300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defRPr sz="1548"/>
            </a:pPr>
            <a:r>
              <a:t>陈胜楠 孙琳 江之鉴</a:t>
            </a:r>
          </a:p>
          <a:p>
            <a:pPr marL="0" indent="0" defTabSz="786384">
              <a:defRPr sz="1548"/>
            </a:pPr>
            <a:r>
              <a:t>2019</a:t>
            </a:r>
            <a:r>
              <a:t>年</a:t>
            </a:r>
            <a:r>
              <a:t>6</a:t>
            </a:r>
            <a:r>
              <a:t>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文本框 1"/>
          <p:cNvSpPr txBox="1"/>
          <p:nvPr/>
        </p:nvSpPr>
        <p:spPr>
          <a:xfrm>
            <a:off x="3423348" y="1816797"/>
            <a:ext cx="235207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>
                <a:latin typeface="+mj-lt"/>
                <a:ea typeface="+mj-ea"/>
                <a:cs typeface="+mj-cs"/>
                <a:sym typeface="等线"/>
              </a:rPr>
              <a:t>谢 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标题 1"/>
          <p:cNvSpPr txBox="1"/>
          <p:nvPr>
            <p:ph type="title"/>
          </p:nvPr>
        </p:nvSpPr>
        <p:spPr>
          <a:xfrm>
            <a:off x="323850" y="235137"/>
            <a:ext cx="6474517" cy="337359"/>
          </a:xfrm>
          <a:prstGeom prst="rect">
            <a:avLst/>
          </a:prstGeom>
        </p:spPr>
        <p:txBody>
          <a:bodyPr/>
          <a:lstStyle/>
          <a:p>
            <a:pPr defTabSz="667512">
              <a:defRPr sz="1460">
                <a:solidFill>
                  <a:srgbClr val="C9151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目录 </a:t>
            </a:r>
            <a:r>
              <a:t>Contents</a:t>
            </a:r>
          </a:p>
        </p:txBody>
      </p:sp>
      <p:grpSp>
        <p:nvGrpSpPr>
          <p:cNvPr id="238" name="组合 2"/>
          <p:cNvGrpSpPr/>
          <p:nvPr/>
        </p:nvGrpSpPr>
        <p:grpSpPr>
          <a:xfrm>
            <a:off x="1841535" y="1339742"/>
            <a:ext cx="843428" cy="371474"/>
            <a:chOff x="0" y="0"/>
            <a:chExt cx="843427" cy="371472"/>
          </a:xfrm>
        </p:grpSpPr>
        <p:sp>
          <p:nvSpPr>
            <p:cNvPr id="236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/>
              </a:pPr>
            </a:p>
          </p:txBody>
        </p:sp>
        <p:sp>
          <p:nvSpPr>
            <p:cNvPr id="237" name="文本框 4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39" name="直接连接符 6"/>
          <p:cNvSpPr/>
          <p:nvPr/>
        </p:nvSpPr>
        <p:spPr>
          <a:xfrm>
            <a:off x="2534032" y="1711214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文本框 10"/>
          <p:cNvSpPr txBox="1"/>
          <p:nvPr/>
        </p:nvSpPr>
        <p:spPr>
          <a:xfrm>
            <a:off x="2915073" y="1274734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Description</a:t>
            </a:r>
          </a:p>
        </p:txBody>
      </p:sp>
      <p:grpSp>
        <p:nvGrpSpPr>
          <p:cNvPr id="243" name="组合 11"/>
          <p:cNvGrpSpPr/>
          <p:nvPr/>
        </p:nvGrpSpPr>
        <p:grpSpPr>
          <a:xfrm>
            <a:off x="1841535" y="2259715"/>
            <a:ext cx="843428" cy="371474"/>
            <a:chOff x="0" y="0"/>
            <a:chExt cx="843427" cy="371472"/>
          </a:xfrm>
        </p:grpSpPr>
        <p:sp>
          <p:nvSpPr>
            <p:cNvPr id="241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/>
              </a:pPr>
            </a:p>
          </p:txBody>
        </p:sp>
        <p:sp>
          <p:nvSpPr>
            <p:cNvPr id="242" name="文本框 13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44" name="直接连接符 14"/>
          <p:cNvSpPr/>
          <p:nvPr/>
        </p:nvSpPr>
        <p:spPr>
          <a:xfrm>
            <a:off x="2534032" y="2631188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文本框 15"/>
          <p:cNvSpPr txBox="1"/>
          <p:nvPr/>
        </p:nvSpPr>
        <p:spPr>
          <a:xfrm>
            <a:off x="2915073" y="2194706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Customer Validation</a:t>
            </a:r>
          </a:p>
        </p:txBody>
      </p:sp>
      <p:grpSp>
        <p:nvGrpSpPr>
          <p:cNvPr id="248" name="组合 16"/>
          <p:cNvGrpSpPr/>
          <p:nvPr/>
        </p:nvGrpSpPr>
        <p:grpSpPr>
          <a:xfrm>
            <a:off x="1841535" y="3179688"/>
            <a:ext cx="843428" cy="371474"/>
            <a:chOff x="0" y="0"/>
            <a:chExt cx="843427" cy="371472"/>
          </a:xfrm>
        </p:grpSpPr>
        <p:sp>
          <p:nvSpPr>
            <p:cNvPr id="246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/>
              </a:pPr>
            </a:p>
          </p:txBody>
        </p:sp>
        <p:sp>
          <p:nvSpPr>
            <p:cNvPr id="247" name="文本框 18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49" name="直接连接符 19"/>
          <p:cNvSpPr/>
          <p:nvPr/>
        </p:nvSpPr>
        <p:spPr>
          <a:xfrm>
            <a:off x="2534032" y="3551161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文本框 20"/>
          <p:cNvSpPr txBox="1"/>
          <p:nvPr/>
        </p:nvSpPr>
        <p:spPr>
          <a:xfrm>
            <a:off x="2915073" y="3114680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Solution Validation</a:t>
            </a:r>
          </a:p>
        </p:txBody>
      </p:sp>
      <p:grpSp>
        <p:nvGrpSpPr>
          <p:cNvPr id="253" name="组合 21"/>
          <p:cNvGrpSpPr/>
          <p:nvPr/>
        </p:nvGrpSpPr>
        <p:grpSpPr>
          <a:xfrm>
            <a:off x="1841535" y="4099662"/>
            <a:ext cx="843428" cy="371473"/>
            <a:chOff x="0" y="0"/>
            <a:chExt cx="843427" cy="371472"/>
          </a:xfrm>
        </p:grpSpPr>
        <p:sp>
          <p:nvSpPr>
            <p:cNvPr id="251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/>
              </a:pPr>
            </a:p>
          </p:txBody>
        </p:sp>
        <p:sp>
          <p:nvSpPr>
            <p:cNvPr id="252" name="文本框 23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54" name="直接连接符 24"/>
          <p:cNvSpPr/>
          <p:nvPr/>
        </p:nvSpPr>
        <p:spPr>
          <a:xfrm>
            <a:off x="2534032" y="4471134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文本框 25"/>
          <p:cNvSpPr txBox="1"/>
          <p:nvPr/>
        </p:nvSpPr>
        <p:spPr>
          <a:xfrm>
            <a:off x="2915073" y="4034652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Environment</a:t>
            </a:r>
          </a:p>
        </p:txBody>
      </p:sp>
      <p:grpSp>
        <p:nvGrpSpPr>
          <p:cNvPr id="258" name="组合 31"/>
          <p:cNvGrpSpPr/>
          <p:nvPr/>
        </p:nvGrpSpPr>
        <p:grpSpPr>
          <a:xfrm>
            <a:off x="1841535" y="5019636"/>
            <a:ext cx="843428" cy="371474"/>
            <a:chOff x="0" y="0"/>
            <a:chExt cx="843427" cy="371472"/>
          </a:xfrm>
        </p:grpSpPr>
        <p:sp>
          <p:nvSpPr>
            <p:cNvPr id="256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/>
              </a:pPr>
            </a:p>
          </p:txBody>
        </p:sp>
        <p:sp>
          <p:nvSpPr>
            <p:cNvPr id="257" name="文本框 33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59" name="直接连接符 34"/>
          <p:cNvSpPr/>
          <p:nvPr/>
        </p:nvSpPr>
        <p:spPr>
          <a:xfrm>
            <a:off x="2534032" y="5391108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文本框 35"/>
          <p:cNvSpPr txBox="1"/>
          <p:nvPr/>
        </p:nvSpPr>
        <p:spPr>
          <a:xfrm>
            <a:off x="2915073" y="4954627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内容占位符 3"/>
          <p:cNvSpPr txBox="1"/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淘课么</a:t>
            </a:r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一个网课管理系统</a:t>
            </a:r>
          </a:p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用户：</a:t>
            </a:r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管理员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在线发布网课资源（视频、电子书籍和电子文档等形式）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管理各类网课资源</a:t>
            </a:r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普通用户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选择网课学习、评分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系统根据用户需求智能推荐课程</a:t>
            </a:r>
          </a:p>
        </p:txBody>
      </p:sp>
      <p:sp>
        <p:nvSpPr>
          <p:cNvPr id="263" name="标题 2"/>
          <p:cNvSpPr txBox="1"/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pPr/>
            <a:r>
              <a:t>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内容占位符 3"/>
          <p:cNvSpPr txBox="1"/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客户验证形式：网上调查问卷</a:t>
            </a:r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第一轮问卷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随机发布，确定目标用户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验证需求有效性</a:t>
            </a:r>
          </a:p>
        </p:txBody>
      </p:sp>
      <p:sp>
        <p:nvSpPr>
          <p:cNvPr id="266" name="标题 2"/>
          <p:cNvSpPr txBox="1"/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pPr/>
            <a:r>
              <a:t>Customer Validation</a:t>
            </a:r>
          </a:p>
        </p:txBody>
      </p:sp>
      <p:pic>
        <p:nvPicPr>
          <p:cNvPr id="26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0105" y="1845425"/>
            <a:ext cx="3920584" cy="3474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内容占位符 3"/>
          <p:cNvSpPr txBox="1"/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客户验证形式：网上调查问卷</a:t>
            </a:r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第二轮问卷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针对特定用户群体发布</a:t>
            </a:r>
          </a:p>
          <a:p>
            <a:pPr lvl="2" marL="1143000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细分具体功能需求</a:t>
            </a:r>
          </a:p>
        </p:txBody>
      </p:sp>
      <p:sp>
        <p:nvSpPr>
          <p:cNvPr id="270" name="标题 2"/>
          <p:cNvSpPr txBox="1"/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pPr/>
            <a:r>
              <a:t>Customer validation</a:t>
            </a:r>
          </a:p>
        </p:txBody>
      </p:sp>
      <p:pic>
        <p:nvPicPr>
          <p:cNvPr id="27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3485" y="1843953"/>
            <a:ext cx="4328850" cy="3999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内容占位符 3"/>
          <p:cNvSpPr txBox="1"/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>
                <a:latin typeface="+mj-lt"/>
                <a:ea typeface="+mj-ea"/>
                <a:cs typeface="+mj-cs"/>
                <a:sym typeface="等线"/>
              </a:rPr>
              <a:t>以管理员为例进行前端界面原型设计</a:t>
            </a:r>
          </a:p>
        </p:txBody>
      </p:sp>
      <p:sp>
        <p:nvSpPr>
          <p:cNvPr id="274" name="标题 2"/>
          <p:cNvSpPr txBox="1"/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pPr/>
            <a:r>
              <a:t>Solution validation</a:t>
            </a:r>
          </a:p>
        </p:txBody>
      </p:sp>
      <p:pic>
        <p:nvPicPr>
          <p:cNvPr id="27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9745" y="2515758"/>
            <a:ext cx="4621878" cy="327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内容占位符 3"/>
          <p:cNvSpPr txBox="1"/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>
                <a:latin typeface="+mj-lt"/>
                <a:ea typeface="+mj-ea"/>
                <a:cs typeface="+mj-cs"/>
                <a:sym typeface="等线"/>
              </a:rPr>
              <a:t>优化界面原型、细分功能</a:t>
            </a:r>
          </a:p>
        </p:txBody>
      </p:sp>
      <p:sp>
        <p:nvSpPr>
          <p:cNvPr id="278" name="标题 2"/>
          <p:cNvSpPr txBox="1"/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pPr/>
            <a:r>
              <a:t>Solution validation</a:t>
            </a:r>
          </a:p>
        </p:txBody>
      </p:sp>
      <p:pic>
        <p:nvPicPr>
          <p:cNvPr id="27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24898"/>
            <a:ext cx="6126480" cy="3710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2511" y="3033844"/>
            <a:ext cx="6111489" cy="3710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2"/>
      <p:bldP build="whole" bldLvl="1" animBg="1" rev="0" advAuto="0" spid="2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内容占位符 3"/>
          <p:cNvSpPr txBox="1"/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GitHub repo</a:t>
            </a:r>
          </a:p>
          <a:p>
            <a:pPr>
              <a:lnSpc>
                <a:spcPct val="150000"/>
              </a:lnSpc>
            </a:pPr>
            <a:r>
              <a:t>GitHub Flow</a:t>
            </a:r>
          </a:p>
          <a:p>
            <a:pPr>
              <a:lnSpc>
                <a:spcPct val="150000"/>
              </a:lnSpc>
            </a:pPr>
            <a:r>
              <a:t>CI</a:t>
            </a:r>
            <a:r>
              <a:rPr>
                <a:latin typeface="+mj-lt"/>
                <a:ea typeface="+mj-ea"/>
                <a:cs typeface="+mj-cs"/>
                <a:sym typeface="等线"/>
              </a:rPr>
              <a:t>：</a:t>
            </a:r>
            <a:r>
              <a:t>Jenkins</a:t>
            </a:r>
          </a:p>
        </p:txBody>
      </p:sp>
      <p:sp>
        <p:nvSpPr>
          <p:cNvPr id="283" name="标题 2"/>
          <p:cNvSpPr txBox="1"/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pPr/>
            <a:r>
              <a:t>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内容占位符 3"/>
          <p:cNvSpPr txBox="1"/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Kubernetes</a:t>
            </a:r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t>微服务</a:t>
            </a:r>
          </a:p>
          <a:p>
            <a:pPr lvl="1" marL="1155700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t>Nginx</a:t>
            </a:r>
          </a:p>
          <a:p>
            <a:pPr lvl="2" marL="1171575" indent="-257175">
              <a:lnSpc>
                <a:spcPct val="150000"/>
              </a:lnSpc>
              <a:spcBef>
                <a:spcPts val="500"/>
              </a:spcBef>
              <a:defRPr sz="1800"/>
            </a:pPr>
            <a:r>
              <a:t>简易web</a:t>
            </a:r>
          </a:p>
          <a:p>
            <a:pPr lvl="2" marL="714375" indent="-257175">
              <a:lnSpc>
                <a:spcPct val="150000"/>
              </a:lnSpc>
              <a:spcBef>
                <a:spcPts val="500"/>
              </a:spcBef>
              <a:defRPr sz="1800"/>
            </a:pPr>
            <a:r>
              <a:t>负载均衡</a:t>
            </a:r>
          </a:p>
        </p:txBody>
      </p:sp>
      <p:sp>
        <p:nvSpPr>
          <p:cNvPr id="286" name="标题 2"/>
          <p:cNvSpPr txBox="1"/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16-VI主题">
  <a:themeElements>
    <a:clrScheme name="2016-VI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0000FF"/>
      </a:hlink>
      <a:folHlink>
        <a:srgbClr val="FF00FF"/>
      </a:folHlink>
    </a:clrScheme>
    <a:fontScheme name="2016-VI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2016-VI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16-VI主题">
  <a:themeElements>
    <a:clrScheme name="2016-VI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0000FF"/>
      </a:hlink>
      <a:folHlink>
        <a:srgbClr val="FF00FF"/>
      </a:folHlink>
    </a:clrScheme>
    <a:fontScheme name="2016-VI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2016-VI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