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94" r:id="rId2"/>
    <p:sldId id="264" r:id="rId3"/>
    <p:sldId id="275" r:id="rId4"/>
    <p:sldId id="276" r:id="rId5"/>
    <p:sldId id="278" r:id="rId6"/>
    <p:sldId id="289" r:id="rId7"/>
    <p:sldId id="279" r:id="rId8"/>
    <p:sldId id="281" r:id="rId9"/>
    <p:sldId id="274" r:id="rId10"/>
    <p:sldId id="284" r:id="rId11"/>
    <p:sldId id="282" r:id="rId12"/>
    <p:sldId id="285" r:id="rId13"/>
    <p:sldId id="292" r:id="rId14"/>
    <p:sldId id="290" r:id="rId15"/>
    <p:sldId id="291" r:id="rId16"/>
    <p:sldId id="293" r:id="rId17"/>
    <p:sldId id="273" r:id="rId18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28E0B"/>
    <a:srgbClr val="F39820"/>
    <a:srgbClr val="4479A1"/>
    <a:srgbClr val="0047BB"/>
    <a:srgbClr val="2FABFE"/>
    <a:srgbClr val="0F5ECD"/>
    <a:srgbClr val="9ECCE9"/>
    <a:srgbClr val="103170"/>
    <a:srgbClr val="92D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282" y="-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9EF91-01BC-45BF-9EA9-E2E6FDA8967A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C2B29-D3A9-4D9C-8FC8-289B625D65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4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="" xmlns:a16="http://schemas.microsoft.com/office/drawing/2014/main" id="{0266E7F7-624B-47C9-B7FB-860C36137F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>
            <a:extLst>
              <a:ext uri="{FF2B5EF4-FFF2-40B4-BE49-F238E27FC236}">
                <a16:creationId xmlns="" xmlns:a16="http://schemas.microsoft.com/office/drawing/2014/main" id="{AA9ED338-0E71-44F8-8446-1ACF7AFF6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="" xmlns:a16="http://schemas.microsoft.com/office/drawing/2014/main" id="{341A49A9-CA44-47F0-964D-8DA13CD029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22CEC10B-FF3C-461F-9BAA-D93C5D97BAF9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 algn="r" eaLnBrk="1" hangingPunct="1">
                <a:buFont typeface="Arial" panose="020B0604020202020204" pitchFamily="34" charset="0"/>
                <a:buNone/>
              </a:p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15" y="0"/>
            <a:ext cx="12192016" cy="6863989"/>
            <a:chOff x="-11" y="0"/>
            <a:chExt cx="9144012" cy="6863989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52" t="1627" r="381"/>
            <a:stretch>
              <a:fillRect/>
            </a:stretch>
          </p:blipFill>
          <p:spPr>
            <a:xfrm>
              <a:off x="-11" y="0"/>
              <a:ext cx="7872549" cy="6863989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/>
          </p:nvSpPr>
          <p:spPr>
            <a:xfrm>
              <a:off x="400594" y="0"/>
              <a:ext cx="8743407" cy="6858000"/>
            </a:xfrm>
            <a:prstGeom prst="rect">
              <a:avLst/>
            </a:prstGeom>
            <a:gradFill flip="none" rotWithShape="1">
              <a:gsLst>
                <a:gs pos="30000">
                  <a:schemeClr val="bg1"/>
                </a:gs>
                <a:gs pos="100000">
                  <a:schemeClr val="bg1">
                    <a:shade val="100000"/>
                    <a:satMod val="115000"/>
                    <a:alpha val="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CT1"/>
          <p:cNvSpPr>
            <a:spLocks noGrp="1"/>
          </p:cNvSpPr>
          <p:nvPr>
            <p:ph type="ctrTitle" hasCustomPrompt="1"/>
          </p:nvPr>
        </p:nvSpPr>
        <p:spPr>
          <a:xfrm>
            <a:off x="3193143" y="2333895"/>
            <a:ext cx="8487949" cy="1271326"/>
          </a:xfrm>
        </p:spPr>
        <p:txBody>
          <a:bodyPr anchor="b">
            <a:normAutofit/>
          </a:bodyPr>
          <a:lstStyle>
            <a:lvl1pPr algn="r">
              <a:defRPr sz="3200" baseline="0"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Century Schoolbook" panose="02040604050505020304" pitchFamily="18" charset="0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191460" y="3605222"/>
            <a:ext cx="8499072" cy="51393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4267200" y="3599232"/>
            <a:ext cx="7772400" cy="1"/>
          </a:xfrm>
          <a:prstGeom prst="line">
            <a:avLst/>
          </a:prstGeom>
          <a:ln w="19050"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3">
                    <a:lumMod val="60000"/>
                    <a:lumOff val="40000"/>
                    <a:alpha val="0"/>
                  </a:schemeClr>
                </a:gs>
                <a:gs pos="33000">
                  <a:schemeClr val="accent1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123814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1947726"/>
            <a:ext cx="5157787" cy="42005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6" y="112381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6" y="1947726"/>
            <a:ext cx="5183188" cy="420052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29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5"/>
            <a:ext cx="1182511" cy="5811838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137921" y="365125"/>
            <a:ext cx="8909191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20">
            <a:extLst>
              <a:ext uri="{FF2B5EF4-FFF2-40B4-BE49-F238E27FC236}">
                <a16:creationId xmlns="" xmlns:a16="http://schemas.microsoft.com/office/drawing/2014/main" id="{DCA8A632-8CFD-4898-BDBE-E2F2554E7391}"/>
              </a:ext>
            </a:extLst>
          </p:cNvPr>
          <p:cNvSpPr/>
          <p:nvPr userDrawn="1"/>
        </p:nvSpPr>
        <p:spPr>
          <a:xfrm flipV="1">
            <a:off x="-1" y="-2"/>
            <a:ext cx="2403563" cy="210829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4016414" y="2693028"/>
            <a:ext cx="4136986" cy="74721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/>
          </p:nvPr>
        </p:nvSpPr>
        <p:spPr>
          <a:xfrm>
            <a:off x="3995226" y="3495475"/>
            <a:ext cx="4178104" cy="485454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BB9DD821-44FC-405D-A75F-AF8AC66430C8}"/>
              </a:ext>
            </a:extLst>
          </p:cNvPr>
          <p:cNvSpPr/>
          <p:nvPr userDrawn="1"/>
        </p:nvSpPr>
        <p:spPr>
          <a:xfrm flipV="1">
            <a:off x="3680868" y="2330293"/>
            <a:ext cx="5400000" cy="6169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FFC06147-B461-4D6A-94CE-084EE33AAD6A}"/>
              </a:ext>
            </a:extLst>
          </p:cNvPr>
          <p:cNvSpPr/>
          <p:nvPr userDrawn="1"/>
        </p:nvSpPr>
        <p:spPr>
          <a:xfrm flipV="1">
            <a:off x="2026082" y="4412342"/>
            <a:ext cx="5400000" cy="6169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平行四边形 15">
            <a:extLst>
              <a:ext uri="{FF2B5EF4-FFF2-40B4-BE49-F238E27FC236}">
                <a16:creationId xmlns="" xmlns:a16="http://schemas.microsoft.com/office/drawing/2014/main" id="{0A47ABA3-B4BA-44EE-9504-501420716401}"/>
              </a:ext>
            </a:extLst>
          </p:cNvPr>
          <p:cNvSpPr/>
          <p:nvPr userDrawn="1"/>
        </p:nvSpPr>
        <p:spPr>
          <a:xfrm>
            <a:off x="2836374" y="2653561"/>
            <a:ext cx="1202226" cy="1406897"/>
          </a:xfrm>
          <a:prstGeom prst="parallelogram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BB40F694-7CFD-435D-B3A4-ECC8B10878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4" y="136523"/>
            <a:ext cx="1336431" cy="877033"/>
          </a:xfrm>
          <a:prstGeom prst="rect">
            <a:avLst/>
          </a:prstGeom>
        </p:spPr>
      </p:pic>
      <p:sp>
        <p:nvSpPr>
          <p:cNvPr id="12" name="直角三角形 11">
            <a:extLst>
              <a:ext uri="{FF2B5EF4-FFF2-40B4-BE49-F238E27FC236}">
                <a16:creationId xmlns="" xmlns:a16="http://schemas.microsoft.com/office/drawing/2014/main" id="{09332B41-D17C-437A-A4FB-89F4B9285567}"/>
              </a:ext>
            </a:extLst>
          </p:cNvPr>
          <p:cNvSpPr/>
          <p:nvPr userDrawn="1"/>
        </p:nvSpPr>
        <p:spPr>
          <a:xfrm rot="5400000" flipH="1" flipV="1">
            <a:off x="9973392" y="4962250"/>
            <a:ext cx="2403563" cy="2108297"/>
          </a:xfrm>
          <a:prstGeom prst="rtTriangl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9E9C55F4-67B5-4C90-A384-D9A305DA9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569" y="5902863"/>
            <a:ext cx="1336431" cy="8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1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3003349" y="2841834"/>
            <a:ext cx="7280136" cy="773566"/>
          </a:xfrm>
        </p:spPr>
        <p:txBody>
          <a:bodyPr/>
          <a:lstStyle>
            <a:lvl1pPr marL="357505" indent="-35750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m"/>
              <a:defRPr>
                <a:solidFill>
                  <a:srgbClr val="4479A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8198CB9D-74C2-4A43-B550-976A3984D8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98474"/>
            <a:ext cx="1336431" cy="8770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27">
            <a:extLst>
              <a:ext uri="{FF2B5EF4-FFF2-40B4-BE49-F238E27FC236}">
                <a16:creationId xmlns="" xmlns:a16="http://schemas.microsoft.com/office/drawing/2014/main" id="{1CB19A86-7F61-4440-B846-538A1A384948}"/>
              </a:ext>
            </a:extLst>
          </p:cNvPr>
          <p:cNvSpPr/>
          <p:nvPr userDrawn="1"/>
        </p:nvSpPr>
        <p:spPr>
          <a:xfrm rot="16200000" flipH="1">
            <a:off x="11032101" y="80915"/>
            <a:ext cx="1231025" cy="1064335"/>
          </a:xfrm>
          <a:prstGeom prst="rtTriangle">
            <a:avLst/>
          </a:prstGeom>
          <a:noFill/>
          <a:ln>
            <a:solidFill>
              <a:srgbClr val="F28E0B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75753620-42A0-4629-99F7-CDE2160CC112}"/>
              </a:ext>
            </a:extLst>
          </p:cNvPr>
          <p:cNvSpPr/>
          <p:nvPr userDrawn="1"/>
        </p:nvSpPr>
        <p:spPr>
          <a:xfrm>
            <a:off x="-9222" y="0"/>
            <a:ext cx="764275" cy="71017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1473958" y="1323841"/>
            <a:ext cx="9909139" cy="5201478"/>
          </a:xfrm>
          <a:ln w="19050">
            <a:solidFill>
              <a:srgbClr val="0047BB"/>
            </a:solidFill>
            <a:prstDash val="dash"/>
          </a:ln>
        </p:spPr>
        <p:txBody>
          <a:bodyPr/>
          <a:lstStyle>
            <a:lvl1pPr marL="357505" indent="-357505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m"/>
              <a:defRPr>
                <a:solidFill>
                  <a:schemeClr val="tx1"/>
                </a:solidFill>
              </a:defRPr>
            </a:lvl1pPr>
            <a:lvl2pPr>
              <a:lnSpc>
                <a:spcPct val="150000"/>
              </a:lnSpc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cxnSp>
        <p:nvCxnSpPr>
          <p:cNvPr id="4" name="直接连接符 3"/>
          <p:cNvCxnSpPr>
            <a:cxnSpLocks/>
          </p:cNvCxnSpPr>
          <p:nvPr userDrawn="1"/>
        </p:nvCxnSpPr>
        <p:spPr>
          <a:xfrm flipV="1">
            <a:off x="2255319" y="1071971"/>
            <a:ext cx="8244000" cy="39458"/>
          </a:xfrm>
          <a:prstGeom prst="line">
            <a:avLst/>
          </a:prstGeom>
          <a:ln w="3810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0"/>
          <p:cNvSpPr>
            <a:spLocks noGrp="1"/>
          </p:cNvSpPr>
          <p:nvPr>
            <p:ph type="body" sz="quarter" idx="10"/>
          </p:nvPr>
        </p:nvSpPr>
        <p:spPr>
          <a:xfrm>
            <a:off x="3588417" y="427411"/>
            <a:ext cx="5542129" cy="528640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2" name="等腰三角形 21">
            <a:extLst>
              <a:ext uri="{FF2B5EF4-FFF2-40B4-BE49-F238E27FC236}">
                <a16:creationId xmlns="" xmlns:a16="http://schemas.microsoft.com/office/drawing/2014/main" id="{DA456669-7A7C-41E6-842B-011F48B6BF7C}"/>
              </a:ext>
            </a:extLst>
          </p:cNvPr>
          <p:cNvSpPr/>
          <p:nvPr userDrawn="1"/>
        </p:nvSpPr>
        <p:spPr>
          <a:xfrm>
            <a:off x="11404921" y="6288404"/>
            <a:ext cx="551978" cy="660913"/>
          </a:xfrm>
          <a:prstGeom prst="triangle">
            <a:avLst/>
          </a:prstGeom>
          <a:noFill/>
          <a:ln>
            <a:solidFill>
              <a:srgbClr val="F28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="" xmlns:a16="http://schemas.microsoft.com/office/drawing/2014/main" id="{676EDE1F-ECC2-41BA-B6B7-6AA66A11EA34}"/>
              </a:ext>
            </a:extLst>
          </p:cNvPr>
          <p:cNvSpPr/>
          <p:nvPr userDrawn="1"/>
        </p:nvSpPr>
        <p:spPr>
          <a:xfrm>
            <a:off x="11108749" y="6440804"/>
            <a:ext cx="551978" cy="66091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柱体 23">
            <a:extLst>
              <a:ext uri="{FF2B5EF4-FFF2-40B4-BE49-F238E27FC236}">
                <a16:creationId xmlns="" xmlns:a16="http://schemas.microsoft.com/office/drawing/2014/main" id="{9EABAD4D-97BD-4262-B4CD-D1395C501F54}"/>
              </a:ext>
            </a:extLst>
          </p:cNvPr>
          <p:cNvSpPr/>
          <p:nvPr userDrawn="1"/>
        </p:nvSpPr>
        <p:spPr>
          <a:xfrm>
            <a:off x="2818338" y="495573"/>
            <a:ext cx="502993" cy="411367"/>
          </a:xfrm>
          <a:prstGeom prst="can">
            <a:avLst/>
          </a:prstGeom>
          <a:solidFill>
            <a:srgbClr val="E49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="" xmlns:a16="http://schemas.microsoft.com/office/drawing/2014/main" id="{BCD99B68-A9F4-4CB6-9322-F86AA12454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="" xmlns:a16="http://schemas.microsoft.com/office/drawing/2014/main" id="{8065E65C-9A3A-42EB-A480-E14011B6B4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="" xmlns:a16="http://schemas.microsoft.com/office/drawing/2014/main" id="{13726A2F-3039-49A0-BD38-2260FFB59C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71F96AD3-2F98-4EAF-9004-423D5944FE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18374" cy="1127683"/>
          </a:xfrm>
          <a:prstGeom prst="rect">
            <a:avLst/>
          </a:prstGeom>
        </p:spPr>
      </p:pic>
      <p:sp>
        <p:nvSpPr>
          <p:cNvPr id="29" name="直角三角形 28">
            <a:extLst>
              <a:ext uri="{FF2B5EF4-FFF2-40B4-BE49-F238E27FC236}">
                <a16:creationId xmlns="" xmlns:a16="http://schemas.microsoft.com/office/drawing/2014/main" id="{1EC0E511-215F-4E8D-A39D-987F9D77D699}"/>
              </a:ext>
            </a:extLst>
          </p:cNvPr>
          <p:cNvSpPr/>
          <p:nvPr userDrawn="1"/>
        </p:nvSpPr>
        <p:spPr>
          <a:xfrm rot="16200000" flipH="1">
            <a:off x="11178008" y="224670"/>
            <a:ext cx="1231026" cy="770837"/>
          </a:xfrm>
          <a:prstGeom prst="rtTriangle">
            <a:avLst/>
          </a:prstGeom>
          <a:noFill/>
          <a:ln>
            <a:solidFill>
              <a:srgbClr val="365CA3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="" xmlns:a16="http://schemas.microsoft.com/office/drawing/2014/main" id="{F2CB3129-AAA9-4664-876D-F57AD9120A23}"/>
              </a:ext>
            </a:extLst>
          </p:cNvPr>
          <p:cNvSpPr/>
          <p:nvPr userDrawn="1"/>
        </p:nvSpPr>
        <p:spPr>
          <a:xfrm>
            <a:off x="-26343" y="2675143"/>
            <a:ext cx="798515" cy="287949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MySQL</a:t>
            </a:r>
            <a:r>
              <a:rPr lang="zh-CN" altLang="en-US" sz="2400" b="1" dirty="0">
                <a:solidFill>
                  <a:schemeClr val="accent1"/>
                </a:solidFill>
              </a:rPr>
              <a:t>数据库概述</a:t>
            </a:r>
          </a:p>
        </p:txBody>
      </p:sp>
      <p:sp>
        <p:nvSpPr>
          <p:cNvPr id="18" name="KSO_Shape">
            <a:extLst>
              <a:ext uri="{FF2B5EF4-FFF2-40B4-BE49-F238E27FC236}">
                <a16:creationId xmlns="" xmlns:a16="http://schemas.microsoft.com/office/drawing/2014/main" id="{E49957E8-9E37-4BF1-99C5-97505BF8AB33}"/>
              </a:ext>
            </a:extLst>
          </p:cNvPr>
          <p:cNvSpPr/>
          <p:nvPr userDrawn="1"/>
        </p:nvSpPr>
        <p:spPr>
          <a:xfrm>
            <a:off x="66981" y="2476173"/>
            <a:ext cx="666457" cy="345416"/>
          </a:xfrm>
          <a:custGeom>
            <a:avLst/>
            <a:gdLst/>
            <a:ahLst/>
            <a:cxnLst/>
            <a:rect l="l" t="t" r="r" b="b"/>
            <a:pathLst>
              <a:path w="2263730" h="1265688">
                <a:moveTo>
                  <a:pt x="905551" y="0"/>
                </a:moveTo>
                <a:cubicBezTo>
                  <a:pt x="964955" y="0"/>
                  <a:pt x="1021809" y="12275"/>
                  <a:pt x="1073606" y="36122"/>
                </a:cubicBezTo>
                <a:cubicBezTo>
                  <a:pt x="867772" y="107015"/>
                  <a:pt x="717264" y="277397"/>
                  <a:pt x="695253" y="481416"/>
                </a:cubicBezTo>
                <a:cubicBezTo>
                  <a:pt x="659529" y="464587"/>
                  <a:pt x="621677" y="456871"/>
                  <a:pt x="584749" y="459054"/>
                </a:cubicBezTo>
                <a:cubicBezTo>
                  <a:pt x="568316" y="460025"/>
                  <a:pt x="552067" y="462956"/>
                  <a:pt x="536229" y="467989"/>
                </a:cubicBezTo>
                <a:cubicBezTo>
                  <a:pt x="461080" y="491867"/>
                  <a:pt x="412084" y="557684"/>
                  <a:pt x="398547" y="640069"/>
                </a:cubicBezTo>
                <a:cubicBezTo>
                  <a:pt x="252469" y="690186"/>
                  <a:pt x="150529" y="805213"/>
                  <a:pt x="150529" y="939037"/>
                </a:cubicBezTo>
                <a:cubicBezTo>
                  <a:pt x="150529" y="1060859"/>
                  <a:pt x="235005" y="1167106"/>
                  <a:pt x="360867" y="1221858"/>
                </a:cubicBezTo>
                <a:cubicBezTo>
                  <a:pt x="258008" y="1163330"/>
                  <a:pt x="191624" y="1067577"/>
                  <a:pt x="191624" y="959585"/>
                </a:cubicBezTo>
                <a:cubicBezTo>
                  <a:pt x="191624" y="825761"/>
                  <a:pt x="293564" y="710734"/>
                  <a:pt x="439642" y="660617"/>
                </a:cubicBezTo>
                <a:cubicBezTo>
                  <a:pt x="453179" y="578232"/>
                  <a:pt x="502175" y="512415"/>
                  <a:pt x="577324" y="488537"/>
                </a:cubicBezTo>
                <a:cubicBezTo>
                  <a:pt x="593162" y="483504"/>
                  <a:pt x="609411" y="480573"/>
                  <a:pt x="625844" y="479602"/>
                </a:cubicBezTo>
                <a:cubicBezTo>
                  <a:pt x="662772" y="477419"/>
                  <a:pt x="700624" y="485135"/>
                  <a:pt x="736348" y="501964"/>
                </a:cubicBezTo>
                <a:cubicBezTo>
                  <a:pt x="765500" y="231754"/>
                  <a:pt x="1020053" y="20548"/>
                  <a:pt x="1329741" y="20548"/>
                </a:cubicBezTo>
                <a:cubicBezTo>
                  <a:pt x="1659087" y="20548"/>
                  <a:pt x="1926075" y="259418"/>
                  <a:pt x="1926075" y="554079"/>
                </a:cubicBezTo>
                <a:cubicBezTo>
                  <a:pt x="1926075" y="582788"/>
                  <a:pt x="1923540" y="610967"/>
                  <a:pt x="1917927" y="638343"/>
                </a:cubicBezTo>
                <a:cubicBezTo>
                  <a:pt x="2114194" y="662993"/>
                  <a:pt x="2263730" y="797503"/>
                  <a:pt x="2263730" y="959585"/>
                </a:cubicBezTo>
                <a:cubicBezTo>
                  <a:pt x="2263730" y="1100449"/>
                  <a:pt x="2150783" y="1220487"/>
                  <a:pt x="1992071" y="1265207"/>
                </a:cubicBezTo>
                <a:lnTo>
                  <a:pt x="1990321" y="1265688"/>
                </a:lnTo>
                <a:lnTo>
                  <a:pt x="465245" y="1265688"/>
                </a:lnTo>
                <a:lnTo>
                  <a:pt x="370547" y="1265688"/>
                </a:lnTo>
                <a:lnTo>
                  <a:pt x="351179" y="1263493"/>
                </a:lnTo>
                <a:cubicBezTo>
                  <a:pt x="343976" y="1265446"/>
                  <a:pt x="336631" y="1265688"/>
                  <a:pt x="329229" y="1265688"/>
                </a:cubicBezTo>
                <a:cubicBezTo>
                  <a:pt x="147401" y="1265688"/>
                  <a:pt x="0" y="1119441"/>
                  <a:pt x="0" y="939037"/>
                </a:cubicBezTo>
                <a:cubicBezTo>
                  <a:pt x="0" y="805213"/>
                  <a:pt x="81109" y="690186"/>
                  <a:pt x="197338" y="640069"/>
                </a:cubicBezTo>
                <a:cubicBezTo>
                  <a:pt x="208108" y="557684"/>
                  <a:pt x="247093" y="491867"/>
                  <a:pt x="306885" y="467989"/>
                </a:cubicBezTo>
                <a:cubicBezTo>
                  <a:pt x="319486" y="462956"/>
                  <a:pt x="332415" y="460025"/>
                  <a:pt x="345490" y="459054"/>
                </a:cubicBezTo>
                <a:cubicBezTo>
                  <a:pt x="374873" y="456871"/>
                  <a:pt x="404990" y="464587"/>
                  <a:pt x="433414" y="481416"/>
                </a:cubicBezTo>
                <a:cubicBezTo>
                  <a:pt x="456609" y="211206"/>
                  <a:pt x="659145" y="0"/>
                  <a:pt x="905551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27">
            <a:extLst>
              <a:ext uri="{FF2B5EF4-FFF2-40B4-BE49-F238E27FC236}">
                <a16:creationId xmlns="" xmlns:a16="http://schemas.microsoft.com/office/drawing/2014/main" id="{1CB19A86-7F61-4440-B846-538A1A384948}"/>
              </a:ext>
            </a:extLst>
          </p:cNvPr>
          <p:cNvSpPr/>
          <p:nvPr userDrawn="1"/>
        </p:nvSpPr>
        <p:spPr>
          <a:xfrm rot="16200000" flipH="1">
            <a:off x="11032101" y="80915"/>
            <a:ext cx="1231025" cy="1064335"/>
          </a:xfrm>
          <a:prstGeom prst="rtTriangle">
            <a:avLst/>
          </a:prstGeom>
          <a:noFill/>
          <a:ln>
            <a:solidFill>
              <a:srgbClr val="F28E0B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75753620-42A0-4629-99F7-CDE2160CC112}"/>
              </a:ext>
            </a:extLst>
          </p:cNvPr>
          <p:cNvSpPr/>
          <p:nvPr userDrawn="1"/>
        </p:nvSpPr>
        <p:spPr>
          <a:xfrm>
            <a:off x="-9222" y="0"/>
            <a:ext cx="764275" cy="710171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>
            <a:extLst>
              <a:ext uri="{FF2B5EF4-FFF2-40B4-BE49-F238E27FC236}">
                <a16:creationId xmlns="" xmlns:a16="http://schemas.microsoft.com/office/drawing/2014/main" id="{DA456669-7A7C-41E6-842B-011F48B6BF7C}"/>
              </a:ext>
            </a:extLst>
          </p:cNvPr>
          <p:cNvSpPr/>
          <p:nvPr userDrawn="1"/>
        </p:nvSpPr>
        <p:spPr>
          <a:xfrm>
            <a:off x="11404921" y="6288404"/>
            <a:ext cx="551978" cy="660913"/>
          </a:xfrm>
          <a:prstGeom prst="triangle">
            <a:avLst/>
          </a:prstGeom>
          <a:noFill/>
          <a:ln>
            <a:solidFill>
              <a:srgbClr val="F28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="" xmlns:a16="http://schemas.microsoft.com/office/drawing/2014/main" id="{676EDE1F-ECC2-41BA-B6B7-6AA66A11EA34}"/>
              </a:ext>
            </a:extLst>
          </p:cNvPr>
          <p:cNvSpPr/>
          <p:nvPr userDrawn="1"/>
        </p:nvSpPr>
        <p:spPr>
          <a:xfrm>
            <a:off x="11108749" y="6440804"/>
            <a:ext cx="551978" cy="66091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="" xmlns:a16="http://schemas.microsoft.com/office/drawing/2014/main" id="{BCD99B68-A9F4-4CB6-9322-F86AA12454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="" xmlns:a16="http://schemas.microsoft.com/office/drawing/2014/main" id="{8065E65C-9A3A-42EB-A480-E14011B6B4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="" xmlns:a16="http://schemas.microsoft.com/office/drawing/2014/main" id="{13726A2F-3039-49A0-BD38-2260FFB59C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71F96AD3-2F98-4EAF-9004-423D5944FE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2251881" cy="1477797"/>
          </a:xfrm>
          <a:prstGeom prst="rect">
            <a:avLst/>
          </a:prstGeom>
        </p:spPr>
      </p:pic>
      <p:sp>
        <p:nvSpPr>
          <p:cNvPr id="29" name="直角三角形 28">
            <a:extLst>
              <a:ext uri="{FF2B5EF4-FFF2-40B4-BE49-F238E27FC236}">
                <a16:creationId xmlns="" xmlns:a16="http://schemas.microsoft.com/office/drawing/2014/main" id="{1EC0E511-215F-4E8D-A39D-987F9D77D699}"/>
              </a:ext>
            </a:extLst>
          </p:cNvPr>
          <p:cNvSpPr/>
          <p:nvPr userDrawn="1"/>
        </p:nvSpPr>
        <p:spPr>
          <a:xfrm rot="16200000" flipH="1">
            <a:off x="11178008" y="224670"/>
            <a:ext cx="1231026" cy="770837"/>
          </a:xfrm>
          <a:prstGeom prst="rtTriangle">
            <a:avLst/>
          </a:prstGeom>
          <a:noFill/>
          <a:ln>
            <a:solidFill>
              <a:srgbClr val="365CA3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KSO_Shape">
            <a:extLst>
              <a:ext uri="{FF2B5EF4-FFF2-40B4-BE49-F238E27FC236}">
                <a16:creationId xmlns="" xmlns:a16="http://schemas.microsoft.com/office/drawing/2014/main" id="{835BE1CB-A592-40A9-B770-2C37AC3FFC64}"/>
              </a:ext>
            </a:extLst>
          </p:cNvPr>
          <p:cNvSpPr>
            <a:spLocks/>
          </p:cNvSpPr>
          <p:nvPr userDrawn="1"/>
        </p:nvSpPr>
        <p:spPr bwMode="auto">
          <a:xfrm>
            <a:off x="3581400" y="1434499"/>
            <a:ext cx="5323764" cy="3989002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="" xmlns:a16="http://schemas.microsoft.com/office/drawing/2014/main" id="{E285BED3-ADF1-45A6-A588-8BCD112C1761}"/>
              </a:ext>
            </a:extLst>
          </p:cNvPr>
          <p:cNvSpPr/>
          <p:nvPr userDrawn="1"/>
        </p:nvSpPr>
        <p:spPr>
          <a:xfrm>
            <a:off x="-26343" y="2675143"/>
            <a:ext cx="798515" cy="287949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dirty="0">
              <a:solidFill>
                <a:schemeClr val="accent1"/>
              </a:solidFill>
            </a:endParaRPr>
          </a:p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MySQL</a:t>
            </a:r>
            <a:r>
              <a:rPr lang="zh-CN" altLang="en-US" sz="2400" b="1" dirty="0">
                <a:solidFill>
                  <a:schemeClr val="accent1"/>
                </a:solidFill>
              </a:rPr>
              <a:t>数据库概述</a:t>
            </a:r>
          </a:p>
        </p:txBody>
      </p:sp>
      <p:sp>
        <p:nvSpPr>
          <p:cNvPr id="25" name="KSO_Shape">
            <a:extLst>
              <a:ext uri="{FF2B5EF4-FFF2-40B4-BE49-F238E27FC236}">
                <a16:creationId xmlns="" xmlns:a16="http://schemas.microsoft.com/office/drawing/2014/main" id="{A6DEC92C-860C-4248-BA5D-F5671AC508A6}"/>
              </a:ext>
            </a:extLst>
          </p:cNvPr>
          <p:cNvSpPr/>
          <p:nvPr userDrawn="1"/>
        </p:nvSpPr>
        <p:spPr>
          <a:xfrm>
            <a:off x="66981" y="2476173"/>
            <a:ext cx="666457" cy="345416"/>
          </a:xfrm>
          <a:custGeom>
            <a:avLst/>
            <a:gdLst/>
            <a:ahLst/>
            <a:cxnLst/>
            <a:rect l="l" t="t" r="r" b="b"/>
            <a:pathLst>
              <a:path w="2263730" h="1265688">
                <a:moveTo>
                  <a:pt x="905551" y="0"/>
                </a:moveTo>
                <a:cubicBezTo>
                  <a:pt x="964955" y="0"/>
                  <a:pt x="1021809" y="12275"/>
                  <a:pt x="1073606" y="36122"/>
                </a:cubicBezTo>
                <a:cubicBezTo>
                  <a:pt x="867772" y="107015"/>
                  <a:pt x="717264" y="277397"/>
                  <a:pt x="695253" y="481416"/>
                </a:cubicBezTo>
                <a:cubicBezTo>
                  <a:pt x="659529" y="464587"/>
                  <a:pt x="621677" y="456871"/>
                  <a:pt x="584749" y="459054"/>
                </a:cubicBezTo>
                <a:cubicBezTo>
                  <a:pt x="568316" y="460025"/>
                  <a:pt x="552067" y="462956"/>
                  <a:pt x="536229" y="467989"/>
                </a:cubicBezTo>
                <a:cubicBezTo>
                  <a:pt x="461080" y="491867"/>
                  <a:pt x="412084" y="557684"/>
                  <a:pt x="398547" y="640069"/>
                </a:cubicBezTo>
                <a:cubicBezTo>
                  <a:pt x="252469" y="690186"/>
                  <a:pt x="150529" y="805213"/>
                  <a:pt x="150529" y="939037"/>
                </a:cubicBezTo>
                <a:cubicBezTo>
                  <a:pt x="150529" y="1060859"/>
                  <a:pt x="235005" y="1167106"/>
                  <a:pt x="360867" y="1221858"/>
                </a:cubicBezTo>
                <a:cubicBezTo>
                  <a:pt x="258008" y="1163330"/>
                  <a:pt x="191624" y="1067577"/>
                  <a:pt x="191624" y="959585"/>
                </a:cubicBezTo>
                <a:cubicBezTo>
                  <a:pt x="191624" y="825761"/>
                  <a:pt x="293564" y="710734"/>
                  <a:pt x="439642" y="660617"/>
                </a:cubicBezTo>
                <a:cubicBezTo>
                  <a:pt x="453179" y="578232"/>
                  <a:pt x="502175" y="512415"/>
                  <a:pt x="577324" y="488537"/>
                </a:cubicBezTo>
                <a:cubicBezTo>
                  <a:pt x="593162" y="483504"/>
                  <a:pt x="609411" y="480573"/>
                  <a:pt x="625844" y="479602"/>
                </a:cubicBezTo>
                <a:cubicBezTo>
                  <a:pt x="662772" y="477419"/>
                  <a:pt x="700624" y="485135"/>
                  <a:pt x="736348" y="501964"/>
                </a:cubicBezTo>
                <a:cubicBezTo>
                  <a:pt x="765500" y="231754"/>
                  <a:pt x="1020053" y="20548"/>
                  <a:pt x="1329741" y="20548"/>
                </a:cubicBezTo>
                <a:cubicBezTo>
                  <a:pt x="1659087" y="20548"/>
                  <a:pt x="1926075" y="259418"/>
                  <a:pt x="1926075" y="554079"/>
                </a:cubicBezTo>
                <a:cubicBezTo>
                  <a:pt x="1926075" y="582788"/>
                  <a:pt x="1923540" y="610967"/>
                  <a:pt x="1917927" y="638343"/>
                </a:cubicBezTo>
                <a:cubicBezTo>
                  <a:pt x="2114194" y="662993"/>
                  <a:pt x="2263730" y="797503"/>
                  <a:pt x="2263730" y="959585"/>
                </a:cubicBezTo>
                <a:cubicBezTo>
                  <a:pt x="2263730" y="1100449"/>
                  <a:pt x="2150783" y="1220487"/>
                  <a:pt x="1992071" y="1265207"/>
                </a:cubicBezTo>
                <a:lnTo>
                  <a:pt x="1990321" y="1265688"/>
                </a:lnTo>
                <a:lnTo>
                  <a:pt x="465245" y="1265688"/>
                </a:lnTo>
                <a:lnTo>
                  <a:pt x="370547" y="1265688"/>
                </a:lnTo>
                <a:lnTo>
                  <a:pt x="351179" y="1263493"/>
                </a:lnTo>
                <a:cubicBezTo>
                  <a:pt x="343976" y="1265446"/>
                  <a:pt x="336631" y="1265688"/>
                  <a:pt x="329229" y="1265688"/>
                </a:cubicBezTo>
                <a:cubicBezTo>
                  <a:pt x="147401" y="1265688"/>
                  <a:pt x="0" y="1119441"/>
                  <a:pt x="0" y="939037"/>
                </a:cubicBezTo>
                <a:cubicBezTo>
                  <a:pt x="0" y="805213"/>
                  <a:pt x="81109" y="690186"/>
                  <a:pt x="197338" y="640069"/>
                </a:cubicBezTo>
                <a:cubicBezTo>
                  <a:pt x="208108" y="557684"/>
                  <a:pt x="247093" y="491867"/>
                  <a:pt x="306885" y="467989"/>
                </a:cubicBezTo>
                <a:cubicBezTo>
                  <a:pt x="319486" y="462956"/>
                  <a:pt x="332415" y="460025"/>
                  <a:pt x="345490" y="459054"/>
                </a:cubicBezTo>
                <a:cubicBezTo>
                  <a:pt x="374873" y="456871"/>
                  <a:pt x="404990" y="464587"/>
                  <a:pt x="433414" y="481416"/>
                </a:cubicBezTo>
                <a:cubicBezTo>
                  <a:pt x="456609" y="211206"/>
                  <a:pt x="659145" y="0"/>
                  <a:pt x="905551" y="0"/>
                </a:cubicBez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67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>
            <a:extLst>
              <a:ext uri="{FF2B5EF4-FFF2-40B4-BE49-F238E27FC236}">
                <a16:creationId xmlns="" xmlns:a16="http://schemas.microsoft.com/office/drawing/2014/main" id="{DA456669-7A7C-41E6-842B-011F48B6BF7C}"/>
              </a:ext>
            </a:extLst>
          </p:cNvPr>
          <p:cNvSpPr/>
          <p:nvPr userDrawn="1"/>
        </p:nvSpPr>
        <p:spPr>
          <a:xfrm>
            <a:off x="11404921" y="6288404"/>
            <a:ext cx="551978" cy="660913"/>
          </a:xfrm>
          <a:prstGeom prst="triangle">
            <a:avLst/>
          </a:prstGeom>
          <a:noFill/>
          <a:ln>
            <a:solidFill>
              <a:srgbClr val="F28E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>
            <a:extLst>
              <a:ext uri="{FF2B5EF4-FFF2-40B4-BE49-F238E27FC236}">
                <a16:creationId xmlns="" xmlns:a16="http://schemas.microsoft.com/office/drawing/2014/main" id="{676EDE1F-ECC2-41BA-B6B7-6AA66A11EA34}"/>
              </a:ext>
            </a:extLst>
          </p:cNvPr>
          <p:cNvSpPr/>
          <p:nvPr userDrawn="1"/>
        </p:nvSpPr>
        <p:spPr>
          <a:xfrm>
            <a:off x="11108749" y="6440804"/>
            <a:ext cx="551978" cy="66091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="" xmlns:a16="http://schemas.microsoft.com/office/drawing/2014/main" id="{BCD99B68-A9F4-4CB6-9322-F86AA12454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="" xmlns:a16="http://schemas.microsoft.com/office/drawing/2014/main" id="{8065E65C-9A3A-42EB-A480-E14011B6B4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="" xmlns:a16="http://schemas.microsoft.com/office/drawing/2014/main" id="{13726A2F-3039-49A0-BD38-2260FFB59C4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角三角形 27">
            <a:extLst>
              <a:ext uri="{FF2B5EF4-FFF2-40B4-BE49-F238E27FC236}">
                <a16:creationId xmlns="" xmlns:a16="http://schemas.microsoft.com/office/drawing/2014/main" id="{1CB19A86-7F61-4440-B846-538A1A384948}"/>
              </a:ext>
            </a:extLst>
          </p:cNvPr>
          <p:cNvSpPr/>
          <p:nvPr userDrawn="1"/>
        </p:nvSpPr>
        <p:spPr>
          <a:xfrm rot="16200000" flipH="1">
            <a:off x="11032101" y="97244"/>
            <a:ext cx="1231025" cy="1064335"/>
          </a:xfrm>
          <a:prstGeom prst="rtTriangle">
            <a:avLst/>
          </a:prstGeom>
          <a:noFill/>
          <a:ln>
            <a:solidFill>
              <a:srgbClr val="F28E0B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直角三角形 28">
            <a:extLst>
              <a:ext uri="{FF2B5EF4-FFF2-40B4-BE49-F238E27FC236}">
                <a16:creationId xmlns="" xmlns:a16="http://schemas.microsoft.com/office/drawing/2014/main" id="{1EC0E511-215F-4E8D-A39D-987F9D77D699}"/>
              </a:ext>
            </a:extLst>
          </p:cNvPr>
          <p:cNvSpPr/>
          <p:nvPr userDrawn="1"/>
        </p:nvSpPr>
        <p:spPr>
          <a:xfrm rot="16200000" flipH="1">
            <a:off x="11207976" y="250219"/>
            <a:ext cx="1200168" cy="747665"/>
          </a:xfrm>
          <a:prstGeom prst="rtTriangle">
            <a:avLst/>
          </a:prstGeom>
          <a:noFill/>
          <a:ln>
            <a:solidFill>
              <a:srgbClr val="365CA3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">
            <a:extLst>
              <a:ext uri="{FF2B5EF4-FFF2-40B4-BE49-F238E27FC236}">
                <a16:creationId xmlns="" xmlns:a16="http://schemas.microsoft.com/office/drawing/2014/main" id="{72B32ED9-1B66-4DAE-9DBD-D7AA70221F8E}"/>
              </a:ext>
            </a:extLst>
          </p:cNvPr>
          <p:cNvSpPr txBox="1">
            <a:spLocks/>
          </p:cNvSpPr>
          <p:nvPr userDrawn="1"/>
        </p:nvSpPr>
        <p:spPr>
          <a:xfrm>
            <a:off x="4344477" y="2682994"/>
            <a:ext cx="4825771" cy="9937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F4E7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E6B7A011-2878-41B5-8217-F538EFDCDE18}"/>
              </a:ext>
            </a:extLst>
          </p:cNvPr>
          <p:cNvSpPr/>
          <p:nvPr userDrawn="1"/>
        </p:nvSpPr>
        <p:spPr>
          <a:xfrm flipV="1">
            <a:off x="4346312" y="2180493"/>
            <a:ext cx="5400000" cy="6169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lumMod val="65000"/>
                  <a:alpha val="69000"/>
                </a:schemeClr>
              </a:gs>
              <a:gs pos="54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="" xmlns:a16="http://schemas.microsoft.com/office/drawing/2014/main" id="{6519DD4C-A6EC-4927-AF4D-9892855039BC}"/>
              </a:ext>
            </a:extLst>
          </p:cNvPr>
          <p:cNvSpPr/>
          <p:nvPr userDrawn="1"/>
        </p:nvSpPr>
        <p:spPr>
          <a:xfrm flipV="1">
            <a:off x="2474104" y="4279035"/>
            <a:ext cx="5400000" cy="61698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0000">
                <a:schemeClr val="bg1">
                  <a:lumMod val="65000"/>
                  <a:alpha val="69000"/>
                </a:schemeClr>
              </a:gs>
              <a:gs pos="54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="" xmlns:a16="http://schemas.microsoft.com/office/drawing/2014/main" id="{D4A82077-4BAD-448F-B675-FAF820D3DB0F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 rot="12912161">
            <a:off x="3245309" y="2775567"/>
            <a:ext cx="708422" cy="611981"/>
          </a:xfrm>
          <a:prstGeom prst="triangle">
            <a:avLst/>
          </a:prstGeom>
          <a:solidFill>
            <a:srgbClr val="92D2D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5" name="等腰三角形 24">
            <a:extLst>
              <a:ext uri="{FF2B5EF4-FFF2-40B4-BE49-F238E27FC236}">
                <a16:creationId xmlns="" xmlns:a16="http://schemas.microsoft.com/office/drawing/2014/main" id="{E5023AD5-6325-4D77-8A8A-36DB573A866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 rot="12912161">
            <a:off x="3146487" y="2730323"/>
            <a:ext cx="882254" cy="760809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C20F"/>
              </a:solidFill>
              <a:latin typeface="Calibri"/>
              <a:ea typeface="幼圆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="" xmlns:a16="http://schemas.microsoft.com/office/drawing/2014/main" id="{CD31892C-9E9E-4FF3-AA54-DFEF64483F18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 rot="9110320">
            <a:off x="4137087" y="3004167"/>
            <a:ext cx="85725" cy="8691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="" xmlns:a16="http://schemas.microsoft.com/office/drawing/2014/main" id="{4C490B5A-63CC-4734-98A0-7BB8A810DDF1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 rot="9110320">
            <a:off x="3320318" y="3381594"/>
            <a:ext cx="86916" cy="86916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="" xmlns:a16="http://schemas.microsoft.com/office/drawing/2014/main" id="{A58C1DD4-21EC-4CDB-8F17-FDA886352C59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 rot="9110320">
            <a:off x="3408425" y="2508867"/>
            <a:ext cx="85725" cy="86915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sz="1350" kern="0">
              <a:solidFill>
                <a:srgbClr val="FFFFFF"/>
              </a:solidFill>
              <a:latin typeface="Calibri"/>
              <a:ea typeface="幼圆"/>
            </a:endParaRPr>
          </a:p>
        </p:txBody>
      </p:sp>
    </p:spTree>
    <p:extLst>
      <p:ext uri="{BB962C8B-B14F-4D97-AF65-F5344CB8AC3E}">
        <p14:creationId xmlns:p14="http://schemas.microsoft.com/office/powerpoint/2010/main" val="270320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50242" y="143093"/>
            <a:ext cx="10289745" cy="6171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650243" y="1105989"/>
            <a:ext cx="10961187" cy="5460274"/>
          </a:xfrm>
        </p:spPr>
        <p:txBody>
          <a:bodyPr/>
          <a:lstStyle>
            <a:lvl1pPr marL="357505" indent="-357505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m"/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140133" y="2032000"/>
            <a:ext cx="7648305" cy="1235075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2140133" y="3355027"/>
            <a:ext cx="7648305" cy="485454"/>
          </a:xfr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单击此处添加副标题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1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3" y="1244601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6316" r="252" b="73058"/>
          <a:stretch>
            <a:fillRect/>
          </a:stretch>
        </p:blipFill>
        <p:spPr>
          <a:xfrm flipH="1">
            <a:off x="-1" y="-1200"/>
            <a:ext cx="12207833" cy="741429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 rot="16200000">
            <a:off x="2662447" y="-2383775"/>
            <a:ext cx="6882939" cy="12207833"/>
            <a:chOff x="-11875" y="0"/>
            <a:chExt cx="5155509" cy="6858001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713" r="47174"/>
            <a:stretch>
              <a:fillRect/>
            </a:stretch>
          </p:blipFill>
          <p:spPr>
            <a:xfrm>
              <a:off x="-11874" y="0"/>
              <a:ext cx="4848930" cy="6858000"/>
            </a:xfrm>
            <a:prstGeom prst="rect">
              <a:avLst/>
            </a:prstGeom>
          </p:spPr>
        </p:pic>
        <p:sp>
          <p:nvSpPr>
            <p:cNvPr id="13" name="矩形 12"/>
            <p:cNvSpPr/>
            <p:nvPr userDrawn="1"/>
          </p:nvSpPr>
          <p:spPr>
            <a:xfrm>
              <a:off x="-11875" y="1"/>
              <a:ext cx="5155509" cy="6858000"/>
            </a:xfrm>
            <a:prstGeom prst="rect">
              <a:avLst/>
            </a:prstGeom>
            <a:gradFill flip="none" rotWithShape="1">
              <a:gsLst>
                <a:gs pos="57000">
                  <a:schemeClr val="bg1">
                    <a:alpha val="82000"/>
                  </a:schemeClr>
                </a:gs>
                <a:gs pos="100000">
                  <a:schemeClr val="bg1">
                    <a:shade val="100000"/>
                    <a:satMod val="115000"/>
                    <a:alpha val="84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50242" y="143093"/>
            <a:ext cx="10289745" cy="6171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50241" y="1020101"/>
            <a:ext cx="10879907" cy="5528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17392-BBB1-44E3-9A72-FA81E641C50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1738-2F06-4BB3-922A-3EE8D5C5C8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64" r:id="rId5"/>
    <p:sldLayoutId id="2147483662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accent1">
              <a:lumMod val="75000"/>
            </a:schemeClr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n"/>
        <a:defRPr sz="2400" kern="1200" baseline="0">
          <a:solidFill>
            <a:schemeClr val="accent1">
              <a:lumMod val="7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1">
            <a:lumMod val="60000"/>
            <a:lumOff val="40000"/>
          </a:schemeClr>
        </a:buClr>
        <a:buSzPct val="60000"/>
        <a:buFont typeface="幼圆" panose="02010509060101010101" pitchFamily="49" charset="-122"/>
        <a:buChar char=" "/>
        <a:defRPr sz="2000" kern="1200" baseline="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0.xml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tags" Target="../tags/tag53.xml"/><Relationship Id="rId5" Type="http://schemas.openxmlformats.org/officeDocument/2006/relationships/tags" Target="../tags/tag47.xml"/><Relationship Id="rId10" Type="http://schemas.openxmlformats.org/officeDocument/2006/relationships/tags" Target="../tags/tag52.xml"/><Relationship Id="rId4" Type="http://schemas.openxmlformats.org/officeDocument/2006/relationships/tags" Target="../tags/tag46.xml"/><Relationship Id="rId9" Type="http://schemas.openxmlformats.org/officeDocument/2006/relationships/tags" Target="../tags/tag5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9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5400" dirty="0"/>
              <a:t>MySQL</a:t>
            </a:r>
            <a:r>
              <a:rPr lang="zh-CN" altLang="en-US" sz="5400" dirty="0"/>
              <a:t>数据库技术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91460" y="3689887"/>
            <a:ext cx="4953473" cy="513932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b="1" dirty="0">
                <a:solidFill>
                  <a:srgbClr val="F39820"/>
                </a:solidFill>
              </a:rPr>
              <a:t>MySQL Database Technology</a:t>
            </a:r>
            <a:endParaRPr lang="zh-CN" altLang="en-US" sz="2400" b="1" dirty="0">
              <a:solidFill>
                <a:srgbClr val="F39820"/>
              </a:solidFill>
            </a:endParaRPr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xmlns="" id="{0272068F-0D89-43FA-8B7C-EFD4000D33A9}"/>
              </a:ext>
            </a:extLst>
          </p:cNvPr>
          <p:cNvSpPr txBox="1"/>
          <p:nvPr/>
        </p:nvSpPr>
        <p:spPr>
          <a:xfrm>
            <a:off x="6096000" y="4557226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F4E79"/>
                </a:solidFill>
              </a:rPr>
              <a:t>主讲教师</a:t>
            </a:r>
            <a:r>
              <a:rPr lang="zh-CN" altLang="en-US" sz="2000" b="1" dirty="0" smtClean="0">
                <a:solidFill>
                  <a:srgbClr val="1F4E79"/>
                </a:solidFill>
              </a:rPr>
              <a:t>：</a:t>
            </a:r>
            <a:r>
              <a:rPr lang="zh-CN" altLang="en-US" sz="2000" b="1" dirty="0">
                <a:solidFill>
                  <a:srgbClr val="1F4E79"/>
                </a:solidFill>
              </a:rPr>
              <a:t>蒋小同</a:t>
            </a:r>
            <a:endParaRPr lang="en-US" altLang="zh-CN" sz="2000" b="1" dirty="0">
              <a:solidFill>
                <a:srgbClr val="1F4E79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E297789A-4717-430A-A040-C4DA5FA944B3}"/>
              </a:ext>
            </a:extLst>
          </p:cNvPr>
          <p:cNvGrpSpPr/>
          <p:nvPr/>
        </p:nvGrpSpPr>
        <p:grpSpPr>
          <a:xfrm>
            <a:off x="5668196" y="4588074"/>
            <a:ext cx="288032" cy="338413"/>
            <a:chOff x="2843808" y="267494"/>
            <a:chExt cx="576000" cy="741347"/>
          </a:xfrm>
          <a:noFill/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AD9E1CC6-BB6B-4249-8BCC-5FA614F92E4D}"/>
                </a:ext>
              </a:extLst>
            </p:cNvPr>
            <p:cNvSpPr/>
            <p:nvPr/>
          </p:nvSpPr>
          <p:spPr>
            <a:xfrm>
              <a:off x="2939409" y="267494"/>
              <a:ext cx="384799" cy="384799"/>
            </a:xfrm>
            <a:prstGeom prst="ellipse">
              <a:avLst/>
            </a:prstGeom>
            <a:grpFill/>
            <a:ln>
              <a:solidFill>
                <a:srgbClr val="85BC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xmlns="" id="{2278597E-C3E6-4D9B-9C97-78B740FE03D9}"/>
                </a:ext>
              </a:extLst>
            </p:cNvPr>
            <p:cNvSpPr/>
            <p:nvPr/>
          </p:nvSpPr>
          <p:spPr>
            <a:xfrm>
              <a:off x="2843808" y="652294"/>
              <a:ext cx="576000" cy="356547"/>
            </a:xfrm>
            <a:custGeom>
              <a:avLst/>
              <a:gdLst>
                <a:gd name="connsiteX0" fmla="*/ 288000 w 576000"/>
                <a:gd name="connsiteY0" fmla="*/ 0 h 356547"/>
                <a:gd name="connsiteX1" fmla="*/ 576000 w 576000"/>
                <a:gd name="connsiteY1" fmla="*/ 288000 h 356547"/>
                <a:gd name="connsiteX2" fmla="*/ 562161 w 576000"/>
                <a:gd name="connsiteY2" fmla="*/ 356547 h 356547"/>
                <a:gd name="connsiteX3" fmla="*/ 13839 w 576000"/>
                <a:gd name="connsiteY3" fmla="*/ 356547 h 356547"/>
                <a:gd name="connsiteX4" fmla="*/ 0 w 576000"/>
                <a:gd name="connsiteY4" fmla="*/ 288000 h 356547"/>
                <a:gd name="connsiteX5" fmla="*/ 288000 w 576000"/>
                <a:gd name="connsiteY5" fmla="*/ 0 h 35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000" h="356547">
                  <a:moveTo>
                    <a:pt x="288000" y="0"/>
                  </a:moveTo>
                  <a:cubicBezTo>
                    <a:pt x="447058" y="0"/>
                    <a:pt x="576000" y="128942"/>
                    <a:pt x="576000" y="288000"/>
                  </a:cubicBezTo>
                  <a:lnTo>
                    <a:pt x="562161" y="356547"/>
                  </a:lnTo>
                  <a:lnTo>
                    <a:pt x="13839" y="356547"/>
                  </a:lnTo>
                  <a:lnTo>
                    <a:pt x="0" y="288000"/>
                  </a:lnTo>
                  <a:cubicBezTo>
                    <a:pt x="0" y="128942"/>
                    <a:pt x="128942" y="0"/>
                    <a:pt x="288000" y="0"/>
                  </a:cubicBezTo>
                  <a:close/>
                </a:path>
              </a:pathLst>
            </a:custGeom>
            <a:grpFill/>
            <a:ln>
              <a:solidFill>
                <a:srgbClr val="85BCD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96DC92E-DA5E-4817-9928-A38BECC5FC6B}"/>
              </a:ext>
            </a:extLst>
          </p:cNvPr>
          <p:cNvSpPr/>
          <p:nvPr/>
        </p:nvSpPr>
        <p:spPr>
          <a:xfrm>
            <a:off x="8234496" y="342101"/>
            <a:ext cx="3335758" cy="771525"/>
          </a:xfrm>
          <a:prstGeom prst="rect">
            <a:avLst/>
          </a:prstGeom>
          <a:solidFill>
            <a:srgbClr val="004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/>
        </p:nvPicPr>
        <p:blipFill>
          <a:blip r:embed="rId2"/>
          <a:stretch>
            <a:fillRect/>
          </a:stretch>
        </p:blipFill>
        <p:spPr>
          <a:xfrm>
            <a:off x="8182990" y="345102"/>
            <a:ext cx="3399790" cy="781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893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1809C1F-D733-4763-8036-22BD40903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417" y="427411"/>
            <a:ext cx="6414565" cy="528640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图形管理工具</a:t>
            </a:r>
            <a:r>
              <a:rPr lang="en-US" altLang="zh-CN" dirty="0"/>
              <a:t>-Workbench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78CAE4EF-7AD4-4093-B886-DFB73BFE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1840114"/>
            <a:ext cx="6186824" cy="3475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内容占位符 1">
            <a:extLst>
              <a:ext uri="{FF2B5EF4-FFF2-40B4-BE49-F238E27FC236}">
                <a16:creationId xmlns="" xmlns:a16="http://schemas.microsoft.com/office/drawing/2014/main" id="{B957E3C7-CD9D-4722-B240-DE8891E5B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8009" y="1840114"/>
            <a:ext cx="4207314" cy="3475672"/>
          </a:xfrm>
          <a:solidFill>
            <a:srgbClr val="F2F2F2"/>
          </a:solidFill>
        </p:spPr>
        <p:txBody>
          <a:bodyPr>
            <a:normAutofit/>
          </a:bodyPr>
          <a:lstStyle/>
          <a:p>
            <a:r>
              <a:rPr lang="zh-CN" altLang="en-US" dirty="0"/>
              <a:t>可视化数据库管理；</a:t>
            </a:r>
          </a:p>
          <a:p>
            <a:r>
              <a:rPr lang="zh-CN" altLang="en-US" dirty="0"/>
              <a:t>操作直观、功能强大，实用工具丰富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数据库迁移方便。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47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1809C1F-D733-4763-8036-22BD40903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417" y="427411"/>
            <a:ext cx="6414565" cy="528640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图形管理工具</a:t>
            </a:r>
            <a:r>
              <a:rPr lang="en-US" altLang="zh-CN" dirty="0"/>
              <a:t>-</a:t>
            </a:r>
            <a:r>
              <a:rPr lang="en-US" altLang="zh-CN" dirty="0" err="1"/>
              <a:t>Navicat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F0853ED-EAF4-4F24-91FE-91CDF932A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941" y="2577640"/>
            <a:ext cx="4780952" cy="2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内容占位符 1">
            <a:extLst>
              <a:ext uri="{FF2B5EF4-FFF2-40B4-BE49-F238E27FC236}">
                <a16:creationId xmlns="" xmlns:a16="http://schemas.microsoft.com/office/drawing/2014/main" id="{0FFC98DE-7679-4827-BD40-EA08EED2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699" y="2182377"/>
            <a:ext cx="4207314" cy="3888447"/>
          </a:xfrm>
          <a:solidFill>
            <a:srgbClr val="F2F2F2"/>
          </a:solidFill>
        </p:spPr>
        <p:txBody>
          <a:bodyPr>
            <a:noAutofit/>
          </a:bodyPr>
          <a:lstStyle/>
          <a:p>
            <a:r>
              <a:rPr lang="zh-CN" altLang="en-US" dirty="0"/>
              <a:t>可同时连接 </a:t>
            </a:r>
            <a:r>
              <a:rPr lang="en-US" altLang="zh-CN" dirty="0"/>
              <a:t>MySQL</a:t>
            </a:r>
            <a:r>
              <a:rPr lang="zh-CN" altLang="en-US" dirty="0"/>
              <a:t>和</a:t>
            </a:r>
            <a:r>
              <a:rPr lang="en-US" altLang="zh-CN" dirty="0"/>
              <a:t>MariaDB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支持</a:t>
            </a:r>
            <a:r>
              <a:rPr lang="en-US" altLang="zh-CN" dirty="0"/>
              <a:t>MySQL</a:t>
            </a:r>
            <a:r>
              <a:rPr lang="zh-CN" altLang="en-US" dirty="0"/>
              <a:t>大部分最新功能，包括表、视图、函数或过程、事件等；</a:t>
            </a:r>
          </a:p>
          <a:p>
            <a:r>
              <a:rPr lang="zh-CN" altLang="en-US" dirty="0"/>
              <a:t>操作直观、功能强大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94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F1809C1F-D733-4763-8036-22BD409036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417" y="427411"/>
            <a:ext cx="6871765" cy="528640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图形管理工具</a:t>
            </a:r>
            <a:r>
              <a:rPr lang="en-US" altLang="zh-CN" dirty="0"/>
              <a:t>-PhpMyAdmin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67EEDFF7-9881-459D-9155-EC07F753E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74" y="2280535"/>
            <a:ext cx="5654036" cy="3046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内容占位符 1">
            <a:extLst>
              <a:ext uri="{FF2B5EF4-FFF2-40B4-BE49-F238E27FC236}">
                <a16:creationId xmlns="" xmlns:a16="http://schemas.microsoft.com/office/drawing/2014/main" id="{517F96D8-79F9-4CC3-BA49-64CB73D1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3386" y="1530477"/>
            <a:ext cx="4768940" cy="4900112"/>
          </a:xfrm>
          <a:solidFill>
            <a:srgbClr val="F2F2F2"/>
          </a:solidFill>
        </p:spPr>
        <p:txBody>
          <a:bodyPr>
            <a:noAutofit/>
          </a:bodyPr>
          <a:lstStyle/>
          <a:p>
            <a:r>
              <a:rPr lang="en-US" altLang="zh-CN" dirty="0"/>
              <a:t>PhpMyAdmin</a:t>
            </a:r>
            <a:r>
              <a:rPr lang="zh-CN" altLang="en-US" dirty="0"/>
              <a:t>是由</a:t>
            </a:r>
            <a:r>
              <a:rPr lang="en-US" altLang="zh-CN" dirty="0"/>
              <a:t>PHP</a:t>
            </a:r>
            <a:r>
              <a:rPr lang="zh-CN" altLang="en-US" dirty="0"/>
              <a:t>语言开发，以</a:t>
            </a:r>
            <a:r>
              <a:rPr lang="en-US" altLang="zh-CN" dirty="0"/>
              <a:t>WEB</a:t>
            </a:r>
            <a:r>
              <a:rPr lang="zh-CN" altLang="en-US" dirty="0"/>
              <a:t>形式控制和操作。</a:t>
            </a:r>
          </a:p>
          <a:p>
            <a:r>
              <a:rPr lang="en-US" altLang="zh-CN" dirty="0"/>
              <a:t>PhpMyAdmin</a:t>
            </a:r>
            <a:r>
              <a:rPr lang="zh-CN" altLang="en-US" dirty="0"/>
              <a:t>是</a:t>
            </a:r>
            <a:r>
              <a:rPr lang="en-US" altLang="zh-CN" dirty="0"/>
              <a:t>LAMP(Linux, apache, MySQL, PHP)</a:t>
            </a:r>
            <a:r>
              <a:rPr lang="zh-CN" altLang="en-US" dirty="0"/>
              <a:t>软件包集成的工具软件。</a:t>
            </a:r>
          </a:p>
          <a:p>
            <a:r>
              <a:rPr lang="en-US" altLang="zh-CN" dirty="0"/>
              <a:t>PhpMyAdmin</a:t>
            </a:r>
            <a:r>
              <a:rPr lang="zh-CN" altLang="en-US" dirty="0"/>
              <a:t>是</a:t>
            </a:r>
            <a:r>
              <a:rPr lang="en-US" altLang="zh-CN" dirty="0"/>
              <a:t>PHP</a:t>
            </a:r>
            <a:r>
              <a:rPr lang="zh-CN" altLang="en-US" dirty="0"/>
              <a:t>开发最佳的数据库管理工具，灵活方便，功能强大。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25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0FBC02E-5945-40B3-9001-3EBAA211C2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学习本门课的基础</a:t>
            </a:r>
          </a:p>
        </p:txBody>
      </p:sp>
      <p:sp>
        <p:nvSpPr>
          <p:cNvPr id="7" name="MH_Other_1">
            <a:extLst>
              <a:ext uri="{FF2B5EF4-FFF2-40B4-BE49-F238E27FC236}">
                <a16:creationId xmlns="" xmlns:a16="http://schemas.microsoft.com/office/drawing/2014/main" id="{C9E5BEA3-DEDE-4CE9-A892-3DEDA35DE46E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336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zh-CN" altLang="en-US" sz="3200"/>
          </a:p>
        </p:txBody>
      </p:sp>
      <p:sp>
        <p:nvSpPr>
          <p:cNvPr id="9" name="MH_Other_2">
            <a:extLst>
              <a:ext uri="{FF2B5EF4-FFF2-40B4-BE49-F238E27FC236}">
                <a16:creationId xmlns="" xmlns:a16="http://schemas.microsoft.com/office/drawing/2014/main" id="{96287A94-CE19-433A-8917-4884790C7017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400676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4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4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zh-CN" altLang="en-US" sz="3200"/>
          </a:p>
        </p:txBody>
      </p:sp>
      <p:sp>
        <p:nvSpPr>
          <p:cNvPr id="11" name="MH_Other_3">
            <a:extLst>
              <a:ext uri="{FF2B5EF4-FFF2-40B4-BE49-F238E27FC236}">
                <a16:creationId xmlns="" xmlns:a16="http://schemas.microsoft.com/office/drawing/2014/main" id="{6CD4666F-D5A8-408C-B7BC-8F2BA93A32CB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8158164" y="2650332"/>
            <a:ext cx="1400175" cy="1400175"/>
          </a:xfrm>
          <a:custGeom>
            <a:avLst/>
            <a:gdLst>
              <a:gd name="T0" fmla="*/ 2147483646 w 77"/>
              <a:gd name="T1" fmla="*/ 2147483646 h 77"/>
              <a:gd name="T2" fmla="*/ 2147483646 w 77"/>
              <a:gd name="T3" fmla="*/ 2147483646 h 77"/>
              <a:gd name="T4" fmla="*/ 2147483646 w 77"/>
              <a:gd name="T5" fmla="*/ 2147483646 h 77"/>
              <a:gd name="T6" fmla="*/ 0 w 77"/>
              <a:gd name="T7" fmla="*/ 2147483646 h 77"/>
              <a:gd name="T8" fmla="*/ 0 w 77"/>
              <a:gd name="T9" fmla="*/ 2147483646 h 77"/>
              <a:gd name="T10" fmla="*/ 2147483646 w 77"/>
              <a:gd name="T11" fmla="*/ 0 h 77"/>
              <a:gd name="T12" fmla="*/ 2147483646 w 77"/>
              <a:gd name="T13" fmla="*/ 0 h 77"/>
              <a:gd name="T14" fmla="*/ 2147483646 w 77"/>
              <a:gd name="T15" fmla="*/ 2147483646 h 77"/>
              <a:gd name="T16" fmla="*/ 2147483646 w 77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7" h="77">
                <a:moveTo>
                  <a:pt x="77" y="68"/>
                </a:moveTo>
                <a:cubicBezTo>
                  <a:pt x="77" y="73"/>
                  <a:pt x="73" y="77"/>
                  <a:pt x="6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4" y="77"/>
                  <a:pt x="0" y="73"/>
                  <a:pt x="0" y="68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9" y="0"/>
                </a:cubicBezTo>
                <a:cubicBezTo>
                  <a:pt x="69" y="0"/>
                  <a:pt x="69" y="0"/>
                  <a:pt x="69" y="0"/>
                </a:cubicBezTo>
                <a:cubicBezTo>
                  <a:pt x="73" y="0"/>
                  <a:pt x="77" y="4"/>
                  <a:pt x="77" y="8"/>
                </a:cubicBezTo>
                <a:cubicBezTo>
                  <a:pt x="77" y="68"/>
                  <a:pt x="77" y="68"/>
                  <a:pt x="77" y="68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zh-CN" altLang="en-US" sz="3200"/>
          </a:p>
        </p:txBody>
      </p:sp>
      <p:sp>
        <p:nvSpPr>
          <p:cNvPr id="13" name="MH_Other_4">
            <a:extLst>
              <a:ext uri="{FF2B5EF4-FFF2-40B4-BE49-F238E27FC236}">
                <a16:creationId xmlns="" xmlns:a16="http://schemas.microsoft.com/office/drawing/2014/main" id="{DDE80C96-7FBB-465C-BFB9-D2C6A52FAF4C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256361" y="2932511"/>
            <a:ext cx="766763" cy="1117997"/>
          </a:xfrm>
          <a:custGeom>
            <a:avLst/>
            <a:gdLst>
              <a:gd name="T0" fmla="*/ 2147483646 w 9817"/>
              <a:gd name="T1" fmla="*/ 676491680 h 10218"/>
              <a:gd name="T2" fmla="*/ 0 w 9817"/>
              <a:gd name="T3" fmla="*/ 2147483646 h 10218"/>
              <a:gd name="T4" fmla="*/ 2147483646 w 9817"/>
              <a:gd name="T5" fmla="*/ 2147483646 h 10218"/>
              <a:gd name="T6" fmla="*/ 2147483646 w 9817"/>
              <a:gd name="T7" fmla="*/ 2147483646 h 10218"/>
              <a:gd name="T8" fmla="*/ 2147483646 w 9817"/>
              <a:gd name="T9" fmla="*/ 2147483646 h 10218"/>
              <a:gd name="T10" fmla="*/ 2147483646 w 9817"/>
              <a:gd name="T11" fmla="*/ 2147483646 h 10218"/>
              <a:gd name="T12" fmla="*/ 2147483646 w 9817"/>
              <a:gd name="T13" fmla="*/ 0 h 102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817" h="10218">
                <a:moveTo>
                  <a:pt x="6007" y="218"/>
                </a:moveTo>
                <a:lnTo>
                  <a:pt x="0" y="7119"/>
                </a:lnTo>
                <a:lnTo>
                  <a:pt x="3627" y="10218"/>
                </a:lnTo>
                <a:lnTo>
                  <a:pt x="7912" y="10218"/>
                </a:lnTo>
                <a:cubicBezTo>
                  <a:pt x="8865" y="10218"/>
                  <a:pt x="9817" y="9540"/>
                  <a:pt x="9817" y="8693"/>
                </a:cubicBezTo>
                <a:lnTo>
                  <a:pt x="9817" y="3099"/>
                </a:lnTo>
                <a:cubicBezTo>
                  <a:pt x="6007" y="218"/>
                  <a:pt x="6068" y="0"/>
                  <a:pt x="6068" y="0"/>
                </a:cubicBez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15" name="MH_Other_6">
            <a:extLst>
              <a:ext uri="{FF2B5EF4-FFF2-40B4-BE49-F238E27FC236}">
                <a16:creationId xmlns="" xmlns:a16="http://schemas.microsoft.com/office/drawing/2014/main" id="{5D897A71-DF00-4BC4-A844-1078A78EABE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681662" y="3059906"/>
            <a:ext cx="1119188" cy="990600"/>
          </a:xfrm>
          <a:custGeom>
            <a:avLst/>
            <a:gdLst>
              <a:gd name="T0" fmla="*/ 2147483646 w 10149"/>
              <a:gd name="T1" fmla="*/ 708200252 h 11183"/>
              <a:gd name="T2" fmla="*/ 0 w 10149"/>
              <a:gd name="T3" fmla="*/ 566557414 h 11183"/>
              <a:gd name="T4" fmla="*/ 473781509 w 10149"/>
              <a:gd name="T5" fmla="*/ 2147483646 h 11183"/>
              <a:gd name="T6" fmla="*/ 2147483646 w 10149"/>
              <a:gd name="T7" fmla="*/ 2147483646 h 11183"/>
              <a:gd name="T8" fmla="*/ 2147483646 w 10149"/>
              <a:gd name="T9" fmla="*/ 2147483646 h 11183"/>
              <a:gd name="T10" fmla="*/ 2147483646 w 10149"/>
              <a:gd name="T11" fmla="*/ 2147483646 h 11183"/>
              <a:gd name="T12" fmla="*/ 2147483646 w 10149"/>
              <a:gd name="T13" fmla="*/ 2147483646 h 11183"/>
              <a:gd name="T14" fmla="*/ 2147483646 w 10149"/>
              <a:gd name="T15" fmla="*/ 0 h 111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149" h="11183">
                <a:moveTo>
                  <a:pt x="7428" y="430"/>
                </a:moveTo>
                <a:lnTo>
                  <a:pt x="0" y="344"/>
                </a:lnTo>
                <a:cubicBezTo>
                  <a:pt x="-8" y="2424"/>
                  <a:pt x="157" y="4503"/>
                  <a:pt x="149" y="6583"/>
                </a:cubicBezTo>
                <a:lnTo>
                  <a:pt x="3697" y="11183"/>
                </a:lnTo>
                <a:lnTo>
                  <a:pt x="8859" y="11183"/>
                </a:lnTo>
                <a:cubicBezTo>
                  <a:pt x="9504" y="11183"/>
                  <a:pt x="10149" y="10383"/>
                  <a:pt x="10149" y="9383"/>
                </a:cubicBezTo>
                <a:lnTo>
                  <a:pt x="10149" y="3983"/>
                </a:lnTo>
                <a:lnTo>
                  <a:pt x="7644" y="0"/>
                </a:lnTo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17" name="MH_Other_7">
            <a:extLst>
              <a:ext uri="{FF2B5EF4-FFF2-40B4-BE49-F238E27FC236}">
                <a16:creationId xmlns="" xmlns:a16="http://schemas.microsoft.com/office/drawing/2014/main" id="{8768FCD6-C8C2-4344-B555-3B860F0F4C4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468916" y="2993233"/>
            <a:ext cx="1089422" cy="1050131"/>
          </a:xfrm>
          <a:custGeom>
            <a:avLst/>
            <a:gdLst>
              <a:gd name="T0" fmla="*/ 2147483646 w 58"/>
              <a:gd name="T1" fmla="*/ 0 h 56"/>
              <a:gd name="T2" fmla="*/ 2147483646 w 58"/>
              <a:gd name="T3" fmla="*/ 2147483646 h 56"/>
              <a:gd name="T4" fmla="*/ 2147483646 w 58"/>
              <a:gd name="T5" fmla="*/ 2147483646 h 56"/>
              <a:gd name="T6" fmla="*/ 2147483646 w 58"/>
              <a:gd name="T7" fmla="*/ 2147483646 h 56"/>
              <a:gd name="T8" fmla="*/ 2147483646 w 58"/>
              <a:gd name="T9" fmla="*/ 2147483646 h 56"/>
              <a:gd name="T10" fmla="*/ 0 w 58"/>
              <a:gd name="T11" fmla="*/ 2147483646 h 56"/>
              <a:gd name="T12" fmla="*/ 2147483646 w 58"/>
              <a:gd name="T13" fmla="*/ 2147483646 h 56"/>
              <a:gd name="T14" fmla="*/ 2147483646 w 58"/>
              <a:gd name="T15" fmla="*/ 2147483646 h 56"/>
              <a:gd name="T16" fmla="*/ 2147483646 w 58"/>
              <a:gd name="T17" fmla="*/ 2147483646 h 56"/>
              <a:gd name="T18" fmla="*/ 2147483646 w 58"/>
              <a:gd name="T19" fmla="*/ 2147483646 h 56"/>
              <a:gd name="T20" fmla="*/ 2147483646 w 58"/>
              <a:gd name="T21" fmla="*/ 0 h 5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8" h="56">
                <a:moveTo>
                  <a:pt x="41" y="0"/>
                </a:moveTo>
                <a:cubicBezTo>
                  <a:pt x="39" y="18"/>
                  <a:pt x="39" y="18"/>
                  <a:pt x="39" y="18"/>
                </a:cubicBezTo>
                <a:cubicBezTo>
                  <a:pt x="25" y="25"/>
                  <a:pt x="25" y="25"/>
                  <a:pt x="25" y="25"/>
                </a:cubicBezTo>
                <a:cubicBezTo>
                  <a:pt x="19" y="24"/>
                  <a:pt x="19" y="24"/>
                  <a:pt x="19" y="24"/>
                </a:cubicBezTo>
                <a:cubicBezTo>
                  <a:pt x="16" y="27"/>
                  <a:pt x="16" y="27"/>
                  <a:pt x="16" y="27"/>
                </a:cubicBezTo>
                <a:cubicBezTo>
                  <a:pt x="0" y="38"/>
                  <a:pt x="0" y="38"/>
                  <a:pt x="0" y="38"/>
                </a:cubicBezTo>
                <a:cubicBezTo>
                  <a:pt x="18" y="56"/>
                  <a:pt x="18" y="56"/>
                  <a:pt x="18" y="56"/>
                </a:cubicBezTo>
                <a:cubicBezTo>
                  <a:pt x="50" y="56"/>
                  <a:pt x="50" y="56"/>
                  <a:pt x="50" y="56"/>
                </a:cubicBezTo>
                <a:cubicBezTo>
                  <a:pt x="54" y="56"/>
                  <a:pt x="58" y="52"/>
                  <a:pt x="58" y="47"/>
                </a:cubicBezTo>
                <a:cubicBezTo>
                  <a:pt x="58" y="17"/>
                  <a:pt x="58" y="17"/>
                  <a:pt x="58" y="17"/>
                </a:cubicBezTo>
                <a:cubicBezTo>
                  <a:pt x="41" y="0"/>
                  <a:pt x="41" y="0"/>
                  <a:pt x="41" y="0"/>
                </a:cubicBezTo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 sz="3200"/>
          </a:p>
        </p:txBody>
      </p:sp>
      <p:sp>
        <p:nvSpPr>
          <p:cNvPr id="19" name="MH_Other_9">
            <a:extLst>
              <a:ext uri="{FF2B5EF4-FFF2-40B4-BE49-F238E27FC236}">
                <a16:creationId xmlns="" xmlns:a16="http://schemas.microsoft.com/office/drawing/2014/main" id="{553DFDA8-11F5-4765-9153-9DF164FD2276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792766" y="3387329"/>
            <a:ext cx="8334" cy="8334"/>
          </a:xfrm>
          <a:prstGeom prst="rect">
            <a:avLst/>
          </a:prstGeom>
          <a:solidFill>
            <a:srgbClr val="72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21" name="MH_Other_10">
            <a:extLst>
              <a:ext uri="{FF2B5EF4-FFF2-40B4-BE49-F238E27FC236}">
                <a16:creationId xmlns="" xmlns:a16="http://schemas.microsoft.com/office/drawing/2014/main" id="{F7B4677A-DF6D-40C4-8269-9072DF6575B0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458200" y="3403998"/>
            <a:ext cx="310754" cy="317897"/>
          </a:xfrm>
          <a:custGeom>
            <a:avLst/>
            <a:gdLst>
              <a:gd name="T0" fmla="*/ 712020959 w 10000"/>
              <a:gd name="T1" fmla="*/ 228037586 h 10000"/>
              <a:gd name="T2" fmla="*/ 499412281 w 10000"/>
              <a:gd name="T3" fmla="*/ 0 h 10000"/>
              <a:gd name="T4" fmla="*/ 31899095 w 10000"/>
              <a:gd name="T5" fmla="*/ 501591763 h 10000"/>
              <a:gd name="T6" fmla="*/ 31899095 w 10000"/>
              <a:gd name="T7" fmla="*/ 729553860 h 10000"/>
              <a:gd name="T8" fmla="*/ 244365324 w 10000"/>
              <a:gd name="T9" fmla="*/ 729553860 h 10000"/>
              <a:gd name="T10" fmla="*/ 712020959 w 10000"/>
              <a:gd name="T11" fmla="*/ 228037586 h 10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0" h="10000">
                <a:moveTo>
                  <a:pt x="10000" y="2986"/>
                </a:moveTo>
                <a:cubicBezTo>
                  <a:pt x="8185" y="2065"/>
                  <a:pt x="8262" y="2037"/>
                  <a:pt x="7014" y="0"/>
                </a:cubicBezTo>
                <a:lnTo>
                  <a:pt x="448" y="6568"/>
                </a:lnTo>
                <a:cubicBezTo>
                  <a:pt x="-150" y="7165"/>
                  <a:pt x="-150" y="8957"/>
                  <a:pt x="448" y="9553"/>
                </a:cubicBezTo>
                <a:cubicBezTo>
                  <a:pt x="1642" y="10150"/>
                  <a:pt x="2836" y="10150"/>
                  <a:pt x="3432" y="9553"/>
                </a:cubicBezTo>
                <a:lnTo>
                  <a:pt x="10000" y="29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3200"/>
          </a:p>
        </p:txBody>
      </p:sp>
      <p:sp>
        <p:nvSpPr>
          <p:cNvPr id="23" name="MH_SubTitle_1">
            <a:extLst>
              <a:ext uri="{FF2B5EF4-FFF2-40B4-BE49-F238E27FC236}">
                <a16:creationId xmlns="" xmlns:a16="http://schemas.microsoft.com/office/drawing/2014/main" id="{DB6ED7E9-822C-45DD-B265-A08BCEF363A2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16509" y="3109318"/>
            <a:ext cx="1500188" cy="55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C</a:t>
            </a:r>
            <a:r>
              <a:rPr lang="zh-CN" altLang="en-US" sz="3200" dirty="0">
                <a:solidFill>
                  <a:schemeClr val="bg1"/>
                </a:solidFill>
                <a:latin typeface="+mn-lt"/>
                <a:ea typeface="+mn-ea"/>
              </a:rPr>
              <a:t>语言</a:t>
            </a:r>
          </a:p>
        </p:txBody>
      </p:sp>
      <p:sp>
        <p:nvSpPr>
          <p:cNvPr id="25" name="MH_SubTitle_1">
            <a:extLst>
              <a:ext uri="{FF2B5EF4-FFF2-40B4-BE49-F238E27FC236}">
                <a16:creationId xmlns="" xmlns:a16="http://schemas.microsoft.com/office/drawing/2014/main" id="{428ADA52-BD34-4648-8170-B40F55206466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380437" y="3059905"/>
            <a:ext cx="1500188" cy="55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Java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7" name="MH_SubTitle_1">
            <a:extLst>
              <a:ext uri="{FF2B5EF4-FFF2-40B4-BE49-F238E27FC236}">
                <a16:creationId xmlns="" xmlns:a16="http://schemas.microsoft.com/office/drawing/2014/main" id="{2F7550BE-E8A6-400B-A1FE-82AD9039534B}"/>
              </a:ext>
            </a:extLst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018860" y="3117652"/>
            <a:ext cx="1500188" cy="55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latin typeface="+mn-lt"/>
                <a:ea typeface="+mn-ea"/>
              </a:rPr>
              <a:t>Python</a:t>
            </a:r>
            <a:endParaRPr lang="zh-CN" altLang="en-US" sz="3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="" xmlns:a16="http://schemas.microsoft.com/office/drawing/2014/main" id="{0D1B0B75-0D82-495E-B1F9-9539A9F0AD5F}"/>
              </a:ext>
            </a:extLst>
          </p:cNvPr>
          <p:cNvCxnSpPr/>
          <p:nvPr/>
        </p:nvCxnSpPr>
        <p:spPr>
          <a:xfrm>
            <a:off x="4704202" y="2533880"/>
            <a:ext cx="0" cy="16745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72D289F0-9340-4B00-A193-EF6517E3BE9E}"/>
              </a:ext>
            </a:extLst>
          </p:cNvPr>
          <p:cNvCxnSpPr/>
          <p:nvPr/>
        </p:nvCxnSpPr>
        <p:spPr>
          <a:xfrm>
            <a:off x="7456583" y="2442103"/>
            <a:ext cx="0" cy="167456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5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F61D95C-03AC-4CD1-9DE0-27903113F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418" y="427411"/>
            <a:ext cx="2812472" cy="528640"/>
          </a:xfrm>
        </p:spPr>
        <p:txBody>
          <a:bodyPr/>
          <a:lstStyle/>
          <a:p>
            <a:r>
              <a:rPr lang="zh-CN" altLang="en-US" dirty="0"/>
              <a:t>课程整体概览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87D4518-2439-4582-88A9-3DB91A16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72" y="1192558"/>
            <a:ext cx="6726709" cy="587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2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E082985-2042-4364-937B-94F0B411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66</a:t>
            </a:r>
            <a:r>
              <a:rPr lang="zh-CN" altLang="en-US" dirty="0"/>
              <a:t>个数据库术语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="" xmlns:a16="http://schemas.microsoft.com/office/drawing/2014/main" id="{A9E15FB2-C82E-4FD4-B3DF-88666BAB3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461416"/>
              </p:ext>
            </p:extLst>
          </p:nvPr>
        </p:nvGraphicFramePr>
        <p:xfrm>
          <a:off x="1817783" y="1546349"/>
          <a:ext cx="8615660" cy="4554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63977">
                  <a:extLst>
                    <a:ext uri="{9D8B030D-6E8A-4147-A177-3AD203B41FA5}">
                      <a16:colId xmlns="" xmlns:a16="http://schemas.microsoft.com/office/drawing/2014/main" val="948989770"/>
                    </a:ext>
                  </a:extLst>
                </a:gridCol>
                <a:gridCol w="1027532">
                  <a:extLst>
                    <a:ext uri="{9D8B030D-6E8A-4147-A177-3AD203B41FA5}">
                      <a16:colId xmlns="" xmlns:a16="http://schemas.microsoft.com/office/drawing/2014/main" val="3094193264"/>
                    </a:ext>
                  </a:extLst>
                </a:gridCol>
                <a:gridCol w="1442775">
                  <a:extLst>
                    <a:ext uri="{9D8B030D-6E8A-4147-A177-3AD203B41FA5}">
                      <a16:colId xmlns="" xmlns:a16="http://schemas.microsoft.com/office/drawing/2014/main" val="1511041176"/>
                    </a:ext>
                  </a:extLst>
                </a:gridCol>
                <a:gridCol w="1373962">
                  <a:extLst>
                    <a:ext uri="{9D8B030D-6E8A-4147-A177-3AD203B41FA5}">
                      <a16:colId xmlns="" xmlns:a16="http://schemas.microsoft.com/office/drawing/2014/main" val="4067993154"/>
                    </a:ext>
                  </a:extLst>
                </a:gridCol>
                <a:gridCol w="1980380">
                  <a:extLst>
                    <a:ext uri="{9D8B030D-6E8A-4147-A177-3AD203B41FA5}">
                      <a16:colId xmlns="" xmlns:a16="http://schemas.microsoft.com/office/drawing/2014/main" val="4170947425"/>
                    </a:ext>
                  </a:extLst>
                </a:gridCol>
                <a:gridCol w="1527034">
                  <a:extLst>
                    <a:ext uri="{9D8B030D-6E8A-4147-A177-3AD203B41FA5}">
                      <a16:colId xmlns="" xmlns:a16="http://schemas.microsoft.com/office/drawing/2014/main" val="150279386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CREATE</a:t>
                      </a:r>
                      <a:endParaRPr lang="zh-CN" alt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DATABASE</a:t>
                      </a:r>
                      <a:endParaRPr lang="zh-CN" alt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TABLE</a:t>
                      </a:r>
                      <a:endParaRPr lang="zh-CN" alt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ALTER</a:t>
                      </a:r>
                      <a:endParaRPr lang="zh-CN" alt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AUTO_INCREMENT</a:t>
                      </a:r>
                      <a:endParaRPr lang="zh-CN" altLang="en-US" sz="1600" b="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OLD </a:t>
                      </a:r>
                      <a:endParaRPr lang="zh-CN" altLang="en-US" sz="1600" b="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1555868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SHOW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SCHEMA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DESCRIBE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MODIFY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PRIMARY KEY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NEW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1153356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DROP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IF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CHANGE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FOREIGN KEY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9660796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EXISTS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AFTER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RENAME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REFERENCES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INOUT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33519619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ADD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NOT NULL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DEFAULT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UNIQUE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CONSTRAINT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TRANSACTION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244147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DISTINCE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AS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BETWEEN AND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AVG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PRIVILEGES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45980507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MIN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COUNT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GROUP BY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LOG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1715602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HAVING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ORDER BY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INNER JOIN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LEFT JOIN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RIGHT JOIN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MYSQLDUMP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833711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ALL 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ANY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INSERT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UPDATE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GRANT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3979474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CASE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VIEW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PROCEDURE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VARIABLES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REVOKE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78895309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ROLLBACK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</a:rPr>
                        <a:t>WHILE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REPEAT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LOOP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TRIGGER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COMMIT</a:t>
                      </a:r>
                      <a:endParaRPr lang="zh-CN" altLang="en-US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5022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36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H_PageTitle">
            <a:extLst>
              <a:ext uri="{FF2B5EF4-FFF2-40B4-BE49-F238E27FC236}">
                <a16:creationId xmlns="" xmlns:a16="http://schemas.microsoft.com/office/drawing/2014/main" id="{C42A1CCC-091F-450B-93A5-1F4B568947D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55615" y="1702534"/>
            <a:ext cx="5887819" cy="3027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 fontScale="92500"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solidFill>
                  <a:srgbClr val="F3982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千里之行，</a:t>
            </a:r>
            <a:endParaRPr lang="en-US" altLang="zh-CN" sz="4800" b="1" dirty="0">
              <a:solidFill>
                <a:srgbClr val="F3982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4800" b="1" dirty="0">
                <a:solidFill>
                  <a:srgbClr val="F3982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始于足下！</a:t>
            </a:r>
            <a:endParaRPr lang="en-US" altLang="zh-CN" sz="4800" b="1" dirty="0">
              <a:solidFill>
                <a:srgbClr val="F3982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——</a:t>
            </a:r>
            <a:r>
              <a:rPr lang="zh-CN" altLang="en-US" sz="4300" b="1" dirty="0">
                <a:solidFill>
                  <a:schemeClr val="accent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老子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B89BF26C-2026-485B-8C0B-6D7456181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43" y="1849532"/>
            <a:ext cx="3800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99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文本框 1">
            <a:extLst>
              <a:ext uri="{FF2B5EF4-FFF2-40B4-BE49-F238E27FC236}">
                <a16:creationId xmlns="" xmlns:a16="http://schemas.microsoft.com/office/drawing/2014/main" id="{78143E69-CEF8-4364-97D8-8CDD1AA8717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98951" y="2049464"/>
            <a:ext cx="36099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6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sp>
        <p:nvSpPr>
          <p:cNvPr id="3076" name="椭圆 4">
            <a:extLst>
              <a:ext uri="{FF2B5EF4-FFF2-40B4-BE49-F238E27FC236}">
                <a16:creationId xmlns="" xmlns:a16="http://schemas.microsoft.com/office/drawing/2014/main" id="{12336A8B-4938-4C2D-A0B0-74760107E198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27751" y="3189289"/>
            <a:ext cx="53975" cy="53975"/>
          </a:xfrm>
          <a:prstGeom prst="ellipse">
            <a:avLst/>
          </a:prstGeom>
          <a:solidFill>
            <a:srgbClr val="95B3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Arial Narrow" panose="020B0606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077" name="直接连接符 6">
            <a:extLst>
              <a:ext uri="{FF2B5EF4-FFF2-40B4-BE49-F238E27FC236}">
                <a16:creationId xmlns="" xmlns:a16="http://schemas.microsoft.com/office/drawing/2014/main" id="{F8EA1B23-6AC0-425D-B0CC-698F02C44E9B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>
            <a:off x="4298951" y="3211513"/>
            <a:ext cx="1725613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" name="直接连接符 7">
            <a:extLst>
              <a:ext uri="{FF2B5EF4-FFF2-40B4-BE49-F238E27FC236}">
                <a16:creationId xmlns="" xmlns:a16="http://schemas.microsoft.com/office/drawing/2014/main" id="{BAA77CD1-901F-4F28-B45A-58EAE305FA9A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>
            <a:off x="6284913" y="3211513"/>
            <a:ext cx="1727200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85" name="文本框 13">
            <a:extLst>
              <a:ext uri="{FF2B5EF4-FFF2-40B4-BE49-F238E27FC236}">
                <a16:creationId xmlns="" xmlns:a16="http://schemas.microsoft.com/office/drawing/2014/main" id="{B3ECFF49-F09E-4F66-91A2-B04D6C52EF32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495801" y="3305176"/>
            <a:ext cx="3230563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>
                <a:solidFill>
                  <a:schemeClr val="accent1">
                    <a:lumMod val="60000"/>
                    <a:lumOff val="40000"/>
                  </a:schemeClr>
                </a:solidFill>
                <a:latin typeface="Tempus Sans ITC" panose="04020404030D07020202" pitchFamily="82" charset="0"/>
              </a:rPr>
              <a:t>THANK YOU FOR YOUR ATTENTION</a:t>
            </a:r>
            <a:endParaRPr lang="zh-CN" altLang="en-US" sz="1400">
              <a:solidFill>
                <a:schemeClr val="accent1">
                  <a:lumMod val="60000"/>
                  <a:lumOff val="40000"/>
                </a:schemeClr>
              </a:solidFill>
              <a:latin typeface="Tempus Sans ITC" panose="04020404030D07020202" pitchFamily="82" charset="0"/>
            </a:endParaRPr>
          </a:p>
        </p:txBody>
      </p:sp>
      <p:sp>
        <p:nvSpPr>
          <p:cNvPr id="10" name="矩形 23">
            <a:extLst>
              <a:ext uri="{FF2B5EF4-FFF2-40B4-BE49-F238E27FC236}">
                <a16:creationId xmlns="" xmlns:a16="http://schemas.microsoft.com/office/drawing/2014/main" id="{5560706E-80D9-428D-82A9-9D66C891E3A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524000" y="5289550"/>
            <a:ext cx="91440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="" xmlns:a16="http://schemas.microsoft.com/office/drawing/2014/main" id="{1E1554EC-7915-4835-83ED-45CA439118E5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94722" y="5522118"/>
            <a:ext cx="227762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400" kern="2500" spc="300" dirty="0">
                <a:solidFill>
                  <a:schemeClr val="accent1"/>
                </a:solidFill>
                <a:latin typeface="Bell MT" panose="020205030603050203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重庆工程职业技术学院</a:t>
            </a:r>
          </a:p>
        </p:txBody>
      </p:sp>
      <p:sp>
        <p:nvSpPr>
          <p:cNvPr id="12" name="文本框 10">
            <a:extLst>
              <a:ext uri="{FF2B5EF4-FFF2-40B4-BE49-F238E27FC236}">
                <a16:creationId xmlns="" xmlns:a16="http://schemas.microsoft.com/office/drawing/2014/main" id="{8B54C2E5-198E-4AB3-80BD-8EA2521CE565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94723" y="5979830"/>
            <a:ext cx="2369068" cy="27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400" dirty="0">
                <a:solidFill>
                  <a:schemeClr val="accent1"/>
                </a:solidFill>
                <a:latin typeface="Bell MT" panose="020205030603050203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MySQL</a:t>
            </a:r>
            <a:r>
              <a:rPr lang="zh-CN" altLang="en-US" sz="1400" dirty="0">
                <a:solidFill>
                  <a:schemeClr val="accent1"/>
                </a:solidFill>
                <a:latin typeface="Bell MT" panose="02020503060305020303" pitchFamily="18" charset="0"/>
                <a:ea typeface="微软雅黑" panose="020B0503020204020204" pitchFamily="34" charset="-122"/>
                <a:cs typeface="Arial" panose="020B0604020202020204" pitchFamily="34" charset="0"/>
              </a:rPr>
              <a:t>数据库技术课程团队</a:t>
            </a:r>
          </a:p>
        </p:txBody>
      </p:sp>
      <p:sp>
        <p:nvSpPr>
          <p:cNvPr id="13" name="KSO_Shape">
            <a:extLst>
              <a:ext uri="{FF2B5EF4-FFF2-40B4-BE49-F238E27FC236}">
                <a16:creationId xmlns="" xmlns:a16="http://schemas.microsoft.com/office/drawing/2014/main" id="{4A8AB607-DC6B-44F4-A4F1-320B65EF1273}"/>
              </a:ext>
            </a:extLst>
          </p:cNvPr>
          <p:cNvSpPr/>
          <p:nvPr/>
        </p:nvSpPr>
        <p:spPr>
          <a:xfrm>
            <a:off x="4671812" y="5967965"/>
            <a:ext cx="422910" cy="277649"/>
          </a:xfrm>
          <a:custGeom>
            <a:avLst/>
            <a:gdLst/>
            <a:ahLst/>
            <a:cxnLst/>
            <a:rect l="l" t="t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>
            <a:extLst>
              <a:ext uri="{FF2B5EF4-FFF2-40B4-BE49-F238E27FC236}">
                <a16:creationId xmlns="" xmlns:a16="http://schemas.microsoft.com/office/drawing/2014/main" id="{57784A51-3E05-4213-92A8-78422315F483}"/>
              </a:ext>
            </a:extLst>
          </p:cNvPr>
          <p:cNvSpPr>
            <a:spLocks/>
          </p:cNvSpPr>
          <p:nvPr/>
        </p:nvSpPr>
        <p:spPr bwMode="auto">
          <a:xfrm>
            <a:off x="4706016" y="5503216"/>
            <a:ext cx="287889" cy="277813"/>
          </a:xfrm>
          <a:custGeom>
            <a:avLst/>
            <a:gdLst>
              <a:gd name="T0" fmla="*/ 1405502 w 2208213"/>
              <a:gd name="T1" fmla="*/ 1170941 h 2130425"/>
              <a:gd name="T2" fmla="*/ 1430211 w 2208213"/>
              <a:gd name="T3" fmla="*/ 1178349 h 2130425"/>
              <a:gd name="T4" fmla="*/ 1464528 w 2208213"/>
              <a:gd name="T5" fmla="*/ 1208254 h 2130425"/>
              <a:gd name="T6" fmla="*/ 1476334 w 2208213"/>
              <a:gd name="T7" fmla="*/ 1235142 h 2130425"/>
              <a:gd name="T8" fmla="*/ 1479079 w 2208213"/>
              <a:gd name="T9" fmla="*/ 1550659 h 2130425"/>
              <a:gd name="T10" fmla="*/ 1245444 w 2208213"/>
              <a:gd name="T11" fmla="*/ 1239257 h 2130425"/>
              <a:gd name="T12" fmla="*/ 1254230 w 2208213"/>
              <a:gd name="T13" fmla="*/ 1215387 h 2130425"/>
              <a:gd name="T14" fmla="*/ 1289096 w 2208213"/>
              <a:gd name="T15" fmla="*/ 1180269 h 2130425"/>
              <a:gd name="T16" fmla="*/ 1313256 w 2208213"/>
              <a:gd name="T17" fmla="*/ 1171490 h 2130425"/>
              <a:gd name="T18" fmla="*/ 574173 w 2208213"/>
              <a:gd name="T19" fmla="*/ 1169843 h 2130425"/>
              <a:gd name="T20" fmla="*/ 600254 w 2208213"/>
              <a:gd name="T21" fmla="*/ 1173684 h 2130425"/>
              <a:gd name="T22" fmla="*/ 629630 w 2208213"/>
              <a:gd name="T23" fmla="*/ 1189597 h 2130425"/>
              <a:gd name="T24" fmla="*/ 654613 w 2208213"/>
              <a:gd name="T25" fmla="*/ 1222795 h 2130425"/>
              <a:gd name="T26" fmla="*/ 661202 w 2208213"/>
              <a:gd name="T27" fmla="*/ 1248037 h 2130425"/>
              <a:gd name="T28" fmla="*/ 425920 w 2208213"/>
              <a:gd name="T29" fmla="*/ 1252426 h 2130425"/>
              <a:gd name="T30" fmla="*/ 431136 w 2208213"/>
              <a:gd name="T31" fmla="*/ 1226910 h 2130425"/>
              <a:gd name="T32" fmla="*/ 451453 w 2208213"/>
              <a:gd name="T33" fmla="*/ 1195359 h 2130425"/>
              <a:gd name="T34" fmla="*/ 483024 w 2208213"/>
              <a:gd name="T35" fmla="*/ 1175056 h 2130425"/>
              <a:gd name="T36" fmla="*/ 508282 w 2208213"/>
              <a:gd name="T37" fmla="*/ 1169843 h 2130425"/>
              <a:gd name="T38" fmla="*/ 1405502 w 2208213"/>
              <a:gd name="T39" fmla="*/ 646287 h 2130425"/>
              <a:gd name="T40" fmla="*/ 1430211 w 2208213"/>
              <a:gd name="T41" fmla="*/ 653663 h 2130425"/>
              <a:gd name="T42" fmla="*/ 1464528 w 2208213"/>
              <a:gd name="T43" fmla="*/ 683439 h 2130425"/>
              <a:gd name="T44" fmla="*/ 1476334 w 2208213"/>
              <a:gd name="T45" fmla="*/ 710211 h 2130425"/>
              <a:gd name="T46" fmla="*/ 1479079 w 2208213"/>
              <a:gd name="T47" fmla="*/ 1024640 h 2130425"/>
              <a:gd name="T48" fmla="*/ 1245719 w 2208213"/>
              <a:gd name="T49" fmla="*/ 714308 h 2130425"/>
              <a:gd name="T50" fmla="*/ 1254230 w 2208213"/>
              <a:gd name="T51" fmla="*/ 690542 h 2130425"/>
              <a:gd name="T52" fmla="*/ 1289096 w 2208213"/>
              <a:gd name="T53" fmla="*/ 655575 h 2130425"/>
              <a:gd name="T54" fmla="*/ 1313256 w 2208213"/>
              <a:gd name="T55" fmla="*/ 646834 h 2130425"/>
              <a:gd name="T56" fmla="*/ 982797 w 2208213"/>
              <a:gd name="T57" fmla="*/ 645194 h 2130425"/>
              <a:gd name="T58" fmla="*/ 1008454 w 2208213"/>
              <a:gd name="T59" fmla="*/ 649018 h 2130425"/>
              <a:gd name="T60" fmla="*/ 1037932 w 2208213"/>
              <a:gd name="T61" fmla="*/ 664863 h 2130425"/>
              <a:gd name="T62" fmla="*/ 1062770 w 2208213"/>
              <a:gd name="T63" fmla="*/ 697918 h 2130425"/>
              <a:gd name="T64" fmla="*/ 1068775 w 2208213"/>
              <a:gd name="T65" fmla="*/ 723050 h 2130425"/>
              <a:gd name="T66" fmla="*/ 835406 w 2208213"/>
              <a:gd name="T67" fmla="*/ 727421 h 2130425"/>
              <a:gd name="T68" fmla="*/ 840319 w 2208213"/>
              <a:gd name="T69" fmla="*/ 702015 h 2130425"/>
              <a:gd name="T70" fmla="*/ 860791 w 2208213"/>
              <a:gd name="T71" fmla="*/ 670600 h 2130425"/>
              <a:gd name="T72" fmla="*/ 891906 w 2208213"/>
              <a:gd name="T73" fmla="*/ 650384 h 2130425"/>
              <a:gd name="T74" fmla="*/ 917290 w 2208213"/>
              <a:gd name="T75" fmla="*/ 645194 h 2130425"/>
              <a:gd name="T76" fmla="*/ 587625 w 2208213"/>
              <a:gd name="T77" fmla="*/ 646287 h 2130425"/>
              <a:gd name="T78" fmla="*/ 612059 w 2208213"/>
              <a:gd name="T79" fmla="*/ 653663 h 2130425"/>
              <a:gd name="T80" fmla="*/ 646377 w 2208213"/>
              <a:gd name="T81" fmla="*/ 683439 h 2130425"/>
              <a:gd name="T82" fmla="*/ 658732 w 2208213"/>
              <a:gd name="T83" fmla="*/ 710211 h 2130425"/>
              <a:gd name="T84" fmla="*/ 661477 w 2208213"/>
              <a:gd name="T85" fmla="*/ 1024640 h 2130425"/>
              <a:gd name="T86" fmla="*/ 427567 w 2208213"/>
              <a:gd name="T87" fmla="*/ 714308 h 2130425"/>
              <a:gd name="T88" fmla="*/ 436352 w 2208213"/>
              <a:gd name="T89" fmla="*/ 690542 h 2130425"/>
              <a:gd name="T90" fmla="*/ 471494 w 2208213"/>
              <a:gd name="T91" fmla="*/ 655575 h 2130425"/>
              <a:gd name="T92" fmla="*/ 495379 w 2208213"/>
              <a:gd name="T93" fmla="*/ 646834 h 2130425"/>
              <a:gd name="T94" fmla="*/ 812986 w 2208213"/>
              <a:gd name="T95" fmla="*/ 1701595 h 2130425"/>
              <a:gd name="T96" fmla="*/ 815725 w 2208213"/>
              <a:gd name="T97" fmla="*/ 1324284 h 2130425"/>
              <a:gd name="T98" fmla="*/ 828046 w 2208213"/>
              <a:gd name="T99" fmla="*/ 1297432 h 2130425"/>
              <a:gd name="T100" fmla="*/ 862275 w 2208213"/>
              <a:gd name="T101" fmla="*/ 1267565 h 2130425"/>
              <a:gd name="T102" fmla="*/ 886919 w 2208213"/>
              <a:gd name="T103" fmla="*/ 1260166 h 2130425"/>
              <a:gd name="T104" fmla="*/ 1013700 w 2208213"/>
              <a:gd name="T105" fmla="*/ 1259345 h 2130425"/>
              <a:gd name="T106" fmla="*/ 1038892 w 2208213"/>
              <a:gd name="T107" fmla="*/ 1265921 h 2130425"/>
              <a:gd name="T108" fmla="*/ 1071751 w 2208213"/>
              <a:gd name="T109" fmla="*/ 1290582 h 2130425"/>
              <a:gd name="T110" fmla="*/ 1087633 w 2208213"/>
              <a:gd name="T111" fmla="*/ 1320174 h 2130425"/>
              <a:gd name="T112" fmla="*/ 1091740 w 2208213"/>
              <a:gd name="T113" fmla="*/ 1345932 h 2130425"/>
              <a:gd name="T114" fmla="*/ 157449 w 2208213"/>
              <a:gd name="T115" fmla="*/ 0 h 2130425"/>
              <a:gd name="T116" fmla="*/ 1759872 w 2208213"/>
              <a:gd name="T117" fmla="*/ 1701595 h 2130425"/>
              <a:gd name="T118" fmla="*/ 0 w 2208213"/>
              <a:gd name="T119" fmla="*/ 564459 h 213042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208213" h="2130425">
                <a:moveTo>
                  <a:pt x="1537559" y="1355725"/>
                </a:moveTo>
                <a:lnTo>
                  <a:pt x="1542650" y="1355725"/>
                </a:lnTo>
                <a:lnTo>
                  <a:pt x="1613936" y="1355725"/>
                </a:lnTo>
                <a:lnTo>
                  <a:pt x="1619028" y="1355725"/>
                </a:lnTo>
                <a:lnTo>
                  <a:pt x="1624120" y="1356043"/>
                </a:lnTo>
                <a:lnTo>
                  <a:pt x="1629212" y="1356997"/>
                </a:lnTo>
                <a:lnTo>
                  <a:pt x="1633985" y="1357633"/>
                </a:lnTo>
                <a:lnTo>
                  <a:pt x="1639077" y="1358905"/>
                </a:lnTo>
                <a:lnTo>
                  <a:pt x="1643851" y="1360176"/>
                </a:lnTo>
                <a:lnTo>
                  <a:pt x="1648624" y="1361766"/>
                </a:lnTo>
                <a:lnTo>
                  <a:pt x="1653080" y="1363674"/>
                </a:lnTo>
                <a:lnTo>
                  <a:pt x="1657853" y="1365582"/>
                </a:lnTo>
                <a:lnTo>
                  <a:pt x="1661990" y="1367807"/>
                </a:lnTo>
                <a:lnTo>
                  <a:pt x="1670265" y="1372895"/>
                </a:lnTo>
                <a:lnTo>
                  <a:pt x="1677902" y="1378618"/>
                </a:lnTo>
                <a:lnTo>
                  <a:pt x="1685222" y="1385295"/>
                </a:lnTo>
                <a:lnTo>
                  <a:pt x="1691587" y="1392290"/>
                </a:lnTo>
                <a:lnTo>
                  <a:pt x="1697633" y="1400239"/>
                </a:lnTo>
                <a:lnTo>
                  <a:pt x="1702725" y="1408506"/>
                </a:lnTo>
                <a:lnTo>
                  <a:pt x="1704635" y="1412957"/>
                </a:lnTo>
                <a:lnTo>
                  <a:pt x="1706544" y="1417091"/>
                </a:lnTo>
                <a:lnTo>
                  <a:pt x="1708772" y="1421860"/>
                </a:lnTo>
                <a:lnTo>
                  <a:pt x="1710363" y="1426630"/>
                </a:lnTo>
                <a:lnTo>
                  <a:pt x="1711318" y="1431399"/>
                </a:lnTo>
                <a:lnTo>
                  <a:pt x="1712591" y="1436168"/>
                </a:lnTo>
                <a:lnTo>
                  <a:pt x="1713864" y="1441256"/>
                </a:lnTo>
                <a:lnTo>
                  <a:pt x="1714182" y="1446343"/>
                </a:lnTo>
                <a:lnTo>
                  <a:pt x="1714500" y="1451430"/>
                </a:lnTo>
                <a:lnTo>
                  <a:pt x="1714500" y="1456518"/>
                </a:lnTo>
                <a:lnTo>
                  <a:pt x="1714500" y="1797050"/>
                </a:lnTo>
                <a:lnTo>
                  <a:pt x="1441450" y="1797050"/>
                </a:lnTo>
                <a:lnTo>
                  <a:pt x="1441450" y="1456518"/>
                </a:lnTo>
                <a:lnTo>
                  <a:pt x="1441450" y="1451430"/>
                </a:lnTo>
                <a:lnTo>
                  <a:pt x="1442087" y="1446343"/>
                </a:lnTo>
                <a:lnTo>
                  <a:pt x="1442723" y="1441256"/>
                </a:lnTo>
                <a:lnTo>
                  <a:pt x="1443678" y="1436168"/>
                </a:lnTo>
                <a:lnTo>
                  <a:pt x="1444633" y="1431399"/>
                </a:lnTo>
                <a:lnTo>
                  <a:pt x="1446224" y="1426630"/>
                </a:lnTo>
                <a:lnTo>
                  <a:pt x="1447815" y="1421860"/>
                </a:lnTo>
                <a:lnTo>
                  <a:pt x="1449406" y="1417091"/>
                </a:lnTo>
                <a:lnTo>
                  <a:pt x="1451316" y="1412957"/>
                </a:lnTo>
                <a:lnTo>
                  <a:pt x="1453862" y="1408506"/>
                </a:lnTo>
                <a:lnTo>
                  <a:pt x="1458953" y="1400239"/>
                </a:lnTo>
                <a:lnTo>
                  <a:pt x="1465000" y="1392290"/>
                </a:lnTo>
                <a:lnTo>
                  <a:pt x="1471046" y="1385295"/>
                </a:lnTo>
                <a:lnTo>
                  <a:pt x="1478366" y="1378618"/>
                </a:lnTo>
                <a:lnTo>
                  <a:pt x="1486004" y="1372895"/>
                </a:lnTo>
                <a:lnTo>
                  <a:pt x="1494278" y="1367807"/>
                </a:lnTo>
                <a:lnTo>
                  <a:pt x="1498733" y="1365582"/>
                </a:lnTo>
                <a:lnTo>
                  <a:pt x="1503189" y="1363674"/>
                </a:lnTo>
                <a:lnTo>
                  <a:pt x="1507962" y="1361766"/>
                </a:lnTo>
                <a:lnTo>
                  <a:pt x="1512736" y="1360176"/>
                </a:lnTo>
                <a:lnTo>
                  <a:pt x="1517191" y="1358905"/>
                </a:lnTo>
                <a:lnTo>
                  <a:pt x="1522283" y="1357633"/>
                </a:lnTo>
                <a:lnTo>
                  <a:pt x="1527057" y="1356997"/>
                </a:lnTo>
                <a:lnTo>
                  <a:pt x="1532148" y="1356043"/>
                </a:lnTo>
                <a:lnTo>
                  <a:pt x="1537559" y="1355725"/>
                </a:lnTo>
                <a:close/>
                <a:moveTo>
                  <a:pt x="589184" y="1355725"/>
                </a:moveTo>
                <a:lnTo>
                  <a:pt x="594594" y="1355725"/>
                </a:lnTo>
                <a:lnTo>
                  <a:pt x="665562" y="1355725"/>
                </a:lnTo>
                <a:lnTo>
                  <a:pt x="670972" y="1355725"/>
                </a:lnTo>
                <a:lnTo>
                  <a:pt x="676064" y="1356043"/>
                </a:lnTo>
                <a:lnTo>
                  <a:pt x="681156" y="1356997"/>
                </a:lnTo>
                <a:lnTo>
                  <a:pt x="686247" y="1357633"/>
                </a:lnTo>
                <a:lnTo>
                  <a:pt x="691021" y="1358905"/>
                </a:lnTo>
                <a:lnTo>
                  <a:pt x="695795" y="1360176"/>
                </a:lnTo>
                <a:lnTo>
                  <a:pt x="700568" y="1361766"/>
                </a:lnTo>
                <a:lnTo>
                  <a:pt x="705024" y="1363674"/>
                </a:lnTo>
                <a:lnTo>
                  <a:pt x="709479" y="1365582"/>
                </a:lnTo>
                <a:lnTo>
                  <a:pt x="713934" y="1367807"/>
                </a:lnTo>
                <a:lnTo>
                  <a:pt x="722209" y="1372895"/>
                </a:lnTo>
                <a:lnTo>
                  <a:pt x="729846" y="1378618"/>
                </a:lnTo>
                <a:lnTo>
                  <a:pt x="737166" y="1385295"/>
                </a:lnTo>
                <a:lnTo>
                  <a:pt x="743849" y="1392290"/>
                </a:lnTo>
                <a:lnTo>
                  <a:pt x="749259" y="1400239"/>
                </a:lnTo>
                <a:lnTo>
                  <a:pt x="754351" y="1408506"/>
                </a:lnTo>
                <a:lnTo>
                  <a:pt x="756897" y="1412957"/>
                </a:lnTo>
                <a:lnTo>
                  <a:pt x="758806" y="1417091"/>
                </a:lnTo>
                <a:lnTo>
                  <a:pt x="760716" y="1421860"/>
                </a:lnTo>
                <a:lnTo>
                  <a:pt x="762307" y="1426630"/>
                </a:lnTo>
                <a:lnTo>
                  <a:pt x="763580" y="1431399"/>
                </a:lnTo>
                <a:lnTo>
                  <a:pt x="764853" y="1436168"/>
                </a:lnTo>
                <a:lnTo>
                  <a:pt x="765489" y="1441256"/>
                </a:lnTo>
                <a:lnTo>
                  <a:pt x="766444" y="1446343"/>
                </a:lnTo>
                <a:lnTo>
                  <a:pt x="766762" y="1451430"/>
                </a:lnTo>
                <a:lnTo>
                  <a:pt x="766762" y="1456518"/>
                </a:lnTo>
                <a:lnTo>
                  <a:pt x="766762" y="1797050"/>
                </a:lnTo>
                <a:lnTo>
                  <a:pt x="493712" y="1797050"/>
                </a:lnTo>
                <a:lnTo>
                  <a:pt x="493712" y="1456518"/>
                </a:lnTo>
                <a:lnTo>
                  <a:pt x="493712" y="1451430"/>
                </a:lnTo>
                <a:lnTo>
                  <a:pt x="494030" y="1446343"/>
                </a:lnTo>
                <a:lnTo>
                  <a:pt x="494985" y="1441256"/>
                </a:lnTo>
                <a:lnTo>
                  <a:pt x="495622" y="1436168"/>
                </a:lnTo>
                <a:lnTo>
                  <a:pt x="496895" y="1431399"/>
                </a:lnTo>
                <a:lnTo>
                  <a:pt x="498168" y="1426630"/>
                </a:lnTo>
                <a:lnTo>
                  <a:pt x="499759" y="1421860"/>
                </a:lnTo>
                <a:lnTo>
                  <a:pt x="501668" y="1417091"/>
                </a:lnTo>
                <a:lnTo>
                  <a:pt x="503578" y="1412957"/>
                </a:lnTo>
                <a:lnTo>
                  <a:pt x="505805" y="1408506"/>
                </a:lnTo>
                <a:lnTo>
                  <a:pt x="510579" y="1400239"/>
                </a:lnTo>
                <a:lnTo>
                  <a:pt x="516626" y="1392290"/>
                </a:lnTo>
                <a:lnTo>
                  <a:pt x="523309" y="1385295"/>
                </a:lnTo>
                <a:lnTo>
                  <a:pt x="530310" y="1378618"/>
                </a:lnTo>
                <a:lnTo>
                  <a:pt x="538266" y="1372895"/>
                </a:lnTo>
                <a:lnTo>
                  <a:pt x="546540" y="1367807"/>
                </a:lnTo>
                <a:lnTo>
                  <a:pt x="550995" y="1365582"/>
                </a:lnTo>
                <a:lnTo>
                  <a:pt x="555133" y="1363674"/>
                </a:lnTo>
                <a:lnTo>
                  <a:pt x="559906" y="1361766"/>
                </a:lnTo>
                <a:lnTo>
                  <a:pt x="564680" y="1360176"/>
                </a:lnTo>
                <a:lnTo>
                  <a:pt x="569453" y="1358905"/>
                </a:lnTo>
                <a:lnTo>
                  <a:pt x="574227" y="1357633"/>
                </a:lnTo>
                <a:lnTo>
                  <a:pt x="579319" y="1356997"/>
                </a:lnTo>
                <a:lnTo>
                  <a:pt x="584092" y="1356043"/>
                </a:lnTo>
                <a:lnTo>
                  <a:pt x="589184" y="1355725"/>
                </a:lnTo>
                <a:close/>
                <a:moveTo>
                  <a:pt x="1537559" y="747712"/>
                </a:moveTo>
                <a:lnTo>
                  <a:pt x="1542650" y="747712"/>
                </a:lnTo>
                <a:lnTo>
                  <a:pt x="1613936" y="747712"/>
                </a:lnTo>
                <a:lnTo>
                  <a:pt x="1619028" y="747712"/>
                </a:lnTo>
                <a:lnTo>
                  <a:pt x="1624120" y="748029"/>
                </a:lnTo>
                <a:lnTo>
                  <a:pt x="1629212" y="748978"/>
                </a:lnTo>
                <a:lnTo>
                  <a:pt x="1633985" y="749612"/>
                </a:lnTo>
                <a:lnTo>
                  <a:pt x="1639077" y="750878"/>
                </a:lnTo>
                <a:lnTo>
                  <a:pt x="1643851" y="752144"/>
                </a:lnTo>
                <a:lnTo>
                  <a:pt x="1648624" y="753727"/>
                </a:lnTo>
                <a:lnTo>
                  <a:pt x="1653080" y="755627"/>
                </a:lnTo>
                <a:lnTo>
                  <a:pt x="1657853" y="757526"/>
                </a:lnTo>
                <a:lnTo>
                  <a:pt x="1661990" y="759742"/>
                </a:lnTo>
                <a:lnTo>
                  <a:pt x="1670265" y="765124"/>
                </a:lnTo>
                <a:lnTo>
                  <a:pt x="1677902" y="770506"/>
                </a:lnTo>
                <a:lnTo>
                  <a:pt x="1685222" y="777155"/>
                </a:lnTo>
                <a:lnTo>
                  <a:pt x="1691587" y="784119"/>
                </a:lnTo>
                <a:lnTo>
                  <a:pt x="1697633" y="792034"/>
                </a:lnTo>
                <a:lnTo>
                  <a:pt x="1702725" y="800265"/>
                </a:lnTo>
                <a:lnTo>
                  <a:pt x="1704635" y="804698"/>
                </a:lnTo>
                <a:lnTo>
                  <a:pt x="1706544" y="808813"/>
                </a:lnTo>
                <a:lnTo>
                  <a:pt x="1708772" y="813562"/>
                </a:lnTo>
                <a:lnTo>
                  <a:pt x="1710363" y="818311"/>
                </a:lnTo>
                <a:lnTo>
                  <a:pt x="1711318" y="823060"/>
                </a:lnTo>
                <a:lnTo>
                  <a:pt x="1712591" y="827808"/>
                </a:lnTo>
                <a:lnTo>
                  <a:pt x="1713864" y="832874"/>
                </a:lnTo>
                <a:lnTo>
                  <a:pt x="1714182" y="837939"/>
                </a:lnTo>
                <a:lnTo>
                  <a:pt x="1714500" y="843004"/>
                </a:lnTo>
                <a:lnTo>
                  <a:pt x="1714500" y="848070"/>
                </a:lnTo>
                <a:lnTo>
                  <a:pt x="1714500" y="1187450"/>
                </a:lnTo>
                <a:lnTo>
                  <a:pt x="1441450" y="1187450"/>
                </a:lnTo>
                <a:lnTo>
                  <a:pt x="1441450" y="848070"/>
                </a:lnTo>
                <a:lnTo>
                  <a:pt x="1442087" y="843004"/>
                </a:lnTo>
                <a:lnTo>
                  <a:pt x="1442405" y="837939"/>
                </a:lnTo>
                <a:lnTo>
                  <a:pt x="1442723" y="832874"/>
                </a:lnTo>
                <a:lnTo>
                  <a:pt x="1443996" y="827808"/>
                </a:lnTo>
                <a:lnTo>
                  <a:pt x="1444633" y="823060"/>
                </a:lnTo>
                <a:lnTo>
                  <a:pt x="1446224" y="818311"/>
                </a:lnTo>
                <a:lnTo>
                  <a:pt x="1447815" y="813562"/>
                </a:lnTo>
                <a:lnTo>
                  <a:pt x="1449406" y="808813"/>
                </a:lnTo>
                <a:lnTo>
                  <a:pt x="1451952" y="804698"/>
                </a:lnTo>
                <a:lnTo>
                  <a:pt x="1453862" y="800265"/>
                </a:lnTo>
                <a:lnTo>
                  <a:pt x="1458953" y="792034"/>
                </a:lnTo>
                <a:lnTo>
                  <a:pt x="1465000" y="784119"/>
                </a:lnTo>
                <a:lnTo>
                  <a:pt x="1471046" y="777155"/>
                </a:lnTo>
                <a:lnTo>
                  <a:pt x="1478366" y="770506"/>
                </a:lnTo>
                <a:lnTo>
                  <a:pt x="1486004" y="765124"/>
                </a:lnTo>
                <a:lnTo>
                  <a:pt x="1494278" y="759742"/>
                </a:lnTo>
                <a:lnTo>
                  <a:pt x="1498733" y="757526"/>
                </a:lnTo>
                <a:lnTo>
                  <a:pt x="1503507" y="755627"/>
                </a:lnTo>
                <a:lnTo>
                  <a:pt x="1507962" y="753727"/>
                </a:lnTo>
                <a:lnTo>
                  <a:pt x="1512736" y="752144"/>
                </a:lnTo>
                <a:lnTo>
                  <a:pt x="1517191" y="750878"/>
                </a:lnTo>
                <a:lnTo>
                  <a:pt x="1522283" y="749612"/>
                </a:lnTo>
                <a:lnTo>
                  <a:pt x="1527057" y="748978"/>
                </a:lnTo>
                <a:lnTo>
                  <a:pt x="1532148" y="748029"/>
                </a:lnTo>
                <a:lnTo>
                  <a:pt x="1537559" y="747712"/>
                </a:lnTo>
                <a:close/>
                <a:moveTo>
                  <a:pt x="1063292" y="747712"/>
                </a:moveTo>
                <a:lnTo>
                  <a:pt x="1068355" y="747712"/>
                </a:lnTo>
                <a:lnTo>
                  <a:pt x="1139226" y="747712"/>
                </a:lnTo>
                <a:lnTo>
                  <a:pt x="1144288" y="747712"/>
                </a:lnTo>
                <a:lnTo>
                  <a:pt x="1149351" y="748029"/>
                </a:lnTo>
                <a:lnTo>
                  <a:pt x="1154729" y="748978"/>
                </a:lnTo>
                <a:lnTo>
                  <a:pt x="1159159" y="749612"/>
                </a:lnTo>
                <a:lnTo>
                  <a:pt x="1164537" y="750878"/>
                </a:lnTo>
                <a:lnTo>
                  <a:pt x="1168967" y="752144"/>
                </a:lnTo>
                <a:lnTo>
                  <a:pt x="1173713" y="753727"/>
                </a:lnTo>
                <a:lnTo>
                  <a:pt x="1178458" y="755627"/>
                </a:lnTo>
                <a:lnTo>
                  <a:pt x="1182888" y="757526"/>
                </a:lnTo>
                <a:lnTo>
                  <a:pt x="1187317" y="759742"/>
                </a:lnTo>
                <a:lnTo>
                  <a:pt x="1195544" y="765124"/>
                </a:lnTo>
                <a:lnTo>
                  <a:pt x="1203137" y="770506"/>
                </a:lnTo>
                <a:lnTo>
                  <a:pt x="1210414" y="777155"/>
                </a:lnTo>
                <a:lnTo>
                  <a:pt x="1216425" y="784119"/>
                </a:lnTo>
                <a:lnTo>
                  <a:pt x="1222437" y="792034"/>
                </a:lnTo>
                <a:lnTo>
                  <a:pt x="1227499" y="800265"/>
                </a:lnTo>
                <a:lnTo>
                  <a:pt x="1229397" y="804698"/>
                </a:lnTo>
                <a:lnTo>
                  <a:pt x="1231928" y="808813"/>
                </a:lnTo>
                <a:lnTo>
                  <a:pt x="1233510" y="813562"/>
                </a:lnTo>
                <a:lnTo>
                  <a:pt x="1235092" y="818311"/>
                </a:lnTo>
                <a:lnTo>
                  <a:pt x="1236674" y="823060"/>
                </a:lnTo>
                <a:lnTo>
                  <a:pt x="1237307" y="827808"/>
                </a:lnTo>
                <a:lnTo>
                  <a:pt x="1238573" y="832874"/>
                </a:lnTo>
                <a:lnTo>
                  <a:pt x="1238889" y="837939"/>
                </a:lnTo>
                <a:lnTo>
                  <a:pt x="1239205" y="843004"/>
                </a:lnTo>
                <a:lnTo>
                  <a:pt x="1239838" y="848070"/>
                </a:lnTo>
                <a:lnTo>
                  <a:pt x="1239838" y="1187450"/>
                </a:lnTo>
                <a:lnTo>
                  <a:pt x="968375" y="1187450"/>
                </a:lnTo>
                <a:lnTo>
                  <a:pt x="968375" y="848070"/>
                </a:lnTo>
                <a:lnTo>
                  <a:pt x="968375" y="843004"/>
                </a:lnTo>
                <a:lnTo>
                  <a:pt x="968692" y="837939"/>
                </a:lnTo>
                <a:lnTo>
                  <a:pt x="969324" y="832874"/>
                </a:lnTo>
                <a:lnTo>
                  <a:pt x="970274" y="827808"/>
                </a:lnTo>
                <a:lnTo>
                  <a:pt x="971539" y="823060"/>
                </a:lnTo>
                <a:lnTo>
                  <a:pt x="972488" y="818311"/>
                </a:lnTo>
                <a:lnTo>
                  <a:pt x="974070" y="813562"/>
                </a:lnTo>
                <a:lnTo>
                  <a:pt x="976285" y="808813"/>
                </a:lnTo>
                <a:lnTo>
                  <a:pt x="978183" y="804698"/>
                </a:lnTo>
                <a:lnTo>
                  <a:pt x="980082" y="800265"/>
                </a:lnTo>
                <a:lnTo>
                  <a:pt x="985144" y="792034"/>
                </a:lnTo>
                <a:lnTo>
                  <a:pt x="991155" y="784119"/>
                </a:lnTo>
                <a:lnTo>
                  <a:pt x="997800" y="777155"/>
                </a:lnTo>
                <a:lnTo>
                  <a:pt x="1004760" y="770506"/>
                </a:lnTo>
                <a:lnTo>
                  <a:pt x="1012354" y="765124"/>
                </a:lnTo>
                <a:lnTo>
                  <a:pt x="1020580" y="759742"/>
                </a:lnTo>
                <a:lnTo>
                  <a:pt x="1025326" y="757526"/>
                </a:lnTo>
                <a:lnTo>
                  <a:pt x="1029439" y="755627"/>
                </a:lnTo>
                <a:lnTo>
                  <a:pt x="1033868" y="753727"/>
                </a:lnTo>
                <a:lnTo>
                  <a:pt x="1038614" y="752144"/>
                </a:lnTo>
                <a:lnTo>
                  <a:pt x="1043676" y="750878"/>
                </a:lnTo>
                <a:lnTo>
                  <a:pt x="1048422" y="749612"/>
                </a:lnTo>
                <a:lnTo>
                  <a:pt x="1053168" y="748978"/>
                </a:lnTo>
                <a:lnTo>
                  <a:pt x="1058230" y="748029"/>
                </a:lnTo>
                <a:lnTo>
                  <a:pt x="1063292" y="747712"/>
                </a:lnTo>
                <a:close/>
                <a:moveTo>
                  <a:pt x="589184" y="747712"/>
                </a:moveTo>
                <a:lnTo>
                  <a:pt x="594594" y="747712"/>
                </a:lnTo>
                <a:lnTo>
                  <a:pt x="665562" y="747712"/>
                </a:lnTo>
                <a:lnTo>
                  <a:pt x="670972" y="747712"/>
                </a:lnTo>
                <a:lnTo>
                  <a:pt x="676064" y="748029"/>
                </a:lnTo>
                <a:lnTo>
                  <a:pt x="681156" y="748978"/>
                </a:lnTo>
                <a:lnTo>
                  <a:pt x="686247" y="749612"/>
                </a:lnTo>
                <a:lnTo>
                  <a:pt x="691021" y="750878"/>
                </a:lnTo>
                <a:lnTo>
                  <a:pt x="695795" y="752144"/>
                </a:lnTo>
                <a:lnTo>
                  <a:pt x="700568" y="753727"/>
                </a:lnTo>
                <a:lnTo>
                  <a:pt x="705024" y="755627"/>
                </a:lnTo>
                <a:lnTo>
                  <a:pt x="709479" y="757526"/>
                </a:lnTo>
                <a:lnTo>
                  <a:pt x="713934" y="759742"/>
                </a:lnTo>
                <a:lnTo>
                  <a:pt x="722209" y="765124"/>
                </a:lnTo>
                <a:lnTo>
                  <a:pt x="729846" y="770506"/>
                </a:lnTo>
                <a:lnTo>
                  <a:pt x="737166" y="777155"/>
                </a:lnTo>
                <a:lnTo>
                  <a:pt x="743849" y="784119"/>
                </a:lnTo>
                <a:lnTo>
                  <a:pt x="749259" y="792034"/>
                </a:lnTo>
                <a:lnTo>
                  <a:pt x="754351" y="800265"/>
                </a:lnTo>
                <a:lnTo>
                  <a:pt x="756897" y="804698"/>
                </a:lnTo>
                <a:lnTo>
                  <a:pt x="758806" y="808813"/>
                </a:lnTo>
                <a:lnTo>
                  <a:pt x="760716" y="813562"/>
                </a:lnTo>
                <a:lnTo>
                  <a:pt x="762307" y="818311"/>
                </a:lnTo>
                <a:lnTo>
                  <a:pt x="763580" y="823060"/>
                </a:lnTo>
                <a:lnTo>
                  <a:pt x="764853" y="827808"/>
                </a:lnTo>
                <a:lnTo>
                  <a:pt x="765489" y="832874"/>
                </a:lnTo>
                <a:lnTo>
                  <a:pt x="766444" y="837939"/>
                </a:lnTo>
                <a:lnTo>
                  <a:pt x="766762" y="843004"/>
                </a:lnTo>
                <a:lnTo>
                  <a:pt x="766762" y="848070"/>
                </a:lnTo>
                <a:lnTo>
                  <a:pt x="766762" y="1187450"/>
                </a:lnTo>
                <a:lnTo>
                  <a:pt x="493712" y="1187450"/>
                </a:lnTo>
                <a:lnTo>
                  <a:pt x="493712" y="848070"/>
                </a:lnTo>
                <a:lnTo>
                  <a:pt x="493712" y="843004"/>
                </a:lnTo>
                <a:lnTo>
                  <a:pt x="494030" y="837939"/>
                </a:lnTo>
                <a:lnTo>
                  <a:pt x="494985" y="832874"/>
                </a:lnTo>
                <a:lnTo>
                  <a:pt x="495622" y="827808"/>
                </a:lnTo>
                <a:lnTo>
                  <a:pt x="496895" y="823060"/>
                </a:lnTo>
                <a:lnTo>
                  <a:pt x="498168" y="818311"/>
                </a:lnTo>
                <a:lnTo>
                  <a:pt x="499759" y="813562"/>
                </a:lnTo>
                <a:lnTo>
                  <a:pt x="501668" y="808813"/>
                </a:lnTo>
                <a:lnTo>
                  <a:pt x="503578" y="804698"/>
                </a:lnTo>
                <a:lnTo>
                  <a:pt x="505805" y="800265"/>
                </a:lnTo>
                <a:lnTo>
                  <a:pt x="510579" y="792034"/>
                </a:lnTo>
                <a:lnTo>
                  <a:pt x="516626" y="784119"/>
                </a:lnTo>
                <a:lnTo>
                  <a:pt x="523309" y="777155"/>
                </a:lnTo>
                <a:lnTo>
                  <a:pt x="530310" y="770506"/>
                </a:lnTo>
                <a:lnTo>
                  <a:pt x="538266" y="765124"/>
                </a:lnTo>
                <a:lnTo>
                  <a:pt x="546540" y="759742"/>
                </a:lnTo>
                <a:lnTo>
                  <a:pt x="550995" y="757526"/>
                </a:lnTo>
                <a:lnTo>
                  <a:pt x="555133" y="755627"/>
                </a:lnTo>
                <a:lnTo>
                  <a:pt x="559906" y="753727"/>
                </a:lnTo>
                <a:lnTo>
                  <a:pt x="564680" y="752144"/>
                </a:lnTo>
                <a:lnTo>
                  <a:pt x="569453" y="750878"/>
                </a:lnTo>
                <a:lnTo>
                  <a:pt x="574227" y="749612"/>
                </a:lnTo>
                <a:lnTo>
                  <a:pt x="579319" y="748978"/>
                </a:lnTo>
                <a:lnTo>
                  <a:pt x="584092" y="748029"/>
                </a:lnTo>
                <a:lnTo>
                  <a:pt x="589184" y="747712"/>
                </a:lnTo>
                <a:close/>
                <a:moveTo>
                  <a:pt x="299952" y="654148"/>
                </a:moveTo>
                <a:lnTo>
                  <a:pt x="299952" y="1971969"/>
                </a:lnTo>
                <a:lnTo>
                  <a:pt x="942387" y="1971969"/>
                </a:lnTo>
                <a:lnTo>
                  <a:pt x="942387" y="1559793"/>
                </a:lnTo>
                <a:lnTo>
                  <a:pt x="942704" y="1554712"/>
                </a:lnTo>
                <a:lnTo>
                  <a:pt x="943339" y="1549631"/>
                </a:lnTo>
                <a:lnTo>
                  <a:pt x="943657" y="1544550"/>
                </a:lnTo>
                <a:lnTo>
                  <a:pt x="944926" y="1539787"/>
                </a:lnTo>
                <a:lnTo>
                  <a:pt x="945561" y="1534706"/>
                </a:lnTo>
                <a:lnTo>
                  <a:pt x="947148" y="1529943"/>
                </a:lnTo>
                <a:lnTo>
                  <a:pt x="948735" y="1525180"/>
                </a:lnTo>
                <a:lnTo>
                  <a:pt x="950322" y="1520417"/>
                </a:lnTo>
                <a:lnTo>
                  <a:pt x="952544" y="1516289"/>
                </a:lnTo>
                <a:lnTo>
                  <a:pt x="954766" y="1511843"/>
                </a:lnTo>
                <a:lnTo>
                  <a:pt x="959844" y="1503587"/>
                </a:lnTo>
                <a:lnTo>
                  <a:pt x="965558" y="1495648"/>
                </a:lnTo>
                <a:lnTo>
                  <a:pt x="971906" y="1488662"/>
                </a:lnTo>
                <a:lnTo>
                  <a:pt x="979524" y="1481993"/>
                </a:lnTo>
                <a:lnTo>
                  <a:pt x="986824" y="1476595"/>
                </a:lnTo>
                <a:lnTo>
                  <a:pt x="995077" y="1471197"/>
                </a:lnTo>
                <a:lnTo>
                  <a:pt x="999521" y="1468974"/>
                </a:lnTo>
                <a:lnTo>
                  <a:pt x="1004282" y="1467069"/>
                </a:lnTo>
                <a:lnTo>
                  <a:pt x="1008408" y="1465481"/>
                </a:lnTo>
                <a:lnTo>
                  <a:pt x="1013169" y="1463576"/>
                </a:lnTo>
                <a:lnTo>
                  <a:pt x="1017930" y="1462305"/>
                </a:lnTo>
                <a:lnTo>
                  <a:pt x="1023009" y="1461035"/>
                </a:lnTo>
                <a:lnTo>
                  <a:pt x="1028087" y="1460400"/>
                </a:lnTo>
                <a:lnTo>
                  <a:pt x="1032848" y="1459448"/>
                </a:lnTo>
                <a:lnTo>
                  <a:pt x="1037927" y="1459130"/>
                </a:lnTo>
                <a:lnTo>
                  <a:pt x="1043640" y="1459130"/>
                </a:lnTo>
                <a:lnTo>
                  <a:pt x="1164890" y="1459130"/>
                </a:lnTo>
                <a:lnTo>
                  <a:pt x="1169969" y="1459130"/>
                </a:lnTo>
                <a:lnTo>
                  <a:pt x="1175048" y="1459448"/>
                </a:lnTo>
                <a:lnTo>
                  <a:pt x="1180126" y="1460400"/>
                </a:lnTo>
                <a:lnTo>
                  <a:pt x="1185205" y="1461035"/>
                </a:lnTo>
                <a:lnTo>
                  <a:pt x="1189966" y="1462305"/>
                </a:lnTo>
                <a:lnTo>
                  <a:pt x="1194727" y="1463576"/>
                </a:lnTo>
                <a:lnTo>
                  <a:pt x="1199488" y="1465481"/>
                </a:lnTo>
                <a:lnTo>
                  <a:pt x="1204249" y="1467069"/>
                </a:lnTo>
                <a:lnTo>
                  <a:pt x="1208375" y="1468974"/>
                </a:lnTo>
                <a:lnTo>
                  <a:pt x="1212819" y="1471197"/>
                </a:lnTo>
                <a:lnTo>
                  <a:pt x="1221072" y="1476595"/>
                </a:lnTo>
                <a:lnTo>
                  <a:pt x="1229007" y="1481993"/>
                </a:lnTo>
                <a:lnTo>
                  <a:pt x="1235990" y="1488662"/>
                </a:lnTo>
                <a:lnTo>
                  <a:pt x="1242338" y="1495648"/>
                </a:lnTo>
                <a:lnTo>
                  <a:pt x="1248052" y="1503587"/>
                </a:lnTo>
                <a:lnTo>
                  <a:pt x="1253448" y="1511843"/>
                </a:lnTo>
                <a:lnTo>
                  <a:pt x="1255669" y="1516289"/>
                </a:lnTo>
                <a:lnTo>
                  <a:pt x="1257574" y="1520417"/>
                </a:lnTo>
                <a:lnTo>
                  <a:pt x="1259161" y="1525180"/>
                </a:lnTo>
                <a:lnTo>
                  <a:pt x="1260748" y="1529943"/>
                </a:lnTo>
                <a:lnTo>
                  <a:pt x="1262335" y="1534706"/>
                </a:lnTo>
                <a:lnTo>
                  <a:pt x="1263605" y="1539787"/>
                </a:lnTo>
                <a:lnTo>
                  <a:pt x="1264239" y="1544550"/>
                </a:lnTo>
                <a:lnTo>
                  <a:pt x="1265192" y="1549631"/>
                </a:lnTo>
                <a:lnTo>
                  <a:pt x="1265509" y="1554712"/>
                </a:lnTo>
                <a:lnTo>
                  <a:pt x="1265509" y="1559793"/>
                </a:lnTo>
                <a:lnTo>
                  <a:pt x="1265509" y="1971969"/>
                </a:lnTo>
                <a:lnTo>
                  <a:pt x="1908579" y="1971969"/>
                </a:lnTo>
                <a:lnTo>
                  <a:pt x="1908579" y="654148"/>
                </a:lnTo>
                <a:lnTo>
                  <a:pt x="1104265" y="654148"/>
                </a:lnTo>
                <a:lnTo>
                  <a:pt x="299952" y="654148"/>
                </a:lnTo>
                <a:close/>
                <a:moveTo>
                  <a:pt x="182510" y="0"/>
                </a:moveTo>
                <a:lnTo>
                  <a:pt x="1104265" y="0"/>
                </a:lnTo>
                <a:lnTo>
                  <a:pt x="2025385" y="0"/>
                </a:lnTo>
                <a:lnTo>
                  <a:pt x="2208213" y="654148"/>
                </a:lnTo>
                <a:lnTo>
                  <a:pt x="2009198" y="654148"/>
                </a:lnTo>
                <a:lnTo>
                  <a:pt x="2009198" y="1971969"/>
                </a:lnTo>
                <a:lnTo>
                  <a:pt x="2039986" y="1971969"/>
                </a:lnTo>
                <a:lnTo>
                  <a:pt x="2039986" y="2130425"/>
                </a:lnTo>
                <a:lnTo>
                  <a:pt x="167909" y="2130425"/>
                </a:lnTo>
                <a:lnTo>
                  <a:pt x="167909" y="1971969"/>
                </a:lnTo>
                <a:lnTo>
                  <a:pt x="199016" y="1971969"/>
                </a:lnTo>
                <a:lnTo>
                  <a:pt x="199016" y="654148"/>
                </a:lnTo>
                <a:lnTo>
                  <a:pt x="0" y="654148"/>
                </a:lnTo>
                <a:lnTo>
                  <a:pt x="18251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AD2F1A5-C68B-41BA-9C96-0D5E1C6C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MySQL</a:t>
            </a:r>
            <a:r>
              <a:rPr lang="zh-CN" altLang="en-US" dirty="0"/>
              <a:t>数据库概述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D3B4015-43E1-4FD9-81DC-185A5D299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95226" y="3578605"/>
            <a:ext cx="4885538" cy="485454"/>
          </a:xfrm>
        </p:spPr>
        <p:txBody>
          <a:bodyPr/>
          <a:lstStyle/>
          <a:p>
            <a:r>
              <a:rPr lang="en-US" altLang="zh-CN" dirty="0"/>
              <a:t>Introduction to MySQL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6110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C8C1347D-8B65-407E-B1EC-95359B310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619" y="1525144"/>
            <a:ext cx="6543581" cy="4473873"/>
          </a:xfrm>
          <a:solidFill>
            <a:srgbClr val="F2F2F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/>
              <a:t>1962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日出生于芬兰赫尔辛基。开源 </a:t>
            </a:r>
            <a:r>
              <a:rPr lang="en-US" altLang="zh-CN" dirty="0"/>
              <a:t>MySQL</a:t>
            </a:r>
            <a:r>
              <a:rPr lang="zh-CN" altLang="en-US" dirty="0"/>
              <a:t>数据库的创始成员、</a:t>
            </a:r>
            <a:r>
              <a:rPr lang="en-US" altLang="zh-CN" dirty="0"/>
              <a:t>MySQL AB</a:t>
            </a:r>
            <a:r>
              <a:rPr lang="zh-CN" altLang="en-US" dirty="0"/>
              <a:t>公司的首席技术官、</a:t>
            </a:r>
            <a:r>
              <a:rPr lang="en-US" altLang="zh-CN" dirty="0"/>
              <a:t>MySQL</a:t>
            </a:r>
            <a:r>
              <a:rPr lang="zh-CN" altLang="en-US" dirty="0"/>
              <a:t>数据库第一行代码的作者、</a:t>
            </a:r>
            <a:r>
              <a:rPr lang="en-US" altLang="zh-CN" dirty="0"/>
              <a:t>MySQL</a:t>
            </a:r>
            <a:r>
              <a:rPr lang="zh-CN" altLang="en-US" dirty="0"/>
              <a:t>数据库命名人、</a:t>
            </a:r>
            <a:r>
              <a:rPr lang="en-US" altLang="zh-CN" dirty="0"/>
              <a:t>MariaDB</a:t>
            </a:r>
            <a:r>
              <a:rPr lang="zh-CN" altLang="en-US" dirty="0"/>
              <a:t>创始人兼首席技术官；独自完成撰写</a:t>
            </a:r>
            <a:r>
              <a:rPr lang="en-US" altLang="zh-CN" dirty="0"/>
              <a:t>MySQL</a:t>
            </a:r>
            <a:r>
              <a:rPr lang="zh-CN" altLang="en-US" dirty="0"/>
              <a:t>数据库服务器端</a:t>
            </a:r>
            <a:r>
              <a:rPr lang="en-US" altLang="zh-CN" dirty="0"/>
              <a:t>95%</a:t>
            </a:r>
            <a:r>
              <a:rPr lang="zh-CN" altLang="en-US" dirty="0"/>
              <a:t>的代码。</a:t>
            </a:r>
            <a:r>
              <a:rPr lang="en-US" altLang="zh-CN" dirty="0"/>
              <a:t>Monty</a:t>
            </a:r>
            <a:r>
              <a:rPr lang="zh-CN" altLang="en-US" dirty="0"/>
              <a:t>有一个女儿，名叫</a:t>
            </a:r>
            <a:r>
              <a:rPr lang="en-US" altLang="zh-CN" dirty="0"/>
              <a:t>My</a:t>
            </a:r>
            <a:r>
              <a:rPr lang="zh-CN" altLang="en-US" dirty="0"/>
              <a:t>，因此他将自己开发的数据库命名为</a:t>
            </a:r>
            <a:r>
              <a:rPr lang="en-US" altLang="zh-CN" dirty="0"/>
              <a:t>MySQL</a:t>
            </a:r>
            <a:r>
              <a:rPr lang="zh-CN" altLang="en-US" dirty="0"/>
              <a:t>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F61D95C-03AC-4CD1-9DE0-27903113FD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8418" y="427411"/>
            <a:ext cx="2812472" cy="528640"/>
          </a:xfrm>
        </p:spPr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之父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3C372C5-07B0-421D-8086-9848FD34214C}"/>
              </a:ext>
            </a:extLst>
          </p:cNvPr>
          <p:cNvSpPr txBox="1"/>
          <p:nvPr/>
        </p:nvSpPr>
        <p:spPr>
          <a:xfrm>
            <a:off x="1025235" y="5737791"/>
            <a:ext cx="3754582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Michael Monty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Widenius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71B604EE-2AD8-4A13-AA28-E3586E489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9" r="1002"/>
          <a:stretch/>
        </p:blipFill>
        <p:spPr bwMode="auto">
          <a:xfrm>
            <a:off x="1297542" y="1598695"/>
            <a:ext cx="3011771" cy="40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96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7AB0DC9B-24F8-48D6-8D52-A81511CB2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的发展历史</a:t>
            </a:r>
          </a:p>
        </p:txBody>
      </p:sp>
      <p:sp>
        <p:nvSpPr>
          <p:cNvPr id="4" name="MH_Other_1">
            <a:extLst>
              <a:ext uri="{FF2B5EF4-FFF2-40B4-BE49-F238E27FC236}">
                <a16:creationId xmlns="" xmlns:a16="http://schemas.microsoft.com/office/drawing/2014/main" id="{74B8700C-0E18-45F4-AAF8-0F2D0EC8D1C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705288" y="3154513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5" name="MH_Other_2">
            <a:extLst>
              <a:ext uri="{FF2B5EF4-FFF2-40B4-BE49-F238E27FC236}">
                <a16:creationId xmlns="" xmlns:a16="http://schemas.microsoft.com/office/drawing/2014/main" id="{57B7CFC0-8DF0-4306-B506-B2625E20FB5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03778" y="3154513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6" name="MH_Other_3">
            <a:extLst>
              <a:ext uri="{FF2B5EF4-FFF2-40B4-BE49-F238E27FC236}">
                <a16:creationId xmlns="" xmlns:a16="http://schemas.microsoft.com/office/drawing/2014/main" id="{FC7DC88F-06D1-4762-8E10-5B653C1C5AA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19841" y="3154513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7" name="MH_Other_4">
            <a:extLst>
              <a:ext uri="{FF2B5EF4-FFF2-40B4-BE49-F238E27FC236}">
                <a16:creationId xmlns="" xmlns:a16="http://schemas.microsoft.com/office/drawing/2014/main" id="{874C2C90-CE64-46C7-866E-FE55E78EE2C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835903" y="3154513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8" name="MH_Other_5">
            <a:extLst>
              <a:ext uri="{FF2B5EF4-FFF2-40B4-BE49-F238E27FC236}">
                <a16:creationId xmlns="" xmlns:a16="http://schemas.microsoft.com/office/drawing/2014/main" id="{3923AC89-425D-4465-A2C4-28D7BCA5A35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351966" y="3154513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9" name="MH_Other_6">
            <a:extLst>
              <a:ext uri="{FF2B5EF4-FFF2-40B4-BE49-F238E27FC236}">
                <a16:creationId xmlns="" xmlns:a16="http://schemas.microsoft.com/office/drawing/2014/main" id="{9503BEED-71AF-49F7-A8FB-552B605FE25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407968" y="3287864"/>
            <a:ext cx="9936000" cy="809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25000" lnSpcReduction="20000"/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0" name="MH_Other_7">
            <a:extLst>
              <a:ext uri="{FF2B5EF4-FFF2-40B4-BE49-F238E27FC236}">
                <a16:creationId xmlns="" xmlns:a16="http://schemas.microsoft.com/office/drawing/2014/main" id="{8DA07BDF-6CC0-4953-8A80-AE5D497EFDD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62438" y="3213252"/>
            <a:ext cx="220662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1" name="MH_Other_8">
            <a:extLst>
              <a:ext uri="{FF2B5EF4-FFF2-40B4-BE49-F238E27FC236}">
                <a16:creationId xmlns="" xmlns:a16="http://schemas.microsoft.com/office/drawing/2014/main" id="{92DA2E96-294D-4D40-BC36-678113A60C7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862517" y="3213252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2" name="MH_Other_9">
            <a:extLst>
              <a:ext uri="{FF2B5EF4-FFF2-40B4-BE49-F238E27FC236}">
                <a16:creationId xmlns="" xmlns:a16="http://schemas.microsoft.com/office/drawing/2014/main" id="{22C84193-3930-45A7-8DE4-7F2E1DF031B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78579" y="3213252"/>
            <a:ext cx="219075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3" name="MH_Other_10">
            <a:extLst>
              <a:ext uri="{FF2B5EF4-FFF2-40B4-BE49-F238E27FC236}">
                <a16:creationId xmlns="" xmlns:a16="http://schemas.microsoft.com/office/drawing/2014/main" id="{15AFC492-8133-45CC-A25C-BA98A15A877E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894641" y="3213252"/>
            <a:ext cx="220662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4" name="MH_Other_11">
            <a:extLst>
              <a:ext uri="{FF2B5EF4-FFF2-40B4-BE49-F238E27FC236}">
                <a16:creationId xmlns="" xmlns:a16="http://schemas.microsoft.com/office/drawing/2014/main" id="{B6D34EF1-6471-4C65-B2AA-A49D6333D0B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410704" y="3213252"/>
            <a:ext cx="220663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5" name="MH_SubTitle_1">
            <a:extLst>
              <a:ext uri="{FF2B5EF4-FFF2-40B4-BE49-F238E27FC236}">
                <a16:creationId xmlns="" xmlns:a16="http://schemas.microsoft.com/office/drawing/2014/main" id="{3BF72215-2329-4B08-A9C6-9E1F68C4DEF3}"/>
              </a:ext>
            </a:extLst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757491" y="2484588"/>
            <a:ext cx="1397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2000</a:t>
            </a:r>
            <a:endParaRPr lang="zh-CN" altLang="en-US" sz="2800" b="1" dirty="0">
              <a:solidFill>
                <a:schemeClr val="accent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MH_SubTitle_2">
            <a:extLst>
              <a:ext uri="{FF2B5EF4-FFF2-40B4-BE49-F238E27FC236}">
                <a16:creationId xmlns="" xmlns:a16="http://schemas.microsoft.com/office/drawing/2014/main" id="{C51C17AE-42DD-421B-80DE-9D6293993C8D}"/>
              </a:ext>
            </a:extLst>
          </p:cNvPr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268791" y="2484588"/>
            <a:ext cx="1397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2003</a:t>
            </a:r>
            <a:endParaRPr lang="zh-CN" altLang="en-US" sz="2800" b="1" dirty="0">
              <a:solidFill>
                <a:schemeClr val="accent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MH_SubTitle_3">
            <a:extLst>
              <a:ext uri="{FF2B5EF4-FFF2-40B4-BE49-F238E27FC236}">
                <a16:creationId xmlns="" xmlns:a16="http://schemas.microsoft.com/office/drawing/2014/main" id="{F0FC430E-0BB8-487C-B534-90FDF0805145}"/>
              </a:ext>
            </a:extLst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781679" y="2484588"/>
            <a:ext cx="13954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2006</a:t>
            </a:r>
            <a:endParaRPr lang="zh-CN" altLang="en-US" sz="2800" b="1" dirty="0">
              <a:solidFill>
                <a:schemeClr val="accent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MH_SubTitle_4">
            <a:extLst>
              <a:ext uri="{FF2B5EF4-FFF2-40B4-BE49-F238E27FC236}">
                <a16:creationId xmlns="" xmlns:a16="http://schemas.microsoft.com/office/drawing/2014/main" id="{AA1A47EC-FADA-412D-9340-4D638E772FE0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292978" y="2484588"/>
            <a:ext cx="1397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2009</a:t>
            </a:r>
            <a:endParaRPr lang="zh-CN" altLang="en-US" sz="2800" b="1" dirty="0">
              <a:solidFill>
                <a:schemeClr val="accent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MH_SubTitle_5">
            <a:extLst>
              <a:ext uri="{FF2B5EF4-FFF2-40B4-BE49-F238E27FC236}">
                <a16:creationId xmlns="" xmlns:a16="http://schemas.microsoft.com/office/drawing/2014/main" id="{7B54CB09-06F5-484A-ADFC-4B955F04C01D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804278" y="2484588"/>
            <a:ext cx="1397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2010</a:t>
            </a:r>
            <a:endParaRPr lang="zh-CN" altLang="en-US" sz="2800" b="1" dirty="0">
              <a:solidFill>
                <a:schemeClr val="accent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MH_Text_1">
            <a:extLst>
              <a:ext uri="{FF2B5EF4-FFF2-40B4-BE49-F238E27FC236}">
                <a16:creationId xmlns="" xmlns:a16="http://schemas.microsoft.com/office/drawing/2014/main" id="{0E6ED3B0-C89A-48A5-BD90-79DE1D25B6D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757491" y="3592186"/>
            <a:ext cx="1397000" cy="75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Aft>
                <a:spcPts val="600"/>
              </a:spcAft>
              <a:defRPr/>
            </a:pPr>
            <a:r>
              <a:rPr lang="zh-CN" altLang="en-US" sz="1600" dirty="0">
                <a:latin typeface="+mn-lt"/>
                <a:ea typeface="+mn-ea"/>
              </a:rPr>
              <a:t>推出</a:t>
            </a:r>
            <a:r>
              <a:rPr lang="en-US" altLang="zh-CN" sz="1600" dirty="0" err="1">
                <a:latin typeface="+mn-lt"/>
                <a:ea typeface="+mn-ea"/>
              </a:rPr>
              <a:t>MyISAM</a:t>
            </a:r>
            <a:endParaRPr lang="en-US" altLang="zh-CN" sz="1600" dirty="0">
              <a:latin typeface="+mn-lt"/>
              <a:ea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  <a:defRPr/>
            </a:pPr>
            <a:r>
              <a:rPr lang="zh-CN" altLang="en-US" sz="1600" dirty="0">
                <a:latin typeface="+mn-lt"/>
                <a:ea typeface="+mn-ea"/>
              </a:rPr>
              <a:t>开放源代码</a:t>
            </a:r>
            <a:endParaRPr lang="da-DK" altLang="zh-CN" sz="1600" dirty="0">
              <a:latin typeface="+mn-lt"/>
              <a:ea typeface="+mn-ea"/>
            </a:endParaRPr>
          </a:p>
        </p:txBody>
      </p:sp>
      <p:sp>
        <p:nvSpPr>
          <p:cNvPr id="21" name="MH_Text_2">
            <a:extLst>
              <a:ext uri="{FF2B5EF4-FFF2-40B4-BE49-F238E27FC236}">
                <a16:creationId xmlns="" xmlns:a16="http://schemas.microsoft.com/office/drawing/2014/main" id="{E166F3D8-C926-490E-9A34-AB6688B40D6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273553" y="3592186"/>
            <a:ext cx="1397000" cy="57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Aft>
                <a:spcPts val="600"/>
              </a:spcAft>
              <a:defRPr/>
            </a:pPr>
            <a:r>
              <a:rPr lang="zh-CN" altLang="en-US" sz="1600" dirty="0">
                <a:latin typeface="+mn-lt"/>
                <a:ea typeface="+mn-ea"/>
              </a:rPr>
              <a:t>正式集成</a:t>
            </a:r>
            <a:r>
              <a:rPr lang="en-US" altLang="zh-CN" sz="1600" dirty="0">
                <a:latin typeface="+mn-lt"/>
                <a:ea typeface="+mn-ea"/>
              </a:rPr>
              <a:t>I</a:t>
            </a:r>
            <a:r>
              <a:rPr lang="da-DK" altLang="zh-CN" sz="1600" dirty="0">
                <a:latin typeface="+mn-lt"/>
                <a:ea typeface="+mn-ea"/>
              </a:rPr>
              <a:t>nnoDB</a:t>
            </a:r>
            <a:r>
              <a:rPr lang="zh-CN" altLang="en-US" sz="1600" dirty="0">
                <a:latin typeface="+mn-lt"/>
                <a:ea typeface="+mn-ea"/>
              </a:rPr>
              <a:t>引擎</a:t>
            </a:r>
            <a:endParaRPr lang="da-DK" altLang="zh-CN" sz="1600" dirty="0">
              <a:latin typeface="+mn-lt"/>
              <a:ea typeface="+mn-ea"/>
            </a:endParaRPr>
          </a:p>
        </p:txBody>
      </p:sp>
      <p:sp>
        <p:nvSpPr>
          <p:cNvPr id="22" name="MH_Text_3">
            <a:extLst>
              <a:ext uri="{FF2B5EF4-FFF2-40B4-BE49-F238E27FC236}">
                <a16:creationId xmlns="" xmlns:a16="http://schemas.microsoft.com/office/drawing/2014/main" id="{A06CC997-A825-4FBD-8030-E4806F90AC99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789616" y="3592186"/>
            <a:ext cx="1397000" cy="83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Aft>
                <a:spcPts val="600"/>
              </a:spcAft>
              <a:defRPr/>
            </a:pPr>
            <a:r>
              <a:rPr lang="en-US" altLang="zh-CN" sz="1600" dirty="0">
                <a:latin typeface="+mn-lt"/>
                <a:ea typeface="+mn-ea"/>
              </a:rPr>
              <a:t>SUN</a:t>
            </a:r>
            <a:r>
              <a:rPr lang="zh-CN" altLang="en-US" sz="1600" dirty="0">
                <a:latin typeface="+mn-lt"/>
                <a:ea typeface="+mn-ea"/>
              </a:rPr>
              <a:t>公司收购了</a:t>
            </a:r>
            <a:r>
              <a:rPr lang="da-DK" altLang="zh-CN" sz="1600" dirty="0">
                <a:latin typeface="+mn-lt"/>
                <a:ea typeface="+mn-ea"/>
              </a:rPr>
              <a:t>MySQL</a:t>
            </a:r>
            <a:r>
              <a:rPr lang="zh-CN" altLang="en-US" sz="1600" dirty="0">
                <a:latin typeface="+mn-lt"/>
                <a:ea typeface="+mn-ea"/>
              </a:rPr>
              <a:t>公司</a:t>
            </a:r>
            <a:endParaRPr lang="da-DK" altLang="zh-CN" sz="1600" dirty="0">
              <a:latin typeface="+mn-lt"/>
              <a:ea typeface="+mn-ea"/>
            </a:endParaRPr>
          </a:p>
        </p:txBody>
      </p:sp>
      <p:sp>
        <p:nvSpPr>
          <p:cNvPr id="23" name="MH_Text_4">
            <a:extLst>
              <a:ext uri="{FF2B5EF4-FFF2-40B4-BE49-F238E27FC236}">
                <a16:creationId xmlns="" xmlns:a16="http://schemas.microsoft.com/office/drawing/2014/main" id="{C3550212-358C-4C28-942B-0EF216AF16F3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305678" y="3592186"/>
            <a:ext cx="1397000" cy="89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Aft>
                <a:spcPts val="600"/>
              </a:spcAft>
              <a:defRPr/>
            </a:pPr>
            <a:r>
              <a:rPr lang="da-DK" altLang="zh-CN" sz="1600" dirty="0">
                <a:latin typeface="+mn-lt"/>
                <a:ea typeface="+mn-ea"/>
              </a:rPr>
              <a:t>Oracle</a:t>
            </a:r>
            <a:r>
              <a:rPr lang="zh-CN" altLang="en-US" sz="1600" dirty="0">
                <a:latin typeface="+mn-lt"/>
                <a:ea typeface="+mn-ea"/>
              </a:rPr>
              <a:t>公司收购</a:t>
            </a:r>
            <a:r>
              <a:rPr lang="da-DK" altLang="zh-CN" sz="1600" dirty="0">
                <a:latin typeface="+mn-lt"/>
                <a:ea typeface="+mn-ea"/>
              </a:rPr>
              <a:t>SUN</a:t>
            </a:r>
          </a:p>
        </p:txBody>
      </p:sp>
      <p:sp>
        <p:nvSpPr>
          <p:cNvPr id="24" name="MH_Text_5">
            <a:extLst>
              <a:ext uri="{FF2B5EF4-FFF2-40B4-BE49-F238E27FC236}">
                <a16:creationId xmlns="" xmlns:a16="http://schemas.microsoft.com/office/drawing/2014/main" id="{000E4408-E4F0-4AE4-8036-69FCE6DE5ADB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8821741" y="3592186"/>
            <a:ext cx="1397000" cy="75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Aft>
                <a:spcPts val="600"/>
              </a:spcAft>
              <a:defRPr/>
            </a:pPr>
            <a:r>
              <a:rPr lang="da-DK" altLang="zh-CN" sz="1600" dirty="0">
                <a:latin typeface="+mn-lt"/>
                <a:ea typeface="+mn-ea"/>
              </a:rPr>
              <a:t>MySQL 5.5</a:t>
            </a:r>
            <a:r>
              <a:rPr lang="zh-CN" altLang="en-US" sz="1600" dirty="0">
                <a:latin typeface="+mn-lt"/>
                <a:ea typeface="+mn-ea"/>
              </a:rPr>
              <a:t>正式版发布</a:t>
            </a:r>
            <a:endParaRPr lang="da-DK" altLang="zh-CN" sz="1600" dirty="0">
              <a:latin typeface="+mn-lt"/>
              <a:ea typeface="+mn-ea"/>
            </a:endParaRPr>
          </a:p>
        </p:txBody>
      </p:sp>
      <p:sp>
        <p:nvSpPr>
          <p:cNvPr id="25" name="MH_Other_1">
            <a:extLst>
              <a:ext uri="{FF2B5EF4-FFF2-40B4-BE49-F238E27FC236}">
                <a16:creationId xmlns="" xmlns:a16="http://schemas.microsoft.com/office/drawing/2014/main" id="{9BF8F13A-3B4A-4C17-A908-876B20703D6B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2884800" y="3168006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6" name="MH_Other_7">
            <a:extLst>
              <a:ext uri="{FF2B5EF4-FFF2-40B4-BE49-F238E27FC236}">
                <a16:creationId xmlns="" xmlns:a16="http://schemas.microsoft.com/office/drawing/2014/main" id="{F9EF58AA-A825-4A80-8BED-16816CA32D46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2941950" y="3226745"/>
            <a:ext cx="220662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7" name="MH_Other_1">
            <a:extLst>
              <a:ext uri="{FF2B5EF4-FFF2-40B4-BE49-F238E27FC236}">
                <a16:creationId xmlns="" xmlns:a16="http://schemas.microsoft.com/office/drawing/2014/main" id="{769B64EE-CFDE-4193-9DEF-EE0F20458F7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0700548" y="3149389"/>
            <a:ext cx="336550" cy="3365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2500" lnSpcReduction="20000"/>
          </a:bodyPr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8" name="MH_Other_7">
            <a:extLst>
              <a:ext uri="{FF2B5EF4-FFF2-40B4-BE49-F238E27FC236}">
                <a16:creationId xmlns="" xmlns:a16="http://schemas.microsoft.com/office/drawing/2014/main" id="{79A414C7-EC9B-45EC-9F0C-9B8ACF5A279E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0757698" y="3208128"/>
            <a:ext cx="220662" cy="219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9" name="MH_SubTitle_1">
            <a:extLst>
              <a:ext uri="{FF2B5EF4-FFF2-40B4-BE49-F238E27FC236}">
                <a16:creationId xmlns="" xmlns:a16="http://schemas.microsoft.com/office/drawing/2014/main" id="{6C5EF581-970F-4CF8-A76B-B80A3BC0489D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107445" y="2484588"/>
            <a:ext cx="1397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1994</a:t>
            </a:r>
            <a:endParaRPr lang="zh-CN" altLang="en-US" sz="2800" b="1" dirty="0">
              <a:solidFill>
                <a:schemeClr val="accent1"/>
              </a:solidFill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0" name="MH_Text_1">
            <a:extLst>
              <a:ext uri="{FF2B5EF4-FFF2-40B4-BE49-F238E27FC236}">
                <a16:creationId xmlns="" xmlns:a16="http://schemas.microsoft.com/office/drawing/2014/main" id="{45E5C0BF-CFC8-4B58-888A-EB42B2859EE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258334" y="3624415"/>
            <a:ext cx="1397000" cy="59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Aft>
                <a:spcPts val="600"/>
              </a:spcAft>
              <a:defRPr/>
            </a:pPr>
            <a:r>
              <a:rPr lang="zh-CN" altLang="en-US" sz="1600" dirty="0">
                <a:latin typeface="+mn-lt"/>
                <a:ea typeface="+mn-ea"/>
              </a:rPr>
              <a:t>第一版本</a:t>
            </a:r>
            <a:endParaRPr lang="da-DK" altLang="zh-CN" sz="1600" dirty="0">
              <a:latin typeface="+mn-lt"/>
              <a:ea typeface="+mn-ea"/>
            </a:endParaRPr>
          </a:p>
        </p:txBody>
      </p:sp>
      <p:sp>
        <p:nvSpPr>
          <p:cNvPr id="31" name="MH_SubTitle_5">
            <a:extLst>
              <a:ext uri="{FF2B5EF4-FFF2-40B4-BE49-F238E27FC236}">
                <a16:creationId xmlns="" xmlns:a16="http://schemas.microsoft.com/office/drawing/2014/main" id="{124CF2EA-4FEE-41EE-BB6A-5EFBCF99A96D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0201278" y="2484588"/>
            <a:ext cx="1397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n-lt"/>
                <a:ea typeface="+mn-ea"/>
                <a:cs typeface="Times New Roman" panose="02020603050405020304" pitchFamily="18" charset="0"/>
              </a:rPr>
              <a:t>现在</a:t>
            </a:r>
          </a:p>
        </p:txBody>
      </p:sp>
      <p:sp>
        <p:nvSpPr>
          <p:cNvPr id="32" name="MH_Text_5">
            <a:extLst>
              <a:ext uri="{FF2B5EF4-FFF2-40B4-BE49-F238E27FC236}">
                <a16:creationId xmlns="" xmlns:a16="http://schemas.microsoft.com/office/drawing/2014/main" id="{D23A8422-1BE7-48C7-9440-ADA9E46FF40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0218741" y="3592186"/>
            <a:ext cx="1397000" cy="753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spcAft>
                <a:spcPts val="600"/>
              </a:spcAft>
              <a:defRPr/>
            </a:pPr>
            <a:r>
              <a:rPr lang="da-DK" altLang="zh-CN" sz="1600" dirty="0">
                <a:latin typeface="+mn-lt"/>
                <a:ea typeface="+mn-ea"/>
              </a:rPr>
              <a:t>MySQL 8.0</a:t>
            </a:r>
            <a:r>
              <a:rPr lang="zh-CN" altLang="en-US" sz="1600" dirty="0">
                <a:latin typeface="+mn-lt"/>
                <a:ea typeface="+mn-ea"/>
              </a:rPr>
              <a:t>正式版发布</a:t>
            </a:r>
            <a:endParaRPr lang="da-DK" altLang="zh-CN" sz="16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321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6AEEF988-78FD-40D4-8F97-FB9A2B3C5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74" y="1645765"/>
            <a:ext cx="9830652" cy="3566469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0768666-A59E-4F48-B31E-D22D3BA8EA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全球数据库排行</a:t>
            </a:r>
          </a:p>
        </p:txBody>
      </p:sp>
      <p:sp>
        <p:nvSpPr>
          <p:cNvPr id="33" name="AutoShape 2">
            <a:extLst>
              <a:ext uri="{FF2B5EF4-FFF2-40B4-BE49-F238E27FC236}">
                <a16:creationId xmlns="" xmlns:a16="http://schemas.microsoft.com/office/drawing/2014/main" id="{2FADC74E-E466-4E26-AF5E-00C466D2FA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AutoShape 6">
            <a:extLst>
              <a:ext uri="{FF2B5EF4-FFF2-40B4-BE49-F238E27FC236}">
                <a16:creationId xmlns="" xmlns:a16="http://schemas.microsoft.com/office/drawing/2014/main" id="{4EC5E728-CD17-4D83-BAEA-BDF97CE345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81745" y="3428999"/>
            <a:ext cx="3519055" cy="3519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A76517D-9B72-434B-89FF-87A2F8C80B3E}"/>
              </a:ext>
            </a:extLst>
          </p:cNvPr>
          <p:cNvSpPr/>
          <p:nvPr/>
        </p:nvSpPr>
        <p:spPr>
          <a:xfrm>
            <a:off x="1355174" y="2763529"/>
            <a:ext cx="9656152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05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C2E7CCD-5AAD-46EB-A192-E8312E4DF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的特点</a:t>
            </a:r>
          </a:p>
        </p:txBody>
      </p:sp>
      <p:sp>
        <p:nvSpPr>
          <p:cNvPr id="6" name="MH_Other_1">
            <a:extLst>
              <a:ext uri="{FF2B5EF4-FFF2-40B4-BE49-F238E27FC236}">
                <a16:creationId xmlns="" xmlns:a16="http://schemas.microsoft.com/office/drawing/2014/main" id="{D9242014-8E29-4309-B9AC-88FE42C88FF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14738" y="1830389"/>
            <a:ext cx="1058862" cy="798513"/>
          </a:xfrm>
          <a:custGeom>
            <a:avLst/>
            <a:gdLst>
              <a:gd name="connsiteX0" fmla="*/ 188686 w 1059543"/>
              <a:gd name="connsiteY0" fmla="*/ 0 h 798286"/>
              <a:gd name="connsiteX1" fmla="*/ 1059543 w 1059543"/>
              <a:gd name="connsiteY1" fmla="*/ 0 h 798286"/>
              <a:gd name="connsiteX2" fmla="*/ 856343 w 1059543"/>
              <a:gd name="connsiteY2" fmla="*/ 798286 h 798286"/>
              <a:gd name="connsiteX3" fmla="*/ 0 w 1059543"/>
              <a:gd name="connsiteY3" fmla="*/ 798286 h 798286"/>
              <a:gd name="connsiteX4" fmla="*/ 188686 w 1059543"/>
              <a:gd name="connsiteY4" fmla="*/ 0 h 79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543" h="798286">
                <a:moveTo>
                  <a:pt x="188686" y="0"/>
                </a:moveTo>
                <a:lnTo>
                  <a:pt x="1059543" y="0"/>
                </a:lnTo>
                <a:lnTo>
                  <a:pt x="856343" y="798286"/>
                </a:lnTo>
                <a:lnTo>
                  <a:pt x="0" y="798286"/>
                </a:lnTo>
                <a:lnTo>
                  <a:pt x="188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320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MH_SubTitle_1">
            <a:extLst>
              <a:ext uri="{FF2B5EF4-FFF2-40B4-BE49-F238E27FC236}">
                <a16:creationId xmlns="" xmlns:a16="http://schemas.microsoft.com/office/drawing/2014/main" id="{F7A65669-9AB3-4B3D-80AC-BF6A8634873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43425" y="1828801"/>
            <a:ext cx="4033838" cy="796925"/>
          </a:xfrm>
          <a:custGeom>
            <a:avLst/>
            <a:gdLst>
              <a:gd name="connsiteX0" fmla="*/ 4034972 w 4034972"/>
              <a:gd name="connsiteY0" fmla="*/ 0 h 798285"/>
              <a:gd name="connsiteX1" fmla="*/ 3831772 w 4034972"/>
              <a:gd name="connsiteY1" fmla="*/ 798285 h 798285"/>
              <a:gd name="connsiteX2" fmla="*/ 0 w 4034972"/>
              <a:gd name="connsiteY2" fmla="*/ 798285 h 798285"/>
              <a:gd name="connsiteX3" fmla="*/ 203200 w 4034972"/>
              <a:gd name="connsiteY3" fmla="*/ 0 h 798285"/>
              <a:gd name="connsiteX4" fmla="*/ 4034972 w 4034972"/>
              <a:gd name="connsiteY4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972" h="798285">
                <a:moveTo>
                  <a:pt x="4034972" y="0"/>
                </a:moveTo>
                <a:lnTo>
                  <a:pt x="3831772" y="798285"/>
                </a:lnTo>
                <a:lnTo>
                  <a:pt x="0" y="798285"/>
                </a:lnTo>
                <a:lnTo>
                  <a:pt x="203200" y="0"/>
                </a:lnTo>
                <a:lnTo>
                  <a:pt x="4034972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开源软件</a:t>
            </a:r>
          </a:p>
        </p:txBody>
      </p:sp>
      <p:sp>
        <p:nvSpPr>
          <p:cNvPr id="8" name="MH_Other_2">
            <a:extLst>
              <a:ext uri="{FF2B5EF4-FFF2-40B4-BE49-F238E27FC236}">
                <a16:creationId xmlns="" xmlns:a16="http://schemas.microsoft.com/office/drawing/2014/main" id="{22B2ED2A-6704-4D77-8D3E-23652FCA07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614738" y="3032127"/>
            <a:ext cx="1058862" cy="798512"/>
          </a:xfrm>
          <a:custGeom>
            <a:avLst/>
            <a:gdLst>
              <a:gd name="connsiteX0" fmla="*/ 188686 w 1059543"/>
              <a:gd name="connsiteY0" fmla="*/ 0 h 798286"/>
              <a:gd name="connsiteX1" fmla="*/ 1059543 w 1059543"/>
              <a:gd name="connsiteY1" fmla="*/ 0 h 798286"/>
              <a:gd name="connsiteX2" fmla="*/ 856343 w 1059543"/>
              <a:gd name="connsiteY2" fmla="*/ 798286 h 798286"/>
              <a:gd name="connsiteX3" fmla="*/ 0 w 1059543"/>
              <a:gd name="connsiteY3" fmla="*/ 798286 h 798286"/>
              <a:gd name="connsiteX4" fmla="*/ 188686 w 1059543"/>
              <a:gd name="connsiteY4" fmla="*/ 0 h 79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543" h="798286">
                <a:moveTo>
                  <a:pt x="188686" y="0"/>
                </a:moveTo>
                <a:lnTo>
                  <a:pt x="1059543" y="0"/>
                </a:lnTo>
                <a:lnTo>
                  <a:pt x="856343" y="798286"/>
                </a:lnTo>
                <a:lnTo>
                  <a:pt x="0" y="798286"/>
                </a:lnTo>
                <a:lnTo>
                  <a:pt x="18868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320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MH_SubTitle_2">
            <a:extLst>
              <a:ext uri="{FF2B5EF4-FFF2-40B4-BE49-F238E27FC236}">
                <a16:creationId xmlns="" xmlns:a16="http://schemas.microsoft.com/office/drawing/2014/main" id="{A26E0C9D-BCCB-44E7-AA69-8698B009D88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543425" y="3030538"/>
            <a:ext cx="4033838" cy="798512"/>
          </a:xfrm>
          <a:custGeom>
            <a:avLst/>
            <a:gdLst>
              <a:gd name="connsiteX0" fmla="*/ 4034972 w 4034972"/>
              <a:gd name="connsiteY0" fmla="*/ 0 h 798285"/>
              <a:gd name="connsiteX1" fmla="*/ 3831772 w 4034972"/>
              <a:gd name="connsiteY1" fmla="*/ 798285 h 798285"/>
              <a:gd name="connsiteX2" fmla="*/ 0 w 4034972"/>
              <a:gd name="connsiteY2" fmla="*/ 798285 h 798285"/>
              <a:gd name="connsiteX3" fmla="*/ 203200 w 4034972"/>
              <a:gd name="connsiteY3" fmla="*/ 0 h 798285"/>
              <a:gd name="connsiteX4" fmla="*/ 4034972 w 4034972"/>
              <a:gd name="connsiteY4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972" h="798285">
                <a:moveTo>
                  <a:pt x="4034972" y="0"/>
                </a:moveTo>
                <a:lnTo>
                  <a:pt x="3831772" y="798285"/>
                </a:lnTo>
                <a:lnTo>
                  <a:pt x="0" y="798285"/>
                </a:lnTo>
                <a:lnTo>
                  <a:pt x="203200" y="0"/>
                </a:lnTo>
                <a:lnTo>
                  <a:pt x="4034972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适用于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OLTP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场景</a:t>
            </a:r>
          </a:p>
        </p:txBody>
      </p:sp>
      <p:sp>
        <p:nvSpPr>
          <p:cNvPr id="10" name="MH_Other_3">
            <a:extLst>
              <a:ext uri="{FF2B5EF4-FFF2-40B4-BE49-F238E27FC236}">
                <a16:creationId xmlns="" xmlns:a16="http://schemas.microsoft.com/office/drawing/2014/main" id="{36DCB270-1DB7-42EF-A22B-EC4BDD37303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614738" y="4233863"/>
            <a:ext cx="1058862" cy="798513"/>
          </a:xfrm>
          <a:custGeom>
            <a:avLst/>
            <a:gdLst>
              <a:gd name="connsiteX0" fmla="*/ 188686 w 1059543"/>
              <a:gd name="connsiteY0" fmla="*/ 0 h 798286"/>
              <a:gd name="connsiteX1" fmla="*/ 1059543 w 1059543"/>
              <a:gd name="connsiteY1" fmla="*/ 0 h 798286"/>
              <a:gd name="connsiteX2" fmla="*/ 856343 w 1059543"/>
              <a:gd name="connsiteY2" fmla="*/ 798286 h 798286"/>
              <a:gd name="connsiteX3" fmla="*/ 0 w 1059543"/>
              <a:gd name="connsiteY3" fmla="*/ 798286 h 798286"/>
              <a:gd name="connsiteX4" fmla="*/ 188686 w 1059543"/>
              <a:gd name="connsiteY4" fmla="*/ 0 h 79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543" h="798286">
                <a:moveTo>
                  <a:pt x="188686" y="0"/>
                </a:moveTo>
                <a:lnTo>
                  <a:pt x="1059543" y="0"/>
                </a:lnTo>
                <a:lnTo>
                  <a:pt x="856343" y="798286"/>
                </a:lnTo>
                <a:lnTo>
                  <a:pt x="0" y="798286"/>
                </a:lnTo>
                <a:lnTo>
                  <a:pt x="1886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320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" name="MH_SubTitle_3">
            <a:extLst>
              <a:ext uri="{FF2B5EF4-FFF2-40B4-BE49-F238E27FC236}">
                <a16:creationId xmlns="" xmlns:a16="http://schemas.microsoft.com/office/drawing/2014/main" id="{B3DB73DA-D3EB-4AA7-97A8-A69DBCFEF03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543425" y="4232275"/>
            <a:ext cx="4033838" cy="798513"/>
          </a:xfrm>
          <a:custGeom>
            <a:avLst/>
            <a:gdLst>
              <a:gd name="connsiteX0" fmla="*/ 4034972 w 4034972"/>
              <a:gd name="connsiteY0" fmla="*/ 0 h 798285"/>
              <a:gd name="connsiteX1" fmla="*/ 3831772 w 4034972"/>
              <a:gd name="connsiteY1" fmla="*/ 798285 h 798285"/>
              <a:gd name="connsiteX2" fmla="*/ 0 w 4034972"/>
              <a:gd name="connsiteY2" fmla="*/ 798285 h 798285"/>
              <a:gd name="connsiteX3" fmla="*/ 203200 w 4034972"/>
              <a:gd name="connsiteY3" fmla="*/ 0 h 798285"/>
              <a:gd name="connsiteX4" fmla="*/ 4034972 w 4034972"/>
              <a:gd name="connsiteY4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972" h="798285">
                <a:moveTo>
                  <a:pt x="4034972" y="0"/>
                </a:moveTo>
                <a:lnTo>
                  <a:pt x="3831772" y="798285"/>
                </a:lnTo>
                <a:lnTo>
                  <a:pt x="0" y="798285"/>
                </a:lnTo>
                <a:lnTo>
                  <a:pt x="203200" y="0"/>
                </a:lnTo>
                <a:lnTo>
                  <a:pt x="4034972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3">
                    <a:lumMod val="75000"/>
                  </a:schemeClr>
                </a:solidFill>
              </a:rPr>
              <a:t>服务器数量大</a:t>
            </a:r>
          </a:p>
        </p:txBody>
      </p:sp>
      <p:sp>
        <p:nvSpPr>
          <p:cNvPr id="12" name="MH_Other_4">
            <a:extLst>
              <a:ext uri="{FF2B5EF4-FFF2-40B4-BE49-F238E27FC236}">
                <a16:creationId xmlns="" xmlns:a16="http://schemas.microsoft.com/office/drawing/2014/main" id="{E0C874BA-E4EC-4F4D-9617-8D0A249EA6E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614738" y="5435601"/>
            <a:ext cx="1058862" cy="796925"/>
          </a:xfrm>
          <a:custGeom>
            <a:avLst/>
            <a:gdLst>
              <a:gd name="connsiteX0" fmla="*/ 188686 w 1059543"/>
              <a:gd name="connsiteY0" fmla="*/ 0 h 798286"/>
              <a:gd name="connsiteX1" fmla="*/ 1059543 w 1059543"/>
              <a:gd name="connsiteY1" fmla="*/ 0 h 798286"/>
              <a:gd name="connsiteX2" fmla="*/ 856343 w 1059543"/>
              <a:gd name="connsiteY2" fmla="*/ 798286 h 798286"/>
              <a:gd name="connsiteX3" fmla="*/ 0 w 1059543"/>
              <a:gd name="connsiteY3" fmla="*/ 798286 h 798286"/>
              <a:gd name="connsiteX4" fmla="*/ 188686 w 1059543"/>
              <a:gd name="connsiteY4" fmla="*/ 0 h 79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543" h="798286">
                <a:moveTo>
                  <a:pt x="188686" y="0"/>
                </a:moveTo>
                <a:lnTo>
                  <a:pt x="1059543" y="0"/>
                </a:lnTo>
                <a:lnTo>
                  <a:pt x="856343" y="798286"/>
                </a:lnTo>
                <a:lnTo>
                  <a:pt x="0" y="798286"/>
                </a:lnTo>
                <a:lnTo>
                  <a:pt x="18868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3200">
              <a:solidFill>
                <a:srgbClr val="FFFFFF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3" name="MH_SubTitle_4">
            <a:extLst>
              <a:ext uri="{FF2B5EF4-FFF2-40B4-BE49-F238E27FC236}">
                <a16:creationId xmlns="" xmlns:a16="http://schemas.microsoft.com/office/drawing/2014/main" id="{935405D3-425D-4010-BA94-2F91373DB42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543425" y="5434013"/>
            <a:ext cx="4033838" cy="798512"/>
          </a:xfrm>
          <a:custGeom>
            <a:avLst/>
            <a:gdLst>
              <a:gd name="connsiteX0" fmla="*/ 4034972 w 4034972"/>
              <a:gd name="connsiteY0" fmla="*/ 0 h 798285"/>
              <a:gd name="connsiteX1" fmla="*/ 3831772 w 4034972"/>
              <a:gd name="connsiteY1" fmla="*/ 798285 h 798285"/>
              <a:gd name="connsiteX2" fmla="*/ 0 w 4034972"/>
              <a:gd name="connsiteY2" fmla="*/ 798285 h 798285"/>
              <a:gd name="connsiteX3" fmla="*/ 203200 w 4034972"/>
              <a:gd name="connsiteY3" fmla="*/ 0 h 798285"/>
              <a:gd name="connsiteX4" fmla="*/ 4034972 w 4034972"/>
              <a:gd name="connsiteY4" fmla="*/ 0 h 798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972" h="798285">
                <a:moveTo>
                  <a:pt x="4034972" y="0"/>
                </a:moveTo>
                <a:lnTo>
                  <a:pt x="3831772" y="798285"/>
                </a:lnTo>
                <a:lnTo>
                  <a:pt x="0" y="798285"/>
                </a:lnTo>
                <a:lnTo>
                  <a:pt x="203200" y="0"/>
                </a:lnTo>
                <a:lnTo>
                  <a:pt x="4034972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</a:rPr>
              <a:t>主要应用于互联网行业</a:t>
            </a:r>
          </a:p>
        </p:txBody>
      </p:sp>
    </p:spTree>
    <p:extLst>
      <p:ext uri="{BB962C8B-B14F-4D97-AF65-F5344CB8AC3E}">
        <p14:creationId xmlns:p14="http://schemas.microsoft.com/office/powerpoint/2010/main" val="5820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6CBDF23-830E-4800-8966-9D8A695E9F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国内</a:t>
            </a:r>
            <a:r>
              <a:rPr lang="en-US" altLang="zh-CN" dirty="0"/>
              <a:t>MySQL</a:t>
            </a:r>
            <a:r>
              <a:rPr lang="zh-CN" altLang="en-US" dirty="0"/>
              <a:t>应用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AE57B19B-0FA5-4AC6-B323-53276A0C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1" y="1887850"/>
            <a:ext cx="8285018" cy="3372980"/>
          </a:xfrm>
          <a:prstGeom prst="rect">
            <a:avLst/>
          </a:prstGeom>
        </p:spPr>
      </p:pic>
      <p:sp>
        <p:nvSpPr>
          <p:cNvPr id="2" name="星形: 六角 1">
            <a:extLst>
              <a:ext uri="{FF2B5EF4-FFF2-40B4-BE49-F238E27FC236}">
                <a16:creationId xmlns="" xmlns:a16="http://schemas.microsoft.com/office/drawing/2014/main" id="{6607BE02-DAEA-4DBD-A4B7-F817E9AF88D1}"/>
              </a:ext>
            </a:extLst>
          </p:cNvPr>
          <p:cNvSpPr/>
          <p:nvPr/>
        </p:nvSpPr>
        <p:spPr>
          <a:xfrm>
            <a:off x="5098472" y="2774541"/>
            <a:ext cx="1634926" cy="1077023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星形: 六角 4">
            <a:extLst>
              <a:ext uri="{FF2B5EF4-FFF2-40B4-BE49-F238E27FC236}">
                <a16:creationId xmlns="" xmlns:a16="http://schemas.microsoft.com/office/drawing/2014/main" id="{5D101CB8-9FBC-4D60-BE34-976D23D59EE7}"/>
              </a:ext>
            </a:extLst>
          </p:cNvPr>
          <p:cNvSpPr/>
          <p:nvPr/>
        </p:nvSpPr>
        <p:spPr>
          <a:xfrm>
            <a:off x="1995299" y="3429000"/>
            <a:ext cx="1634926" cy="1077023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星形: 六角 5">
            <a:extLst>
              <a:ext uri="{FF2B5EF4-FFF2-40B4-BE49-F238E27FC236}">
                <a16:creationId xmlns="" xmlns:a16="http://schemas.microsoft.com/office/drawing/2014/main" id="{581B4F90-4E81-4BD4-B117-524C122C7FB6}"/>
              </a:ext>
            </a:extLst>
          </p:cNvPr>
          <p:cNvSpPr/>
          <p:nvPr/>
        </p:nvSpPr>
        <p:spPr>
          <a:xfrm>
            <a:off x="4974027" y="3984661"/>
            <a:ext cx="1634926" cy="1077023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星形: 六角 6">
            <a:extLst>
              <a:ext uri="{FF2B5EF4-FFF2-40B4-BE49-F238E27FC236}">
                <a16:creationId xmlns="" xmlns:a16="http://schemas.microsoft.com/office/drawing/2014/main" id="{91123A42-EA65-4874-ABE6-DB930F6D1255}"/>
              </a:ext>
            </a:extLst>
          </p:cNvPr>
          <p:cNvSpPr/>
          <p:nvPr/>
        </p:nvSpPr>
        <p:spPr>
          <a:xfrm>
            <a:off x="3339101" y="2691342"/>
            <a:ext cx="1634926" cy="1077023"/>
          </a:xfrm>
          <a:prstGeom prst="star6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CF96FCE8-ECA3-4DD3-B84E-2445B3455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0023" y="1319387"/>
            <a:ext cx="3866486" cy="5566605"/>
          </a:xfrm>
          <a:solidFill>
            <a:srgbClr val="F2F2F2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/>
              <a:t>连接层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完成连接处理、授权认证、及相关的安全方案。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处理层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完成缓存的查询，</a:t>
            </a:r>
            <a:r>
              <a:rPr lang="en-US" altLang="zh-CN" sz="2000" dirty="0"/>
              <a:t>SQL</a:t>
            </a:r>
            <a:r>
              <a:rPr lang="zh-CN" altLang="en-US" sz="2000" dirty="0"/>
              <a:t>的分析和优化以及部分内置函数的操作。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引擎层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负责数据的存储和提取。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r>
              <a:rPr lang="zh-CN" altLang="en-US" sz="2000" dirty="0"/>
              <a:t>存储层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/>
              <a:t>将数据存储在运行于裸设备的文件系统之上，并完成与存储引擎的交互。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6148E79-9967-446A-A2A5-B50BBD684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逻辑概念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4E925220-EEA3-4015-B0E8-97A94C85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50" y="1332547"/>
            <a:ext cx="6994073" cy="477800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1F0C1F1-8543-4FA6-8EC6-695E0C962F22}"/>
              </a:ext>
            </a:extLst>
          </p:cNvPr>
          <p:cNvSpPr/>
          <p:nvPr/>
        </p:nvSpPr>
        <p:spPr>
          <a:xfrm>
            <a:off x="2185260" y="2588217"/>
            <a:ext cx="5672381" cy="433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1C35A71-D9D3-4950-81FF-BA1E2E878FD9}"/>
              </a:ext>
            </a:extLst>
          </p:cNvPr>
          <p:cNvSpPr/>
          <p:nvPr/>
        </p:nvSpPr>
        <p:spPr>
          <a:xfrm>
            <a:off x="2185260" y="3022170"/>
            <a:ext cx="5672381" cy="1255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77C6E546-51F1-4DD5-83E3-4E6469C134C3}"/>
              </a:ext>
            </a:extLst>
          </p:cNvPr>
          <p:cNvSpPr/>
          <p:nvPr/>
        </p:nvSpPr>
        <p:spPr>
          <a:xfrm>
            <a:off x="1127839" y="4277840"/>
            <a:ext cx="6729802" cy="10128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D455884E-4C57-4CB1-9784-7E74D87C961E}"/>
              </a:ext>
            </a:extLst>
          </p:cNvPr>
          <p:cNvSpPr/>
          <p:nvPr/>
        </p:nvSpPr>
        <p:spPr>
          <a:xfrm>
            <a:off x="1454726" y="5290713"/>
            <a:ext cx="6047509" cy="6767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4B1D833-7995-4D7B-A449-DEB01A067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COMMAND</a:t>
            </a:r>
            <a:r>
              <a:rPr lang="zh-CN" altLang="en-US" dirty="0"/>
              <a:t>窗口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5670DBC9-0DCD-4508-B042-91F52D79C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144" y="1763339"/>
            <a:ext cx="6262547" cy="3220141"/>
          </a:xfrm>
          <a:prstGeom prst="rect">
            <a:avLst/>
          </a:prstGeom>
        </p:spPr>
      </p:pic>
      <p:sp>
        <p:nvSpPr>
          <p:cNvPr id="7" name="内容占位符 1">
            <a:extLst>
              <a:ext uri="{FF2B5EF4-FFF2-40B4-BE49-F238E27FC236}">
                <a16:creationId xmlns="" xmlns:a16="http://schemas.microsoft.com/office/drawing/2014/main" id="{C36A3838-FA36-47A5-B3E5-3A8EB104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622" y="2082521"/>
            <a:ext cx="4207314" cy="2835498"/>
          </a:xfrm>
          <a:solidFill>
            <a:srgbClr val="F2F2F2"/>
          </a:solidFill>
        </p:spPr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COMMAND</a:t>
            </a:r>
            <a:r>
              <a:rPr lang="zh-CN" altLang="en-US" dirty="0"/>
              <a:t>窗口输入简单的</a:t>
            </a:r>
            <a:r>
              <a:rPr lang="en-US" altLang="zh-CN" dirty="0"/>
              <a:t>SQL</a:t>
            </a:r>
            <a:r>
              <a:rPr lang="zh-CN" altLang="en-US" dirty="0"/>
              <a:t>语句。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COMMAND</a:t>
            </a:r>
            <a:r>
              <a:rPr lang="zh-CN" altLang="en-US" dirty="0"/>
              <a:t>窗口执行文件，如</a:t>
            </a:r>
            <a:r>
              <a:rPr lang="en-US" altLang="zh-CN" dirty="0"/>
              <a:t>Source d:\demo.sql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28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5210258"/>
  <p:tag name="MH_LIBRARY" val="GRAPHIC"/>
  <p:tag name="MH_ORDER" val="Isosceles Triangle 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SubTitle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SubTitle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SubTitle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5210258"/>
  <p:tag name="MH_LIBRARY" val="GRAPHIC"/>
  <p:tag name="MH_ORDER" val="Isosceles Triangle 2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SubTitle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SubTitle"/>
  <p:tag name="MH_ORDER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Text"/>
  <p:tag name="MH_ORDER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Text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Text"/>
  <p:tag name="MH_ORDER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Text"/>
  <p:tag name="MH_ORDER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Text"/>
  <p:tag name="MH_ORDER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5210258"/>
  <p:tag name="MH_LIBRARY" val="GRAPHIC"/>
  <p:tag name="MH_ORDER" val="Oval 2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Sub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Text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SubTitle"/>
  <p:tag name="MH_ORDER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Text"/>
  <p:tag name="MH_ORDER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6144028"/>
  <p:tag name="MH_LIBRARY" val="GRAPHIC"/>
  <p:tag name="MH_TYPE" val="Other"/>
  <p:tag name="MH_ORDE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6144028"/>
  <p:tag name="MH_LIBRARY" val="GRAPHIC"/>
  <p:tag name="MH_TYPE" val="SubTitle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6144028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6144028"/>
  <p:tag name="MH_LIBRARY" val="GRAPHIC"/>
  <p:tag name="MH_TYPE" val="SubTitle"/>
  <p:tag name="MH_ORDER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6144028"/>
  <p:tag name="MH_LIBRARY" val="GRAPHIC"/>
  <p:tag name="MH_TYPE" val="Other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5210258"/>
  <p:tag name="MH_LIBRARY" val="GRAPHIC"/>
  <p:tag name="MH_ORDER" val="Oval 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6144028"/>
  <p:tag name="MH_LIBRARY" val="GRAPHIC"/>
  <p:tag name="MH_TYPE" val="SubTitle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6144028"/>
  <p:tag name="MH_LIBRARY" val="GRAPHIC"/>
  <p:tag name="MH_TYPE" val="Other"/>
  <p:tag name="MH_ORDER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6144028"/>
  <p:tag name="MH_LIBRARY" val="GRAPHIC"/>
  <p:tag name="MH_TYPE" val="SubTitle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1164544"/>
  <p:tag name="MH_LIBRARY" val="GRAPHIC"/>
  <p:tag name="MH_TYPE" val="Other"/>
  <p:tag name="MH_ORDE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1164544"/>
  <p:tag name="MH_LIBRARY" val="GRAPHIC"/>
  <p:tag name="MH_TYPE" val="Other"/>
  <p:tag name="MH_ORDER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1164544"/>
  <p:tag name="MH_LIBRARY" val="GRAPHIC"/>
  <p:tag name="MH_TYPE" val="Other"/>
  <p:tag name="MH_ORDER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1164544"/>
  <p:tag name="MH_LIBRARY" val="GRAPHIC"/>
  <p:tag name="MH_TYPE" val="Other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1164544"/>
  <p:tag name="MH_LIBRARY" val="GRAPHIC"/>
  <p:tag name="MH_TYPE" val="Other"/>
  <p:tag name="MH_ORDER" val="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1164544"/>
  <p:tag name="MH_LIBRARY" val="GRAPHIC"/>
  <p:tag name="MH_TYPE" val="Other"/>
  <p:tag name="MH_ORDER" val="7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1164544"/>
  <p:tag name="MH_LIBRARY" val="GRAPHIC"/>
  <p:tag name="MH_TYPE" val="Other"/>
  <p:tag name="MH_ORDER" val="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5210258"/>
  <p:tag name="MH_LIBRARY" val="GRAPHIC"/>
  <p:tag name="MH_ORDER" val="Oval 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1164544"/>
  <p:tag name="MH_LIBRARY" val="GRAPHIC"/>
  <p:tag name="MH_TYPE" val="Other"/>
  <p:tag name="MH_ORDER" val="1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1164544"/>
  <p:tag name="MH_LIBRARY" val="GRAPHIC"/>
  <p:tag name="MH_TYPE" val="SubTitle"/>
  <p:tag name="MH_ORDER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1164544"/>
  <p:tag name="MH_LIBRARY" val="GRAPHIC"/>
  <p:tag name="MH_TYPE" val="SubTitle"/>
  <p:tag name="MH_ORDER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801164544"/>
  <p:tag name="MH_LIBRARY" val="GRAPHIC"/>
  <p:tag name="MH_TYPE" val="SubTitle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717211600"/>
  <p:tag name="MH_LIBRARY" val="GRAPHIC"/>
  <p:tag name="MH_TYPE" val="PageTitle"/>
  <p:tag name="MH_ORDER" val="PageTitl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7212114"/>
  <p:tag name="MH_LIBRARY" val="GRAPHIC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7212114"/>
  <p:tag name="MH_LIBRARY" val="GRAPHIC"/>
  <p:tag name="MH_ORDER" val="文本框 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7212114"/>
  <p:tag name="MH_LIBRARY" val="GRAPHIC"/>
  <p:tag name="MH_ORDER" val="椭圆 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7212114"/>
  <p:tag name="MH_LIBRARY" val="GRAPHIC"/>
  <p:tag name="MH_ORDER" val="直接连接符 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7212114"/>
  <p:tag name="MH_LIBRARY" val="GRAPHIC"/>
  <p:tag name="MH_ORDER" val="直接连接符 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7212114"/>
  <p:tag name="MH_LIBRARY" val="GRAPHIC"/>
  <p:tag name="MH_ORDER" val="文本框 1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7212114"/>
  <p:tag name="MH_LIBRARY" val="GRAPHIC"/>
  <p:tag name="MH_ORDER" val="矩形 2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7212114"/>
  <p:tag name="MH_LIBRARY" val="GRAPHIC"/>
  <p:tag name="MH_ORDER" val="文本框 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07212114"/>
  <p:tag name="MH_LIBRARY" val="GRAPHIC"/>
  <p:tag name="MH_ORDER" val="文本框 1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0510161819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A000120140530A14PPBG">
  <a:themeElements>
    <a:clrScheme name="自定义 1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154295"/>
      </a:accent1>
      <a:accent2>
        <a:srgbClr val="0CA593"/>
      </a:accent2>
      <a:accent3>
        <a:srgbClr val="52BADA"/>
      </a:accent3>
      <a:accent4>
        <a:srgbClr val="2F47AF"/>
      </a:accent4>
      <a:accent5>
        <a:srgbClr val="D37051"/>
      </a:accent5>
      <a:accent6>
        <a:srgbClr val="D2689D"/>
      </a:accent6>
      <a:hlink>
        <a:srgbClr val="FFC000"/>
      </a:hlink>
      <a:folHlink>
        <a:srgbClr val="AFB2B4"/>
      </a:folHlink>
    </a:clrScheme>
    <a:fontScheme name="自定义 5">
      <a:majorFont>
        <a:latin typeface="Century Schoolbook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479A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A000120140530A14KPBG</Template>
  <TotalTime>1004</TotalTime>
  <Words>725</Words>
  <Application>Microsoft Office PowerPoint</Application>
  <PresentationFormat>自定义</PresentationFormat>
  <Paragraphs>140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A000120140530A14PPBG</vt:lpstr>
      <vt:lpstr>MySQL数据库技术</vt:lpstr>
      <vt:lpstr>MySQL数据库概述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pc01</dc:creator>
  <cp:lastModifiedBy>xb21cn</cp:lastModifiedBy>
  <cp:revision>115</cp:revision>
  <dcterms:created xsi:type="dcterms:W3CDTF">2020-05-05T00:15:00Z</dcterms:created>
  <dcterms:modified xsi:type="dcterms:W3CDTF">2023-10-08T11:28:01Z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