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76" r:id="rId3"/>
    <p:sldId id="297" r:id="rId4"/>
    <p:sldId id="357" r:id="rId5"/>
    <p:sldId id="371" r:id="rId6"/>
    <p:sldId id="333" r:id="rId7"/>
    <p:sldId id="317" r:id="rId8"/>
    <p:sldId id="374" r:id="rId9"/>
    <p:sldId id="299" r:id="rId10"/>
    <p:sldId id="360" r:id="rId11"/>
    <p:sldId id="372" r:id="rId12"/>
    <p:sldId id="373" r:id="rId13"/>
    <p:sldId id="354" r:id="rId14"/>
    <p:sldId id="358" r:id="rId15"/>
    <p:sldId id="359" r:id="rId16"/>
    <p:sldId id="356" r:id="rId17"/>
    <p:sldId id="353" r:id="rId18"/>
    <p:sldId id="318" r:id="rId19"/>
    <p:sldId id="355" r:id="rId20"/>
    <p:sldId id="361" r:id="rId21"/>
    <p:sldId id="375" r:id="rId22"/>
    <p:sldId id="370" r:id="rId23"/>
    <p:sldId id="362" r:id="rId24"/>
    <p:sldId id="363" r:id="rId25"/>
    <p:sldId id="364" r:id="rId26"/>
    <p:sldId id="365" r:id="rId27"/>
    <p:sldId id="366" r:id="rId28"/>
    <p:sldId id="367" r:id="rId29"/>
    <p:sldId id="368" r:id="rId30"/>
    <p:sldId id="369" r:id="rId31"/>
    <p:sldId id="28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00ABE3"/>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050" autoAdjust="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2018/5/12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2213567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78C6E2">
                  <a:alpha val="88000"/>
                </a:srgbClr>
              </a:gs>
              <a:gs pos="100000">
                <a:srgbClr val="00AB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2CA398"/>
              </a:gs>
              <a:gs pos="100000">
                <a:srgbClr val="99DC9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E63F0A"/>
              </a:gs>
              <a:gs pos="100000">
                <a:srgbClr val="D7001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60000"/>
                <a:lumOff val="40000"/>
              </a:schemeClr>
            </a:gs>
            <a:gs pos="3000">
              <a:srgbClr val="00B0F0"/>
            </a:gs>
          </a:gsLst>
          <a:lin ang="162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2018/5/12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rawgit.com/krausest/js-framework-benchmark/master/webdriver-ts/table.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alibaba.github.io/weex/"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dn.bootcss.com/vue/2.2.2/vue.min.js"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github.com/vuejs/awesome-vue#libraries--plugins" TargetMode="External"/><Relationship Id="rId2" Type="http://schemas.openxmlformats.org/officeDocument/2006/relationships/hyperlink" Target="http://cn.vuejs.org/v2/guide/single-file-components.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320245" y="1952711"/>
            <a:ext cx="3611880" cy="91440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Vue.js</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基础</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Why </a:t>
            </a:r>
            <a:r>
              <a:rPr lang="en-US" altLang="zh-CN" dirty="0" err="1"/>
              <a:t>Vue</a:t>
            </a:r>
            <a:r>
              <a:rPr lang="en-US" altLang="zh-CN" dirty="0"/>
              <a:t>?</a:t>
            </a:r>
          </a:p>
        </p:txBody>
      </p:sp>
      <p:sp>
        <p:nvSpPr>
          <p:cNvPr id="3" name="副标题 2"/>
          <p:cNvSpPr>
            <a:spLocks noGrp="1"/>
          </p:cNvSpPr>
          <p:nvPr>
            <p:ph type="subTitle" idx="1"/>
          </p:nvPr>
        </p:nvSpPr>
        <p:spPr/>
        <p:txBody>
          <a:bodyPr>
            <a:normAutofit/>
          </a:bodyPr>
          <a:lstStyle/>
          <a:p>
            <a:r>
              <a:rPr lang="en-US" altLang="zh-CN" dirty="0"/>
              <a:t>GitHub Star </a:t>
            </a:r>
            <a:r>
              <a:rPr lang="zh-CN" altLang="en-US" dirty="0"/>
              <a:t>排名</a:t>
            </a:r>
            <a:endParaRPr lang="en-US" altLang="zh-CN" dirty="0"/>
          </a:p>
          <a:p>
            <a:r>
              <a:rPr lang="zh-CN" altLang="en-US" dirty="0"/>
              <a:t>第三方跑分（仅供参考）</a:t>
            </a:r>
            <a:endParaRPr lang="en-US" altLang="zh-CN" dirty="0"/>
          </a:p>
          <a:p>
            <a:pPr marL="0" indent="0">
              <a:buNone/>
            </a:pPr>
            <a:r>
              <a:rPr lang="zh-CN" altLang="en-US" dirty="0"/>
              <a:t> </a:t>
            </a:r>
            <a:r>
              <a:rPr lang="en-US" altLang="zh-CN" dirty="0">
                <a:hlinkClick r:id="rId2"/>
              </a:rPr>
              <a:t>https://rawgit.com/krausest/js-framework-benchmark/master/webdriver-ts/table.html</a:t>
            </a:r>
            <a:endParaRPr lang="en-US" altLang="zh-CN" dirty="0"/>
          </a:p>
          <a:p>
            <a:endParaRPr lang="zh-CN" altLang="en-US" dirty="0"/>
          </a:p>
        </p:txBody>
      </p:sp>
    </p:spTree>
    <p:extLst>
      <p:ext uri="{BB962C8B-B14F-4D97-AF65-F5344CB8AC3E}">
        <p14:creationId xmlns:p14="http://schemas.microsoft.com/office/powerpoint/2010/main" val="203111928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E747-A1EF-4E44-94C2-23D248755243}"/>
              </a:ext>
            </a:extLst>
          </p:cNvPr>
          <p:cNvSpPr>
            <a:spLocks noGrp="1"/>
          </p:cNvSpPr>
          <p:nvPr>
            <p:ph type="ctrTitle"/>
          </p:nvPr>
        </p:nvSpPr>
        <p:spPr/>
        <p:txBody>
          <a:bodyPr/>
          <a:lstStyle/>
          <a:p>
            <a:r>
              <a:rPr lang="en-US" altLang="zh-CN" dirty="0"/>
              <a:t>Web</a:t>
            </a:r>
            <a:r>
              <a:rPr lang="zh-CN" altLang="en-US" dirty="0"/>
              <a:t>开发中常见的高级功能</a:t>
            </a:r>
          </a:p>
        </p:txBody>
      </p:sp>
      <p:sp>
        <p:nvSpPr>
          <p:cNvPr id="3" name="副标题 2">
            <a:extLst>
              <a:ext uri="{FF2B5EF4-FFF2-40B4-BE49-F238E27FC236}">
                <a16:creationId xmlns:a16="http://schemas.microsoft.com/office/drawing/2014/main" id="{700FAE8E-0904-4C83-9BDA-724049F713A1}"/>
              </a:ext>
            </a:extLst>
          </p:cNvPr>
          <p:cNvSpPr>
            <a:spLocks noGrp="1"/>
          </p:cNvSpPr>
          <p:nvPr>
            <p:ph type="subTitle" idx="1"/>
          </p:nvPr>
        </p:nvSpPr>
        <p:spPr/>
        <p:txBody>
          <a:bodyPr>
            <a:normAutofit/>
          </a:bodyPr>
          <a:lstStyle/>
          <a:p>
            <a:r>
              <a:rPr lang="zh-CN" altLang="en-US" dirty="0"/>
              <a:t>解耦视图和数据</a:t>
            </a:r>
            <a:endParaRPr lang="en-US" altLang="zh-CN" dirty="0"/>
          </a:p>
          <a:p>
            <a:r>
              <a:rPr lang="zh-CN" altLang="en-US" dirty="0"/>
              <a:t>可复用的组件</a:t>
            </a:r>
            <a:endParaRPr lang="en-US" altLang="zh-CN" dirty="0"/>
          </a:p>
          <a:p>
            <a:r>
              <a:rPr lang="zh-CN" altLang="en-US" dirty="0"/>
              <a:t>前端路由</a:t>
            </a:r>
            <a:endParaRPr lang="en-US" altLang="zh-CN" dirty="0"/>
          </a:p>
          <a:p>
            <a:r>
              <a:rPr lang="zh-CN" altLang="en-US" dirty="0"/>
              <a:t>状态管理</a:t>
            </a:r>
            <a:endParaRPr lang="en-US" altLang="zh-CN" dirty="0"/>
          </a:p>
          <a:p>
            <a:r>
              <a:rPr lang="en-US" altLang="zh-CN" dirty="0"/>
              <a:t>Virtual</a:t>
            </a:r>
            <a:r>
              <a:rPr lang="zh-CN" altLang="en-US" dirty="0"/>
              <a:t> </a:t>
            </a:r>
            <a:r>
              <a:rPr lang="en-US" altLang="zh-CN" dirty="0"/>
              <a:t>DOM</a:t>
            </a:r>
          </a:p>
          <a:p>
            <a:pPr marL="0" indent="0">
              <a:buNone/>
            </a:pPr>
            <a:endParaRPr lang="zh-CN" altLang="en-US" dirty="0"/>
          </a:p>
        </p:txBody>
      </p:sp>
    </p:spTree>
    <p:extLst>
      <p:ext uri="{BB962C8B-B14F-4D97-AF65-F5344CB8AC3E}">
        <p14:creationId xmlns:p14="http://schemas.microsoft.com/office/powerpoint/2010/main" val="6283054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E747-A1EF-4E44-94C2-23D248755243}"/>
              </a:ext>
            </a:extLst>
          </p:cNvPr>
          <p:cNvSpPr>
            <a:spLocks noGrp="1"/>
          </p:cNvSpPr>
          <p:nvPr>
            <p:ph type="ctrTitle"/>
          </p:nvPr>
        </p:nvSpPr>
        <p:spPr/>
        <p:txBody>
          <a:bodyPr/>
          <a:lstStyle/>
          <a:p>
            <a:r>
              <a:rPr lang="zh-CN" altLang="en-US" dirty="0"/>
              <a:t>特点</a:t>
            </a:r>
          </a:p>
        </p:txBody>
      </p:sp>
      <p:sp>
        <p:nvSpPr>
          <p:cNvPr id="3" name="副标题 2">
            <a:extLst>
              <a:ext uri="{FF2B5EF4-FFF2-40B4-BE49-F238E27FC236}">
                <a16:creationId xmlns:a16="http://schemas.microsoft.com/office/drawing/2014/main" id="{700FAE8E-0904-4C83-9BDA-724049F713A1}"/>
              </a:ext>
            </a:extLst>
          </p:cNvPr>
          <p:cNvSpPr>
            <a:spLocks noGrp="1"/>
          </p:cNvSpPr>
          <p:nvPr>
            <p:ph type="subTitle" idx="1"/>
          </p:nvPr>
        </p:nvSpPr>
        <p:spPr/>
        <p:txBody>
          <a:bodyPr>
            <a:normAutofit fontScale="77500" lnSpcReduction="20000"/>
          </a:bodyPr>
          <a:lstStyle/>
          <a:p>
            <a:r>
              <a:rPr lang="zh-CN" altLang="en-US" dirty="0"/>
              <a:t>易用</a:t>
            </a:r>
            <a:endParaRPr lang="en-US" altLang="zh-CN" dirty="0"/>
          </a:p>
          <a:p>
            <a:pPr marL="0" indent="0">
              <a:buNone/>
            </a:pPr>
            <a:r>
              <a:rPr lang="en-US" altLang="zh-CN" dirty="0"/>
              <a:t>	</a:t>
            </a:r>
            <a:r>
              <a:rPr lang="zh-CN" altLang="en-US" dirty="0"/>
              <a:t>非常同意构建</a:t>
            </a:r>
            <a:r>
              <a:rPr lang="en-US" altLang="zh-CN" dirty="0"/>
              <a:t>web</a:t>
            </a:r>
            <a:r>
              <a:rPr lang="zh-CN" altLang="en-US" dirty="0"/>
              <a:t>应用</a:t>
            </a:r>
          </a:p>
          <a:p>
            <a:r>
              <a:rPr lang="zh-CN" altLang="en-US" dirty="0"/>
              <a:t>灵活</a:t>
            </a:r>
            <a:endParaRPr lang="en-US" altLang="zh-CN" dirty="0"/>
          </a:p>
          <a:p>
            <a:pPr marL="0" indent="0">
              <a:buNone/>
            </a:pPr>
            <a:r>
              <a:rPr lang="en-US" altLang="zh-CN" dirty="0"/>
              <a:t>	</a:t>
            </a:r>
            <a:r>
              <a:rPr lang="zh-CN" altLang="en-US" dirty="0"/>
              <a:t>不断繁荣的生态系统，可以在一个库和一套完整框架之间自如伸缩。</a:t>
            </a:r>
          </a:p>
          <a:p>
            <a:r>
              <a:rPr lang="zh-CN" altLang="en-US" dirty="0"/>
              <a:t>高效</a:t>
            </a:r>
            <a:endParaRPr lang="en-US" altLang="zh-CN" dirty="0"/>
          </a:p>
          <a:p>
            <a:pPr marL="0" indent="0">
              <a:buNone/>
            </a:pPr>
            <a:r>
              <a:rPr lang="en-US" altLang="zh-CN" dirty="0"/>
              <a:t>	20kB </a:t>
            </a:r>
            <a:r>
              <a:rPr lang="en-US" altLang="zh-CN" dirty="0" err="1"/>
              <a:t>min+gzip</a:t>
            </a:r>
            <a:r>
              <a:rPr lang="en-US" altLang="zh-CN" dirty="0"/>
              <a:t> </a:t>
            </a:r>
            <a:r>
              <a:rPr lang="zh-CN" altLang="en-US" dirty="0"/>
              <a:t>运行大小</a:t>
            </a:r>
            <a:br>
              <a:rPr lang="zh-CN" altLang="en-US" dirty="0"/>
            </a:br>
            <a:r>
              <a:rPr lang="en-US" altLang="zh-CN" dirty="0"/>
              <a:t>	</a:t>
            </a:r>
            <a:r>
              <a:rPr lang="zh-CN" altLang="en-US" dirty="0"/>
              <a:t>超快虚拟 </a:t>
            </a:r>
            <a:r>
              <a:rPr lang="en-US" altLang="zh-CN" dirty="0"/>
              <a:t>DOM </a:t>
            </a:r>
            <a:br>
              <a:rPr lang="en-US" altLang="zh-CN" dirty="0"/>
            </a:br>
            <a:r>
              <a:rPr lang="en-US" altLang="zh-CN" dirty="0"/>
              <a:t>	</a:t>
            </a:r>
            <a:r>
              <a:rPr lang="zh-CN" altLang="en-US" dirty="0"/>
              <a:t>最省心的优化</a:t>
            </a:r>
          </a:p>
          <a:p>
            <a:endParaRPr lang="zh-CN" altLang="en-US" dirty="0"/>
          </a:p>
        </p:txBody>
      </p:sp>
    </p:spTree>
    <p:extLst>
      <p:ext uri="{BB962C8B-B14F-4D97-AF65-F5344CB8AC3E}">
        <p14:creationId xmlns:p14="http://schemas.microsoft.com/office/powerpoint/2010/main" val="2793980872"/>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React</a:t>
            </a:r>
            <a:endParaRPr lang="zh-CN" altLang="en-US" dirty="0"/>
          </a:p>
        </p:txBody>
      </p:sp>
      <p:sp>
        <p:nvSpPr>
          <p:cNvPr id="3" name="副标题 2"/>
          <p:cNvSpPr>
            <a:spLocks noGrp="1"/>
          </p:cNvSpPr>
          <p:nvPr>
            <p:ph type="subTitle" idx="1"/>
          </p:nvPr>
        </p:nvSpPr>
        <p:spPr/>
        <p:txBody>
          <a:bodyPr>
            <a:normAutofit fontScale="62500" lnSpcReduction="20000"/>
          </a:bodyPr>
          <a:lstStyle/>
          <a:p>
            <a:r>
              <a:rPr lang="zh-CN" altLang="en-US" dirty="0"/>
              <a:t>性能</a:t>
            </a:r>
            <a:r>
              <a:rPr lang="en-US" altLang="zh-CN" dirty="0"/>
              <a:t>:</a:t>
            </a:r>
            <a:r>
              <a:rPr lang="zh-CN" altLang="en-US" dirty="0"/>
              <a:t> 通常 </a:t>
            </a:r>
            <a:r>
              <a:rPr lang="en-US" altLang="zh-CN" dirty="0" err="1"/>
              <a:t>Vue</a:t>
            </a:r>
            <a:r>
              <a:rPr lang="en-US" altLang="zh-CN" dirty="0"/>
              <a:t> </a:t>
            </a:r>
            <a:r>
              <a:rPr lang="zh-CN" altLang="en-US" dirty="0"/>
              <a:t>会有少量优势</a:t>
            </a:r>
            <a:endParaRPr lang="en-US" altLang="zh-CN" dirty="0"/>
          </a:p>
          <a:p>
            <a:r>
              <a:rPr lang="en-US" altLang="zh-CN" b="1" dirty="0"/>
              <a:t>HTML</a:t>
            </a:r>
            <a:r>
              <a:rPr lang="zh-CN" altLang="en-US" b="1" dirty="0"/>
              <a:t>构建：</a:t>
            </a:r>
            <a:r>
              <a:rPr lang="zh-CN" altLang="en-US" dirty="0"/>
              <a:t> 在 </a:t>
            </a:r>
            <a:r>
              <a:rPr lang="en-US" altLang="zh-CN" dirty="0"/>
              <a:t>React </a:t>
            </a:r>
            <a:r>
              <a:rPr lang="zh-CN" altLang="en-US" dirty="0"/>
              <a:t>中，所有的组件的渲染功能都依靠 </a:t>
            </a:r>
            <a:r>
              <a:rPr lang="en-US" altLang="zh-CN" dirty="0"/>
              <a:t>JSX</a:t>
            </a:r>
            <a:r>
              <a:rPr lang="zh-CN" altLang="en-US" dirty="0"/>
              <a:t>。</a:t>
            </a:r>
            <a:r>
              <a:rPr lang="en-US" altLang="zh-CN" dirty="0"/>
              <a:t>JSX </a:t>
            </a:r>
            <a:r>
              <a:rPr lang="zh-CN" altLang="en-US" dirty="0"/>
              <a:t>是使用 </a:t>
            </a:r>
            <a:r>
              <a:rPr lang="en-US" altLang="zh-CN" dirty="0"/>
              <a:t>XML </a:t>
            </a:r>
            <a:r>
              <a:rPr lang="zh-CN" altLang="en-US" dirty="0"/>
              <a:t>语法编写 </a:t>
            </a:r>
            <a:r>
              <a:rPr lang="en-US" altLang="zh-CN" dirty="0"/>
              <a:t>JavaScript </a:t>
            </a:r>
            <a:r>
              <a:rPr lang="zh-CN" altLang="en-US" dirty="0"/>
              <a:t>的一种语法糖。 </a:t>
            </a:r>
            <a:r>
              <a:rPr lang="en-US" altLang="zh-CN" dirty="0" err="1"/>
              <a:t>Vue</a:t>
            </a:r>
            <a:r>
              <a:rPr lang="zh-CN" altLang="en-US" dirty="0"/>
              <a:t>默认推荐通过模板来构建页面。</a:t>
            </a:r>
            <a:endParaRPr lang="en-US" altLang="zh-CN" dirty="0"/>
          </a:p>
          <a:p>
            <a:r>
              <a:rPr lang="zh-CN" altLang="en-US" dirty="0"/>
              <a:t>规模： </a:t>
            </a:r>
            <a:r>
              <a:rPr lang="en-US" altLang="zh-CN" dirty="0"/>
              <a:t>React </a:t>
            </a:r>
            <a:r>
              <a:rPr lang="zh-CN" altLang="en-US" dirty="0"/>
              <a:t>社区在状态管理方面非常有创新精神（比如</a:t>
            </a:r>
            <a:r>
              <a:rPr lang="en-US" altLang="zh-CN" dirty="0"/>
              <a:t>Flux</a:t>
            </a:r>
            <a:r>
              <a:rPr lang="zh-CN" altLang="en-US" dirty="0"/>
              <a:t>、</a:t>
            </a:r>
            <a:r>
              <a:rPr lang="en-US" altLang="zh-CN" dirty="0"/>
              <a:t>Redux</a:t>
            </a:r>
            <a:r>
              <a:rPr lang="zh-CN" altLang="en-US" dirty="0"/>
              <a:t>）， </a:t>
            </a:r>
            <a:r>
              <a:rPr lang="en-US" altLang="zh-CN" dirty="0" err="1"/>
              <a:t>Vue</a:t>
            </a:r>
            <a:r>
              <a:rPr lang="en-US" altLang="zh-CN" dirty="0"/>
              <a:t> </a:t>
            </a:r>
            <a:r>
              <a:rPr lang="zh-CN" altLang="en-US" dirty="0"/>
              <a:t>的路由库和状态管理库都是由官方维护支持且与核心库同步更新的。</a:t>
            </a:r>
            <a:endParaRPr lang="en-US" altLang="zh-CN" dirty="0"/>
          </a:p>
          <a:p>
            <a:r>
              <a:rPr lang="zh-CN" altLang="en-US" dirty="0"/>
              <a:t>本地渲染：</a:t>
            </a:r>
            <a:r>
              <a:rPr lang="en-US" altLang="zh-CN" dirty="0" err="1"/>
              <a:t>ReactNative</a:t>
            </a:r>
            <a:r>
              <a:rPr lang="en-US" altLang="zh-CN" dirty="0"/>
              <a:t> </a:t>
            </a:r>
            <a:r>
              <a:rPr lang="zh-CN" altLang="en-US" dirty="0"/>
              <a:t>能使你用相同的组件模型编写有本地渲染能力的 </a:t>
            </a:r>
            <a:r>
              <a:rPr lang="en-US" altLang="zh-CN" dirty="0"/>
              <a:t>APP</a:t>
            </a:r>
            <a:r>
              <a:rPr lang="zh-CN" altLang="en-US" dirty="0"/>
              <a:t>（</a:t>
            </a:r>
            <a:r>
              <a:rPr lang="en-US" altLang="zh-CN" dirty="0"/>
              <a:t>iOS </a:t>
            </a:r>
            <a:r>
              <a:rPr lang="zh-CN" altLang="en-US" dirty="0"/>
              <a:t>和 </a:t>
            </a:r>
            <a:r>
              <a:rPr lang="en-US" altLang="zh-CN" dirty="0"/>
              <a:t>Android</a:t>
            </a:r>
            <a:r>
              <a:rPr lang="zh-CN" altLang="en-US" dirty="0"/>
              <a:t>）。能同时跨多平台开发；相应地，</a:t>
            </a:r>
            <a:r>
              <a:rPr lang="en-US" altLang="zh-CN" dirty="0" err="1"/>
              <a:t>Vue</a:t>
            </a:r>
            <a:r>
              <a:rPr lang="en-US" altLang="zh-CN" dirty="0"/>
              <a:t> </a:t>
            </a:r>
            <a:r>
              <a:rPr lang="zh-CN" altLang="en-US" dirty="0"/>
              <a:t>和 </a:t>
            </a:r>
            <a:r>
              <a:rPr lang="en-US" altLang="zh-CN" b="1" dirty="0" err="1">
                <a:hlinkClick r:id="rId2"/>
              </a:rPr>
              <a:t>Weex</a:t>
            </a:r>
            <a:r>
              <a:rPr lang="zh-CN" altLang="en-US" dirty="0"/>
              <a:t> 会进行官方合作，</a:t>
            </a:r>
            <a:r>
              <a:rPr lang="en-US" altLang="zh-CN" dirty="0" err="1"/>
              <a:t>Weex</a:t>
            </a:r>
            <a:r>
              <a:rPr lang="en-US" altLang="zh-CN" dirty="0"/>
              <a:t> </a:t>
            </a:r>
            <a:r>
              <a:rPr lang="zh-CN" altLang="en-US" dirty="0"/>
              <a:t>是阿里的跨平台用户界面开发框架，</a:t>
            </a:r>
            <a:r>
              <a:rPr lang="en-US" altLang="zh-CN" dirty="0" err="1"/>
              <a:t>Weex</a:t>
            </a:r>
            <a:r>
              <a:rPr lang="en-US" altLang="zh-CN" dirty="0"/>
              <a:t> </a:t>
            </a:r>
            <a:r>
              <a:rPr lang="zh-CN" altLang="en-US" dirty="0"/>
              <a:t>的 </a:t>
            </a:r>
            <a:r>
              <a:rPr lang="en-US" altLang="zh-CN" dirty="0"/>
              <a:t>JavaScript </a:t>
            </a:r>
            <a:r>
              <a:rPr lang="zh-CN" altLang="en-US" dirty="0"/>
              <a:t>框架运行时用的就是 </a:t>
            </a:r>
            <a:r>
              <a:rPr lang="en-US" altLang="zh-CN" dirty="0" err="1"/>
              <a:t>Vue</a:t>
            </a:r>
            <a:r>
              <a:rPr lang="zh-CN" altLang="en-US" dirty="0"/>
              <a:t>。</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Angularjs</a:t>
            </a:r>
            <a:r>
              <a:rPr lang="en-US" altLang="zh-CN" dirty="0"/>
              <a:t>(Angular1)</a:t>
            </a:r>
            <a:endParaRPr lang="zh-CN" altLang="en-US" dirty="0"/>
          </a:p>
        </p:txBody>
      </p:sp>
      <p:sp>
        <p:nvSpPr>
          <p:cNvPr id="3" name="副标题 2"/>
          <p:cNvSpPr>
            <a:spLocks noGrp="1"/>
          </p:cNvSpPr>
          <p:nvPr>
            <p:ph type="subTitle" idx="1"/>
          </p:nvPr>
        </p:nvSpPr>
        <p:spPr/>
        <p:txBody>
          <a:bodyPr>
            <a:normAutofit fontScale="55000" lnSpcReduction="20000"/>
          </a:bodyPr>
          <a:lstStyle/>
          <a:p>
            <a:r>
              <a:rPr lang="zh-CN" altLang="en-US" dirty="0"/>
              <a:t>语法：</a:t>
            </a:r>
            <a:r>
              <a:rPr lang="en-US" altLang="zh-CN" dirty="0" err="1"/>
              <a:t>Vue</a:t>
            </a:r>
            <a:r>
              <a:rPr lang="en-US" altLang="zh-CN" dirty="0"/>
              <a:t> </a:t>
            </a:r>
            <a:r>
              <a:rPr lang="zh-CN" altLang="en-US" dirty="0"/>
              <a:t>的一些语法和 </a:t>
            </a:r>
            <a:r>
              <a:rPr lang="en-US" altLang="zh-CN" dirty="0"/>
              <a:t>Angular </a:t>
            </a:r>
            <a:r>
              <a:rPr lang="zh-CN" altLang="en-US" dirty="0"/>
              <a:t>的很相似（例如 </a:t>
            </a:r>
            <a:r>
              <a:rPr lang="en-US" altLang="zh-CN" dirty="0"/>
              <a:t>v-if vs ng-if</a:t>
            </a:r>
            <a:r>
              <a:rPr lang="zh-CN" altLang="en-US" dirty="0"/>
              <a:t>）。因为 </a:t>
            </a:r>
            <a:r>
              <a:rPr lang="en-US" altLang="zh-CN" dirty="0"/>
              <a:t>Angular </a:t>
            </a:r>
            <a:r>
              <a:rPr lang="zh-CN" altLang="en-US" dirty="0"/>
              <a:t>是 </a:t>
            </a:r>
            <a:r>
              <a:rPr lang="en-US" altLang="zh-CN" dirty="0" err="1"/>
              <a:t>Vue</a:t>
            </a:r>
            <a:r>
              <a:rPr lang="en-US" altLang="zh-CN" dirty="0"/>
              <a:t> </a:t>
            </a:r>
            <a:r>
              <a:rPr lang="zh-CN" altLang="en-US" dirty="0"/>
              <a:t>早期开发的灵感来源。在 </a:t>
            </a:r>
            <a:r>
              <a:rPr lang="en-US" altLang="zh-CN" dirty="0"/>
              <a:t>API </a:t>
            </a:r>
            <a:r>
              <a:rPr lang="zh-CN" altLang="en-US" dirty="0"/>
              <a:t>与设计两方面上 </a:t>
            </a:r>
            <a:r>
              <a:rPr lang="en-US" altLang="zh-CN" dirty="0"/>
              <a:t>Vue.js </a:t>
            </a:r>
            <a:r>
              <a:rPr lang="zh-CN" altLang="en-US" dirty="0"/>
              <a:t>比 </a:t>
            </a:r>
            <a:r>
              <a:rPr lang="en-US" altLang="zh-CN" dirty="0"/>
              <a:t>Angular 1 </a:t>
            </a:r>
            <a:r>
              <a:rPr lang="zh-CN" altLang="en-US" dirty="0"/>
              <a:t>简单。</a:t>
            </a:r>
          </a:p>
          <a:p>
            <a:r>
              <a:rPr lang="zh-CN" altLang="en-US" dirty="0"/>
              <a:t>数据绑定：</a:t>
            </a:r>
            <a:r>
              <a:rPr lang="en-US" altLang="zh-CN" dirty="0"/>
              <a:t>Angular 1 </a:t>
            </a:r>
            <a:r>
              <a:rPr lang="zh-CN" altLang="en-US" dirty="0"/>
              <a:t>使用双向绑定，</a:t>
            </a:r>
            <a:r>
              <a:rPr lang="en-US" altLang="zh-CN" dirty="0" err="1"/>
              <a:t>Vue</a:t>
            </a:r>
            <a:r>
              <a:rPr lang="en-US" altLang="zh-CN" dirty="0"/>
              <a:t> </a:t>
            </a:r>
            <a:r>
              <a:rPr lang="zh-CN" altLang="en-US" dirty="0"/>
              <a:t>在不同组件间强制使用单向数据流。这使应用中的数据流更加清晰易懂。</a:t>
            </a:r>
          </a:p>
          <a:p>
            <a:r>
              <a:rPr lang="zh-CN" altLang="en-US" dirty="0"/>
              <a:t>指令和组件：在 </a:t>
            </a:r>
            <a:r>
              <a:rPr lang="en-US" altLang="zh-CN" dirty="0" err="1"/>
              <a:t>Vue</a:t>
            </a:r>
            <a:r>
              <a:rPr lang="en-US" altLang="zh-CN" dirty="0"/>
              <a:t> </a:t>
            </a:r>
            <a:r>
              <a:rPr lang="zh-CN" altLang="en-US" dirty="0"/>
              <a:t>中指令和组件分得更清晰。指令只封装 </a:t>
            </a:r>
            <a:r>
              <a:rPr lang="en-US" altLang="zh-CN" dirty="0"/>
              <a:t>DOM </a:t>
            </a:r>
            <a:r>
              <a:rPr lang="zh-CN" altLang="en-US" dirty="0"/>
              <a:t>操作，而组件代表一个自给自足的独立单元 </a:t>
            </a:r>
            <a:r>
              <a:rPr lang="en-US" altLang="zh-CN" dirty="0"/>
              <a:t>—— </a:t>
            </a:r>
            <a:r>
              <a:rPr lang="zh-CN" altLang="en-US" dirty="0"/>
              <a:t>有自己的视图和数据逻辑。在 </a:t>
            </a:r>
            <a:r>
              <a:rPr lang="en-US" altLang="zh-CN" dirty="0"/>
              <a:t>Angular </a:t>
            </a:r>
            <a:r>
              <a:rPr lang="zh-CN" altLang="en-US" dirty="0"/>
              <a:t>中两者有不少相混的地方。</a:t>
            </a:r>
          </a:p>
          <a:p>
            <a:r>
              <a:rPr lang="zh-CN" altLang="en-US" dirty="0"/>
              <a:t>性能：在 </a:t>
            </a:r>
            <a:r>
              <a:rPr lang="en-US" altLang="zh-CN" dirty="0"/>
              <a:t>Angular 1 </a:t>
            </a:r>
            <a:r>
              <a:rPr lang="zh-CN" altLang="en-US" dirty="0"/>
              <a:t>中，当 </a:t>
            </a:r>
            <a:r>
              <a:rPr lang="en-US" altLang="zh-CN" dirty="0"/>
              <a:t>watcher </a:t>
            </a:r>
            <a:r>
              <a:rPr lang="zh-CN" altLang="en-US" dirty="0"/>
              <a:t>越来越多时会变得越来越慢，因为作用域内的每一次变化，所有 </a:t>
            </a:r>
            <a:r>
              <a:rPr lang="en-US" altLang="zh-CN" dirty="0"/>
              <a:t>watcher </a:t>
            </a:r>
            <a:r>
              <a:rPr lang="zh-CN" altLang="en-US" dirty="0"/>
              <a:t>都要重新计算。并且，如果一些 </a:t>
            </a:r>
            <a:r>
              <a:rPr lang="en-US" altLang="zh-CN" dirty="0"/>
              <a:t>watcher </a:t>
            </a:r>
            <a:r>
              <a:rPr lang="zh-CN" altLang="en-US" dirty="0"/>
              <a:t>触发另一个更新，脏检查循环（</a:t>
            </a:r>
            <a:r>
              <a:rPr lang="en-US" altLang="zh-CN" dirty="0"/>
              <a:t>digest cycle</a:t>
            </a:r>
            <a:r>
              <a:rPr lang="zh-CN" altLang="en-US" dirty="0"/>
              <a:t>）可能要运行多次。</a:t>
            </a:r>
            <a:r>
              <a:rPr lang="en-US" altLang="zh-CN" dirty="0" err="1"/>
              <a:t>Vue</a:t>
            </a:r>
            <a:r>
              <a:rPr lang="en-US" altLang="zh-CN" dirty="0"/>
              <a:t> </a:t>
            </a:r>
            <a:r>
              <a:rPr lang="zh-CN" altLang="en-US" dirty="0"/>
              <a:t>则根本没有这个问题，因为它使用基于依赖追踪的观察系统并且异步队列更新，所有的数据变化都是独立触发，除非它们之间有明确的依赖关系。</a:t>
            </a:r>
          </a:p>
        </p:txBody>
      </p:sp>
    </p:spTree>
    <p:extLst>
      <p:ext uri="{BB962C8B-B14F-4D97-AF65-F5344CB8AC3E}">
        <p14:creationId xmlns:p14="http://schemas.microsoft.com/office/powerpoint/2010/main" val="3297677802"/>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Angular(Angular2~)</a:t>
            </a:r>
          </a:p>
        </p:txBody>
      </p:sp>
      <p:sp>
        <p:nvSpPr>
          <p:cNvPr id="3" name="副标题 2"/>
          <p:cNvSpPr>
            <a:spLocks noGrp="1"/>
          </p:cNvSpPr>
          <p:nvPr>
            <p:ph type="subTitle" idx="1"/>
          </p:nvPr>
        </p:nvSpPr>
        <p:spPr/>
        <p:txBody>
          <a:bodyPr>
            <a:normAutofit fontScale="85000" lnSpcReduction="10000"/>
          </a:bodyPr>
          <a:lstStyle/>
          <a:p>
            <a:r>
              <a:rPr lang="zh-CN" altLang="en-US" dirty="0"/>
              <a:t>语法：</a:t>
            </a:r>
            <a:r>
              <a:rPr lang="en-US" altLang="zh-CN" dirty="0"/>
              <a:t>Angular </a:t>
            </a:r>
            <a:r>
              <a:rPr lang="zh-CN" altLang="en-US" dirty="0"/>
              <a:t>事实上必须用 </a:t>
            </a:r>
            <a:r>
              <a:rPr lang="en-US" altLang="zh-CN" dirty="0"/>
              <a:t>TypeScript </a:t>
            </a:r>
            <a:r>
              <a:rPr lang="zh-CN" altLang="en-US" dirty="0"/>
              <a:t>来开发，因为它的文档和学习资源几乎全部是面向 </a:t>
            </a:r>
            <a:r>
              <a:rPr lang="en-US" altLang="zh-CN" dirty="0"/>
              <a:t>TS </a:t>
            </a:r>
            <a:r>
              <a:rPr lang="zh-CN" altLang="en-US" dirty="0"/>
              <a:t>的。</a:t>
            </a:r>
          </a:p>
          <a:p>
            <a:r>
              <a:rPr lang="zh-CN" altLang="en-US" dirty="0"/>
              <a:t>学习曲线：</a:t>
            </a:r>
            <a:r>
              <a:rPr lang="en-US" altLang="zh-CN" dirty="0"/>
              <a:t>Angular </a:t>
            </a:r>
            <a:r>
              <a:rPr lang="zh-CN" altLang="en-US" dirty="0"/>
              <a:t>的学习曲线是非常陡峭的，作为一个框架，它的 </a:t>
            </a:r>
            <a:r>
              <a:rPr lang="en-US" altLang="zh-CN" dirty="0"/>
              <a:t>API </a:t>
            </a:r>
            <a:r>
              <a:rPr lang="zh-CN" altLang="en-US" dirty="0"/>
              <a:t>面积比起 </a:t>
            </a:r>
            <a:r>
              <a:rPr lang="en-US" altLang="zh-CN" dirty="0" err="1"/>
              <a:t>Vue</a:t>
            </a:r>
            <a:r>
              <a:rPr lang="en-US" altLang="zh-CN" dirty="0"/>
              <a:t> </a:t>
            </a:r>
            <a:r>
              <a:rPr lang="zh-CN" altLang="en-US" dirty="0"/>
              <a:t>要大得多，你也因此需要理解更多的概念才能开始有效率地工作。</a:t>
            </a:r>
          </a:p>
          <a:p>
            <a:r>
              <a:rPr lang="zh-CN" altLang="en-US" dirty="0"/>
              <a:t>当然，</a:t>
            </a:r>
            <a:r>
              <a:rPr lang="en-US" altLang="zh-CN" dirty="0"/>
              <a:t>Angular</a:t>
            </a:r>
            <a:r>
              <a:rPr lang="zh-CN" altLang="en-US" dirty="0"/>
              <a:t>本身的复杂度是因为它的设计目标就是针对大型的复杂应用，但不可否认的是，这也使得它对于经验不甚丰富的开发者相当的不友好。</a:t>
            </a:r>
          </a:p>
        </p:txBody>
      </p:sp>
    </p:spTree>
    <p:extLst>
      <p:ext uri="{BB962C8B-B14F-4D97-AF65-F5344CB8AC3E}">
        <p14:creationId xmlns:p14="http://schemas.microsoft.com/office/powerpoint/2010/main" val="2511000589"/>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a:latin typeface="微软雅黑" panose="020B0503020204020204" pitchFamily="34" charset="-122"/>
                <a:ea typeface="微软雅黑" panose="020B0503020204020204" pitchFamily="34" charset="-122"/>
                <a:sym typeface="+mn-ea"/>
              </a:rPr>
              <a:t>Vue</a:t>
            </a:r>
            <a:r>
              <a:rPr lang="zh-CN" altLang="en-US" dirty="0">
                <a:sym typeface="+mn-ea"/>
              </a:rPr>
              <a:t>兼容性</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a:lnSpc>
                <a:spcPct val="130000"/>
              </a:lnSpc>
            </a:pPr>
            <a:r>
              <a:rPr lang="en-US" altLang="zh-CN" dirty="0"/>
              <a:t>Vue.js </a:t>
            </a:r>
            <a:r>
              <a:rPr lang="zh-CN" altLang="en-US" dirty="0"/>
              <a:t>不支持 </a:t>
            </a:r>
            <a:r>
              <a:rPr lang="en-US" altLang="zh-CN" dirty="0"/>
              <a:t>IE8 </a:t>
            </a:r>
            <a:r>
              <a:rPr lang="zh-CN" altLang="en-US" dirty="0"/>
              <a:t>及其以下版本，因为 </a:t>
            </a:r>
            <a:r>
              <a:rPr lang="en-US" altLang="zh-CN" dirty="0"/>
              <a:t>Vue.js </a:t>
            </a:r>
            <a:r>
              <a:rPr lang="zh-CN" altLang="en-US" dirty="0"/>
              <a:t>使用了 </a:t>
            </a:r>
            <a:r>
              <a:rPr lang="en-US" altLang="zh-CN" dirty="0"/>
              <a:t>IE8 </a:t>
            </a:r>
            <a:r>
              <a:rPr lang="zh-CN" altLang="en-US" dirty="0"/>
              <a:t>不能模拟的 </a:t>
            </a:r>
            <a:r>
              <a:rPr lang="en-US" altLang="zh-CN" dirty="0"/>
              <a:t>ECMAScript 5 </a:t>
            </a:r>
            <a:r>
              <a:rPr lang="zh-CN" altLang="en-US" dirty="0"/>
              <a:t>特性。</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4081501"/>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What</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环境搭建</a:t>
            </a:r>
          </a:p>
        </p:txBody>
      </p:sp>
      <p:sp>
        <p:nvSpPr>
          <p:cNvPr id="5" name="副标题 4"/>
          <p:cNvSpPr>
            <a:spLocks noGrp="1"/>
          </p:cNvSpPr>
          <p:nvPr>
            <p:ph type="subTitle" idx="1"/>
          </p:nvPr>
        </p:nvSpPr>
        <p:spPr/>
        <p:txBody>
          <a:bodyPr>
            <a:normAutofit fontScale="92500"/>
          </a:bodyPr>
          <a:lstStyle/>
          <a:p>
            <a:r>
              <a:rPr lang="zh-CN" altLang="en-US" b="1" dirty="0"/>
              <a:t>独立版本</a:t>
            </a:r>
            <a:endParaRPr lang="en-US" altLang="zh-CN" b="1" dirty="0"/>
          </a:p>
          <a:p>
            <a:pPr marL="0" indent="0">
              <a:buNone/>
            </a:pPr>
            <a:r>
              <a:rPr lang="zh-CN" altLang="en-US" b="1" dirty="0"/>
              <a:t>官网上直接下载 </a:t>
            </a:r>
            <a:r>
              <a:rPr lang="en-US" altLang="zh-CN" b="1" dirty="0"/>
              <a:t>vue.min.js </a:t>
            </a:r>
            <a:r>
              <a:rPr lang="zh-CN" altLang="en-US" b="1" dirty="0"/>
              <a:t>并用</a:t>
            </a:r>
            <a:r>
              <a:rPr lang="en-US" altLang="zh-CN" b="1" dirty="0"/>
              <a:t>script</a:t>
            </a:r>
            <a:r>
              <a:rPr lang="zh-CN" altLang="en-US" b="1" dirty="0"/>
              <a:t>标签引入。</a:t>
            </a:r>
            <a:endParaRPr lang="en-US" altLang="zh-CN" b="1" dirty="0"/>
          </a:p>
          <a:p>
            <a:r>
              <a:rPr lang="zh-CN" altLang="en-US" b="1" dirty="0"/>
              <a:t>使用 </a:t>
            </a:r>
            <a:r>
              <a:rPr lang="en-US" altLang="zh-CN" b="1" dirty="0"/>
              <a:t>CDN </a:t>
            </a:r>
          </a:p>
          <a:p>
            <a:pPr marL="0" indent="0">
              <a:buNone/>
            </a:pPr>
            <a:r>
              <a:rPr lang="en-US" altLang="zh-CN" u="sng" dirty="0">
                <a:hlinkClick r:id="rId2"/>
              </a:rPr>
              <a:t>https://cdn.bootcss.com/vue/2.2.2/vue.min.js</a:t>
            </a:r>
            <a:endParaRPr lang="en-US" altLang="zh-CN" b="1" dirty="0"/>
          </a:p>
          <a:p>
            <a:r>
              <a:rPr lang="en-US" altLang="zh-CN" b="1" dirty="0"/>
              <a:t>NPM </a:t>
            </a:r>
            <a:r>
              <a:rPr lang="zh-CN" altLang="en-US" b="1" dirty="0"/>
              <a:t>结合</a:t>
            </a:r>
            <a:r>
              <a:rPr lang="en-US" altLang="zh-CN" b="1" dirty="0"/>
              <a:t>webpack</a:t>
            </a:r>
            <a:r>
              <a:rPr lang="zh-CN" altLang="en-US" b="1" dirty="0"/>
              <a:t>（进阶用法）</a:t>
            </a:r>
            <a:endParaRPr lang="en-US" altLang="zh-CN" b="1" dirty="0"/>
          </a:p>
          <a:p>
            <a:pPr marL="0" indent="0">
              <a:buNone/>
            </a:pPr>
            <a:r>
              <a:rPr lang="en-US" altLang="zh-CN" b="1" dirty="0"/>
              <a:t>$ </a:t>
            </a:r>
            <a:r>
              <a:rPr lang="en-US" altLang="zh-CN" b="1" dirty="0" err="1"/>
              <a:t>npm</a:t>
            </a:r>
            <a:r>
              <a:rPr lang="en-US" altLang="zh-CN" b="1" dirty="0"/>
              <a:t> install </a:t>
            </a:r>
            <a:r>
              <a:rPr lang="en-US" altLang="zh-CN" b="1" dirty="0" err="1"/>
              <a:t>vue</a:t>
            </a:r>
            <a:endParaRPr lang="zh-CN" altLang="en-US"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sym typeface="+mn-ea"/>
              </a:rPr>
              <a:t>Hello World</a:t>
            </a:r>
            <a:endParaRPr lang="zh-CN" altLang="en-US"/>
          </a:p>
        </p:txBody>
      </p:sp>
      <p:sp>
        <p:nvSpPr>
          <p:cNvPr id="3" name="副标题 2"/>
          <p:cNvSpPr>
            <a:spLocks noGrp="1"/>
          </p:cNvSpPr>
          <p:nvPr>
            <p:ph type="subTitle" idx="1"/>
          </p:nvPr>
        </p:nvSpPr>
        <p:spPr/>
        <p:txBody>
          <a:bodyPr>
            <a:normAutofit fontScale="90000" lnSpcReduction="10000"/>
          </a:bodyPr>
          <a:lstStyle/>
          <a:p>
            <a:pPr marL="0" marR="0" lvl="0" indent="0" algn="l" defTabSz="914400" rtl="0" eaLnBrk="1" fontAlgn="base" latinLnBrk="0" hangingPunct="1">
              <a:lnSpc>
                <a:spcPct val="100000"/>
              </a:lnSpc>
              <a:spcBef>
                <a:spcPct val="0"/>
              </a:spcBef>
              <a:spcAft>
                <a:spcPct val="0"/>
              </a:spcAft>
              <a:buClrTx/>
              <a:buSzTx/>
              <a:buNone/>
              <a:defRPr/>
            </a:pPr>
            <a:r>
              <a:rPr lang="en-US" altLang="zh-CN" noProof="1">
                <a:latin typeface="+mn-lt"/>
                <a:ea typeface="+mn-ea"/>
              </a:rPr>
              <a:t>    </a:t>
            </a:r>
            <a:r>
              <a:rPr kumimoji="0" lang="en-US" altLang="zh-CN" b="0" i="0" u="none" strike="noStrike" kern="1200" cap="none" spc="0" normalizeH="0" baseline="0" noProof="1">
                <a:ln>
                  <a:noFill/>
                </a:ln>
                <a:solidFill>
                  <a:schemeClr val="bg1"/>
                </a:solidFill>
                <a:effectLst/>
                <a:uLnTx/>
                <a:uFillTx/>
                <a:latin typeface="+mn-lt"/>
                <a:ea typeface="+mn-ea"/>
                <a:cs typeface="+mn-cs"/>
              </a:rPr>
              <a:t>&lt;div id="app"&gt;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&lt;input type="text" </a:t>
            </a:r>
            <a:r>
              <a:rPr kumimoji="0" lang="en-US" altLang="zh-CN" b="0" i="0" u="none" strike="noStrike" kern="1200" cap="none" spc="0" normalizeH="0" baseline="0" noProof="1">
                <a:ln>
                  <a:noFill/>
                </a:ln>
                <a:solidFill>
                  <a:srgbClr val="FF0000"/>
                </a:solidFill>
                <a:effectLst/>
                <a:uLnTx/>
                <a:uFillTx/>
                <a:latin typeface="+mn-lt"/>
                <a:ea typeface="+mn-ea"/>
                <a:cs typeface="+mn-cs"/>
              </a:rPr>
              <a:t>v-model="myName"</a:t>
            </a:r>
            <a:r>
              <a:rPr kumimoji="0" lang="en-US" altLang="zh-CN" b="0" i="0" u="none" strike="noStrike" kern="1200" cap="none" spc="0" normalizeH="0" baseline="0" noProof="1">
                <a:ln>
                  <a:noFill/>
                </a:ln>
                <a:solidFill>
                  <a:schemeClr val="bg1"/>
                </a:solidFill>
                <a:effectLst/>
                <a:uLnTx/>
                <a:uFillTx/>
                <a:latin typeface="+mn-lt"/>
                <a:ea typeface="+mn-ea"/>
                <a:cs typeface="+mn-cs"/>
              </a:rPr>
              <a:t> /&gt;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&lt;h1&gt;Hello </a:t>
            </a:r>
            <a:r>
              <a:rPr kumimoji="0" lang="en-US" altLang="zh-CN" b="0" i="0" u="none" strike="noStrike" kern="1200" cap="none" spc="0" normalizeH="0" baseline="0" noProof="1">
                <a:ln>
                  <a:noFill/>
                </a:ln>
                <a:solidFill>
                  <a:srgbClr val="FF0000"/>
                </a:solidFill>
                <a:effectLst/>
                <a:uLnTx/>
                <a:uFillTx/>
                <a:latin typeface="+mn-lt"/>
                <a:ea typeface="+mn-ea"/>
                <a:cs typeface="+mn-cs"/>
              </a:rPr>
              <a:t>{{ myName }}</a:t>
            </a:r>
            <a:r>
              <a:rPr kumimoji="0" lang="en-US" altLang="zh-CN" b="0" i="0" u="none" strike="noStrike" kern="1200" cap="none" spc="0" normalizeH="0" baseline="0" noProof="1">
                <a:ln>
                  <a:noFill/>
                </a:ln>
                <a:solidFill>
                  <a:schemeClr val="bg1"/>
                </a:solidFill>
                <a:effectLst/>
                <a:uLnTx/>
                <a:uFillTx/>
                <a:latin typeface="+mn-lt"/>
                <a:ea typeface="+mn-ea"/>
                <a:cs typeface="+mn-cs"/>
              </a:rPr>
              <a:t>!&lt;/h1&gt;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&lt;/div&gt;</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new Vue({</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el: '#app',</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data: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r>
              <a:rPr kumimoji="0" lang="en-US" altLang="zh-CN" b="0" i="0" u="none" strike="noStrike" kern="1200" cap="none" spc="0" normalizeH="0" baseline="0" noProof="1">
                <a:ln>
                  <a:noFill/>
                </a:ln>
                <a:solidFill>
                  <a:srgbClr val="FF0000"/>
                </a:solidFill>
                <a:effectLst/>
                <a:uLnTx/>
                <a:uFillTx/>
                <a:latin typeface="+mn-lt"/>
                <a:ea typeface="+mn-ea"/>
                <a:cs typeface="+mn-cs"/>
              </a:rPr>
              <a:t>myName: 'World'</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charset="0"/>
              <a:buNone/>
              <a:defRPr/>
            </a:pPr>
            <a:r>
              <a:rPr kumimoji="0" lang="en-US" altLang="zh-CN" b="0" i="0" u="none" strike="noStrike" kern="1200" cap="none" spc="0" normalizeH="0" baseline="0" noProof="1">
                <a:ln>
                  <a:noFill/>
                </a:ln>
                <a:solidFill>
                  <a:schemeClr val="bg1"/>
                </a:solidFill>
                <a:effectLst/>
                <a:uLnTx/>
                <a:uFillTx/>
                <a:latin typeface="+mn-lt"/>
                <a:ea typeface="+mn-ea"/>
                <a:cs typeface="+mn-cs"/>
              </a:rPr>
              <a:t>        });</a:t>
            </a: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charset="0"/>
              <a:buChar char="Ø"/>
              <a:defRPr/>
            </a:pPr>
            <a:endParaRPr lang="zh-CN" altLang="en-US" dirty="0">
              <a:sym typeface="+mn-ea"/>
            </a:endParaRPr>
          </a:p>
          <a:p>
            <a:endParaRPr lang="zh-CN" altLang="en-US" dirty="0">
              <a:sym typeface="+mn-ea"/>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28456" cy="2719993"/>
            <a:chOff x="4706287" y="1267811"/>
            <a:chExt cx="2828456"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1311578" cy="2215991"/>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01</a:t>
              </a:r>
              <a:endParaRPr lang="zh-CN" altLang="en-US" sz="13800" dirty="0">
                <a:solidFill>
                  <a:srgbClr val="18B0E3"/>
                </a:solidFill>
                <a:latin typeface="Agency FB" panose="020B0503020202020204" pitchFamily="34" charset="0"/>
              </a:endParaRPr>
            </a:p>
          </p:txBody>
        </p:sp>
        <p:sp>
          <p:nvSpPr>
            <p:cNvPr id="19" name="文本框 18"/>
            <p:cNvSpPr txBox="1"/>
            <p:nvPr/>
          </p:nvSpPr>
          <p:spPr>
            <a:xfrm>
              <a:off x="5379480" y="3195033"/>
              <a:ext cx="1549207" cy="523220"/>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One</a:t>
              </a:r>
              <a:endParaRPr lang="zh-CN" altLang="en-US"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endParaRP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b="1" dirty="0">
                <a:solidFill>
                  <a:schemeClr val="bg1"/>
                </a:solidFill>
                <a:latin typeface="Corbel" panose="020B0503020204020204" charset="0"/>
                <a:ea typeface="方正正纤黑简体" panose="02000000000000000000" pitchFamily="2" charset="-122"/>
              </a:rPr>
              <a:t>What</a:t>
            </a:r>
            <a:endParaRPr lang="zh-CN" altLang="en-US"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err="1">
                <a:latin typeface="微软雅黑" panose="020B0503020204020204" pitchFamily="34" charset="-122"/>
                <a:ea typeface="微软雅黑" panose="020B0503020204020204" pitchFamily="34" charset="-122"/>
                <a:sym typeface="+mn-ea"/>
              </a:rPr>
              <a:t>Vue</a:t>
            </a:r>
            <a:r>
              <a:rPr lang="zh-CN" altLang="en-US" b="1" dirty="0">
                <a:latin typeface="微软雅黑" panose="020B0503020204020204" pitchFamily="34" charset="-122"/>
                <a:ea typeface="微软雅黑" panose="020B0503020204020204" pitchFamily="34" charset="-122"/>
                <a:sym typeface="+mn-ea"/>
              </a:rPr>
              <a:t>实例</a:t>
            </a:r>
          </a:p>
        </p:txBody>
      </p:sp>
      <p:sp>
        <p:nvSpPr>
          <p:cNvPr id="5" name="副标题 4"/>
          <p:cNvSpPr>
            <a:spLocks noGrp="1"/>
          </p:cNvSpPr>
          <p:nvPr>
            <p:ph type="subTitle" idx="1"/>
          </p:nvPr>
        </p:nvSpPr>
        <p:spPr/>
        <p:txBody>
          <a:bodyPr>
            <a:normAutofit fontScale="70000" lnSpcReduction="20000"/>
          </a:bodyPr>
          <a:lstStyle/>
          <a:p>
            <a:r>
              <a:rPr lang="zh-CN" altLang="en-US" dirty="0"/>
              <a:t>我们通过</a:t>
            </a:r>
            <a:r>
              <a:rPr lang="en-US" altLang="zh-CN" dirty="0"/>
              <a:t>new </a:t>
            </a:r>
            <a:r>
              <a:rPr lang="en-US" altLang="zh-CN" dirty="0" err="1"/>
              <a:t>Vue</a:t>
            </a:r>
            <a:r>
              <a:rPr lang="en-US" altLang="zh-CN" dirty="0"/>
              <a:t>()</a:t>
            </a:r>
            <a:r>
              <a:rPr lang="zh-CN" altLang="en-US" dirty="0"/>
              <a:t>构建了一个</a:t>
            </a:r>
            <a:r>
              <a:rPr lang="en-US" altLang="zh-CN" dirty="0"/>
              <a:t>Vue</a:t>
            </a:r>
            <a:r>
              <a:rPr lang="zh-CN" altLang="en-US" dirty="0"/>
              <a:t>的根实例</a:t>
            </a:r>
            <a:r>
              <a:rPr lang="en-US" altLang="zh-CN" dirty="0"/>
              <a:t>,</a:t>
            </a:r>
            <a:r>
              <a:rPr lang="zh-CN" altLang="en-US" dirty="0"/>
              <a:t>并启动</a:t>
            </a:r>
            <a:r>
              <a:rPr lang="en-US" altLang="zh-CN" dirty="0"/>
              <a:t>Vue</a:t>
            </a:r>
            <a:r>
              <a:rPr lang="zh-CN" altLang="en-US" dirty="0"/>
              <a:t>应用</a:t>
            </a:r>
            <a:endParaRPr lang="en-US" altLang="zh-CN" dirty="0"/>
          </a:p>
          <a:p>
            <a:r>
              <a:rPr lang="zh-CN" altLang="en-US" dirty="0"/>
              <a:t>在实例中包含挂载元素（</a:t>
            </a:r>
            <a:r>
              <a:rPr lang="en-US" altLang="zh-CN" dirty="0"/>
              <a:t>el</a:t>
            </a:r>
            <a:r>
              <a:rPr lang="zh-CN" altLang="en-US" dirty="0"/>
              <a:t>），数据（</a:t>
            </a:r>
            <a:r>
              <a:rPr lang="en-US" altLang="zh-CN" dirty="0"/>
              <a:t>data</a:t>
            </a:r>
            <a:r>
              <a:rPr lang="zh-CN" altLang="en-US" dirty="0"/>
              <a:t>），模板（</a:t>
            </a:r>
            <a:r>
              <a:rPr lang="en-US" altLang="zh-CN" dirty="0"/>
              <a:t>template</a:t>
            </a:r>
            <a:r>
              <a:rPr lang="zh-CN" altLang="en-US" dirty="0"/>
              <a:t>），方法（</a:t>
            </a:r>
            <a:r>
              <a:rPr lang="en-US" altLang="zh-CN" dirty="0"/>
              <a:t>methods</a:t>
            </a:r>
            <a:r>
              <a:rPr lang="zh-CN" altLang="en-US" dirty="0"/>
              <a:t>）与生命周期钩子（</a:t>
            </a:r>
            <a:r>
              <a:rPr lang="en-US" altLang="zh-CN" dirty="0"/>
              <a:t>created</a:t>
            </a:r>
            <a:r>
              <a:rPr lang="zh-CN" altLang="en-US" dirty="0"/>
              <a:t>等）等选项。</a:t>
            </a:r>
            <a:endParaRPr lang="en-US" altLang="zh-CN" dirty="0"/>
          </a:p>
          <a:p>
            <a:r>
              <a:rPr lang="en-US" altLang="zh-CN" b="1" dirty="0"/>
              <a:t>el</a:t>
            </a:r>
            <a:r>
              <a:rPr lang="zh-CN" altLang="en-US" dirty="0"/>
              <a:t>表明我们的</a:t>
            </a:r>
            <a:r>
              <a:rPr lang="en-US" altLang="zh-CN" dirty="0" err="1"/>
              <a:t>Vue</a:t>
            </a:r>
            <a:r>
              <a:rPr lang="zh-CN" altLang="en-US" dirty="0"/>
              <a:t>需要操作哪一个元素下的区域，使用</a:t>
            </a:r>
            <a:r>
              <a:rPr lang="en-US" altLang="zh-CN" dirty="0" err="1"/>
              <a:t>css</a:t>
            </a:r>
            <a:r>
              <a:rPr lang="zh-CN" altLang="en-US" dirty="0"/>
              <a:t>选择器，如’</a:t>
            </a:r>
            <a:r>
              <a:rPr lang="en-US" altLang="zh-CN" dirty="0"/>
              <a:t>#app’</a:t>
            </a:r>
            <a:r>
              <a:rPr lang="zh-CN" altLang="en-US" dirty="0"/>
              <a:t>表示</a:t>
            </a:r>
            <a:r>
              <a:rPr lang="en-US" altLang="zh-CN" dirty="0"/>
              <a:t>id</a:t>
            </a:r>
            <a:r>
              <a:rPr lang="zh-CN" altLang="en-US" dirty="0"/>
              <a:t>为</a:t>
            </a:r>
            <a:r>
              <a:rPr lang="en-US" altLang="zh-CN" dirty="0"/>
              <a:t>app</a:t>
            </a:r>
            <a:r>
              <a:rPr lang="zh-CN" altLang="en-US" dirty="0"/>
              <a:t>的元素。</a:t>
            </a:r>
            <a:endParaRPr lang="en-US" altLang="zh-CN" dirty="0"/>
          </a:p>
          <a:p>
            <a:r>
              <a:rPr lang="en-US" altLang="zh-CN" b="1" dirty="0"/>
              <a:t>data</a:t>
            </a:r>
            <a:r>
              <a:rPr lang="zh-CN" altLang="en-US" dirty="0"/>
              <a:t>表示</a:t>
            </a:r>
            <a:r>
              <a:rPr lang="en-US" altLang="zh-CN" dirty="0" err="1"/>
              <a:t>Vue</a:t>
            </a:r>
            <a:r>
              <a:rPr lang="en-US" altLang="zh-CN" dirty="0"/>
              <a:t> </a:t>
            </a:r>
            <a:r>
              <a:rPr lang="zh-CN" altLang="en-US" dirty="0"/>
              <a:t>实例的数据对象，</a:t>
            </a:r>
            <a:r>
              <a:rPr lang="en-US" altLang="zh-CN" dirty="0"/>
              <a:t>data </a:t>
            </a:r>
            <a:r>
              <a:rPr lang="zh-CN" altLang="en-US" dirty="0"/>
              <a:t>的属性能够响应数据的变化。</a:t>
            </a:r>
            <a:endParaRPr lang="en-US" altLang="zh-CN" dirty="0"/>
          </a:p>
          <a:p>
            <a:r>
              <a:rPr lang="en-US" altLang="zh-CN" b="1" dirty="0"/>
              <a:t>created</a:t>
            </a:r>
            <a:r>
              <a:rPr lang="zh-CN" altLang="en-US" dirty="0"/>
              <a:t>表示实例生命周期中创建完成的那一步，当实例已经创建完成之后将调用其方法。</a:t>
            </a:r>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0783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EEF3-F277-4A56-B013-CB1A21818A9D}"/>
              </a:ext>
            </a:extLst>
          </p:cNvPr>
          <p:cNvSpPr>
            <a:spLocks noGrp="1"/>
          </p:cNvSpPr>
          <p:nvPr>
            <p:ph type="ctrTitle"/>
          </p:nvPr>
        </p:nvSpPr>
        <p:spPr/>
        <p:txBody>
          <a:bodyPr/>
          <a:lstStyle/>
          <a:p>
            <a:r>
              <a:rPr lang="zh-CN" altLang="en-US" dirty="0"/>
              <a:t>生命周期</a:t>
            </a:r>
          </a:p>
        </p:txBody>
      </p:sp>
      <p:sp>
        <p:nvSpPr>
          <p:cNvPr id="3" name="副标题 2">
            <a:extLst>
              <a:ext uri="{FF2B5EF4-FFF2-40B4-BE49-F238E27FC236}">
                <a16:creationId xmlns:a16="http://schemas.microsoft.com/office/drawing/2014/main" id="{2F79080D-1DC9-488D-A8B6-A50EF5F397F5}"/>
              </a:ext>
            </a:extLst>
          </p:cNvPr>
          <p:cNvSpPr>
            <a:spLocks noGrp="1"/>
          </p:cNvSpPr>
          <p:nvPr>
            <p:ph type="subTitle" idx="1"/>
          </p:nvPr>
        </p:nvSpPr>
        <p:spPr/>
        <p:txBody>
          <a:bodyPr>
            <a:normAutofit fontScale="92500" lnSpcReduction="20000"/>
          </a:bodyPr>
          <a:lstStyle/>
          <a:p>
            <a:r>
              <a:rPr lang="zh-CN" altLang="en-US" dirty="0"/>
              <a:t>每个</a:t>
            </a:r>
            <a:r>
              <a:rPr lang="en-US" altLang="zh-CN" dirty="0"/>
              <a:t>Vue</a:t>
            </a:r>
            <a:r>
              <a:rPr lang="zh-CN" altLang="en-US" dirty="0"/>
              <a:t>实例创建时，都会经历一系列的初始化过程，同时也会调用相应的生命周期钩子。</a:t>
            </a:r>
            <a:endParaRPr lang="en-US" altLang="zh-CN" dirty="0"/>
          </a:p>
          <a:p>
            <a:r>
              <a:rPr lang="en-US" altLang="zh-CN" dirty="0"/>
              <a:t>created </a:t>
            </a:r>
            <a:r>
              <a:rPr lang="zh-CN" altLang="en-US" dirty="0"/>
              <a:t>实例创建完成，但尚未挂载，初始化处理一些数据</a:t>
            </a:r>
            <a:endParaRPr lang="en-US" altLang="zh-CN" dirty="0"/>
          </a:p>
          <a:p>
            <a:r>
              <a:rPr lang="en-US" altLang="zh-CN" dirty="0"/>
              <a:t>mounted el</a:t>
            </a:r>
            <a:r>
              <a:rPr lang="zh-CN" altLang="en-US" dirty="0"/>
              <a:t>挂载到实例上调用，一般业务逻辑会在这里开始</a:t>
            </a:r>
            <a:endParaRPr lang="en-US" altLang="zh-CN" dirty="0"/>
          </a:p>
          <a:p>
            <a:r>
              <a:rPr lang="en-US" altLang="zh-CN" dirty="0" err="1"/>
              <a:t>beforeDestroy</a:t>
            </a:r>
            <a:r>
              <a:rPr lang="en-US" altLang="zh-CN" dirty="0"/>
              <a:t> </a:t>
            </a:r>
            <a:r>
              <a:rPr lang="zh-CN" altLang="en-US" dirty="0"/>
              <a:t>实例销毁之前调用，销毁绑定事件，定时器等</a:t>
            </a:r>
          </a:p>
        </p:txBody>
      </p:sp>
    </p:spTree>
    <p:extLst>
      <p:ext uri="{BB962C8B-B14F-4D97-AF65-F5344CB8AC3E}">
        <p14:creationId xmlns:p14="http://schemas.microsoft.com/office/powerpoint/2010/main" val="2617536846"/>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模板语法</a:t>
            </a:r>
          </a:p>
        </p:txBody>
      </p:sp>
      <p:sp>
        <p:nvSpPr>
          <p:cNvPr id="5" name="副标题 4"/>
          <p:cNvSpPr>
            <a:spLocks noGrp="1"/>
          </p:cNvSpPr>
          <p:nvPr>
            <p:ph type="subTitle" idx="1"/>
          </p:nvPr>
        </p:nvSpPr>
        <p:spPr/>
        <p:txBody>
          <a:bodyPr>
            <a:normAutofit fontScale="77500" lnSpcReduction="20000"/>
          </a:bodyPr>
          <a:lstStyle/>
          <a:p>
            <a:r>
              <a:rPr lang="zh-CN" altLang="en-US" b="1" dirty="0"/>
              <a:t>插值：</a:t>
            </a:r>
            <a:r>
              <a:rPr lang="zh-CN" altLang="en-US" dirty="0"/>
              <a:t>数据绑定最常见的形式就是使用 “</a:t>
            </a:r>
            <a:r>
              <a:rPr lang="en-US" altLang="zh-CN" dirty="0"/>
              <a:t>Mustache” </a:t>
            </a:r>
            <a:r>
              <a:rPr lang="zh-CN" altLang="en-US" dirty="0"/>
              <a:t>语法（双大括号）的文本插值，它会将我们的双向绑定数据显示出来。</a:t>
            </a:r>
            <a:endParaRPr lang="en-US" altLang="zh-CN" dirty="0"/>
          </a:p>
          <a:p>
            <a:pPr marL="0" indent="0">
              <a:buNone/>
            </a:pPr>
            <a:r>
              <a:rPr lang="en-US" altLang="zh-CN" b="1" dirty="0"/>
              <a:t>	&lt;span&gt;Message: {{ </a:t>
            </a:r>
            <a:r>
              <a:rPr lang="en-US" altLang="zh-CN" b="1" dirty="0" err="1"/>
              <a:t>msg</a:t>
            </a:r>
            <a:r>
              <a:rPr lang="en-US" altLang="zh-CN" b="1" dirty="0"/>
              <a:t> }}&lt;/span&gt;</a:t>
            </a:r>
          </a:p>
          <a:p>
            <a:r>
              <a:rPr lang="en-US" altLang="zh-CN" b="1" dirty="0"/>
              <a:t>v-bind</a:t>
            </a:r>
            <a:r>
              <a:rPr lang="zh-CN" altLang="en-US" b="1" dirty="0"/>
              <a:t>：</a:t>
            </a:r>
            <a:r>
              <a:rPr lang="zh-CN" altLang="en-US" dirty="0"/>
              <a:t>单项绑定，这里的单向指的是数据到界面的单向。数据改变时</a:t>
            </a:r>
            <a:r>
              <a:rPr lang="en-US" altLang="zh-CN" dirty="0"/>
              <a:t>Dom</a:t>
            </a:r>
            <a:r>
              <a:rPr lang="zh-CN" altLang="en-US" dirty="0"/>
              <a:t>文档也会改变。当绑定的值为</a:t>
            </a:r>
            <a:r>
              <a:rPr lang="en-US" altLang="zh-CN" dirty="0" err="1"/>
              <a:t>false,null</a:t>
            </a:r>
            <a:r>
              <a:rPr lang="zh-CN" altLang="en-US" dirty="0"/>
              <a:t>时属性不会绑定上去，简写形式为</a:t>
            </a:r>
            <a:r>
              <a:rPr lang="en-US" altLang="zh-CN" dirty="0"/>
              <a:t>:</a:t>
            </a:r>
            <a:r>
              <a:rPr lang="zh-CN" altLang="en-US" dirty="0"/>
              <a:t>属性</a:t>
            </a:r>
            <a:r>
              <a:rPr lang="en-US" altLang="zh-CN" dirty="0"/>
              <a:t>=“”</a:t>
            </a:r>
          </a:p>
          <a:p>
            <a:r>
              <a:rPr lang="en-US" altLang="zh-CN" b="1" dirty="0"/>
              <a:t>v-model</a:t>
            </a:r>
            <a:r>
              <a:rPr lang="zh-CN" altLang="en-US" b="1" dirty="0"/>
              <a:t>：</a:t>
            </a:r>
            <a:r>
              <a:rPr lang="zh-CN" altLang="en-US" dirty="0"/>
              <a:t>双向绑定</a:t>
            </a:r>
            <a:endParaRPr lang="en-US" altLang="zh-CN" dirty="0"/>
          </a:p>
          <a:p>
            <a:r>
              <a:rPr lang="en-US" altLang="zh-CN" b="1" dirty="0"/>
              <a:t>v-html:</a:t>
            </a:r>
            <a:r>
              <a:rPr lang="zh-CN" altLang="en-US" dirty="0"/>
              <a:t>绑定</a:t>
            </a:r>
            <a:r>
              <a:rPr lang="en-US" altLang="zh-CN" dirty="0"/>
              <a:t>HTML</a:t>
            </a:r>
          </a:p>
          <a:p>
            <a:endParaRPr lang="en-US" altLang="zh-CN" b="1" dirty="0"/>
          </a:p>
          <a:p>
            <a:endParaRPr lang="en-US" altLang="zh-CN" b="1" dirty="0"/>
          </a:p>
          <a:p>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353175"/>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指令</a:t>
            </a:r>
            <a:endParaRPr lang="en-US" altLang="zh-CN"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指令是带有 </a:t>
            </a:r>
            <a:r>
              <a:rPr lang="en-US" altLang="zh-CN" dirty="0"/>
              <a:t>v- </a:t>
            </a:r>
            <a:r>
              <a:rPr lang="zh-CN" altLang="en-US" dirty="0"/>
              <a:t>前缀的特殊属性，用来封装 </a:t>
            </a:r>
            <a:r>
              <a:rPr lang="en-US" altLang="zh-CN" dirty="0"/>
              <a:t>DOM </a:t>
            </a:r>
            <a:r>
              <a:rPr lang="zh-CN" altLang="en-US" dirty="0"/>
              <a:t>操作。</a:t>
            </a:r>
            <a:endParaRPr lang="en-US" altLang="zh-CN" dirty="0"/>
          </a:p>
          <a:p>
            <a:pPr marL="0" indent="0">
              <a:buNone/>
            </a:pPr>
            <a:r>
              <a:rPr lang="en-US" altLang="zh-CN" dirty="0"/>
              <a:t>	&lt;div id="app"&gt; </a:t>
            </a:r>
          </a:p>
          <a:p>
            <a:pPr marL="0" indent="0">
              <a:buNone/>
            </a:pPr>
            <a:r>
              <a:rPr lang="en-US" altLang="zh-CN" dirty="0"/>
              <a:t>		&lt;p v-if="true"&gt;</a:t>
            </a:r>
            <a:r>
              <a:rPr lang="zh-CN" altLang="en-US" dirty="0"/>
              <a:t>现在你看到我了</a:t>
            </a:r>
            <a:r>
              <a:rPr lang="en-US" altLang="zh-CN" dirty="0"/>
              <a:t>&lt;/p&gt;</a:t>
            </a:r>
          </a:p>
          <a:p>
            <a:pPr marL="0" indent="0">
              <a:buNone/>
            </a:pPr>
            <a:r>
              <a:rPr lang="en-US" altLang="zh-CN" dirty="0"/>
              <a:t>	&lt;/div&gt;</a:t>
            </a: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1648104"/>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-if</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en-US" altLang="zh-CN" dirty="0"/>
              <a:t>v-if </a:t>
            </a:r>
            <a:r>
              <a:rPr lang="zh-CN" altLang="en-US" dirty="0"/>
              <a:t>是“真正的”条件渲染，因为它会确保在切换过程中条件块内的事件监听器和子组件适当地被销毁和重建。</a:t>
            </a:r>
            <a:endParaRPr lang="en-US" altLang="zh-CN" dirty="0"/>
          </a:p>
          <a:p>
            <a:r>
              <a:rPr lang="en-US" altLang="zh-CN" dirty="0"/>
              <a:t>v-if</a:t>
            </a:r>
            <a:r>
              <a:rPr lang="zh-CN" altLang="en-US" dirty="0"/>
              <a:t>后面可以跟</a:t>
            </a:r>
            <a:r>
              <a:rPr lang="en-US" altLang="zh-CN" dirty="0"/>
              <a:t>v-else-if</a:t>
            </a:r>
            <a:r>
              <a:rPr lang="zh-CN" altLang="en-US" dirty="0"/>
              <a:t>和</a:t>
            </a:r>
            <a:r>
              <a:rPr lang="en-US" altLang="zh-CN" dirty="0"/>
              <a:t>v-else</a:t>
            </a:r>
            <a:endParaRPr lang="zh-CN" altLang="en-US" dirty="0"/>
          </a:p>
          <a:p>
            <a:pPr marL="0" indent="0">
              <a:buNone/>
            </a:pPr>
            <a:r>
              <a:rPr lang="en-US" altLang="zh-CN" sz="1900" b="1" dirty="0"/>
              <a:t>	&lt;div </a:t>
            </a:r>
            <a:r>
              <a:rPr lang="en-US" altLang="zh-CN" sz="1900" b="1" dirty="0">
                <a:solidFill>
                  <a:srgbClr val="FF0000"/>
                </a:solidFill>
              </a:rPr>
              <a:t>v-if</a:t>
            </a:r>
            <a:r>
              <a:rPr lang="en-US" altLang="zh-CN" sz="1900" b="1" dirty="0"/>
              <a:t>="type === 'A'"&gt;A&lt;/div&gt;</a:t>
            </a:r>
          </a:p>
          <a:p>
            <a:pPr marL="0" indent="0">
              <a:buNone/>
            </a:pPr>
            <a:r>
              <a:rPr lang="en-US" altLang="zh-CN" sz="1900" b="1" dirty="0"/>
              <a:t>	&lt;div </a:t>
            </a:r>
            <a:r>
              <a:rPr lang="en-US" altLang="zh-CN" sz="1900" b="1" dirty="0">
                <a:solidFill>
                  <a:srgbClr val="FF0000"/>
                </a:solidFill>
              </a:rPr>
              <a:t>v-else-if</a:t>
            </a:r>
            <a:r>
              <a:rPr lang="en-US" altLang="zh-CN" sz="1900" b="1" dirty="0"/>
              <a:t>="type === 'B'"&gt;B&lt;/div&gt;</a:t>
            </a:r>
          </a:p>
          <a:p>
            <a:pPr marL="0" indent="0">
              <a:buNone/>
            </a:pPr>
            <a:r>
              <a:rPr lang="en-US" altLang="zh-CN" sz="1900" b="1" dirty="0"/>
              <a:t>	&lt;div </a:t>
            </a:r>
            <a:r>
              <a:rPr lang="en-US" altLang="zh-CN" sz="1900" b="1" dirty="0">
                <a:solidFill>
                  <a:srgbClr val="FF0000"/>
                </a:solidFill>
              </a:rPr>
              <a:t>v-else-if</a:t>
            </a:r>
            <a:r>
              <a:rPr lang="en-US" altLang="zh-CN" sz="1900" b="1" dirty="0"/>
              <a:t>="type === 'C'"&gt;C&lt;/div&gt;</a:t>
            </a:r>
          </a:p>
          <a:p>
            <a:pPr marL="0" indent="0">
              <a:buNone/>
            </a:pPr>
            <a:r>
              <a:rPr lang="en-US" altLang="zh-CN" sz="1900" b="1" dirty="0"/>
              <a:t>	&lt;div </a:t>
            </a:r>
            <a:r>
              <a:rPr lang="en-US" altLang="zh-CN" sz="1900" b="1" dirty="0">
                <a:solidFill>
                  <a:srgbClr val="FF0000"/>
                </a:solidFill>
              </a:rPr>
              <a:t>v-else</a:t>
            </a:r>
            <a:r>
              <a:rPr lang="en-US" altLang="zh-CN" sz="1900" b="1" dirty="0"/>
              <a:t>&gt;Not A/B/C&lt;/div&gt;</a:t>
            </a:r>
          </a:p>
          <a:p>
            <a:pPr>
              <a:lnSpc>
                <a:spcPct val="130000"/>
              </a:lnSpc>
            </a:pPr>
            <a:r>
              <a:rPr lang="en-US" altLang="zh-CN" sz="3600" dirty="0"/>
              <a:t>v-if </a:t>
            </a:r>
            <a:r>
              <a:rPr lang="zh-CN" altLang="en-US" sz="3600" dirty="0"/>
              <a:t>也是惰性的：如果在初始渲染时条件为假，则什么也不做</a:t>
            </a:r>
            <a:r>
              <a:rPr lang="en-US" altLang="zh-CN" sz="3600" dirty="0"/>
              <a:t>——</a:t>
            </a:r>
            <a:r>
              <a:rPr lang="zh-CN" altLang="en-US" sz="3600" dirty="0"/>
              <a:t>直到条件第一次变为真时，才会开始渲染条件块。</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3140037"/>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-show</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pPr marL="0" indent="0">
              <a:buNone/>
            </a:pPr>
            <a:r>
              <a:rPr lang="zh-CN" altLang="en-US" sz="2400" dirty="0"/>
              <a:t>带有 </a:t>
            </a:r>
            <a:r>
              <a:rPr lang="en-US" altLang="zh-CN" sz="2400" dirty="0"/>
              <a:t>v-show </a:t>
            </a:r>
            <a:r>
              <a:rPr lang="zh-CN" altLang="en-US" sz="2400" dirty="0"/>
              <a:t>的元素始终会被渲染并保留在 </a:t>
            </a:r>
            <a:r>
              <a:rPr lang="en-US" altLang="zh-CN" sz="2400" dirty="0"/>
              <a:t>DOM </a:t>
            </a:r>
            <a:r>
              <a:rPr lang="zh-CN" altLang="en-US" sz="2400" dirty="0"/>
              <a:t>中。</a:t>
            </a:r>
            <a:r>
              <a:rPr lang="en-US" altLang="zh-CN" sz="2400" dirty="0"/>
              <a:t>v-show </a:t>
            </a:r>
            <a:r>
              <a:rPr lang="zh-CN" altLang="en-US" sz="2400" dirty="0"/>
              <a:t>是简单地切换元素的 </a:t>
            </a:r>
            <a:r>
              <a:rPr lang="en-US" altLang="zh-CN" sz="2400" dirty="0"/>
              <a:t>CSS </a:t>
            </a:r>
            <a:r>
              <a:rPr lang="zh-CN" altLang="en-US" sz="2400" dirty="0"/>
              <a:t>属性 </a:t>
            </a:r>
            <a:r>
              <a:rPr lang="en-US" altLang="zh-CN" sz="2400" dirty="0"/>
              <a:t>display </a:t>
            </a:r>
            <a:r>
              <a:rPr lang="zh-CN" altLang="en-US" sz="2400" dirty="0"/>
              <a:t>。</a:t>
            </a:r>
            <a:endParaRPr lang="en-US" altLang="zh-CN" sz="2400" dirty="0"/>
          </a:p>
          <a:p>
            <a:r>
              <a:rPr lang="en-US" altLang="zh-CN" b="1" dirty="0"/>
              <a:t>v-if vs v-show:</a:t>
            </a:r>
            <a:endParaRPr lang="zh-CN" altLang="en-US" b="1" dirty="0"/>
          </a:p>
          <a:p>
            <a:pPr marL="0" indent="0">
              <a:buNone/>
            </a:pPr>
            <a:r>
              <a:rPr lang="en-US" altLang="zh-CN" sz="2400" dirty="0"/>
              <a:t>v-if </a:t>
            </a:r>
            <a:r>
              <a:rPr lang="zh-CN" altLang="en-US" sz="2400" dirty="0"/>
              <a:t>有更高的切换开销，而 </a:t>
            </a:r>
            <a:r>
              <a:rPr lang="en-US" altLang="zh-CN" sz="2400" dirty="0"/>
              <a:t>v-show </a:t>
            </a:r>
            <a:r>
              <a:rPr lang="zh-CN" altLang="en-US" sz="2400" dirty="0"/>
              <a:t>有更高的初始渲染开销。因此，如果需要非常频繁地切换，则使用 </a:t>
            </a:r>
            <a:r>
              <a:rPr lang="en-US" altLang="zh-CN" sz="2400" dirty="0"/>
              <a:t>v-show </a:t>
            </a:r>
            <a:r>
              <a:rPr lang="zh-CN" altLang="en-US" sz="2400" dirty="0"/>
              <a:t>较好；如果在运行时条件不太可能改变，则使用 </a:t>
            </a:r>
            <a:r>
              <a:rPr lang="en-US" altLang="zh-CN" sz="2400" dirty="0"/>
              <a:t>v-if </a:t>
            </a:r>
            <a:r>
              <a:rPr lang="zh-CN" altLang="en-US" sz="2400" dirty="0"/>
              <a:t>较好。</a:t>
            </a:r>
            <a:endParaRPr lang="en-US" altLang="zh-CN" sz="24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94823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-for</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fontScale="85000" lnSpcReduction="20000"/>
          </a:bodyPr>
          <a:lstStyle/>
          <a:p>
            <a:r>
              <a:rPr lang="zh-CN" altLang="en-US" dirty="0"/>
              <a:t>基于源数据多次渲染元素或模板块。该指令的值，必须使用特定语法 </a:t>
            </a:r>
            <a:endParaRPr lang="en-US" altLang="zh-CN" dirty="0"/>
          </a:p>
          <a:p>
            <a:pPr marL="0" indent="0">
              <a:buNone/>
            </a:pPr>
            <a:r>
              <a:rPr lang="en-US" altLang="zh-CN" b="1" dirty="0"/>
              <a:t>&lt;div v-for="item in items"&gt;&lt;/div&gt;</a:t>
            </a:r>
            <a:endParaRPr lang="en-US" altLang="zh-CN" dirty="0"/>
          </a:p>
          <a:p>
            <a:pPr marL="0" indent="0">
              <a:buNone/>
            </a:pPr>
            <a:r>
              <a:rPr lang="en-US" altLang="zh-CN" b="1" dirty="0"/>
              <a:t>&lt;div v-for="(item, index) in items"&gt;&lt;/div&gt;</a:t>
            </a:r>
          </a:p>
          <a:p>
            <a:pPr marL="0" indent="0">
              <a:buNone/>
            </a:pPr>
            <a:r>
              <a:rPr lang="en-US" altLang="zh-CN" b="1" dirty="0"/>
              <a:t>&lt;div v-for="(</a:t>
            </a:r>
            <a:r>
              <a:rPr lang="en-US" altLang="zh-CN" b="1" dirty="0" err="1"/>
              <a:t>val</a:t>
            </a:r>
            <a:r>
              <a:rPr lang="en-US" altLang="zh-CN" b="1" dirty="0"/>
              <a:t>, key) in object"&gt;&lt;/div&gt;</a:t>
            </a:r>
          </a:p>
          <a:p>
            <a:pPr marL="0" indent="0">
              <a:buNone/>
            </a:pPr>
            <a:r>
              <a:rPr lang="en-US" altLang="zh-CN" b="1" dirty="0"/>
              <a:t>&lt;div v-for="(</a:t>
            </a:r>
            <a:r>
              <a:rPr lang="en-US" altLang="zh-CN" b="1" dirty="0" err="1"/>
              <a:t>val</a:t>
            </a:r>
            <a:r>
              <a:rPr lang="en-US" altLang="zh-CN" b="1" dirty="0"/>
              <a:t>, key, index) in object"&gt;&lt;/div&gt;</a:t>
            </a:r>
            <a:endParaRPr lang="en-US" altLang="zh-CN" dirty="0"/>
          </a:p>
          <a:p>
            <a:r>
              <a:rPr lang="zh-CN" altLang="en-US" dirty="0"/>
              <a:t>基于源数据多次渲染元素或模板块。该指令的值，必须使用特定语法 </a:t>
            </a:r>
            <a:endParaRPr lang="en-US" altLang="zh-CN" dirty="0"/>
          </a:p>
          <a:p>
            <a:endParaRPr lang="en-US" altLang="zh-CN" dirty="0"/>
          </a:p>
          <a:p>
            <a:pPr marL="0" indent="0">
              <a:buNone/>
            </a:pPr>
            <a:endParaRPr lang="en-US" altLang="zh-CN" b="1" dirty="0"/>
          </a:p>
          <a:p>
            <a:pPr marL="0" indent="0">
              <a:buNone/>
            </a:pPr>
            <a:endParaRPr lang="zh-CN" altLang="en-US" b="1" dirty="0"/>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8840286"/>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v</a:t>
            </a:r>
            <a:r>
              <a:rPr lang="en-US" altLang="zh-CN" b="1" dirty="0">
                <a:latin typeface="微软雅黑" panose="020B0503020204020204" pitchFamily="34" charset="-122"/>
                <a:ea typeface="微软雅黑" panose="020B0503020204020204" pitchFamily="34" charset="-122"/>
                <a:sym typeface="+mn-ea"/>
              </a:rPr>
              <a:t>-on</a:t>
            </a:r>
            <a:endParaRPr lang="zh-CN" altLang="en-US" b="1" dirty="0">
              <a:latin typeface="微软雅黑" panose="020B0503020204020204" pitchFamily="34" charset="-122"/>
              <a:ea typeface="微软雅黑" panose="020B0503020204020204" pitchFamily="34" charset="-122"/>
              <a:sym typeface="+mn-ea"/>
            </a:endParaRPr>
          </a:p>
        </p:txBody>
      </p:sp>
      <p:sp>
        <p:nvSpPr>
          <p:cNvPr id="5" name="副标题 4"/>
          <p:cNvSpPr>
            <a:spLocks noGrp="1"/>
          </p:cNvSpPr>
          <p:nvPr>
            <p:ph type="subTitle" idx="1"/>
          </p:nvPr>
        </p:nvSpPr>
        <p:spPr/>
        <p:txBody>
          <a:bodyPr>
            <a:normAutofit/>
          </a:bodyPr>
          <a:lstStyle/>
          <a:p>
            <a:r>
              <a:rPr lang="zh-CN" altLang="en-US" dirty="0"/>
              <a:t>绑定事件监听器。事件类型由参数指定。 绑定的方法定义在</a:t>
            </a:r>
            <a:r>
              <a:rPr lang="en-US" altLang="zh-CN" dirty="0" err="1"/>
              <a:t>Vue</a:t>
            </a:r>
            <a:r>
              <a:rPr lang="zh-CN" altLang="en-US" dirty="0"/>
              <a:t>参数</a:t>
            </a:r>
            <a:r>
              <a:rPr lang="en-US" altLang="zh-CN" dirty="0"/>
              <a:t>methods</a:t>
            </a:r>
            <a:r>
              <a:rPr lang="zh-CN" altLang="en-US" dirty="0"/>
              <a:t>中，这些方法可以访问</a:t>
            </a:r>
            <a:r>
              <a:rPr lang="en-US" altLang="zh-CN" dirty="0" err="1"/>
              <a:t>Vue</a:t>
            </a:r>
            <a:r>
              <a:rPr lang="zh-CN" altLang="en-US" dirty="0"/>
              <a:t>的</a:t>
            </a:r>
            <a:r>
              <a:rPr lang="en-US" altLang="zh-CN" dirty="0"/>
              <a:t>data</a:t>
            </a:r>
            <a:r>
              <a:rPr lang="zh-CN" altLang="en-US" dirty="0"/>
              <a:t>属性。</a:t>
            </a:r>
            <a:endParaRPr lang="en-US" altLang="zh-CN" dirty="0"/>
          </a:p>
          <a:p>
            <a:pPr marL="0" indent="0">
              <a:buNone/>
            </a:pPr>
            <a:r>
              <a:rPr lang="en-US" altLang="zh-CN" sz="2600" b="1" dirty="0"/>
              <a:t>&lt;!-- </a:t>
            </a:r>
            <a:r>
              <a:rPr lang="zh-CN" altLang="en-US" sz="2600" b="1" dirty="0"/>
              <a:t>方法处理器 </a:t>
            </a:r>
            <a:r>
              <a:rPr lang="en-US" altLang="zh-CN" sz="2600" b="1" dirty="0"/>
              <a:t>--&gt;&lt;button </a:t>
            </a:r>
            <a:r>
              <a:rPr lang="en-US" altLang="zh-CN" sz="2600" b="1" dirty="0" err="1"/>
              <a:t>v-on:click</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缩写 </a:t>
            </a:r>
            <a:r>
              <a:rPr lang="en-US" altLang="zh-CN" sz="2600" b="1" dirty="0"/>
              <a:t>--&gt;&lt;button @click="</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停止冒泡 </a:t>
            </a:r>
            <a:r>
              <a:rPr lang="en-US" altLang="zh-CN" sz="2600" b="1" dirty="0"/>
              <a:t>--&gt;&lt;button @</a:t>
            </a:r>
            <a:r>
              <a:rPr lang="en-US" altLang="zh-CN" sz="2600" b="1" dirty="0" err="1"/>
              <a:t>click.stop</a:t>
            </a:r>
            <a:r>
              <a:rPr lang="en-US" altLang="zh-CN" sz="2600" b="1" dirty="0"/>
              <a:t>="</a:t>
            </a:r>
            <a:r>
              <a:rPr lang="en-US" altLang="zh-CN" sz="2600" b="1" dirty="0" err="1"/>
              <a:t>doThis</a:t>
            </a:r>
            <a:r>
              <a:rPr lang="en-US" altLang="zh-CN" sz="2600" b="1" dirty="0"/>
              <a:t>"&gt;&lt;/button&gt;</a:t>
            </a:r>
          </a:p>
          <a:p>
            <a:pPr marL="0" indent="0">
              <a:buNone/>
            </a:pPr>
            <a:r>
              <a:rPr lang="en-US" altLang="zh-CN" sz="2600" b="1" dirty="0"/>
              <a:t>&lt;!-- </a:t>
            </a:r>
            <a:r>
              <a:rPr lang="zh-CN" altLang="en-US" sz="2600" b="1" dirty="0"/>
              <a:t>键修饰符，键别名 </a:t>
            </a:r>
            <a:r>
              <a:rPr lang="en-US" altLang="zh-CN" sz="2600" b="1" dirty="0"/>
              <a:t>--&gt;&lt;input @</a:t>
            </a:r>
            <a:r>
              <a:rPr lang="en-US" altLang="zh-CN" sz="2600" b="1" dirty="0" err="1"/>
              <a:t>keyup.enter</a:t>
            </a:r>
            <a:r>
              <a:rPr lang="en-US" altLang="zh-CN" sz="2600" b="1" dirty="0"/>
              <a:t>="</a:t>
            </a:r>
            <a:r>
              <a:rPr lang="en-US" altLang="zh-CN" sz="2600" b="1" dirty="0" err="1"/>
              <a:t>onEnter</a:t>
            </a:r>
            <a:r>
              <a:rPr lang="en-US" altLang="zh-CN" sz="2600" b="1" dirty="0"/>
              <a:t>"&gt;</a:t>
            </a:r>
          </a:p>
          <a:p>
            <a:endParaRPr lang="en-US" altLang="zh-CN" b="1"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5896650"/>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b="1" dirty="0">
                <a:latin typeface="微软雅黑" panose="020B0503020204020204" pitchFamily="34" charset="-122"/>
                <a:ea typeface="微软雅黑" panose="020B0503020204020204" pitchFamily="34" charset="-122"/>
                <a:sym typeface="+mn-ea"/>
              </a:rPr>
              <a:t>自定义指令</a:t>
            </a:r>
          </a:p>
        </p:txBody>
      </p:sp>
      <p:sp>
        <p:nvSpPr>
          <p:cNvPr id="5" name="副标题 4"/>
          <p:cNvSpPr>
            <a:spLocks noGrp="1"/>
          </p:cNvSpPr>
          <p:nvPr>
            <p:ph type="subTitle" idx="1"/>
          </p:nvPr>
        </p:nvSpPr>
        <p:spPr/>
        <p:txBody>
          <a:bodyPr>
            <a:normAutofit fontScale="92500" lnSpcReduction="20000"/>
          </a:bodyPr>
          <a:lstStyle/>
          <a:p>
            <a:pPr marL="0" indent="0">
              <a:buNone/>
            </a:pPr>
            <a:r>
              <a:rPr lang="en-US" altLang="zh-CN" b="1" dirty="0"/>
              <a:t>// </a:t>
            </a:r>
            <a:r>
              <a:rPr lang="zh-CN" altLang="en-US" b="1" dirty="0"/>
              <a:t>自定义全局指令</a:t>
            </a:r>
          </a:p>
          <a:p>
            <a:pPr marL="0" indent="0">
              <a:buNone/>
            </a:pPr>
            <a:r>
              <a:rPr lang="en-US" altLang="zh-CN" b="1" dirty="0" err="1"/>
              <a:t>Vue.directive</a:t>
            </a:r>
            <a:r>
              <a:rPr lang="en-US" altLang="zh-CN" b="1" dirty="0"/>
              <a:t>(</a:t>
            </a:r>
            <a:r>
              <a:rPr lang="en-US" altLang="zh-CN" b="1" dirty="0">
                <a:solidFill>
                  <a:srgbClr val="FF0000"/>
                </a:solidFill>
              </a:rPr>
              <a:t>'focus</a:t>
            </a:r>
            <a:r>
              <a:rPr lang="en-US" altLang="zh-CN" b="1" dirty="0"/>
              <a:t>', {})</a:t>
            </a:r>
            <a:endParaRPr lang="zh-CN" altLang="en-US" b="1" dirty="0"/>
          </a:p>
          <a:p>
            <a:pPr marL="0" indent="0">
              <a:buNone/>
            </a:pPr>
            <a:r>
              <a:rPr lang="en-US" altLang="zh-CN" b="1" dirty="0"/>
              <a:t>// </a:t>
            </a:r>
            <a:r>
              <a:rPr lang="zh-CN" altLang="en-US" b="1" dirty="0"/>
              <a:t>注册局部指令</a:t>
            </a:r>
          </a:p>
          <a:p>
            <a:pPr marL="0" indent="0">
              <a:buNone/>
            </a:pPr>
            <a:r>
              <a:rPr lang="en-US" altLang="zh-CN" b="1" dirty="0"/>
              <a:t>new </a:t>
            </a:r>
            <a:r>
              <a:rPr lang="en-US" altLang="zh-CN" b="1" dirty="0" err="1"/>
              <a:t>Vue</a:t>
            </a:r>
            <a:r>
              <a:rPr lang="en-US" altLang="zh-CN" b="1" dirty="0"/>
              <a:t>({</a:t>
            </a:r>
          </a:p>
          <a:p>
            <a:pPr marL="0" indent="0">
              <a:buNone/>
            </a:pPr>
            <a:r>
              <a:rPr lang="en-US" altLang="zh-CN" b="1" dirty="0"/>
              <a:t>	el: '#app',</a:t>
            </a:r>
          </a:p>
          <a:p>
            <a:pPr marL="0" indent="0">
              <a:buNone/>
            </a:pPr>
            <a:r>
              <a:rPr lang="en-US" altLang="zh-CN" b="1" dirty="0"/>
              <a:t>	directives: {'</a:t>
            </a:r>
            <a:r>
              <a:rPr lang="en-US" altLang="zh-CN" b="1" dirty="0">
                <a:solidFill>
                  <a:srgbClr val="FF0000"/>
                </a:solidFill>
              </a:rPr>
              <a:t>auto-height</a:t>
            </a:r>
            <a:r>
              <a:rPr lang="en-US" altLang="zh-CN" b="1" dirty="0"/>
              <a:t>': function (el) {}}</a:t>
            </a:r>
          </a:p>
          <a:p>
            <a:pPr marL="0" indent="0">
              <a:buNone/>
            </a:pPr>
            <a:r>
              <a:rPr lang="en-US" altLang="zh-CN" b="1" dirty="0"/>
              <a:t>});</a:t>
            </a:r>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810782"/>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221942"/>
            <a:ext cx="10817860" cy="6266488"/>
          </a:xfrm>
        </p:spPr>
        <p:txBody>
          <a:bodyPr>
            <a:normAutofit fontScale="85000" lnSpcReduction="20000"/>
          </a:bodyPr>
          <a:lstStyle/>
          <a:p>
            <a:r>
              <a:rPr lang="zh-CN" altLang="en-US" dirty="0"/>
              <a:t>指令定义函数提供了几个钩子函数（可选）：</a:t>
            </a:r>
            <a:endParaRPr lang="en-US" altLang="zh-CN" dirty="0"/>
          </a:p>
          <a:p>
            <a:pPr marL="0" indent="0">
              <a:buNone/>
            </a:pPr>
            <a:r>
              <a:rPr lang="en-US" altLang="zh-CN" sz="2800" dirty="0"/>
              <a:t>bind: </a:t>
            </a:r>
            <a:r>
              <a:rPr lang="zh-CN" altLang="en-US" sz="2800" dirty="0"/>
              <a:t>只调用一次，指令第一次绑定到元素时调用。</a:t>
            </a:r>
          </a:p>
          <a:p>
            <a:pPr marL="0" indent="0">
              <a:buNone/>
            </a:pPr>
            <a:r>
              <a:rPr lang="en-US" altLang="zh-CN" sz="2800" dirty="0"/>
              <a:t>inserted: </a:t>
            </a:r>
            <a:r>
              <a:rPr lang="zh-CN" altLang="en-US" sz="2800" dirty="0"/>
              <a:t>被绑定元素插入父节点时调用。</a:t>
            </a:r>
          </a:p>
          <a:p>
            <a:pPr marL="0" indent="0">
              <a:buNone/>
            </a:pPr>
            <a:r>
              <a:rPr lang="en-US" altLang="zh-CN" sz="2800" dirty="0"/>
              <a:t>update: </a:t>
            </a:r>
            <a:r>
              <a:rPr lang="zh-CN" altLang="en-US" sz="2800" dirty="0"/>
              <a:t>被绑定元素所在的模板更新时调用。</a:t>
            </a:r>
          </a:p>
          <a:p>
            <a:pPr marL="0" indent="0">
              <a:buNone/>
            </a:pPr>
            <a:r>
              <a:rPr lang="en-US" altLang="zh-CN" sz="2800" dirty="0" err="1"/>
              <a:t>componentUpdated</a:t>
            </a:r>
            <a:r>
              <a:rPr lang="en-US" altLang="zh-CN" sz="2800" dirty="0"/>
              <a:t>: </a:t>
            </a:r>
            <a:r>
              <a:rPr lang="zh-CN" altLang="en-US" sz="2800" dirty="0"/>
              <a:t>元素所在模板完成一次更新周期时调用。</a:t>
            </a:r>
          </a:p>
          <a:p>
            <a:pPr marL="0" indent="0">
              <a:buNone/>
            </a:pPr>
            <a:r>
              <a:rPr lang="en-US" altLang="zh-CN" sz="2800" dirty="0"/>
              <a:t>unbind: </a:t>
            </a:r>
            <a:r>
              <a:rPr lang="zh-CN" altLang="en-US" sz="2800" dirty="0"/>
              <a:t>指令与元素解绑时调用。</a:t>
            </a:r>
            <a:endParaRPr lang="en-US" altLang="zh-CN" sz="2800" dirty="0"/>
          </a:p>
          <a:p>
            <a:r>
              <a:rPr lang="zh-CN" altLang="en-US" dirty="0"/>
              <a:t>钩子函数被赋予了以下参数：</a:t>
            </a:r>
            <a:endParaRPr lang="en-US" altLang="zh-CN" dirty="0"/>
          </a:p>
          <a:p>
            <a:pPr marL="0" indent="0">
              <a:buNone/>
            </a:pPr>
            <a:r>
              <a:rPr lang="en-US" altLang="zh-CN" sz="2900" dirty="0"/>
              <a:t>el: </a:t>
            </a:r>
            <a:r>
              <a:rPr lang="zh-CN" altLang="en-US" sz="2900" dirty="0"/>
              <a:t>指令所绑定的元素，可以用来直接操作 </a:t>
            </a:r>
            <a:r>
              <a:rPr lang="en-US" altLang="zh-CN" sz="2900" dirty="0"/>
              <a:t>DOM </a:t>
            </a:r>
            <a:r>
              <a:rPr lang="zh-CN" altLang="en-US" sz="2900" dirty="0"/>
              <a:t>。</a:t>
            </a:r>
          </a:p>
          <a:p>
            <a:pPr marL="0" indent="0">
              <a:buNone/>
            </a:pPr>
            <a:r>
              <a:rPr lang="en-US" altLang="zh-CN" sz="2900" dirty="0"/>
              <a:t>binding: </a:t>
            </a:r>
            <a:r>
              <a:rPr lang="zh-CN" altLang="en-US" sz="2900" dirty="0"/>
              <a:t>一个对象，包含以下属性：</a:t>
            </a:r>
          </a:p>
          <a:p>
            <a:pPr marL="0" indent="0">
              <a:buNone/>
            </a:pPr>
            <a:r>
              <a:rPr lang="en-US" altLang="zh-CN" sz="2900" dirty="0"/>
              <a:t>name: </a:t>
            </a:r>
            <a:r>
              <a:rPr lang="zh-CN" altLang="en-US" sz="2900" dirty="0"/>
              <a:t>指令名，不包括 </a:t>
            </a:r>
            <a:r>
              <a:rPr lang="en-US" altLang="zh-CN" sz="2900" dirty="0"/>
              <a:t>v- </a:t>
            </a:r>
            <a:r>
              <a:rPr lang="zh-CN" altLang="en-US" sz="2900" dirty="0"/>
              <a:t>前缀。</a:t>
            </a:r>
          </a:p>
          <a:p>
            <a:pPr marL="0" indent="0">
              <a:buNone/>
            </a:pPr>
            <a:r>
              <a:rPr lang="en-US" altLang="zh-CN" sz="2900" dirty="0"/>
              <a:t>value: </a:t>
            </a:r>
            <a:r>
              <a:rPr lang="zh-CN" altLang="en-US" sz="2900" dirty="0"/>
              <a:t>指令的绑定值， 例如： </a:t>
            </a:r>
            <a:r>
              <a:rPr lang="en-US" altLang="zh-CN" sz="2900" dirty="0"/>
              <a:t>v-my-directive="1 + 1", value </a:t>
            </a:r>
            <a:r>
              <a:rPr lang="zh-CN" altLang="en-US" sz="2900" dirty="0"/>
              <a:t>的值是 </a:t>
            </a:r>
            <a:r>
              <a:rPr lang="en-US" altLang="zh-CN" sz="2900" dirty="0"/>
              <a:t>2</a:t>
            </a:r>
            <a:r>
              <a:rPr lang="zh-CN" altLang="en-US" sz="2900" dirty="0"/>
              <a:t>。</a:t>
            </a:r>
          </a:p>
          <a:p>
            <a:pPr marL="0" indent="0">
              <a:buNone/>
            </a:pPr>
            <a:r>
              <a:rPr lang="en-US" altLang="zh-CN" sz="2900" dirty="0" err="1"/>
              <a:t>arg</a:t>
            </a:r>
            <a:r>
              <a:rPr lang="en-US" altLang="zh-CN" sz="2900" dirty="0"/>
              <a:t>: </a:t>
            </a:r>
            <a:r>
              <a:rPr lang="zh-CN" altLang="en-US" sz="2900" dirty="0"/>
              <a:t>传给指令的参数。例如 </a:t>
            </a:r>
            <a:r>
              <a:rPr lang="en-US" altLang="zh-CN" sz="2900" dirty="0" err="1"/>
              <a:t>v-my-directive:foo</a:t>
            </a:r>
            <a:r>
              <a:rPr lang="zh-CN" altLang="en-US" sz="2900" dirty="0"/>
              <a:t>， </a:t>
            </a:r>
            <a:r>
              <a:rPr lang="en-US" altLang="zh-CN" sz="2900" dirty="0" err="1"/>
              <a:t>arg</a:t>
            </a:r>
            <a:r>
              <a:rPr lang="en-US" altLang="zh-CN" sz="2900" dirty="0"/>
              <a:t> </a:t>
            </a:r>
            <a:r>
              <a:rPr lang="zh-CN" altLang="en-US" sz="2900" dirty="0"/>
              <a:t>的值是 </a:t>
            </a:r>
            <a:r>
              <a:rPr lang="en-US" altLang="zh-CN" sz="2900" dirty="0"/>
              <a:t>"foo"</a:t>
            </a:r>
            <a:r>
              <a:rPr lang="zh-CN" altLang="en-US" sz="2900" dirty="0"/>
              <a:t>。</a:t>
            </a:r>
            <a:endParaRPr lang="en-US" altLang="zh-CN" sz="2900" dirty="0"/>
          </a:p>
          <a:p>
            <a:pPr lvl="1"/>
            <a:endParaRPr lang="zh-CN" altLang="en-US" b="1" dirty="0"/>
          </a:p>
          <a:p>
            <a:pPr>
              <a:lnSpc>
                <a:spcPct val="130000"/>
              </a:lnSpc>
            </a:pP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7337643"/>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altLang="zh-CN" dirty="0">
                <a:sym typeface="+mn-ea"/>
              </a:rPr>
              <a:t>Vue.js</a:t>
            </a:r>
          </a:p>
        </p:txBody>
      </p:sp>
      <p:sp>
        <p:nvSpPr>
          <p:cNvPr id="5" name="副标题 4"/>
          <p:cNvSpPr>
            <a:spLocks noGrp="1"/>
          </p:cNvSpPr>
          <p:nvPr>
            <p:ph type="subTitle" idx="1"/>
          </p:nvPr>
        </p:nvSpPr>
        <p:spPr/>
        <p:txBody>
          <a:bodyPr>
            <a:normAutofit fontScale="92500" lnSpcReduction="20000"/>
          </a:bodyPr>
          <a:lstStyle/>
          <a:p>
            <a:pPr>
              <a:lnSpc>
                <a:spcPct val="130000"/>
              </a:lnSpc>
            </a:pPr>
            <a:r>
              <a:rPr lang="zh-CN" altLang="en-US" sz="3600" dirty="0">
                <a:sym typeface="+mn-ea"/>
              </a:rPr>
              <a:t>基础：</a:t>
            </a:r>
            <a:r>
              <a:rPr lang="en-US" altLang="zh-CN" sz="3600" dirty="0">
                <a:sym typeface="+mn-ea"/>
              </a:rPr>
              <a:t>HTML5</a:t>
            </a:r>
            <a:r>
              <a:rPr lang="zh-CN" altLang="en-US" sz="3600" dirty="0">
                <a:sym typeface="+mn-ea"/>
              </a:rPr>
              <a:t>、</a:t>
            </a:r>
            <a:r>
              <a:rPr lang="en-US" altLang="zh-CN" sz="3600" dirty="0">
                <a:sym typeface="+mn-ea"/>
              </a:rPr>
              <a:t>CSS</a:t>
            </a:r>
            <a:r>
              <a:rPr lang="zh-CN" altLang="en-US" sz="3600" dirty="0">
                <a:sym typeface="+mn-ea"/>
              </a:rPr>
              <a:t>、</a:t>
            </a:r>
            <a:r>
              <a:rPr lang="en-US" altLang="zh-CN" sz="3600" dirty="0">
                <a:sym typeface="+mn-ea"/>
              </a:rPr>
              <a:t>JavaScript</a:t>
            </a:r>
          </a:p>
          <a:p>
            <a:pPr>
              <a:lnSpc>
                <a:spcPct val="130000"/>
              </a:lnSpc>
            </a:pPr>
            <a:r>
              <a:rPr lang="en-US" altLang="zh-CN" sz="3600" dirty="0">
                <a:sym typeface="+mn-ea"/>
              </a:rPr>
              <a:t>Vue.js</a:t>
            </a:r>
            <a:r>
              <a:rPr lang="zh-CN" altLang="en-US" dirty="0"/>
              <a:t>（读音 </a:t>
            </a:r>
            <a:r>
              <a:rPr lang="en-US" altLang="zh-CN" dirty="0"/>
              <a:t>/</a:t>
            </a:r>
            <a:r>
              <a:rPr lang="en-US" altLang="zh-CN" dirty="0" err="1"/>
              <a:t>vju</a:t>
            </a:r>
            <a:r>
              <a:rPr lang="en-US" altLang="zh-CN" dirty="0"/>
              <a:t>ː/</a:t>
            </a:r>
            <a:r>
              <a:rPr lang="zh-CN" altLang="en-US" dirty="0"/>
              <a:t>，类似于 </a:t>
            </a:r>
            <a:r>
              <a:rPr lang="en-US" altLang="zh-CN" b="1" dirty="0"/>
              <a:t>view</a:t>
            </a:r>
            <a:r>
              <a:rPr lang="zh-CN" altLang="en-US" dirty="0"/>
              <a:t>）</a:t>
            </a:r>
            <a:endParaRPr lang="en-US" altLang="zh-CN" dirty="0"/>
          </a:p>
          <a:p>
            <a:pPr>
              <a:lnSpc>
                <a:spcPct val="130000"/>
              </a:lnSpc>
            </a:pPr>
            <a:r>
              <a:rPr lang="zh-CN" altLang="en-US" sz="3600" dirty="0">
                <a:sym typeface="+mn-ea"/>
              </a:rPr>
              <a:t>渐进式</a:t>
            </a:r>
            <a:r>
              <a:rPr lang="en-US" altLang="zh-CN" sz="3600" dirty="0">
                <a:sym typeface="+mn-ea"/>
              </a:rPr>
              <a:t>JavaScript</a:t>
            </a:r>
            <a:r>
              <a:rPr lang="zh-CN" altLang="en-US" sz="3600" dirty="0">
                <a:sym typeface="+mn-ea"/>
              </a:rPr>
              <a:t>框架</a:t>
            </a:r>
            <a:endParaRPr lang="en-US" altLang="zh-CN" sz="3600" dirty="0">
              <a:sym typeface="+mn-ea"/>
            </a:endParaRPr>
          </a:p>
          <a:p>
            <a:pPr>
              <a:lnSpc>
                <a:spcPct val="130000"/>
              </a:lnSpc>
            </a:pPr>
            <a:r>
              <a:rPr lang="zh-CN" altLang="en-US" sz="3600" dirty="0">
                <a:sym typeface="+mn-ea"/>
              </a:rPr>
              <a:t>Vue</a:t>
            </a:r>
            <a:r>
              <a:rPr lang="zh-CN" altLang="en-US" dirty="0"/>
              <a:t>的核心库只关注视图层，它不仅易于上手，还便于与第三方库或既有项目整合。</a:t>
            </a:r>
            <a:endParaRPr lang="zh-CN" altLang="en-US" sz="3600" dirty="0">
              <a:sym typeface="+mn-ea"/>
            </a:endParaRPr>
          </a:p>
          <a:p>
            <a:pPr marL="285750" lvl="0" indent="-285750">
              <a:lnSpc>
                <a:spcPct val="100000"/>
              </a:lnSpc>
              <a:spcBef>
                <a:spcPct val="0"/>
              </a:spcBef>
              <a:buFont typeface="Wingdings" panose="05000000000000000000" pitchFamily="2" charset="2"/>
              <a:buChar char="Ø"/>
            </a:pPr>
            <a:r>
              <a:rPr lang="zh-CN" altLang="en-US" dirty="0"/>
              <a:t>当与</a:t>
            </a:r>
            <a:r>
              <a:rPr lang="zh-CN" altLang="en-US" dirty="0">
                <a:hlinkClick r:id="rId2"/>
              </a:rPr>
              <a:t>单文件组件</a:t>
            </a:r>
            <a:r>
              <a:rPr lang="zh-CN" altLang="en-US" dirty="0"/>
              <a:t>和 </a:t>
            </a:r>
            <a:r>
              <a:rPr lang="en-US" altLang="zh-CN" dirty="0" err="1">
                <a:hlinkClick r:id="rId3"/>
              </a:rPr>
              <a:t>Vue</a:t>
            </a:r>
            <a:r>
              <a:rPr lang="en-US" altLang="zh-CN" dirty="0">
                <a:hlinkClick r:id="rId3"/>
              </a:rPr>
              <a:t> </a:t>
            </a:r>
            <a:r>
              <a:rPr lang="zh-CN" altLang="en-US" dirty="0">
                <a:hlinkClick r:id="rId3"/>
              </a:rPr>
              <a:t>生态系统支持的库</a:t>
            </a:r>
            <a:r>
              <a:rPr lang="zh-CN" altLang="en-US" dirty="0"/>
              <a:t>结合使用时，</a:t>
            </a:r>
            <a:r>
              <a:rPr lang="en-US" altLang="zh-CN" dirty="0" err="1"/>
              <a:t>Vue</a:t>
            </a:r>
            <a:r>
              <a:rPr lang="en-US" altLang="zh-CN" dirty="0"/>
              <a:t> </a:t>
            </a:r>
            <a:r>
              <a:rPr lang="zh-CN" altLang="en-US" dirty="0"/>
              <a:t>也完全能够为复杂的单页应用程序提供驱动。</a:t>
            </a:r>
            <a:endParaRPr lang="zh-CN" altLang="en-US" sz="3600" dirty="0">
              <a:sym typeface="+mn-ea"/>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7232D-E516-428B-9286-9A42CDF65A66}"/>
              </a:ext>
            </a:extLst>
          </p:cNvPr>
          <p:cNvSpPr>
            <a:spLocks noGrp="1"/>
          </p:cNvSpPr>
          <p:nvPr>
            <p:ph type="ctrTitle"/>
          </p:nvPr>
        </p:nvSpPr>
        <p:spPr/>
        <p:txBody>
          <a:bodyPr/>
          <a:lstStyle/>
          <a:p>
            <a:r>
              <a:rPr lang="zh-CN" altLang="en-US" dirty="0"/>
              <a:t>简写形式</a:t>
            </a:r>
          </a:p>
        </p:txBody>
      </p:sp>
      <p:sp>
        <p:nvSpPr>
          <p:cNvPr id="5" name="副标题 4"/>
          <p:cNvSpPr>
            <a:spLocks noGrp="1"/>
          </p:cNvSpPr>
          <p:nvPr>
            <p:ph type="subTitle" idx="1"/>
          </p:nvPr>
        </p:nvSpPr>
        <p:spPr/>
        <p:txBody>
          <a:bodyPr>
            <a:normAutofit fontScale="92500"/>
          </a:bodyPr>
          <a:lstStyle/>
          <a:p>
            <a:r>
              <a:rPr lang="zh-CN" altLang="en-US" dirty="0"/>
              <a:t>大多数情况下，我们可能想在 </a:t>
            </a:r>
            <a:r>
              <a:rPr lang="en-US" altLang="zh-CN" dirty="0"/>
              <a:t>bind </a:t>
            </a:r>
            <a:r>
              <a:rPr lang="zh-CN" altLang="en-US" dirty="0"/>
              <a:t>和 </a:t>
            </a:r>
            <a:r>
              <a:rPr lang="en-US" altLang="zh-CN" dirty="0"/>
              <a:t>update </a:t>
            </a:r>
            <a:r>
              <a:rPr lang="zh-CN" altLang="en-US" dirty="0"/>
              <a:t>钩子上做重复动作，并且不想关心其它的钩子函数。可以这样写</a:t>
            </a:r>
            <a:r>
              <a:rPr lang="en-US" altLang="zh-CN" dirty="0"/>
              <a:t>:</a:t>
            </a:r>
            <a:endParaRPr lang="zh-CN" altLang="en-US" b="1" dirty="0"/>
          </a:p>
          <a:p>
            <a:pPr marL="0" indent="0">
              <a:lnSpc>
                <a:spcPct val="130000"/>
              </a:lnSpc>
              <a:buNone/>
            </a:pPr>
            <a:r>
              <a:rPr lang="en-US" altLang="zh-CN" sz="3600" dirty="0" err="1"/>
              <a:t>Vue.directive</a:t>
            </a:r>
            <a:r>
              <a:rPr lang="en-US" altLang="zh-CN" sz="3600" dirty="0"/>
              <a:t>('color-swatch', function (el, binding) {</a:t>
            </a:r>
          </a:p>
          <a:p>
            <a:pPr marL="0" indent="0">
              <a:lnSpc>
                <a:spcPct val="130000"/>
              </a:lnSpc>
              <a:buNone/>
            </a:pPr>
            <a:r>
              <a:rPr lang="en-US" altLang="zh-CN" sz="3600" dirty="0"/>
              <a:t>  </a:t>
            </a:r>
            <a:r>
              <a:rPr lang="en-US" altLang="zh-CN" sz="3600" dirty="0" err="1"/>
              <a:t>el.style.backgroundColor</a:t>
            </a:r>
            <a:r>
              <a:rPr lang="en-US" altLang="zh-CN" sz="3600" dirty="0"/>
              <a:t> = </a:t>
            </a:r>
            <a:r>
              <a:rPr lang="en-US" altLang="zh-CN" sz="3600" dirty="0" err="1"/>
              <a:t>binding.value</a:t>
            </a:r>
            <a:endParaRPr lang="en-US" altLang="zh-CN" sz="3600" dirty="0"/>
          </a:p>
          <a:p>
            <a:pPr marL="0" indent="0">
              <a:lnSpc>
                <a:spcPct val="130000"/>
              </a:lnSpc>
              <a:buNone/>
            </a:pPr>
            <a:r>
              <a:rPr lang="en-US" altLang="zh-CN" sz="3600" dirty="0"/>
              <a:t>})</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1548582"/>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ym typeface="+mn-ea"/>
              </a:rPr>
              <a:t>渐进式</a:t>
            </a:r>
            <a:endParaRPr lang="zh-CN" altLang="en-US" dirty="0"/>
          </a:p>
        </p:txBody>
      </p:sp>
      <p:sp>
        <p:nvSpPr>
          <p:cNvPr id="3" name="副标题 2"/>
          <p:cNvSpPr>
            <a:spLocks noGrp="1"/>
          </p:cNvSpPr>
          <p:nvPr>
            <p:ph type="subTitle" idx="1"/>
          </p:nvPr>
        </p:nvSpPr>
        <p:spPr/>
        <p:txBody>
          <a:bodyPr>
            <a:normAutofit fontScale="77500" lnSpcReduction="20000"/>
          </a:bodyPr>
          <a:lstStyle/>
          <a:p>
            <a:pPr marL="0" indent="0">
              <a:buNone/>
            </a:pPr>
            <a:r>
              <a:rPr lang="zh-CN" altLang="en-US" dirty="0"/>
              <a:t>根据项目需求，选择不同的维度去使用它</a:t>
            </a:r>
            <a:endParaRPr lang="en-US" altLang="zh-CN" dirty="0"/>
          </a:p>
          <a:p>
            <a:pPr marL="742950" indent="-742950">
              <a:buFont typeface="+mj-lt"/>
              <a:buAutoNum type="arabicPeriod"/>
            </a:pPr>
            <a:r>
              <a:rPr lang="zh-CN" altLang="en-US" dirty="0"/>
              <a:t>利用</a:t>
            </a:r>
            <a:r>
              <a:rPr lang="en-US" altLang="zh-CN" dirty="0" err="1"/>
              <a:t>vue</a:t>
            </a:r>
            <a:r>
              <a:rPr lang="zh-CN" altLang="en-US" dirty="0"/>
              <a:t>去构建视图层，做一些表单提交、验证</a:t>
            </a:r>
            <a:endParaRPr lang="en-US" altLang="zh-CN" dirty="0"/>
          </a:p>
          <a:p>
            <a:pPr marL="742950" indent="-742950">
              <a:buFont typeface="+mj-lt"/>
              <a:buAutoNum type="arabicPeriod"/>
            </a:pPr>
            <a:r>
              <a:rPr lang="zh-CN" altLang="en-US" dirty="0"/>
              <a:t>前后端分离，开始尝试单页面应用，开始了解</a:t>
            </a:r>
            <a:r>
              <a:rPr lang="en-US" altLang="zh-CN" dirty="0"/>
              <a:t>webpack</a:t>
            </a:r>
            <a:r>
              <a:rPr lang="zh-CN" altLang="en-US" dirty="0"/>
              <a:t>、</a:t>
            </a:r>
            <a:r>
              <a:rPr lang="en-US" altLang="zh-CN" dirty="0" err="1"/>
              <a:t>vue</a:t>
            </a:r>
            <a:r>
              <a:rPr lang="en-US" altLang="zh-CN" dirty="0"/>
              <a:t>-router</a:t>
            </a:r>
            <a:r>
              <a:rPr lang="zh-CN" altLang="en-US" dirty="0"/>
              <a:t>、提取组件</a:t>
            </a:r>
            <a:endParaRPr lang="en-US" altLang="zh-CN" dirty="0"/>
          </a:p>
          <a:p>
            <a:pPr marL="742950" indent="-742950">
              <a:buFont typeface="+mj-lt"/>
              <a:buAutoNum type="arabicPeriod"/>
            </a:pPr>
            <a:r>
              <a:rPr lang="zh-CN" altLang="en-US" dirty="0"/>
              <a:t>大量的数据在组件之间交互频繁，然后你就会发现，</a:t>
            </a:r>
            <a:r>
              <a:rPr lang="en-US" altLang="zh-CN" dirty="0" err="1"/>
              <a:t>vuex</a:t>
            </a:r>
            <a:r>
              <a:rPr lang="zh-CN" altLang="en-US" dirty="0"/>
              <a:t>在组件间处理数据得心应手</a:t>
            </a:r>
            <a:endParaRPr lang="en-US" altLang="zh-CN" dirty="0"/>
          </a:p>
          <a:p>
            <a:pPr marL="742950" indent="-742950">
              <a:buFont typeface="+mj-lt"/>
              <a:buAutoNum type="arabicPeriod"/>
            </a:pPr>
            <a:r>
              <a:rPr lang="zh-CN" altLang="en-US" dirty="0"/>
              <a:t>底层对</a:t>
            </a:r>
            <a:r>
              <a:rPr lang="en-US" altLang="zh-CN" dirty="0" err="1"/>
              <a:t>seo</a:t>
            </a:r>
            <a:r>
              <a:rPr lang="zh-CN" altLang="en-US" dirty="0"/>
              <a:t>不好，页面加载还可以更快，这时又开始用起了</a:t>
            </a:r>
            <a:r>
              <a:rPr lang="en-US" altLang="zh-CN" dirty="0"/>
              <a:t>SSR</a:t>
            </a:r>
          </a:p>
          <a:p>
            <a:pPr marL="742950" indent="-742950">
              <a:buFont typeface="+mj-lt"/>
              <a:buAutoNum type="arabicPeriod"/>
            </a:pPr>
            <a:r>
              <a:rPr lang="zh-CN" altLang="en-US" dirty="0"/>
              <a:t>开始针对</a:t>
            </a:r>
            <a:r>
              <a:rPr lang="en-US" altLang="zh-CN" dirty="0" err="1"/>
              <a:t>vm</a:t>
            </a:r>
            <a:r>
              <a:rPr lang="zh-CN" altLang="en-US" dirty="0"/>
              <a:t>写起单元测试、</a:t>
            </a:r>
            <a:r>
              <a:rPr lang="en-US" altLang="zh-CN" dirty="0"/>
              <a:t>UI</a:t>
            </a:r>
            <a:r>
              <a:rPr lang="zh-CN" altLang="en-US" dirty="0"/>
              <a:t>测试</a:t>
            </a:r>
          </a:p>
        </p:txBody>
      </p:sp>
    </p:spTree>
    <p:extLst>
      <p:ext uri="{BB962C8B-B14F-4D97-AF65-F5344CB8AC3E}">
        <p14:creationId xmlns:p14="http://schemas.microsoft.com/office/powerpoint/2010/main" val="296721774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框架</a:t>
            </a:r>
          </a:p>
        </p:txBody>
      </p:sp>
      <p:sp>
        <p:nvSpPr>
          <p:cNvPr id="3" name="副标题 2"/>
          <p:cNvSpPr>
            <a:spLocks noGrp="1"/>
          </p:cNvSpPr>
          <p:nvPr>
            <p:ph type="subTitle" idx="1"/>
          </p:nvPr>
        </p:nvSpPr>
        <p:spPr/>
        <p:txBody>
          <a:bodyPr>
            <a:normAutofit fontScale="70000" lnSpcReduction="20000"/>
          </a:bodyPr>
          <a:lstStyle/>
          <a:p>
            <a:r>
              <a:rPr lang="zh-CN" altLang="en-US" dirty="0"/>
              <a:t>框架（</a:t>
            </a:r>
            <a:r>
              <a:rPr lang="en-US" altLang="zh-CN" dirty="0"/>
              <a:t>framework</a:t>
            </a:r>
            <a:r>
              <a:rPr lang="zh-CN" altLang="en-US" dirty="0"/>
              <a:t>）是一个基本概念上的结构，用于去解决或者处理复杂的问题。简单说就是使用别人搭好的舞台，你来做表演。</a:t>
            </a:r>
            <a:endParaRPr lang="en-US" altLang="zh-CN" dirty="0"/>
          </a:p>
          <a:p>
            <a:r>
              <a:rPr lang="zh-CN" altLang="en-US" dirty="0"/>
              <a:t>使用成熟的框架，就相当于让别人帮你完成一些基础工作，你只需要集中精力完成系统的业务逻辑设计。框架可以处理系统很多细节问题，比如：事物处理，安全性，数据流控制等问题。</a:t>
            </a:r>
          </a:p>
          <a:p>
            <a:r>
              <a:rPr lang="zh-CN" altLang="en-US" dirty="0"/>
              <a:t>而且它是不断升级的，你可以直接享受别人升级代码带来的好处。 </a:t>
            </a:r>
          </a:p>
          <a:p>
            <a:r>
              <a:rPr lang="zh-CN" altLang="en-US" dirty="0"/>
              <a:t>框架最重要的目标是提高企业的竞争能力，包括降低成本、提高质量、改善客户满意程度，控制进度等方面。</a:t>
            </a:r>
          </a:p>
          <a:p>
            <a:endParaRPr lang="zh-CN" altLang="en-US" dirty="0"/>
          </a:p>
        </p:txBody>
      </p:sp>
    </p:spTree>
    <p:extLst>
      <p:ext uri="{BB962C8B-B14F-4D97-AF65-F5344CB8AC3E}">
        <p14:creationId xmlns:p14="http://schemas.microsoft.com/office/powerpoint/2010/main" val="3972992421"/>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b="1" dirty="0">
                <a:latin typeface="微软雅黑" panose="020B0503020204020204" pitchFamily="34" charset="-122"/>
                <a:ea typeface="微软雅黑" panose="020B0503020204020204" pitchFamily="34" charset="-122"/>
                <a:sym typeface="+mn-ea"/>
              </a:rPr>
              <a:t>MVVM</a:t>
            </a:r>
          </a:p>
        </p:txBody>
      </p:sp>
      <p:pic>
        <p:nvPicPr>
          <p:cNvPr id="2" name="图片 1">
            <a:extLst>
              <a:ext uri="{FF2B5EF4-FFF2-40B4-BE49-F238E27FC236}">
                <a16:creationId xmlns:a16="http://schemas.microsoft.com/office/drawing/2014/main" id="{6CA06BA2-F13E-4AF1-9F78-5D88C4C11480}"/>
              </a:ext>
            </a:extLst>
          </p:cNvPr>
          <p:cNvPicPr>
            <a:picLocks noChangeAspect="1"/>
          </p:cNvPicPr>
          <p:nvPr/>
        </p:nvPicPr>
        <p:blipFill>
          <a:blip r:embed="rId2"/>
          <a:stretch>
            <a:fillRect/>
          </a:stretch>
        </p:blipFill>
        <p:spPr>
          <a:xfrm>
            <a:off x="1984653" y="1409525"/>
            <a:ext cx="8222693" cy="4038950"/>
          </a:xfrm>
          <a:prstGeom prst="rect">
            <a:avLst/>
          </a:prstGeom>
        </p:spPr>
      </p:pic>
    </p:spTree>
    <p:extLst>
      <p:ext uri="{BB962C8B-B14F-4D97-AF65-F5344CB8AC3E}">
        <p14:creationId xmlns:p14="http://schemas.microsoft.com/office/powerpoint/2010/main" val="163247129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MVVM</a:t>
            </a:r>
            <a:r>
              <a:rPr lang="zh-CN" altLang="en-US" dirty="0">
                <a:sym typeface="+mn-ea"/>
              </a:rPr>
              <a:t>关键点</a:t>
            </a:r>
            <a:endParaRPr lang="zh-CN" altLang="en-US" dirty="0">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r>
              <a:rPr lang="zh-CN" altLang="en-US" sz="3600" dirty="0"/>
              <a:t>Model-View-ViewModel</a:t>
            </a:r>
          </a:p>
          <a:p>
            <a:r>
              <a:rPr lang="zh-CN" altLang="en-US" sz="3600" dirty="0"/>
              <a:t>当</a:t>
            </a:r>
            <a:r>
              <a:rPr lang="en-US" altLang="zh-CN" sz="3600" dirty="0"/>
              <a:t>View(</a:t>
            </a:r>
            <a:r>
              <a:rPr lang="zh-CN" altLang="en-US" sz="3600" dirty="0"/>
              <a:t>视图层</a:t>
            </a:r>
            <a:r>
              <a:rPr lang="en-US" altLang="zh-CN" sz="3600" dirty="0"/>
              <a:t>)</a:t>
            </a:r>
            <a:r>
              <a:rPr lang="zh-CN" altLang="en-US" sz="3600" dirty="0"/>
              <a:t>变化时，会自动更新到</a:t>
            </a:r>
            <a:r>
              <a:rPr lang="en-US" altLang="zh-CN" sz="3600" dirty="0" err="1"/>
              <a:t>ViewModel</a:t>
            </a:r>
            <a:r>
              <a:rPr lang="en-US" altLang="zh-CN" sz="3600" dirty="0"/>
              <a:t>(</a:t>
            </a:r>
            <a:r>
              <a:rPr lang="zh-CN" altLang="en-US" sz="3600" dirty="0"/>
              <a:t>视图模型</a:t>
            </a:r>
            <a:r>
              <a:rPr lang="en-US" altLang="zh-CN" sz="3600" dirty="0"/>
              <a:t>),</a:t>
            </a:r>
            <a:r>
              <a:rPr lang="zh-CN" altLang="en-US" sz="3600" dirty="0"/>
              <a:t>反之亦然。</a:t>
            </a:r>
            <a:endParaRPr lang="en-US" altLang="zh-CN" sz="3600" dirty="0"/>
          </a:p>
          <a:p>
            <a:r>
              <a:rPr lang="en-US" altLang="zh-CN" sz="3600" dirty="0"/>
              <a:t>View</a:t>
            </a:r>
            <a:r>
              <a:rPr lang="zh-CN" altLang="en-US" sz="3600" dirty="0"/>
              <a:t>和</a:t>
            </a:r>
            <a:r>
              <a:rPr lang="en-US" altLang="zh-CN" sz="3600" dirty="0" err="1"/>
              <a:t>ViewModel</a:t>
            </a:r>
            <a:r>
              <a:rPr lang="zh-CN" altLang="en-US" sz="3600" dirty="0"/>
              <a:t>之间通过双向绑定（</a:t>
            </a:r>
            <a:r>
              <a:rPr lang="en-US" altLang="zh-CN" sz="3600" dirty="0"/>
              <a:t>data-binding</a:t>
            </a:r>
            <a:r>
              <a:rPr lang="zh-CN" altLang="en-US" sz="3600" dirty="0"/>
              <a:t>）建立联系</a:t>
            </a:r>
          </a:p>
          <a:p>
            <a:r>
              <a:rPr lang="zh-CN" altLang="en-US" sz="3600" dirty="0"/>
              <a:t>View持有ViewModel的引用，但是ViewModel没有任何View的信息</a:t>
            </a:r>
          </a:p>
        </p:txBody>
      </p:sp>
    </p:spTree>
    <p:extLst>
      <p:ext uri="{BB962C8B-B14F-4D97-AF65-F5344CB8AC3E}">
        <p14:creationId xmlns:p14="http://schemas.microsoft.com/office/powerpoint/2010/main" val="2406233402"/>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sym typeface="+mn-ea"/>
              </a:rPr>
              <a:t>MVVM</a:t>
            </a:r>
            <a:r>
              <a:rPr lang="zh-CN" altLang="en-US" dirty="0">
                <a:sym typeface="+mn-ea"/>
              </a:rPr>
              <a:t>优点</a:t>
            </a:r>
            <a:endParaRPr lang="zh-CN" altLang="en-US" dirty="0">
              <a:latin typeface="微软雅黑" panose="020B0503020204020204" pitchFamily="34" charset="-122"/>
              <a:ea typeface="微软雅黑" panose="020B0503020204020204" pitchFamily="34" charset="-122"/>
            </a:endParaRPr>
          </a:p>
        </p:txBody>
      </p:sp>
      <p:sp>
        <p:nvSpPr>
          <p:cNvPr id="5" name="副标题 4"/>
          <p:cNvSpPr>
            <a:spLocks noGrp="1"/>
          </p:cNvSpPr>
          <p:nvPr>
            <p:ph type="subTitle" idx="1"/>
          </p:nvPr>
        </p:nvSpPr>
        <p:spPr/>
        <p:txBody>
          <a:bodyPr>
            <a:normAutofit/>
          </a:bodyPr>
          <a:lstStyle/>
          <a:p>
            <a:r>
              <a:rPr lang="zh-CN" altLang="en-US" sz="3600" dirty="0"/>
              <a:t>低耦合：分离视图（View）和模型（Model）</a:t>
            </a:r>
          </a:p>
          <a:p>
            <a:r>
              <a:rPr lang="zh-CN" altLang="en-US" sz="3600" dirty="0"/>
              <a:t>可重用性：我们把视图逻辑放在一个ViewModel里面，让很多view重用这段视图逻辑</a:t>
            </a:r>
          </a:p>
          <a:p>
            <a:r>
              <a:rPr lang="zh-CN" altLang="en-US" sz="3600" dirty="0"/>
              <a:t>独立开发：开发人员可以专注于业务逻辑和数据的开发（ViewModel），设计人员可以专注于页面设计</a:t>
            </a:r>
          </a:p>
        </p:txBody>
      </p:sp>
    </p:spTree>
    <p:extLst>
      <p:ext uri="{BB962C8B-B14F-4D97-AF65-F5344CB8AC3E}">
        <p14:creationId xmlns:p14="http://schemas.microsoft.com/office/powerpoint/2010/main" val="191987002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Why</a:t>
            </a:r>
            <a:endParaRPr lang="en-US" altLang="zh-CN" sz="4000" b="1" dirty="0">
              <a:solidFill>
                <a:schemeClr val="bg1"/>
              </a:solidFill>
              <a:latin typeface="Corbel" panose="020B0503020204020204" charset="0"/>
              <a:ea typeface="方正正纤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1584</Words>
  <Application>Microsoft Office PowerPoint</Application>
  <PresentationFormat>宽屏</PresentationFormat>
  <Paragraphs>178</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什么是Vue.js</vt:lpstr>
      <vt:lpstr>渐进式</vt:lpstr>
      <vt:lpstr>框架</vt:lpstr>
      <vt:lpstr>MVVM</vt:lpstr>
      <vt:lpstr>MVVM关键点</vt:lpstr>
      <vt:lpstr>MVVM优点</vt:lpstr>
      <vt:lpstr>PowerPoint 演示文稿</vt:lpstr>
      <vt:lpstr>Why Vue?</vt:lpstr>
      <vt:lpstr>Web开发中常见的高级功能</vt:lpstr>
      <vt:lpstr>特点</vt:lpstr>
      <vt:lpstr>React</vt:lpstr>
      <vt:lpstr>Angularjs(Angular1)</vt:lpstr>
      <vt:lpstr>Angular(Angular2~)</vt:lpstr>
      <vt:lpstr>Vue兼容性</vt:lpstr>
      <vt:lpstr>PowerPoint 演示文稿</vt:lpstr>
      <vt:lpstr>环境搭建</vt:lpstr>
      <vt:lpstr>Hello World</vt:lpstr>
      <vt:lpstr>Vue实例</vt:lpstr>
      <vt:lpstr>生命周期</vt:lpstr>
      <vt:lpstr>模板语法</vt:lpstr>
      <vt:lpstr>指令</vt:lpstr>
      <vt:lpstr>v-if</vt:lpstr>
      <vt:lpstr>v-show</vt:lpstr>
      <vt:lpstr>v-for</vt:lpstr>
      <vt:lpstr>v-on</vt:lpstr>
      <vt:lpstr>自定义指令</vt:lpstr>
      <vt:lpstr>PowerPoint 演示文稿</vt:lpstr>
      <vt:lpstr>简写形式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963838470@qq.com</cp:lastModifiedBy>
  <cp:revision>262</cp:revision>
  <dcterms:created xsi:type="dcterms:W3CDTF">2016-03-31T10:33:00Z</dcterms:created>
  <dcterms:modified xsi:type="dcterms:W3CDTF">2018-05-12T04:37:27Z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