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99" r:id="rId3"/>
    <p:sldId id="319" r:id="rId4"/>
    <p:sldId id="334" r:id="rId5"/>
    <p:sldId id="335" r:id="rId6"/>
    <p:sldId id="336" r:id="rId7"/>
    <p:sldId id="331" r:id="rId8"/>
    <p:sldId id="304" r:id="rId9"/>
    <p:sldId id="338" r:id="rId10"/>
    <p:sldId id="337" r:id="rId11"/>
    <p:sldId id="327" r:id="rId12"/>
    <p:sldId id="297" r:id="rId13"/>
    <p:sldId id="324" r:id="rId14"/>
    <p:sldId id="28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00ABE3"/>
    <a:srgbClr val="428ECE"/>
    <a:srgbClr val="18B0E3"/>
    <a:srgbClr val="08ADE3"/>
    <a:srgbClr val="14B0E3"/>
    <a:srgbClr val="65C2E3"/>
    <a:srgbClr val="19B1E3"/>
    <a:srgbClr val="0EAEE3"/>
    <a:srgbClr val="0DA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5" autoAdjust="0"/>
    <p:restoredTop sz="91050" autoAdjust="0"/>
  </p:normalViewPr>
  <p:slideViewPr>
    <p:cSldViewPr snapToGrid="0">
      <p:cViewPr varScale="1">
        <p:scale>
          <a:sx n="79" d="100"/>
          <a:sy n="79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A9A77-0CE4-4E25-84E3-55E75407559E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1A85F-987C-4966-9EA5-739D5AF14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42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9930" y="414020"/>
            <a:ext cx="10817860" cy="831215"/>
          </a:xfrm>
        </p:spPr>
        <p:txBody>
          <a:bodyPr anchor="b"/>
          <a:lstStyle>
            <a:lvl1pPr algn="l"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输入标题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09930" y="1442720"/>
            <a:ext cx="10817860" cy="5045710"/>
          </a:xfrm>
        </p:spPr>
        <p:txBody>
          <a:bodyPr/>
          <a:lstStyle>
            <a:lvl1pPr marL="342900" indent="-342900" algn="l">
              <a:lnSpc>
                <a:spcPct val="120000"/>
              </a:lnSpc>
              <a:buFont typeface="Wingdings" panose="05000000000000000000" charset="0"/>
              <a:buChar char="Ø"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输入正文</a:t>
            </a:r>
          </a:p>
          <a:p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5677-1990-4DEF-94A6-269AB3DAB6C5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6C3AE-BC06-43B9-998E-CC8415D264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ejs/awesome-vue" TargetMode="External"/><Relationship Id="rId2" Type="http://schemas.openxmlformats.org/officeDocument/2006/relationships/hyperlink" Target="https://cn.vuejs.org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hw2/svn/test2018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六边形 5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六边形 61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六边形 62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六边形 63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六边形 64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六边形 65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六边形 66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六边形 67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六边形 71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7861" y="1952711"/>
            <a:ext cx="7916655" cy="92333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zh-CN" altLang="en-US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与</a:t>
            </a:r>
            <a:r>
              <a:rPr lang="en-US" altLang="zh-CN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Webpack</a:t>
            </a:r>
            <a:r>
              <a:rPr lang="zh-CN" altLang="en-US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结合使用</a:t>
            </a:r>
            <a:endParaRPr lang="en-US" altLang="zh-CN" sz="5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25675" y="2963545"/>
            <a:ext cx="7906385" cy="22225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六边形 24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85100" y="3348528"/>
            <a:ext cx="2214880" cy="57912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作者：陈博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2" grpId="0" animBg="1"/>
      <p:bldP spid="4" grpId="0" bldLvl="0" animBg="1"/>
      <p:bldP spid="25" grpId="0" animBg="1"/>
      <p:bldP spid="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Webpack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7472EC-9493-4FF6-84F6-84E2DEDD4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98" y="1383759"/>
            <a:ext cx="10492603" cy="49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3937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命令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在控制台进入当前项目文件夹</a:t>
            </a:r>
            <a:endParaRPr lang="en-US" altLang="zh-CN" dirty="0"/>
          </a:p>
          <a:p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zh-CN" altLang="en-US" dirty="0"/>
              <a:t>安装依赖</a:t>
            </a:r>
            <a:endParaRPr lang="en-US" altLang="zh-CN" dirty="0">
              <a:sym typeface="+mn-ea"/>
            </a:endParaRPr>
          </a:p>
          <a:p>
            <a:r>
              <a:rPr lang="en-US" altLang="zh-CN" dirty="0" err="1"/>
              <a:t>npm</a:t>
            </a:r>
            <a:r>
              <a:rPr lang="en-US" altLang="zh-CN" dirty="0"/>
              <a:t> run dev </a:t>
            </a:r>
            <a:r>
              <a:rPr lang="zh-CN" altLang="en-US" dirty="0"/>
              <a:t>浏览器调试</a:t>
            </a:r>
            <a:endParaRPr lang="en-US" altLang="zh-CN" dirty="0"/>
          </a:p>
          <a:p>
            <a:r>
              <a:rPr lang="en-US" altLang="zh-CN" dirty="0" err="1"/>
              <a:t>npm</a:t>
            </a:r>
            <a:r>
              <a:rPr lang="en-US" altLang="zh-CN" dirty="0"/>
              <a:t> run build </a:t>
            </a:r>
            <a:r>
              <a:rPr lang="zh-CN" altLang="en-US" dirty="0"/>
              <a:t>打包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574939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学习方式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/>
              <a:t>官方网站</a:t>
            </a:r>
            <a:endParaRPr lang="en-US" altLang="zh-CN" sz="36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3600" dirty="0">
                <a:hlinkClick r:id="rId2"/>
              </a:rPr>
              <a:t>https://cn.vuejs.org/</a:t>
            </a:r>
            <a:r>
              <a:rPr lang="en-US" altLang="zh-CN" sz="1600" dirty="0"/>
              <a:t>  </a:t>
            </a:r>
          </a:p>
          <a:p>
            <a:pPr>
              <a:lnSpc>
                <a:spcPct val="130000"/>
              </a:lnSpc>
            </a:pPr>
            <a:r>
              <a:rPr lang="en-US" altLang="zh-CN" sz="3600" dirty="0" err="1"/>
              <a:t>vue</a:t>
            </a:r>
            <a:r>
              <a:rPr lang="zh-CN" altLang="en-US" sz="3600" dirty="0"/>
              <a:t>资源合集</a:t>
            </a:r>
            <a:endParaRPr lang="en-US" altLang="zh-CN" sz="36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3600" dirty="0">
                <a:hlinkClick r:id="rId3"/>
              </a:rPr>
              <a:t>https://github.com/vuejs/awesome-vue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自己学着去写一个小的项目，不会的问题百度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自己动手实践，才能发现更多的问题</a:t>
            </a:r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>
                <a:sym typeface="+mn-ea"/>
              </a:rPr>
              <a:t>使用</a:t>
            </a:r>
            <a:r>
              <a:rPr lang="en-US" altLang="zh-CN" dirty="0" err="1">
                <a:sym typeface="+mn-ea"/>
              </a:rPr>
              <a:t>Vue</a:t>
            </a:r>
            <a:r>
              <a:rPr lang="zh-CN" altLang="en-US" dirty="0">
                <a:sym typeface="+mn-ea"/>
              </a:rPr>
              <a:t>框架构建一个</a:t>
            </a:r>
            <a:r>
              <a:rPr lang="en-US" altLang="zh-CN" dirty="0" err="1">
                <a:sym typeface="+mn-ea"/>
              </a:rPr>
              <a:t>ToDoList</a:t>
            </a:r>
            <a:r>
              <a:rPr lang="zh-CN" altLang="en-US" dirty="0">
                <a:sym typeface="+mn-ea"/>
              </a:rPr>
              <a:t>项目</a:t>
            </a:r>
            <a:endParaRPr lang="en-US" altLang="zh-CN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>
                <a:sym typeface="+mn-ea"/>
              </a:rPr>
              <a:t>可以新增待办任务</a:t>
            </a:r>
            <a:endParaRPr lang="en-US" altLang="zh-CN" sz="2600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>
                <a:sym typeface="+mn-ea"/>
              </a:rPr>
              <a:t>可以删除待办任务</a:t>
            </a:r>
            <a:endParaRPr lang="en-US" altLang="zh-CN" sz="2600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>
                <a:sym typeface="+mn-ea"/>
              </a:rPr>
              <a:t>待办任务状态包含进行中、已完成，进行中任务可以转换成已完成，已完成可以转换为进行中</a:t>
            </a:r>
            <a:endParaRPr lang="en-US" altLang="zh-CN" sz="2600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>
                <a:sym typeface="+mn-ea"/>
              </a:rPr>
              <a:t>待办任务状态是列表的筛选条件</a:t>
            </a:r>
            <a:endParaRPr lang="en-US" altLang="zh-CN" sz="2600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>
                <a:sym typeface="+mn-ea"/>
              </a:rPr>
              <a:t>显示各待办任务状态任务条数</a:t>
            </a:r>
            <a:endParaRPr lang="en-US" altLang="zh-CN" sz="2600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>
                <a:sym typeface="+mn-ea"/>
              </a:rPr>
              <a:t>不要使用</a:t>
            </a:r>
            <a:r>
              <a:rPr lang="en-US" altLang="zh-CN" sz="2600" dirty="0" err="1">
                <a:sym typeface="+mn-ea"/>
              </a:rPr>
              <a:t>webpack</a:t>
            </a:r>
            <a:r>
              <a:rPr lang="zh-CN" altLang="en-US" sz="2600" dirty="0">
                <a:sym typeface="+mn-ea"/>
              </a:rPr>
              <a:t>打包工具</a:t>
            </a:r>
            <a:r>
              <a:rPr lang="en-US" altLang="zh-CN" sz="2600" dirty="0">
                <a:sym typeface="+mn-ea"/>
              </a:rPr>
              <a:t>(</a:t>
            </a:r>
            <a:r>
              <a:rPr lang="zh-CN" altLang="en-US" sz="2600" dirty="0">
                <a:sym typeface="+mn-ea"/>
              </a:rPr>
              <a:t>不方便查看作业）</a:t>
            </a:r>
            <a:endParaRPr lang="en-US" altLang="zh-CN" sz="2600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提交至</a:t>
            </a:r>
            <a:r>
              <a:rPr lang="en-US" altLang="zh-CN" dirty="0">
                <a:sym typeface="+mn-ea"/>
              </a:rPr>
              <a:t>SVN</a:t>
            </a:r>
            <a:r>
              <a:rPr lang="zh-CN" altLang="en-US" dirty="0">
                <a:sym typeface="+mn-ea"/>
              </a:rPr>
              <a:t>个人目录下</a:t>
            </a:r>
            <a:r>
              <a:rPr lang="en-US" altLang="zh-CN" dirty="0" err="1">
                <a:sym typeface="+mn-ea"/>
              </a:rPr>
              <a:t>Vue</a:t>
            </a:r>
            <a:r>
              <a:rPr lang="zh-CN" altLang="en-US" dirty="0">
                <a:sym typeface="+mn-ea"/>
              </a:rPr>
              <a:t>文件夹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(</a:t>
            </a:r>
            <a:r>
              <a:rPr lang="en-US" altLang="zh-CN" sz="3600" dirty="0">
                <a:hlinkClick r:id="rId2"/>
              </a:rPr>
              <a:t>http://hw2/svn/test2018/</a:t>
            </a:r>
            <a:r>
              <a:rPr lang="zh-CN" altLang="en-US" sz="3600" dirty="0"/>
              <a:t>电脑登录名</a:t>
            </a:r>
            <a:r>
              <a:rPr lang="en-US" altLang="zh-CN" sz="3600" dirty="0"/>
              <a:t>/</a:t>
            </a:r>
            <a:r>
              <a:rPr lang="en-US" altLang="zh-CN" sz="3600" dirty="0" err="1"/>
              <a:t>Vue</a:t>
            </a:r>
            <a:r>
              <a:rPr lang="en-US" altLang="zh-CN" dirty="0">
                <a:sym typeface="+mn-ea"/>
              </a:rPr>
              <a:t>)</a:t>
            </a:r>
          </a:p>
          <a:p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月</a:t>
            </a:r>
            <a:r>
              <a:rPr lang="en-US" altLang="zh-CN" dirty="0">
                <a:sym typeface="+mn-ea"/>
              </a:rPr>
              <a:t>23</a:t>
            </a:r>
            <a:r>
              <a:rPr lang="zh-CN" altLang="en-US" dirty="0">
                <a:sym typeface="+mn-ea"/>
              </a:rPr>
              <a:t>日前交作业（截止至</a:t>
            </a:r>
            <a:r>
              <a:rPr lang="en-US" altLang="zh-CN" dirty="0">
                <a:sym typeface="+mn-ea"/>
              </a:rPr>
              <a:t>14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00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077848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951824" y="2521036"/>
            <a:ext cx="4754880" cy="131064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谢谢大家</a:t>
            </a:r>
            <a:r>
              <a:rPr lang="en-US" altLang="zh-CN" sz="80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!</a:t>
            </a:r>
          </a:p>
        </p:txBody>
      </p:sp>
      <p:sp>
        <p:nvSpPr>
          <p:cNvPr id="27" name="六边形 2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六边形 27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六边形 28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六边形 30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六边形 31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六边形 32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六边形 33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六边形 34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35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447803"/>
            <a:ext cx="2828456" cy="2540001"/>
            <a:chOff x="4706287" y="1447803"/>
            <a:chExt cx="2828456" cy="2540001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279901" y="1635764"/>
              <a:ext cx="2072640" cy="2352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>
                  <a:solidFill>
                    <a:srgbClr val="18B0E3"/>
                  </a:solidFill>
                  <a:latin typeface="Agency FB" panose="020B0503020202020204" pitchFamily="34" charset="0"/>
                </a:rPr>
                <a:t>02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7886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.</a:t>
            </a:r>
            <a:r>
              <a:rPr lang="en-US" altLang="zh-CN" sz="4000" b="1" dirty="0" err="1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Vue</a:t>
            </a:r>
            <a:r>
              <a:rPr lang="zh-CN" altLang="en-US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文件</a:t>
            </a:r>
            <a:endParaRPr lang="en-US" altLang="zh-CN" sz="4000" b="1" dirty="0">
              <a:solidFill>
                <a:schemeClr val="bg1"/>
              </a:solidFill>
              <a:latin typeface="Corbel" panose="020B0503020204020204" charset="0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自定义组件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/>
              <a:t>声明组件</a:t>
            </a:r>
            <a:endParaRPr lang="en-US" altLang="zh-CN" sz="36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500" dirty="0" err="1"/>
              <a:t>Vue.component</a:t>
            </a:r>
            <a:r>
              <a:rPr lang="en-US" altLang="zh-CN" sz="2500" dirty="0"/>
              <a:t>('</a:t>
            </a:r>
            <a:r>
              <a:rPr lang="en-US" altLang="zh-CN" sz="2500" dirty="0" err="1"/>
              <a:t>myButton</a:t>
            </a:r>
            <a:r>
              <a:rPr lang="en-US" altLang="zh-CN" sz="2500" dirty="0"/>
              <a:t>', {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500" dirty="0"/>
              <a:t>     template: '&lt;button class="</a:t>
            </a:r>
            <a:r>
              <a:rPr lang="en-US" altLang="zh-CN" sz="2500" dirty="0" err="1"/>
              <a:t>btn</a:t>
            </a:r>
            <a:r>
              <a:rPr lang="en-US" altLang="zh-CN" sz="2500" dirty="0"/>
              <a:t>"&gt;</a:t>
            </a:r>
            <a:r>
              <a:rPr lang="zh-CN" altLang="en-US" sz="2500" dirty="0"/>
              <a:t>第一个按钮</a:t>
            </a:r>
            <a:r>
              <a:rPr lang="en-US" altLang="zh-CN" sz="2500" dirty="0"/>
              <a:t>&lt;/button&gt;'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500" dirty="0"/>
              <a:t>});</a:t>
            </a:r>
          </a:p>
          <a:p>
            <a:pPr>
              <a:lnSpc>
                <a:spcPct val="130000"/>
              </a:lnSpc>
            </a:pPr>
            <a:r>
              <a:rPr lang="zh-CN" altLang="en-US" sz="3600" dirty="0"/>
              <a:t>调用组件</a:t>
            </a:r>
            <a:endParaRPr lang="en-US" altLang="zh-CN" sz="36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3600" dirty="0"/>
              <a:t>&lt;my-button&gt;&lt;/my-button&gt;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51753" y="496111"/>
            <a:ext cx="10876037" cy="5992319"/>
          </a:xfrm>
        </p:spPr>
        <p:txBody>
          <a:bodyPr>
            <a:normAutofit fontScale="675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/>
              <a:t>Vue.component</a:t>
            </a:r>
            <a:r>
              <a:rPr lang="zh-CN" altLang="en-US" dirty="0"/>
              <a:t>在很多中小规模的项目中运作的很好，在这些项目里 </a:t>
            </a:r>
            <a:r>
              <a:rPr lang="en-US" altLang="zh-CN" dirty="0"/>
              <a:t>JavaScript </a:t>
            </a:r>
            <a:r>
              <a:rPr lang="zh-CN" altLang="en-US" dirty="0"/>
              <a:t>只被用来加强特定的视图。</a:t>
            </a:r>
            <a:endParaRPr lang="en-US" altLang="zh-CN" sz="3600" dirty="0"/>
          </a:p>
          <a:p>
            <a:pPr>
              <a:lnSpc>
                <a:spcPct val="130000"/>
              </a:lnSpc>
            </a:pPr>
            <a:r>
              <a:rPr lang="zh-CN" altLang="en-US" dirty="0"/>
              <a:t>但当在更复杂的项目中，或者你的前端完全由 </a:t>
            </a:r>
            <a:r>
              <a:rPr lang="en-US" altLang="zh-CN" dirty="0"/>
              <a:t>JavaScript </a:t>
            </a:r>
            <a:r>
              <a:rPr lang="zh-CN" altLang="en-US" dirty="0"/>
              <a:t>驱动的时候，下面这些缺点将变得非常明显：</a:t>
            </a:r>
            <a:endParaRPr lang="en-US" altLang="zh-CN" dirty="0"/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3600" dirty="0"/>
              <a:t>全局定义 </a:t>
            </a:r>
            <a:r>
              <a:rPr lang="en-US" altLang="zh-CN" sz="3600" dirty="0"/>
              <a:t>(Global definitions) </a:t>
            </a:r>
            <a:r>
              <a:rPr lang="zh-CN" altLang="en-US" sz="3600" dirty="0"/>
              <a:t>强制要求每个 </a:t>
            </a:r>
            <a:r>
              <a:rPr lang="en-US" altLang="zh-CN" sz="3600" dirty="0"/>
              <a:t>component </a:t>
            </a:r>
            <a:r>
              <a:rPr lang="zh-CN" altLang="en-US" sz="3600" dirty="0"/>
              <a:t>中的命名不得重复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3600" dirty="0"/>
              <a:t>字符串模板 </a:t>
            </a:r>
            <a:r>
              <a:rPr lang="en-US" altLang="zh-CN" sz="3600" dirty="0"/>
              <a:t>(String templates) </a:t>
            </a:r>
            <a:r>
              <a:rPr lang="zh-CN" altLang="en-US" sz="3600" dirty="0"/>
              <a:t>缺乏语法高亮，在 </a:t>
            </a:r>
            <a:r>
              <a:rPr lang="en-US" altLang="zh-CN" sz="3600" dirty="0"/>
              <a:t>HTML </a:t>
            </a:r>
            <a:r>
              <a:rPr lang="zh-CN" altLang="en-US" sz="3600" dirty="0"/>
              <a:t>有多行的时候，需要用到丑陋的 </a:t>
            </a:r>
            <a:r>
              <a:rPr lang="en-US" altLang="zh-CN" sz="3600" dirty="0"/>
              <a:t>\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3600" dirty="0"/>
              <a:t>不支持 </a:t>
            </a:r>
            <a:r>
              <a:rPr lang="en-US" altLang="zh-CN" sz="3600" dirty="0"/>
              <a:t>CSS (No CSS support) </a:t>
            </a:r>
            <a:r>
              <a:rPr lang="zh-CN" altLang="en-US" sz="3600" dirty="0"/>
              <a:t>意味着当 </a:t>
            </a:r>
            <a:r>
              <a:rPr lang="en-US" altLang="zh-CN" sz="3600" dirty="0"/>
              <a:t>HTML </a:t>
            </a:r>
            <a:r>
              <a:rPr lang="zh-CN" altLang="en-US" sz="3600" dirty="0"/>
              <a:t>和 </a:t>
            </a:r>
            <a:r>
              <a:rPr lang="en-US" altLang="zh-CN" sz="3600" dirty="0"/>
              <a:t>JavaScript </a:t>
            </a:r>
            <a:r>
              <a:rPr lang="zh-CN" altLang="en-US" sz="3600" dirty="0"/>
              <a:t>组件化时，</a:t>
            </a:r>
            <a:r>
              <a:rPr lang="en-US" altLang="zh-CN" sz="3600" dirty="0"/>
              <a:t>CSS </a:t>
            </a:r>
            <a:r>
              <a:rPr lang="zh-CN" altLang="en-US" sz="3600" dirty="0"/>
              <a:t>明显被遗漏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3600" dirty="0"/>
              <a:t>没有构建步骤 </a:t>
            </a:r>
            <a:r>
              <a:rPr lang="en-US" altLang="zh-CN" sz="3600" dirty="0"/>
              <a:t>(No build step) </a:t>
            </a:r>
            <a:r>
              <a:rPr lang="zh-CN" altLang="en-US" sz="3600" dirty="0"/>
              <a:t>限制只能使用 </a:t>
            </a:r>
            <a:r>
              <a:rPr lang="en-US" altLang="zh-CN" sz="3600" dirty="0"/>
              <a:t>HTML </a:t>
            </a:r>
            <a:r>
              <a:rPr lang="zh-CN" altLang="en-US" sz="3600" dirty="0"/>
              <a:t>和 </a:t>
            </a:r>
            <a:r>
              <a:rPr lang="en-US" altLang="zh-CN" sz="3600" dirty="0"/>
              <a:t>ES5 JavaScript, </a:t>
            </a:r>
            <a:r>
              <a:rPr lang="zh-CN" altLang="en-US" sz="3600" dirty="0"/>
              <a:t>而不能使用预处理器，如 </a:t>
            </a:r>
            <a:r>
              <a:rPr lang="en-US" altLang="zh-CN" sz="3600" dirty="0"/>
              <a:t>Pug (formerly Jade) </a:t>
            </a:r>
            <a:r>
              <a:rPr lang="zh-CN" altLang="en-US" sz="3600" dirty="0"/>
              <a:t>和 </a:t>
            </a:r>
            <a:r>
              <a:rPr lang="en-US" altLang="zh-CN" sz="3600" dirty="0"/>
              <a:t>Babel</a:t>
            </a:r>
          </a:p>
          <a:p>
            <a:pPr>
              <a:lnSpc>
                <a:spcPct val="130000"/>
              </a:lnSpc>
            </a:pPr>
            <a:endParaRPr lang="en-US" altLang="zh-CN" sz="3600" dirty="0"/>
          </a:p>
          <a:p>
            <a:pPr marL="0" indent="0">
              <a:lnSpc>
                <a:spcPct val="130000"/>
              </a:lnSpc>
              <a:buNone/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2082823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单文件组件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5000" lnSpcReduction="20000"/>
          </a:bodyPr>
          <a:lstStyle/>
          <a:p>
            <a:pPr marL="0" indent="0">
              <a:buNone/>
            </a:pPr>
            <a:r>
              <a:rPr lang="en-US" altLang="zh-CN" sz="4700" dirty="0"/>
              <a:t>&lt;template&gt;</a:t>
            </a:r>
          </a:p>
          <a:p>
            <a:pPr marL="0" indent="0">
              <a:buNone/>
            </a:pPr>
            <a:r>
              <a:rPr lang="en-US" altLang="zh-CN" sz="4700" dirty="0"/>
              <a:t>&lt;/template&gt;</a:t>
            </a:r>
          </a:p>
          <a:p>
            <a:pPr marL="0" indent="0">
              <a:buNone/>
            </a:pPr>
            <a:br>
              <a:rPr lang="en-US" altLang="zh-CN" sz="4700" dirty="0"/>
            </a:br>
            <a:r>
              <a:rPr lang="en-US" altLang="zh-CN" sz="4700" dirty="0"/>
              <a:t>&lt;script&gt;</a:t>
            </a:r>
          </a:p>
          <a:p>
            <a:pPr marL="0" indent="0">
              <a:buNone/>
            </a:pPr>
            <a:r>
              <a:rPr lang="en-US" altLang="zh-CN" sz="4700" dirty="0"/>
              <a:t>export default {</a:t>
            </a:r>
          </a:p>
          <a:p>
            <a:pPr marL="0" indent="0">
              <a:buNone/>
            </a:pPr>
            <a:r>
              <a:rPr lang="en-US" altLang="zh-CN" sz="4700" dirty="0"/>
              <a:t>data: function() {</a:t>
            </a:r>
          </a:p>
          <a:p>
            <a:pPr marL="0" indent="0">
              <a:buNone/>
            </a:pPr>
            <a:r>
              <a:rPr lang="en-US" altLang="zh-CN" sz="4700" dirty="0"/>
              <a:t>return {};</a:t>
            </a:r>
          </a:p>
          <a:p>
            <a:pPr marL="0" indent="0">
              <a:buNone/>
            </a:pPr>
            <a:r>
              <a:rPr lang="en-US" altLang="zh-CN" sz="4700" dirty="0"/>
              <a:t>}};</a:t>
            </a:r>
          </a:p>
          <a:p>
            <a:pPr marL="0" indent="0">
              <a:buNone/>
            </a:pPr>
            <a:r>
              <a:rPr lang="en-US" altLang="zh-CN" sz="4700" dirty="0"/>
              <a:t>&lt;/script&gt;</a:t>
            </a:r>
          </a:p>
          <a:p>
            <a:pPr marL="0" indent="0">
              <a:buNone/>
            </a:pPr>
            <a:br>
              <a:rPr lang="en-US" altLang="zh-CN" sz="4700" dirty="0"/>
            </a:br>
            <a:r>
              <a:rPr lang="en-US" altLang="zh-CN" sz="4700" dirty="0"/>
              <a:t>&lt;style scoped&gt;</a:t>
            </a:r>
            <a:br>
              <a:rPr lang="en-US" altLang="zh-CN" sz="4700" dirty="0"/>
            </a:br>
            <a:r>
              <a:rPr lang="en-US" altLang="zh-CN" sz="4700" dirty="0"/>
              <a:t>&lt;/style&gt;</a:t>
            </a:r>
          </a:p>
          <a:p>
            <a:pPr marL="0" indent="0">
              <a:lnSpc>
                <a:spcPct val="130000"/>
              </a:lnSpc>
              <a:buNone/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5144758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768484" y="544749"/>
            <a:ext cx="10759305" cy="5943681"/>
          </a:xfrm>
        </p:spPr>
        <p:txBody>
          <a:bodyPr>
            <a:normAutofit fontScale="97500"/>
          </a:bodyPr>
          <a:lstStyle/>
          <a:p>
            <a:r>
              <a:rPr lang="en-US" altLang="zh-CN" sz="4700" dirty="0"/>
              <a:t>template</a:t>
            </a:r>
            <a:r>
              <a:rPr lang="zh-CN" altLang="en-US" sz="4700" dirty="0"/>
              <a:t>里面写页面</a:t>
            </a:r>
            <a:r>
              <a:rPr lang="en-US" altLang="zh-CN" sz="4700" dirty="0"/>
              <a:t>(html)</a:t>
            </a:r>
          </a:p>
          <a:p>
            <a:r>
              <a:rPr lang="en-US" altLang="zh-CN" sz="4700" dirty="0"/>
              <a:t>script</a:t>
            </a:r>
            <a:r>
              <a:rPr lang="zh-CN" altLang="en-US" sz="4700" dirty="0"/>
              <a:t>里面写脚本（</a:t>
            </a:r>
            <a:r>
              <a:rPr lang="en-US" altLang="zh-CN" sz="4700" dirty="0"/>
              <a:t>es5,es6</a:t>
            </a:r>
            <a:r>
              <a:rPr lang="zh-CN" altLang="en-US" sz="4700" dirty="0"/>
              <a:t>）</a:t>
            </a:r>
            <a:endParaRPr lang="en-US" altLang="zh-CN" sz="4700" dirty="0"/>
          </a:p>
          <a:p>
            <a:r>
              <a:rPr lang="en-US" altLang="zh-CN" sz="4700" dirty="0"/>
              <a:t>style</a:t>
            </a:r>
            <a:r>
              <a:rPr lang="zh-CN" altLang="en-US" sz="4700" dirty="0"/>
              <a:t>里面写样式（</a:t>
            </a:r>
            <a:r>
              <a:rPr lang="en-US" altLang="zh-CN" sz="4700" dirty="0" err="1"/>
              <a:t>css</a:t>
            </a:r>
            <a:r>
              <a:rPr lang="zh-CN" altLang="en-US" sz="4700" dirty="0"/>
              <a:t>、</a:t>
            </a:r>
            <a:r>
              <a:rPr lang="en-US" altLang="zh-CN" sz="4700" dirty="0"/>
              <a:t>less</a:t>
            </a:r>
            <a:r>
              <a:rPr lang="zh-CN" altLang="en-US" sz="4700" dirty="0"/>
              <a:t>、</a:t>
            </a:r>
            <a:r>
              <a:rPr lang="en-US" altLang="zh-CN" sz="4700" dirty="0"/>
              <a:t>sass</a:t>
            </a:r>
            <a:r>
              <a:rPr lang="zh-CN" altLang="en-US" sz="4700" dirty="0"/>
              <a:t>）</a:t>
            </a:r>
            <a:r>
              <a:rPr lang="en-US" altLang="zh-CN" sz="4700" dirty="0"/>
              <a:t>, scoped</a:t>
            </a:r>
            <a:r>
              <a:rPr lang="zh-CN" altLang="en-US" sz="4700" dirty="0"/>
              <a:t>属性表示里面的样式是组件独有的</a:t>
            </a:r>
            <a:r>
              <a:rPr lang="en-US" altLang="zh-CN" sz="4700" dirty="0"/>
              <a:t>(</a:t>
            </a:r>
            <a:r>
              <a:rPr lang="en-US" altLang="zh-CN" dirty="0"/>
              <a:t>.page-about[data-v-7207d357] </a:t>
            </a:r>
            <a:r>
              <a:rPr lang="en-US" altLang="zh-CN" sz="4700" dirty="0"/>
              <a:t>)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253685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447803"/>
            <a:ext cx="2828456" cy="2540001"/>
            <a:chOff x="4706287" y="1447803"/>
            <a:chExt cx="2828456" cy="2540001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270763" y="1609807"/>
              <a:ext cx="1699504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>
                  <a:solidFill>
                    <a:srgbClr val="18B0E3"/>
                  </a:solidFill>
                  <a:latin typeface="Agency FB" panose="020B0503020202020204" pitchFamily="34" charset="0"/>
                </a:rPr>
                <a:t>03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7886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WebPack</a:t>
            </a:r>
            <a:endParaRPr lang="en-US" altLang="zh-CN" sz="4000" b="1" dirty="0">
              <a:solidFill>
                <a:schemeClr val="bg1"/>
              </a:solidFill>
              <a:latin typeface="Corbel" panose="020B0503020204020204" charset="0"/>
              <a:ea typeface="方正正纤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20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Node.js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7500"/>
          </a:bodyPr>
          <a:lstStyle/>
          <a:p>
            <a:r>
              <a:rPr lang="zh-CN" altLang="en-US" dirty="0"/>
              <a:t>在官网上安装下载</a:t>
            </a:r>
            <a:r>
              <a:rPr lang="en-US" altLang="zh-CN" dirty="0"/>
              <a:t>LTS(Long Term Support)</a:t>
            </a:r>
            <a:r>
              <a:rPr lang="zh-CN" altLang="en-US" dirty="0"/>
              <a:t>版本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https://nodejs.org/en/</a:t>
            </a:r>
            <a:endParaRPr lang="en-US" altLang="zh-CN" dirty="0"/>
          </a:p>
          <a:p>
            <a:r>
              <a:rPr lang="en-US" altLang="zh-CN" dirty="0"/>
              <a:t>Node.js</a:t>
            </a:r>
            <a:r>
              <a:rPr lang="zh-CN" altLang="en-US" dirty="0"/>
              <a:t>是一个基于 </a:t>
            </a:r>
            <a:r>
              <a:rPr lang="en-US" altLang="zh-CN" dirty="0"/>
              <a:t>Chrome V8 </a:t>
            </a:r>
            <a:r>
              <a:rPr lang="zh-CN" altLang="en-US" dirty="0"/>
              <a:t>引擎的 </a:t>
            </a:r>
            <a:r>
              <a:rPr lang="en-US" altLang="zh-CN" dirty="0"/>
              <a:t>JavaScript </a:t>
            </a:r>
            <a:r>
              <a:rPr lang="zh-CN" altLang="en-US" dirty="0"/>
              <a:t>运行时。</a:t>
            </a:r>
            <a:r>
              <a:rPr lang="en-US" altLang="zh-CN" dirty="0"/>
              <a:t>Node.js </a:t>
            </a:r>
            <a:r>
              <a:rPr lang="zh-CN" altLang="en-US" dirty="0"/>
              <a:t>使用高效、轻量级的事件驱动、非阻塞 </a:t>
            </a:r>
            <a:r>
              <a:rPr lang="en-US" altLang="zh-CN" dirty="0"/>
              <a:t>I/O </a:t>
            </a:r>
            <a:r>
              <a:rPr lang="zh-CN" altLang="en-US" dirty="0"/>
              <a:t>模型。</a:t>
            </a:r>
            <a:endParaRPr lang="en-US" altLang="zh-CN" dirty="0"/>
          </a:p>
          <a:p>
            <a:r>
              <a:rPr lang="zh-CN" altLang="en-US" dirty="0"/>
              <a:t>它的包生态系统，</a:t>
            </a:r>
            <a:r>
              <a:rPr lang="en-US" altLang="zh-CN" dirty="0" err="1"/>
              <a:t>npm</a:t>
            </a:r>
            <a:r>
              <a:rPr lang="en-US" altLang="zh-CN" dirty="0"/>
              <a:t>(Node Package Manager)</a:t>
            </a:r>
            <a:r>
              <a:rPr lang="zh-CN" altLang="en-US" dirty="0"/>
              <a:t>，是目前世界上最大的开源库生态系统。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中文网站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3200" dirty="0">
                <a:sym typeface="+mn-ea"/>
              </a:rPr>
              <a:t>https://www.webpackjs.com/</a:t>
            </a:r>
          </a:p>
          <a:p>
            <a:r>
              <a:rPr lang="zh-CN" altLang="en-US" dirty="0"/>
              <a:t>本质上，</a:t>
            </a:r>
            <a:r>
              <a:rPr lang="en-US" altLang="zh-CN" dirty="0"/>
              <a:t>webpack</a:t>
            </a:r>
            <a:r>
              <a:rPr lang="zh-CN" altLang="en-US" dirty="0"/>
              <a:t> 是一个现代 </a:t>
            </a:r>
            <a:r>
              <a:rPr lang="en-US" altLang="zh-CN" dirty="0"/>
              <a:t>JavaScript </a:t>
            </a:r>
            <a:r>
              <a:rPr lang="zh-CN" altLang="en-US" dirty="0"/>
              <a:t>应用程序的静态模块打包器</a:t>
            </a:r>
            <a:r>
              <a:rPr lang="en-US" altLang="zh-CN" dirty="0"/>
              <a:t>(module bundler)</a:t>
            </a:r>
            <a:r>
              <a:rPr lang="zh-CN" altLang="en-US" dirty="0"/>
              <a:t>。当 </a:t>
            </a:r>
            <a:r>
              <a:rPr lang="en-US" altLang="zh-CN" dirty="0"/>
              <a:t>webpack </a:t>
            </a:r>
            <a:r>
              <a:rPr lang="zh-CN" altLang="en-US" dirty="0"/>
              <a:t>处理应用程序时，它会递归地构建一个依赖关系图</a:t>
            </a:r>
            <a:r>
              <a:rPr lang="en-US" altLang="zh-CN" dirty="0"/>
              <a:t>(dependency graph)</a:t>
            </a:r>
            <a:r>
              <a:rPr lang="zh-CN" altLang="en-US" dirty="0"/>
              <a:t>，其中包含应用程序需要的每个模块，然后将所有这些模块打包成一个或多个 </a:t>
            </a:r>
            <a:r>
              <a:rPr lang="en-US" altLang="zh-CN" dirty="0"/>
              <a:t>bundle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32022128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495</Words>
  <Application>Microsoft Office PowerPoint</Application>
  <PresentationFormat>宽屏</PresentationFormat>
  <Paragraphs>65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Microsoft JhengHei</vt:lpstr>
      <vt:lpstr>方正正纤黑简体</vt:lpstr>
      <vt:lpstr>华文楷体</vt:lpstr>
      <vt:lpstr>宋体</vt:lpstr>
      <vt:lpstr>微软雅黑</vt:lpstr>
      <vt:lpstr>Agency FB</vt:lpstr>
      <vt:lpstr>Arial</vt:lpstr>
      <vt:lpstr>Calibri</vt:lpstr>
      <vt:lpstr>Calibri Light</vt:lpstr>
      <vt:lpstr>Corbel</vt:lpstr>
      <vt:lpstr>Wingdings</vt:lpstr>
      <vt:lpstr>Office 主题</vt:lpstr>
      <vt:lpstr>PowerPoint 演示文稿</vt:lpstr>
      <vt:lpstr>PowerPoint 演示文稿</vt:lpstr>
      <vt:lpstr>自定义组件</vt:lpstr>
      <vt:lpstr>PowerPoint 演示文稿</vt:lpstr>
      <vt:lpstr>单文件组件</vt:lpstr>
      <vt:lpstr>PowerPoint 演示文稿</vt:lpstr>
      <vt:lpstr>PowerPoint 演示文稿</vt:lpstr>
      <vt:lpstr>安装Node.js</vt:lpstr>
      <vt:lpstr>WebPack</vt:lpstr>
      <vt:lpstr>Webpack</vt:lpstr>
      <vt:lpstr>命令</vt:lpstr>
      <vt:lpstr>学习方式</vt:lpstr>
      <vt:lpstr>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963838470@qq.com</cp:lastModifiedBy>
  <cp:revision>275</cp:revision>
  <dcterms:created xsi:type="dcterms:W3CDTF">2016-03-31T10:33:00Z</dcterms:created>
  <dcterms:modified xsi:type="dcterms:W3CDTF">2018-05-12T04:08:33Z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