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76" r:id="rId3"/>
    <p:sldId id="444" r:id="rId4"/>
    <p:sldId id="445" r:id="rId5"/>
    <p:sldId id="446" r:id="rId6"/>
    <p:sldId id="405" r:id="rId7"/>
    <p:sldId id="406" r:id="rId8"/>
    <p:sldId id="297" r:id="rId9"/>
    <p:sldId id="404" r:id="rId10"/>
    <p:sldId id="299" r:id="rId11"/>
    <p:sldId id="429" r:id="rId12"/>
    <p:sldId id="430" r:id="rId13"/>
    <p:sldId id="431" r:id="rId14"/>
    <p:sldId id="432" r:id="rId15"/>
    <p:sldId id="353" r:id="rId16"/>
    <p:sldId id="447" r:id="rId17"/>
    <p:sldId id="448" r:id="rId18"/>
    <p:sldId id="449" r:id="rId19"/>
    <p:sldId id="459" r:id="rId20"/>
    <p:sldId id="450" r:id="rId21"/>
    <p:sldId id="451" r:id="rId22"/>
    <p:sldId id="453" r:id="rId23"/>
    <p:sldId id="452" r:id="rId24"/>
    <p:sldId id="454" r:id="rId25"/>
    <p:sldId id="460" r:id="rId26"/>
    <p:sldId id="455" r:id="rId27"/>
    <p:sldId id="458" r:id="rId28"/>
    <p:sldId id="28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E3"/>
    <a:srgbClr val="0D0D0D"/>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1050" autoAdjust="0"/>
  </p:normalViewPr>
  <p:slideViewPr>
    <p:cSldViewPr snapToGrid="0">
      <p:cViewPr varScale="1">
        <p:scale>
          <a:sx n="106" d="100"/>
          <a:sy n="106" d="100"/>
        </p:scale>
        <p:origin x="9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2018/4/13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70437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ABE3"/>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smtClean="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ABE3"/>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00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BE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2018/4/13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05745" y="1952711"/>
            <a:ext cx="7040880" cy="92202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JavaScript</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的部分特性</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smtClean="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49420"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err="1" smtClean="0">
                <a:solidFill>
                  <a:schemeClr val="bg1"/>
                </a:solidFill>
                <a:sym typeface="+mn-ea"/>
              </a:rPr>
              <a:t>js</a:t>
            </a:r>
            <a:r>
              <a:rPr lang="zh-CN" altLang="en-US" sz="4000" dirty="0" smtClean="0">
                <a:solidFill>
                  <a:schemeClr val="bg1"/>
                </a:solidFill>
                <a:sym typeface="+mn-ea"/>
              </a:rPr>
              <a:t>运行</a:t>
            </a:r>
            <a:r>
              <a:rPr lang="zh-CN" altLang="en-US" sz="4000" dirty="0">
                <a:solidFill>
                  <a:schemeClr val="bg1"/>
                </a:solidFill>
                <a:sym typeface="+mn-ea"/>
              </a:rPr>
              <a:t>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浏览器内核</a:t>
            </a:r>
          </a:p>
        </p:txBody>
      </p:sp>
      <p:sp>
        <p:nvSpPr>
          <p:cNvPr id="3" name="副标题 2"/>
          <p:cNvSpPr>
            <a:spLocks noGrp="1"/>
          </p:cNvSpPr>
          <p:nvPr>
            <p:ph type="subTitle" idx="1"/>
          </p:nvPr>
        </p:nvSpPr>
        <p:spPr/>
        <p:txBody>
          <a:bodyPr/>
          <a:lstStyle/>
          <a:p>
            <a:r>
              <a:rPr lang="zh-CN" altLang="en-US"/>
              <a:t>浏览器最重要或者说核心的部分是“Rendering Engine”，可大概译为“渲染引擎”，不过我们一般习惯将之称为“浏览器内核”。负责对网页语法的解释（如标准通用标记语言下的一个应用HTML、CSS、JavaScript）并渲染网页。</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9930" y="360680"/>
            <a:ext cx="10817860" cy="6127750"/>
          </a:xfrm>
        </p:spPr>
        <p:txBody>
          <a:bodyPr/>
          <a:lstStyle/>
          <a:p>
            <a:r>
              <a:rPr lang="zh-CN" altLang="en-US" dirty="0"/>
              <a:t>不同的浏览器内核对网页编写语法的解释也有不同，因此同一网页在不同的内核的浏览器里的渲染（显示）效果也可能不同，这也是网页编写者需要在不同内核的浏览器中测试网页显示效果的原因。（例：不同浏览器body的默认margin可能不同，可通过设置margin:0;来取消差异）</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b="1" dirty="0">
                <a:latin typeface="微软雅黑" panose="020B0503020204020204" pitchFamily="34" charset="-122"/>
                <a:ea typeface="微软雅黑" panose="020B0503020204020204" pitchFamily="34" charset="-122"/>
                <a:sym typeface="+mn-ea"/>
              </a:rPr>
              <a:t>JavaScript解析引擎</a:t>
            </a:r>
            <a:r>
              <a:rPr lang="en-US" b="1" dirty="0">
                <a:latin typeface="微软雅黑" panose="020B0503020204020204" pitchFamily="34" charset="-122"/>
                <a:ea typeface="微软雅黑" panose="020B0503020204020204" pitchFamily="34" charset="-122"/>
                <a:sym typeface="+mn-ea"/>
              </a:rPr>
              <a:t>(qíng)</a:t>
            </a:r>
          </a:p>
        </p:txBody>
      </p:sp>
      <p:sp>
        <p:nvSpPr>
          <p:cNvPr id="5" name="副标题 4"/>
          <p:cNvSpPr>
            <a:spLocks noGrp="1"/>
          </p:cNvSpPr>
          <p:nvPr>
            <p:ph type="subTitle" idx="1"/>
          </p:nvPr>
        </p:nvSpPr>
        <p:spPr/>
        <p:txBody>
          <a:bodyPr>
            <a:normAutofit fontScale="92500"/>
          </a:bodyPr>
          <a:lstStyle/>
          <a:p>
            <a:pPr>
              <a:lnSpc>
                <a:spcPct val="130000"/>
              </a:lnSpc>
            </a:pPr>
            <a:r>
              <a:rPr lang="zh-CN" altLang="en-US" sz="3600">
                <a:latin typeface="微软雅黑" panose="020B0503020204020204" pitchFamily="34" charset="-122"/>
                <a:ea typeface="微软雅黑" panose="020B0503020204020204" pitchFamily="34" charset="-122"/>
              </a:rPr>
              <a:t>JavaScript引擎本身也是程序，是由代码编写而成。</a:t>
            </a:r>
          </a:p>
          <a:p>
            <a:pPr>
              <a:lnSpc>
                <a:spcPct val="130000"/>
              </a:lnSpc>
            </a:pPr>
            <a:r>
              <a:rPr lang="zh-CN" altLang="en-US" sz="3600">
                <a:latin typeface="微软雅黑" panose="020B0503020204020204" pitchFamily="34" charset="-122"/>
                <a:ea typeface="微软雅黑" panose="020B0503020204020204" pitchFamily="34" charset="-122"/>
              </a:rPr>
              <a:t>JavaScript解析引擎就是能够“读懂”JavaScript代码，并准确地给出代码运行结果的一段程序。</a:t>
            </a:r>
          </a:p>
          <a:p>
            <a:pPr>
              <a:lnSpc>
                <a:spcPct val="130000"/>
              </a:lnSpc>
            </a:pPr>
            <a:r>
              <a:rPr lang="zh-CN" altLang="en-US" sz="3600">
                <a:latin typeface="微软雅黑" panose="020B0503020204020204" pitchFamily="34" charset="-122"/>
                <a:ea typeface="微软雅黑" panose="020B0503020204020204" pitchFamily="34" charset="-122"/>
              </a:rPr>
              <a:t>ECMAScript定义了语言的标准，JavaScript引擎根据它来实现</a:t>
            </a:r>
          </a:p>
          <a:p>
            <a:pPr>
              <a:lnSpc>
                <a:spcPct val="130000"/>
              </a:lnSpc>
            </a:pPr>
            <a:r>
              <a:rPr lang="zh-CN" altLang="en-US" sz="3600">
                <a:latin typeface="微软雅黑" panose="020B0503020204020204" pitchFamily="34" charset="-122"/>
                <a:ea typeface="微软雅黑" panose="020B0503020204020204" pitchFamily="34" charset="-122"/>
              </a:rPr>
              <a:t>因为解析引擎、内核不同，造成各浏览器的js差异性</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1931265711"/>
              </p:ext>
            </p:extLst>
          </p:nvPr>
        </p:nvGraphicFramePr>
        <p:xfrm>
          <a:off x="777240" y="930275"/>
          <a:ext cx="10772140" cy="5226050"/>
        </p:xfrm>
        <a:graphic>
          <a:graphicData uri="http://schemas.openxmlformats.org/drawingml/2006/table">
            <a:tbl>
              <a:tblPr firstRow="1" bandRow="1">
                <a:tableStyleId>{5C22544A-7EE6-4342-B048-85BDC9FD1C3A}</a:tableStyleId>
              </a:tblPr>
              <a:tblGrid>
                <a:gridCol w="3602990"/>
                <a:gridCol w="3801110"/>
                <a:gridCol w="3368040"/>
              </a:tblGrid>
              <a:tr h="1306830">
                <a:tc>
                  <a:txBody>
                    <a:bodyPr/>
                    <a:lstStyle/>
                    <a:p>
                      <a:pPr algn="ctr">
                        <a:buNone/>
                      </a:pPr>
                      <a:r>
                        <a:rPr lang="zh-CN" altLang="en-US" sz="2800" dirty="0"/>
                        <a:t>浏览器</a:t>
                      </a:r>
                    </a:p>
                  </a:txBody>
                  <a:tcPr/>
                </a:tc>
                <a:tc>
                  <a:txBody>
                    <a:bodyPr/>
                    <a:lstStyle/>
                    <a:p>
                      <a:pPr algn="ctr">
                        <a:buNone/>
                      </a:pPr>
                      <a:r>
                        <a:rPr lang="en-US" altLang="zh-CN" sz="2800"/>
                        <a:t>JS</a:t>
                      </a:r>
                      <a:r>
                        <a:rPr lang="zh-CN" altLang="en-US" sz="2800"/>
                        <a:t>引擎</a:t>
                      </a:r>
                    </a:p>
                  </a:txBody>
                  <a:tcPr/>
                </a:tc>
                <a:tc>
                  <a:txBody>
                    <a:bodyPr/>
                    <a:lstStyle/>
                    <a:p>
                      <a:pPr algn="ctr">
                        <a:buNone/>
                      </a:pPr>
                      <a:r>
                        <a:rPr lang="zh-CN" altLang="en-US" sz="2800"/>
                        <a:t>内核</a:t>
                      </a:r>
                    </a:p>
                  </a:txBody>
                  <a:tcPr/>
                </a:tc>
              </a:tr>
              <a:tr h="1306830">
                <a:tc>
                  <a:txBody>
                    <a:bodyPr/>
                    <a:lstStyle/>
                    <a:p>
                      <a:pPr algn="ctr">
                        <a:buNone/>
                      </a:pPr>
                      <a:r>
                        <a:rPr lang="zh-CN" altLang="en-US" sz="2800"/>
                        <a:t>IE</a:t>
                      </a:r>
                    </a:p>
                  </a:txBody>
                  <a:tcPr/>
                </a:tc>
                <a:tc>
                  <a:txBody>
                    <a:bodyPr/>
                    <a:lstStyle/>
                    <a:p>
                      <a:pPr algn="ctr">
                        <a:buNone/>
                      </a:pPr>
                      <a:r>
                        <a:rPr lang="zh-CN" altLang="en-US" sz="2800"/>
                        <a:t>JScript、Chakra</a:t>
                      </a:r>
                    </a:p>
                  </a:txBody>
                  <a:tcPr/>
                </a:tc>
                <a:tc>
                  <a:txBody>
                    <a:bodyPr/>
                    <a:lstStyle/>
                    <a:p>
                      <a:pPr algn="ctr">
                        <a:buNone/>
                      </a:pPr>
                      <a:r>
                        <a:rPr lang="zh-CN" altLang="en-US" sz="2800"/>
                        <a:t>Trident</a:t>
                      </a:r>
                    </a:p>
                  </a:txBody>
                  <a:tcPr/>
                </a:tc>
              </a:tr>
              <a:tr h="1305560">
                <a:tc>
                  <a:txBody>
                    <a:bodyPr/>
                    <a:lstStyle/>
                    <a:p>
                      <a:pPr algn="ctr">
                        <a:buNone/>
                      </a:pPr>
                      <a:r>
                        <a:rPr lang="zh-CN" altLang="en-US" sz="2800" dirty="0" smtClean="0"/>
                        <a:t>Chrome</a:t>
                      </a:r>
                      <a:endParaRPr lang="zh-CN" altLang="en-US" sz="2800" dirty="0"/>
                    </a:p>
                  </a:txBody>
                  <a:tcPr/>
                </a:tc>
                <a:tc>
                  <a:txBody>
                    <a:bodyPr/>
                    <a:lstStyle/>
                    <a:p>
                      <a:pPr algn="ctr">
                        <a:buNone/>
                      </a:pPr>
                      <a:r>
                        <a:rPr lang="zh-CN" altLang="en-US" sz="2800" dirty="0"/>
                        <a:t>V8</a:t>
                      </a:r>
                    </a:p>
                  </a:txBody>
                  <a:tcPr/>
                </a:tc>
                <a:tc>
                  <a:txBody>
                    <a:bodyPr/>
                    <a:lstStyle/>
                    <a:p>
                      <a:pPr algn="ctr">
                        <a:buNone/>
                      </a:pPr>
                      <a:r>
                        <a:rPr lang="zh-CN" altLang="en-US" sz="2800"/>
                        <a:t>Webkit</a:t>
                      </a:r>
                    </a:p>
                  </a:txBody>
                  <a:tcPr/>
                </a:tc>
              </a:tr>
              <a:tr h="1306830">
                <a:tc>
                  <a:txBody>
                    <a:bodyPr/>
                    <a:lstStyle/>
                    <a:p>
                      <a:pPr algn="ctr">
                        <a:buNone/>
                      </a:pPr>
                      <a:r>
                        <a:rPr lang="zh-CN" altLang="en-US" sz="2800"/>
                        <a:t>Firefox</a:t>
                      </a:r>
                    </a:p>
                  </a:txBody>
                  <a:tcPr/>
                </a:tc>
                <a:tc>
                  <a:txBody>
                    <a:bodyPr/>
                    <a:lstStyle/>
                    <a:p>
                      <a:pPr algn="ctr">
                        <a:buNone/>
                      </a:pPr>
                      <a:r>
                        <a:rPr lang="zh-CN" altLang="en-US" sz="2800"/>
                        <a:t>TraceMonkey、SpiderMonkey</a:t>
                      </a:r>
                    </a:p>
                  </a:txBody>
                  <a:tcPr/>
                </a:tc>
                <a:tc>
                  <a:txBody>
                    <a:bodyPr/>
                    <a:lstStyle/>
                    <a:p>
                      <a:pPr algn="ctr">
                        <a:buNone/>
                      </a:pPr>
                      <a:r>
                        <a:rPr lang="zh-CN" altLang="en-US" sz="2800"/>
                        <a:t>Gecko</a:t>
                      </a: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smtClean="0">
                <a:solidFill>
                  <a:schemeClr val="bg1"/>
                </a:solidFill>
                <a:latin typeface="Corbel" panose="020B0503020204020204" charset="0"/>
                <a:ea typeface="方正正纤黑简体" panose="02000000000000000000" pitchFamily="2" charset="-122"/>
              </a:rPr>
              <a:t>jQuery</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sym typeface="+mn-ea"/>
              </a:rPr>
              <a:t>什么是</a:t>
            </a:r>
            <a:r>
              <a:rPr lang="en-US" altLang="zh-CN" dirty="0"/>
              <a:t>jQuery</a:t>
            </a:r>
            <a:endParaRPr lang="zh-CN" altLang="en-US" dirty="0"/>
          </a:p>
        </p:txBody>
      </p:sp>
      <p:sp>
        <p:nvSpPr>
          <p:cNvPr id="5" name="副标题 4"/>
          <p:cNvSpPr>
            <a:spLocks noGrp="1"/>
          </p:cNvSpPr>
          <p:nvPr>
            <p:ph type="subTitle" idx="1"/>
          </p:nvPr>
        </p:nvSpPr>
        <p:spPr/>
        <p:txBody>
          <a:bodyPr>
            <a:normAutofit lnSpcReduction="10000"/>
          </a:bodyPr>
          <a:lstStyle/>
          <a:p>
            <a:r>
              <a:rPr lang="en-US" altLang="zh-CN" dirty="0">
                <a:sym typeface="+mn-ea"/>
              </a:rPr>
              <a:t>Write </a:t>
            </a:r>
            <a:r>
              <a:rPr lang="en-US" altLang="zh-CN" dirty="0" err="1">
                <a:sym typeface="+mn-ea"/>
              </a:rPr>
              <a:t>less,do</a:t>
            </a:r>
            <a:r>
              <a:rPr lang="en-US" altLang="zh-CN" dirty="0">
                <a:sym typeface="+mn-ea"/>
              </a:rPr>
              <a:t> more</a:t>
            </a:r>
            <a:endParaRPr lang="zh-CN" altLang="en-US" dirty="0">
              <a:sym typeface="+mn-ea"/>
            </a:endParaRPr>
          </a:p>
          <a:p>
            <a:r>
              <a:rPr lang="en-US" altLang="zh-CN" dirty="0"/>
              <a:t>jQuery</a:t>
            </a:r>
            <a:r>
              <a:rPr lang="zh-CN" altLang="en-US" dirty="0"/>
              <a:t>是一个快速，小巧，功能丰富的</a:t>
            </a:r>
            <a:r>
              <a:rPr lang="en-US" altLang="zh-CN" dirty="0"/>
              <a:t>JavaScript</a:t>
            </a:r>
            <a:r>
              <a:rPr lang="zh-CN" altLang="en-US" dirty="0"/>
              <a:t>库。它使诸如</a:t>
            </a:r>
            <a:r>
              <a:rPr lang="en-US" altLang="zh-CN" dirty="0"/>
              <a:t>HTML</a:t>
            </a:r>
            <a:r>
              <a:rPr lang="zh-CN" altLang="en-US" dirty="0"/>
              <a:t>文档遍历和操纵，事件处理，动画和</a:t>
            </a:r>
            <a:r>
              <a:rPr lang="en-US" altLang="zh-CN" dirty="0"/>
              <a:t>Ajax</a:t>
            </a:r>
            <a:r>
              <a:rPr lang="zh-CN" altLang="en-US" dirty="0"/>
              <a:t>等事情变得简单得多，它具有可在多种浏览器中工作的易于使用的</a:t>
            </a:r>
            <a:r>
              <a:rPr lang="en-US" altLang="zh-CN" dirty="0"/>
              <a:t>API</a:t>
            </a:r>
            <a:r>
              <a:rPr lang="zh-CN" altLang="en-US" dirty="0"/>
              <a:t>。结合多功能性和可扩展性，</a:t>
            </a:r>
            <a:r>
              <a:rPr lang="en-US" altLang="zh-CN" dirty="0"/>
              <a:t>jQuery</a:t>
            </a:r>
            <a:r>
              <a:rPr lang="zh-CN" altLang="en-US" dirty="0"/>
              <a:t>改变了数百万人编写</a:t>
            </a:r>
            <a:r>
              <a:rPr lang="en-US" altLang="zh-CN" dirty="0"/>
              <a:t>JavaScript</a:t>
            </a:r>
            <a:r>
              <a:rPr lang="zh-CN" altLang="en-US" dirty="0"/>
              <a:t>的方式。</a:t>
            </a:r>
            <a:endParaRPr lang="en-US" altLang="zh-CN" dirty="0">
              <a:sym typeface="+mn-ea"/>
            </a:endParaRPr>
          </a:p>
          <a:p>
            <a:endParaRPr lang="zh-CN" altLang="en-US" dirty="0"/>
          </a:p>
        </p:txBody>
      </p:sp>
    </p:spTree>
    <p:extLst>
      <p:ext uri="{BB962C8B-B14F-4D97-AF65-F5344CB8AC3E}">
        <p14:creationId xmlns:p14="http://schemas.microsoft.com/office/powerpoint/2010/main" val="143801028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安装</a:t>
            </a:r>
            <a:endParaRPr lang="zh-CN" altLang="en-US" dirty="0"/>
          </a:p>
        </p:txBody>
      </p:sp>
      <p:sp>
        <p:nvSpPr>
          <p:cNvPr id="3" name="副标题 2"/>
          <p:cNvSpPr>
            <a:spLocks noGrp="1"/>
          </p:cNvSpPr>
          <p:nvPr>
            <p:ph type="subTitle" idx="1"/>
          </p:nvPr>
        </p:nvSpPr>
        <p:spPr/>
        <p:txBody>
          <a:bodyPr>
            <a:normAutofit/>
          </a:bodyPr>
          <a:lstStyle/>
          <a:p>
            <a:r>
              <a:rPr lang="zh-CN" altLang="en-US" dirty="0"/>
              <a:t>如需使用 </a:t>
            </a:r>
            <a:r>
              <a:rPr lang="en-US" altLang="zh-CN" dirty="0"/>
              <a:t>jQuery</a:t>
            </a:r>
            <a:r>
              <a:rPr lang="zh-CN" altLang="en-US" dirty="0"/>
              <a:t>，您需要下载 </a:t>
            </a:r>
            <a:r>
              <a:rPr lang="en-US" altLang="zh-CN" dirty="0"/>
              <a:t>jQuery </a:t>
            </a:r>
            <a:r>
              <a:rPr lang="zh-CN" altLang="en-US" dirty="0" smtClean="0"/>
              <a:t>库</a:t>
            </a:r>
            <a:endParaRPr lang="en-US" altLang="zh-CN" dirty="0" smtClean="0"/>
          </a:p>
          <a:p>
            <a:pPr marL="0" indent="0">
              <a:buNone/>
            </a:pPr>
            <a:r>
              <a:rPr lang="en-US" altLang="zh-CN" sz="3200" dirty="0"/>
              <a:t>&lt;head&gt;</a:t>
            </a:r>
          </a:p>
          <a:p>
            <a:pPr marL="0" indent="0">
              <a:buNone/>
            </a:pPr>
            <a:r>
              <a:rPr lang="en-US" altLang="zh-CN" sz="3200" dirty="0"/>
              <a:t>&lt;script </a:t>
            </a:r>
            <a:r>
              <a:rPr lang="en-US" altLang="zh-CN" sz="3200" dirty="0" err="1"/>
              <a:t>src</a:t>
            </a:r>
            <a:r>
              <a:rPr lang="en-US" altLang="zh-CN" sz="3200" dirty="0"/>
              <a:t>="jquery.js"&gt;&lt;/script&gt;</a:t>
            </a:r>
          </a:p>
          <a:p>
            <a:pPr marL="0" indent="0">
              <a:buNone/>
            </a:pPr>
            <a:r>
              <a:rPr lang="en-US" altLang="zh-CN" sz="3200" dirty="0"/>
              <a:t>&lt;/</a:t>
            </a:r>
            <a:r>
              <a:rPr lang="en-US" altLang="zh-CN" sz="3200" dirty="0" smtClean="0"/>
              <a:t>head&gt;</a:t>
            </a:r>
          </a:p>
          <a:p>
            <a:r>
              <a:rPr lang="zh-CN" altLang="en-US" dirty="0" smtClean="0"/>
              <a:t>或者使用</a:t>
            </a:r>
            <a:r>
              <a:rPr lang="en-US" altLang="zh-CN" dirty="0" smtClean="0"/>
              <a:t>CDN</a:t>
            </a:r>
            <a:r>
              <a:rPr lang="zh-CN" altLang="en-US" dirty="0"/>
              <a:t>（内容分发网络</a:t>
            </a:r>
            <a:r>
              <a:rPr lang="zh-CN" altLang="en-US" dirty="0" smtClean="0"/>
              <a:t>）来引用它</a:t>
            </a:r>
            <a:endParaRPr lang="en-US" altLang="zh-CN" dirty="0" smtClean="0"/>
          </a:p>
          <a:p>
            <a:pPr marL="0" indent="0">
              <a:buNone/>
            </a:pPr>
            <a:r>
              <a:rPr lang="en-US" altLang="zh-CN" sz="2400" dirty="0"/>
              <a:t>&lt;script </a:t>
            </a:r>
            <a:r>
              <a:rPr lang="en-US" altLang="zh-CN" sz="2400" dirty="0" err="1"/>
              <a:t>src</a:t>
            </a:r>
            <a:r>
              <a:rPr lang="en-US" altLang="zh-CN" sz="2400" dirty="0"/>
              <a:t>="http://ajax.aspnetcdn.com/ajax/jQuery/jquery-1.8.0.js"&gt;</a:t>
            </a:r>
            <a:endParaRPr lang="zh-CN" altLang="en-US" sz="2400" dirty="0"/>
          </a:p>
        </p:txBody>
      </p:sp>
    </p:spTree>
    <p:extLst>
      <p:ext uri="{BB962C8B-B14F-4D97-AF65-F5344CB8AC3E}">
        <p14:creationId xmlns:p14="http://schemas.microsoft.com/office/powerpoint/2010/main" val="150497118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语法</a:t>
            </a:r>
            <a:endParaRPr lang="zh-CN" altLang="en-US" dirty="0"/>
          </a:p>
        </p:txBody>
      </p:sp>
      <p:sp>
        <p:nvSpPr>
          <p:cNvPr id="3" name="副标题 2"/>
          <p:cNvSpPr>
            <a:spLocks noGrp="1"/>
          </p:cNvSpPr>
          <p:nvPr>
            <p:ph type="subTitle" idx="1"/>
          </p:nvPr>
        </p:nvSpPr>
        <p:spPr/>
        <p:txBody>
          <a:bodyPr>
            <a:normAutofit fontScale="70000" lnSpcReduction="20000"/>
          </a:bodyPr>
          <a:lstStyle/>
          <a:p>
            <a:r>
              <a:rPr lang="en-US" altLang="zh-CN" b="1" dirty="0"/>
              <a:t>$(selector).action</a:t>
            </a:r>
            <a:r>
              <a:rPr lang="en-US" altLang="zh-CN" b="1" dirty="0" smtClean="0"/>
              <a:t>()</a:t>
            </a:r>
          </a:p>
          <a:p>
            <a:pPr marL="742950" indent="-742950">
              <a:buFont typeface="+mj-lt"/>
              <a:buAutoNum type="arabicPeriod"/>
            </a:pPr>
            <a:r>
              <a:rPr lang="zh-CN" altLang="en-US" dirty="0"/>
              <a:t>美元符号定义 </a:t>
            </a:r>
            <a:r>
              <a:rPr lang="en-US" altLang="zh-CN" dirty="0"/>
              <a:t>jQuery</a:t>
            </a:r>
          </a:p>
          <a:p>
            <a:pPr marL="742950" indent="-742950">
              <a:buFont typeface="+mj-lt"/>
              <a:buAutoNum type="arabicPeriod"/>
            </a:pPr>
            <a:r>
              <a:rPr lang="zh-CN" altLang="en-US" dirty="0"/>
              <a:t>选择符（</a:t>
            </a:r>
            <a:r>
              <a:rPr lang="en-US" altLang="zh-CN" dirty="0"/>
              <a:t>selector</a:t>
            </a:r>
            <a:r>
              <a:rPr lang="zh-CN" altLang="en-US" dirty="0"/>
              <a:t>）“查询”和“查找” </a:t>
            </a:r>
            <a:r>
              <a:rPr lang="en-US" altLang="zh-CN" dirty="0"/>
              <a:t>HTML </a:t>
            </a:r>
            <a:r>
              <a:rPr lang="zh-CN" altLang="en-US" dirty="0"/>
              <a:t>元素</a:t>
            </a:r>
          </a:p>
          <a:p>
            <a:pPr marL="742950" indent="-742950">
              <a:buFont typeface="+mj-lt"/>
              <a:buAutoNum type="arabicPeriod"/>
            </a:pPr>
            <a:r>
              <a:rPr lang="en-US" altLang="zh-CN" dirty="0"/>
              <a:t>jQuery </a:t>
            </a:r>
            <a:r>
              <a:rPr lang="zh-CN" altLang="en-US" dirty="0"/>
              <a:t>的 </a:t>
            </a:r>
            <a:r>
              <a:rPr lang="en-US" altLang="zh-CN" dirty="0"/>
              <a:t>action() </a:t>
            </a:r>
            <a:r>
              <a:rPr lang="zh-CN" altLang="en-US" dirty="0"/>
              <a:t>执行对元素的</a:t>
            </a:r>
            <a:r>
              <a:rPr lang="zh-CN" altLang="en-US" dirty="0" smtClean="0"/>
              <a:t>操作</a:t>
            </a:r>
            <a:endParaRPr lang="en-US" altLang="zh-CN" dirty="0" smtClean="0"/>
          </a:p>
          <a:p>
            <a:r>
              <a:rPr lang="zh-CN" altLang="en-US" b="1" dirty="0"/>
              <a:t>示例</a:t>
            </a:r>
          </a:p>
          <a:p>
            <a:pPr marL="742950" indent="-742950">
              <a:buFont typeface="+mj-lt"/>
              <a:buAutoNum type="arabicPeriod"/>
            </a:pPr>
            <a:r>
              <a:rPr lang="en-US" altLang="zh-CN" dirty="0"/>
              <a:t>$(this).hide() - </a:t>
            </a:r>
            <a:r>
              <a:rPr lang="zh-CN" altLang="en-US" dirty="0"/>
              <a:t>隐藏当前元素</a:t>
            </a:r>
          </a:p>
          <a:p>
            <a:pPr marL="742950" indent="-742950">
              <a:buFont typeface="+mj-lt"/>
              <a:buAutoNum type="arabicPeriod"/>
            </a:pPr>
            <a:r>
              <a:rPr lang="en-US" altLang="zh-CN" dirty="0"/>
              <a:t>$("p").hide() - </a:t>
            </a:r>
            <a:r>
              <a:rPr lang="zh-CN" altLang="en-US" dirty="0"/>
              <a:t>隐藏所有段落</a:t>
            </a:r>
          </a:p>
          <a:p>
            <a:pPr marL="742950" indent="-742950">
              <a:buFont typeface="+mj-lt"/>
              <a:buAutoNum type="arabicPeriod"/>
            </a:pPr>
            <a:r>
              <a:rPr lang="en-US" altLang="zh-CN" dirty="0"/>
              <a:t>$(".test").hide() - </a:t>
            </a:r>
            <a:r>
              <a:rPr lang="zh-CN" altLang="en-US" dirty="0"/>
              <a:t>隐藏所有 </a:t>
            </a:r>
            <a:r>
              <a:rPr lang="en-US" altLang="zh-CN" dirty="0"/>
              <a:t>class="test" </a:t>
            </a:r>
            <a:r>
              <a:rPr lang="zh-CN" altLang="en-US" dirty="0"/>
              <a:t>的所有元素</a:t>
            </a:r>
          </a:p>
          <a:p>
            <a:pPr marL="742950" indent="-742950">
              <a:buFont typeface="+mj-lt"/>
              <a:buAutoNum type="arabicPeriod"/>
            </a:pPr>
            <a:r>
              <a:rPr lang="en-US" altLang="zh-CN" dirty="0"/>
              <a:t>$("#test").hide() - </a:t>
            </a:r>
            <a:r>
              <a:rPr lang="zh-CN" altLang="en-US" dirty="0"/>
              <a:t>隐藏所有 </a:t>
            </a:r>
            <a:r>
              <a:rPr lang="en-US" altLang="zh-CN" dirty="0"/>
              <a:t>id="test" </a:t>
            </a:r>
            <a:r>
              <a:rPr lang="zh-CN" altLang="en-US" dirty="0"/>
              <a:t>的元素</a:t>
            </a:r>
          </a:p>
          <a:p>
            <a:pPr marL="742950" indent="-742950">
              <a:buFont typeface="+mj-lt"/>
              <a:buAutoNum type="arabicPeriod"/>
            </a:pPr>
            <a:endParaRPr lang="zh-CN" altLang="en-US" dirty="0"/>
          </a:p>
          <a:p>
            <a:endParaRPr lang="zh-CN" altLang="en-US" dirty="0"/>
          </a:p>
        </p:txBody>
      </p:sp>
    </p:spTree>
    <p:extLst>
      <p:ext uri="{BB962C8B-B14F-4D97-AF65-F5344CB8AC3E}">
        <p14:creationId xmlns:p14="http://schemas.microsoft.com/office/powerpoint/2010/main" val="2025610675"/>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$(function(){})</a:t>
            </a:r>
            <a:endParaRPr lang="zh-CN" altLang="en-US" dirty="0"/>
          </a:p>
        </p:txBody>
      </p:sp>
      <p:sp>
        <p:nvSpPr>
          <p:cNvPr id="3" name="副标题 2"/>
          <p:cNvSpPr>
            <a:spLocks noGrp="1"/>
          </p:cNvSpPr>
          <p:nvPr>
            <p:ph type="subTitle" idx="1"/>
          </p:nvPr>
        </p:nvSpPr>
        <p:spPr/>
        <p:txBody>
          <a:bodyPr>
            <a:normAutofit fontScale="85000" lnSpcReduction="10000"/>
          </a:bodyPr>
          <a:lstStyle/>
          <a:p>
            <a:r>
              <a:rPr lang="en-US" altLang="zh-CN" dirty="0"/>
              <a:t>$(function</a:t>
            </a:r>
            <a:r>
              <a:rPr lang="en-US" altLang="zh-CN" dirty="0" smtClean="0"/>
              <a:t>(){})</a:t>
            </a:r>
          </a:p>
          <a:p>
            <a:pPr marL="0" indent="0">
              <a:buNone/>
            </a:pPr>
            <a:r>
              <a:rPr lang="zh-CN" altLang="en-US" dirty="0" smtClean="0"/>
              <a:t>是</a:t>
            </a:r>
            <a:r>
              <a:rPr lang="en-US" altLang="zh-CN" dirty="0" smtClean="0"/>
              <a:t>$(</a:t>
            </a:r>
            <a:r>
              <a:rPr lang="en-US" altLang="zh-CN" dirty="0"/>
              <a:t>document).ready(function(){}) </a:t>
            </a:r>
            <a:r>
              <a:rPr lang="zh-CN" altLang="en-US" dirty="0" smtClean="0"/>
              <a:t>的简写形式，</a:t>
            </a:r>
            <a:r>
              <a:rPr lang="zh-CN" altLang="en-US" dirty="0"/>
              <a:t>这是为了防止文档在完全</a:t>
            </a:r>
            <a:r>
              <a:rPr lang="zh-CN" altLang="en-US" dirty="0" smtClean="0"/>
              <a:t>加载之前</a:t>
            </a:r>
            <a:r>
              <a:rPr lang="zh-CN" altLang="en-US" dirty="0"/>
              <a:t>运行 </a:t>
            </a:r>
            <a:r>
              <a:rPr lang="en-US" altLang="zh-CN" dirty="0"/>
              <a:t>jQuery </a:t>
            </a:r>
            <a:r>
              <a:rPr lang="zh-CN" altLang="en-US" dirty="0"/>
              <a:t>代码</a:t>
            </a:r>
            <a:r>
              <a:rPr lang="zh-CN" altLang="en-US" dirty="0" smtClean="0"/>
              <a:t>。</a:t>
            </a:r>
            <a:endParaRPr lang="en-US" altLang="zh-CN" dirty="0"/>
          </a:p>
          <a:p>
            <a:pPr marL="0" indent="0">
              <a:buNone/>
            </a:pPr>
            <a:r>
              <a:rPr lang="zh-CN" altLang="en-US" dirty="0" smtClean="0"/>
              <a:t>如果</a:t>
            </a:r>
            <a:r>
              <a:rPr lang="zh-CN" altLang="en-US" dirty="0"/>
              <a:t>在文档没有完全加载之前就运行函数，操作可能失败。下面是两个具体的例子：</a:t>
            </a:r>
          </a:p>
          <a:p>
            <a:pPr marL="742950" indent="-742950">
              <a:buFont typeface="+mj-lt"/>
              <a:buAutoNum type="arabicPeriod"/>
            </a:pPr>
            <a:r>
              <a:rPr lang="zh-CN" altLang="en-US" dirty="0"/>
              <a:t>试图隐藏一个不存在的元素</a:t>
            </a:r>
          </a:p>
          <a:p>
            <a:pPr marL="742950" indent="-742950">
              <a:buFont typeface="+mj-lt"/>
              <a:buAutoNum type="arabicPeriod"/>
            </a:pPr>
            <a:r>
              <a:rPr lang="zh-CN" altLang="en-US" dirty="0"/>
              <a:t>获得未完全加载的图像的大小</a:t>
            </a:r>
          </a:p>
          <a:p>
            <a:pPr marL="0" indent="0">
              <a:buNone/>
            </a:pPr>
            <a:endParaRPr lang="zh-CN" altLang="en-US" dirty="0"/>
          </a:p>
        </p:txBody>
      </p:sp>
    </p:spTree>
    <p:extLst>
      <p:ext uri="{BB962C8B-B14F-4D97-AF65-F5344CB8AC3E}">
        <p14:creationId xmlns:p14="http://schemas.microsoft.com/office/powerpoint/2010/main" val="1078494163"/>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532036" y="1541496"/>
              <a:ext cx="1127760" cy="2352040"/>
            </a:xfrm>
            <a:prstGeom prst="rect">
              <a:avLst/>
            </a:prstGeom>
            <a:noFill/>
          </p:spPr>
          <p:txBody>
            <a:bodyPr wrap="none" rtlCol="0">
              <a:spAutoFit/>
            </a:bodyPr>
            <a:lstStyle/>
            <a:p>
              <a:pPr algn="ctr"/>
              <a:r>
                <a:rPr lang="en-US" altLang="zh-CN" sz="13800" dirty="0" smtClean="0">
                  <a:solidFill>
                    <a:srgbClr val="18B0E3"/>
                  </a:solidFill>
                  <a:latin typeface="Agency FB" panose="020B0503020202020204" pitchFamily="34" charset="0"/>
                </a:rPr>
                <a:t>1</a:t>
              </a:r>
              <a:endParaRPr lang="zh-CN" altLang="en-US" sz="13800" dirty="0">
                <a:solidFill>
                  <a:srgbClr val="18B0E3"/>
                </a:solidFill>
                <a:latin typeface="Agency FB" panose="020B0503020202020204" pitchFamily="34" charset="0"/>
              </a:endParaRPr>
            </a:p>
          </p:txBody>
        </p:sp>
      </p:grpSp>
      <p:sp>
        <p:nvSpPr>
          <p:cNvPr id="21" name="文本框 20"/>
          <p:cNvSpPr txBox="1"/>
          <p:nvPr/>
        </p:nvSpPr>
        <p:spPr>
          <a:xfrm>
            <a:off x="4250055" y="4807585"/>
            <a:ext cx="3903345" cy="701040"/>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zh-CN" altLang="en-US" sz="4000" b="1" dirty="0">
                <a:solidFill>
                  <a:schemeClr val="bg1"/>
                </a:solidFill>
                <a:latin typeface="Corbel" panose="020B0503020204020204" charset="0"/>
                <a:ea typeface="方正正纤黑简体" panose="02000000000000000000" pitchFamily="2" charset="-122"/>
              </a:rPr>
              <a:t>语言特性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选择器</a:t>
            </a:r>
            <a:endParaRPr lang="zh-CN" altLang="en-US" dirty="0"/>
          </a:p>
        </p:txBody>
      </p:sp>
      <p:pic>
        <p:nvPicPr>
          <p:cNvPr id="4" name="图片 3"/>
          <p:cNvPicPr>
            <a:picLocks noChangeAspect="1"/>
          </p:cNvPicPr>
          <p:nvPr/>
        </p:nvPicPr>
        <p:blipFill>
          <a:blip r:embed="rId2"/>
          <a:stretch>
            <a:fillRect/>
          </a:stretch>
        </p:blipFill>
        <p:spPr>
          <a:xfrm>
            <a:off x="929681" y="1430446"/>
            <a:ext cx="10598109" cy="4689515"/>
          </a:xfrm>
          <a:prstGeom prst="rect">
            <a:avLst/>
          </a:prstGeom>
        </p:spPr>
      </p:pic>
    </p:spTree>
    <p:extLst>
      <p:ext uri="{BB962C8B-B14F-4D97-AF65-F5344CB8AC3E}">
        <p14:creationId xmlns:p14="http://schemas.microsoft.com/office/powerpoint/2010/main" val="3792156222"/>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a:t>
            </a:r>
            <a:r>
              <a:rPr lang="zh-CN" altLang="en-US" dirty="0"/>
              <a:t>绑定</a:t>
            </a:r>
          </a:p>
        </p:txBody>
      </p:sp>
      <p:sp>
        <p:nvSpPr>
          <p:cNvPr id="3" name="副标题 2"/>
          <p:cNvSpPr>
            <a:spLocks noGrp="1"/>
          </p:cNvSpPr>
          <p:nvPr>
            <p:ph type="subTitle" idx="1"/>
          </p:nvPr>
        </p:nvSpPr>
        <p:spPr/>
        <p:txBody>
          <a:bodyPr/>
          <a:lstStyle/>
          <a:p>
            <a:r>
              <a:rPr lang="en-US" altLang="zh-CN" b="1" dirty="0"/>
              <a:t>$(selector</a:t>
            </a:r>
            <a:r>
              <a:rPr lang="en-US" altLang="zh-CN" b="1" dirty="0" smtClean="0"/>
              <a:t>).click(callback)</a:t>
            </a:r>
          </a:p>
          <a:p>
            <a:pPr marL="0" indent="0">
              <a:buNone/>
            </a:pPr>
            <a:r>
              <a:rPr lang="zh-CN" altLang="en-US" b="1" dirty="0" smtClean="0"/>
              <a:t>选中元素点击触发事件，这种绑定方式只适合页面上已存在的元素</a:t>
            </a:r>
            <a:endParaRPr lang="en-US" altLang="zh-CN" b="1" dirty="0"/>
          </a:p>
          <a:p>
            <a:endParaRPr lang="en-US" altLang="zh-CN" dirty="0" smtClean="0"/>
          </a:p>
          <a:p>
            <a:endParaRPr lang="zh-CN" altLang="en-US" dirty="0"/>
          </a:p>
        </p:txBody>
      </p:sp>
    </p:spTree>
    <p:extLst>
      <p:ext uri="{BB962C8B-B14F-4D97-AF65-F5344CB8AC3E}">
        <p14:creationId xmlns:p14="http://schemas.microsoft.com/office/powerpoint/2010/main" val="2887308550"/>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事件动态绑定</a:t>
            </a:r>
            <a:endParaRPr lang="zh-CN" altLang="en-US" dirty="0"/>
          </a:p>
        </p:txBody>
      </p:sp>
      <p:sp>
        <p:nvSpPr>
          <p:cNvPr id="3" name="副标题 2"/>
          <p:cNvSpPr>
            <a:spLocks noGrp="1"/>
          </p:cNvSpPr>
          <p:nvPr>
            <p:ph type="subTitle" idx="1"/>
          </p:nvPr>
        </p:nvSpPr>
        <p:spPr/>
        <p:txBody>
          <a:bodyPr>
            <a:normAutofit fontScale="77500" lnSpcReduction="20000"/>
          </a:bodyPr>
          <a:lstStyle/>
          <a:p>
            <a:r>
              <a:rPr lang="en-US" altLang="zh-CN" sz="3200" dirty="0"/>
              <a:t>$(selector).on(</a:t>
            </a:r>
            <a:r>
              <a:rPr lang="en-US" altLang="zh-CN" sz="3200" dirty="0" err="1"/>
              <a:t>event,childSelector,data,function</a:t>
            </a:r>
            <a:r>
              <a:rPr lang="en-US" altLang="zh-CN" sz="3200" dirty="0" smtClean="0"/>
              <a:t>)</a:t>
            </a:r>
          </a:p>
          <a:p>
            <a:r>
              <a:rPr lang="en-US" altLang="zh-CN" sz="3200" dirty="0" smtClean="0"/>
              <a:t>selector  </a:t>
            </a:r>
            <a:r>
              <a:rPr lang="zh-CN" altLang="en-US" sz="3200" dirty="0" smtClean="0"/>
              <a:t>为当前文档上存在的元素</a:t>
            </a:r>
            <a:endParaRPr lang="en-US" altLang="zh-CN" sz="3200" dirty="0" smtClean="0"/>
          </a:p>
          <a:p>
            <a:r>
              <a:rPr lang="en-US" altLang="zh-CN" sz="3200" dirty="0" smtClean="0"/>
              <a:t>event</a:t>
            </a:r>
            <a:r>
              <a:rPr lang="en-US" altLang="zh-CN" sz="3200" dirty="0"/>
              <a:t>	</a:t>
            </a:r>
            <a:r>
              <a:rPr lang="zh-CN" altLang="en-US" sz="3200" dirty="0"/>
              <a:t>必需。规定要从被选元素移除的一个或多个事件或命名空间</a:t>
            </a:r>
            <a:r>
              <a:rPr lang="zh-CN" altLang="en-US" sz="3200" dirty="0" smtClean="0"/>
              <a:t>。</a:t>
            </a:r>
            <a:endParaRPr lang="zh-CN" altLang="en-US" sz="3200" dirty="0"/>
          </a:p>
          <a:p>
            <a:r>
              <a:rPr lang="zh-CN" altLang="en-US" sz="3200" dirty="0"/>
              <a:t>由空格分隔多个事件值，也可以是数组。必须是有效的事件。</a:t>
            </a:r>
          </a:p>
          <a:p>
            <a:r>
              <a:rPr lang="en-US" altLang="zh-CN" sz="3200" dirty="0" err="1"/>
              <a:t>childSelector</a:t>
            </a:r>
            <a:r>
              <a:rPr lang="en-US" altLang="zh-CN" sz="3200" dirty="0"/>
              <a:t>	</a:t>
            </a:r>
            <a:r>
              <a:rPr lang="zh-CN" altLang="en-US" sz="3200" dirty="0"/>
              <a:t>可选。规定只能添加到指定的子元素上的事件处理程序（且不是选择器本身，比如已废弃的 </a:t>
            </a:r>
            <a:r>
              <a:rPr lang="en-US" altLang="zh-CN" sz="3200" dirty="0"/>
              <a:t>delegate() </a:t>
            </a:r>
            <a:r>
              <a:rPr lang="zh-CN" altLang="en-US" sz="3200" dirty="0"/>
              <a:t>方法）。</a:t>
            </a:r>
          </a:p>
          <a:p>
            <a:r>
              <a:rPr lang="en-US" altLang="zh-CN" sz="3200" dirty="0"/>
              <a:t>data	</a:t>
            </a:r>
            <a:r>
              <a:rPr lang="zh-CN" altLang="en-US" sz="3200" dirty="0"/>
              <a:t>可选。规定传递到函数的额外数据。</a:t>
            </a:r>
          </a:p>
          <a:p>
            <a:r>
              <a:rPr lang="en-US" altLang="zh-CN" sz="3200" dirty="0"/>
              <a:t>function	</a:t>
            </a:r>
            <a:r>
              <a:rPr lang="zh-CN" altLang="en-US" sz="3200" dirty="0"/>
              <a:t>可选。规定当事件发生时运行的函数</a:t>
            </a:r>
            <a:r>
              <a:rPr lang="zh-CN" altLang="en-US" sz="3200" dirty="0" smtClean="0"/>
              <a:t>。</a:t>
            </a:r>
            <a:endParaRPr lang="en-US" altLang="zh-CN" sz="3200" dirty="0" smtClean="0"/>
          </a:p>
          <a:p>
            <a:r>
              <a:rPr lang="zh-CN" altLang="en-US" sz="2800" dirty="0"/>
              <a:t>如需移除事件处理程序，请使用 </a:t>
            </a:r>
            <a:r>
              <a:rPr lang="en-US" altLang="zh-CN" sz="2800" dirty="0" smtClean="0"/>
              <a:t>off()</a:t>
            </a:r>
            <a:r>
              <a:rPr lang="zh-CN" altLang="en-US" sz="2800" dirty="0" smtClean="0"/>
              <a:t>方法</a:t>
            </a:r>
            <a:r>
              <a:rPr lang="zh-CN" altLang="en-US" sz="2800" dirty="0"/>
              <a:t>。</a:t>
            </a:r>
            <a:endParaRPr lang="en-US" altLang="zh-CN" sz="3200" dirty="0" smtClean="0"/>
          </a:p>
          <a:p>
            <a:endParaRPr lang="zh-CN" altLang="en-US" sz="3200" dirty="0"/>
          </a:p>
        </p:txBody>
      </p:sp>
    </p:spTree>
    <p:extLst>
      <p:ext uri="{BB962C8B-B14F-4D97-AF65-F5344CB8AC3E}">
        <p14:creationId xmlns:p14="http://schemas.microsoft.com/office/powerpoint/2010/main" val="4098001620"/>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事件冒泡</a:t>
            </a:r>
            <a:endParaRPr lang="zh-CN" altLang="en-US" dirty="0"/>
          </a:p>
        </p:txBody>
      </p:sp>
      <p:sp>
        <p:nvSpPr>
          <p:cNvPr id="3" name="副标题 2"/>
          <p:cNvSpPr>
            <a:spLocks noGrp="1"/>
          </p:cNvSpPr>
          <p:nvPr>
            <p:ph type="subTitle" idx="1"/>
          </p:nvPr>
        </p:nvSpPr>
        <p:spPr/>
        <p:txBody>
          <a:bodyPr>
            <a:normAutofit fontScale="77500" lnSpcReduction="20000"/>
          </a:bodyPr>
          <a:lstStyle/>
          <a:p>
            <a:pPr marL="0" indent="0">
              <a:buNone/>
            </a:pPr>
            <a:r>
              <a:rPr lang="en-US" altLang="zh-CN" sz="2300" b="1" dirty="0"/>
              <a:t>&lt;body&gt;</a:t>
            </a:r>
          </a:p>
          <a:p>
            <a:pPr marL="0" indent="0">
              <a:buNone/>
            </a:pPr>
            <a:r>
              <a:rPr lang="en-US" altLang="zh-CN" sz="2300" b="1" dirty="0"/>
              <a:t>    &lt;</a:t>
            </a:r>
            <a:r>
              <a:rPr lang="en-US" altLang="zh-CN" sz="2300" b="1" dirty="0" smtClean="0"/>
              <a:t>button&gt;</a:t>
            </a:r>
            <a:r>
              <a:rPr lang="zh-CN" altLang="en-US" sz="2300" b="1" dirty="0" smtClean="0"/>
              <a:t>点击</a:t>
            </a:r>
            <a:r>
              <a:rPr lang="zh-CN" altLang="en-US" sz="2300" b="1" dirty="0"/>
              <a:t>一下</a:t>
            </a:r>
            <a:r>
              <a:rPr lang="en-US" altLang="zh-CN" sz="2300" b="1" dirty="0"/>
              <a:t>&lt;/button&gt;</a:t>
            </a:r>
          </a:p>
          <a:p>
            <a:pPr marL="0" indent="0">
              <a:buNone/>
            </a:pPr>
            <a:r>
              <a:rPr lang="en-US" altLang="zh-CN" sz="2300" b="1" dirty="0"/>
              <a:t>&lt;/body</a:t>
            </a:r>
            <a:r>
              <a:rPr lang="en-US" altLang="zh-CN" sz="2300" b="1" dirty="0" smtClean="0"/>
              <a:t>&gt;</a:t>
            </a:r>
            <a:endParaRPr lang="en-US" altLang="zh-CN" dirty="0" smtClean="0"/>
          </a:p>
          <a:p>
            <a:r>
              <a:rPr lang="zh-CN" altLang="en-US" dirty="0" smtClean="0"/>
              <a:t>事件</a:t>
            </a:r>
            <a:r>
              <a:rPr lang="zh-CN" altLang="en-US" dirty="0"/>
              <a:t>会沿着</a:t>
            </a:r>
            <a:r>
              <a:rPr lang="en-US" altLang="zh-CN" dirty="0"/>
              <a:t>DOM</a:t>
            </a:r>
            <a:r>
              <a:rPr lang="zh-CN" altLang="en-US" dirty="0"/>
              <a:t>树向上传播，在每一个</a:t>
            </a:r>
            <a:r>
              <a:rPr lang="en-US" altLang="zh-CN" dirty="0"/>
              <a:t>DOM</a:t>
            </a:r>
            <a:r>
              <a:rPr lang="zh-CN" altLang="en-US" dirty="0"/>
              <a:t>节点上都会发生，一直传播到</a:t>
            </a:r>
            <a:r>
              <a:rPr lang="en-US" altLang="zh-CN" dirty="0" smtClean="0"/>
              <a:t>document</a:t>
            </a:r>
            <a:r>
              <a:rPr lang="zh-CN" altLang="en-US" dirty="0" smtClean="0"/>
              <a:t>，上例对象</a:t>
            </a:r>
            <a:r>
              <a:rPr lang="zh-CN" altLang="en-US" dirty="0"/>
              <a:t>事件传播方向：</a:t>
            </a:r>
            <a:r>
              <a:rPr lang="en-US" altLang="zh-CN" dirty="0"/>
              <a:t>&lt;button&gt;→&lt;body&gt;→&lt;html&gt;→&lt;document</a:t>
            </a:r>
            <a:r>
              <a:rPr lang="en-US" altLang="zh-CN" dirty="0" smtClean="0"/>
              <a:t>&gt;</a:t>
            </a:r>
          </a:p>
          <a:p>
            <a:r>
              <a:rPr lang="zh-CN" altLang="en-US" dirty="0" smtClean="0"/>
              <a:t>阻止事件冒泡</a:t>
            </a:r>
            <a:endParaRPr lang="en-US" altLang="zh-CN" dirty="0" smtClean="0"/>
          </a:p>
          <a:p>
            <a:pPr marL="0" indent="0">
              <a:buNone/>
            </a:pPr>
            <a:r>
              <a:rPr lang="zh-CN" altLang="en-US" b="1" dirty="0"/>
              <a:t>方式一：</a:t>
            </a:r>
            <a:r>
              <a:rPr lang="en-US" altLang="zh-CN" b="1" dirty="0" err="1"/>
              <a:t>event.stopPropagation</a:t>
            </a:r>
            <a:r>
              <a:rPr lang="en-US" altLang="zh-CN" b="1" dirty="0" smtClean="0"/>
              <a:t>();</a:t>
            </a:r>
          </a:p>
          <a:p>
            <a:pPr marL="0" indent="0">
              <a:buNone/>
            </a:pPr>
            <a:r>
              <a:rPr lang="zh-CN" altLang="en-US" b="1" dirty="0"/>
              <a:t>方式二：</a:t>
            </a:r>
            <a:r>
              <a:rPr lang="en-US" altLang="zh-CN" b="1" dirty="0"/>
              <a:t>return false;</a:t>
            </a:r>
            <a:endParaRPr lang="zh-CN" altLang="en-US" dirty="0"/>
          </a:p>
        </p:txBody>
      </p:sp>
    </p:spTree>
    <p:extLst>
      <p:ext uri="{BB962C8B-B14F-4D97-AF65-F5344CB8AC3E}">
        <p14:creationId xmlns:p14="http://schemas.microsoft.com/office/powerpoint/2010/main" val="573899097"/>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AJAX</a:t>
            </a:r>
            <a:endParaRPr lang="zh-CN" altLang="en-US" dirty="0"/>
          </a:p>
        </p:txBody>
      </p:sp>
      <p:sp>
        <p:nvSpPr>
          <p:cNvPr id="3" name="副标题 2"/>
          <p:cNvSpPr>
            <a:spLocks noGrp="1"/>
          </p:cNvSpPr>
          <p:nvPr>
            <p:ph type="subTitle" idx="1"/>
          </p:nvPr>
        </p:nvSpPr>
        <p:spPr/>
        <p:txBody>
          <a:bodyPr/>
          <a:lstStyle/>
          <a:p>
            <a:r>
              <a:rPr lang="en-US" altLang="zh-CN" dirty="0"/>
              <a:t>AJAX </a:t>
            </a:r>
            <a:r>
              <a:rPr lang="zh-CN" altLang="en-US" dirty="0"/>
              <a:t>是一种与服务器交换数据的</a:t>
            </a:r>
            <a:r>
              <a:rPr lang="zh-CN" altLang="en-US" dirty="0" smtClean="0"/>
              <a:t>技术，后台写好服务，前端访问</a:t>
            </a:r>
            <a:r>
              <a:rPr lang="zh-CN" altLang="en-US" dirty="0" smtClean="0"/>
              <a:t>服务</a:t>
            </a:r>
            <a:endParaRPr lang="en-US" altLang="zh-CN" dirty="0" smtClean="0"/>
          </a:p>
        </p:txBody>
      </p:sp>
    </p:spTree>
    <p:extLst>
      <p:ext uri="{BB962C8B-B14F-4D97-AF65-F5344CB8AC3E}">
        <p14:creationId xmlns:p14="http://schemas.microsoft.com/office/powerpoint/2010/main" val="672275861"/>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AJAX</a:t>
            </a:r>
            <a:r>
              <a:rPr lang="zh-CN" altLang="en-US" dirty="0" smtClean="0"/>
              <a:t>跨域问题</a:t>
            </a:r>
            <a:endParaRPr lang="zh-CN" altLang="en-US" dirty="0"/>
          </a:p>
        </p:txBody>
      </p:sp>
      <p:sp>
        <p:nvSpPr>
          <p:cNvPr id="3" name="副标题 2"/>
          <p:cNvSpPr>
            <a:spLocks noGrp="1"/>
          </p:cNvSpPr>
          <p:nvPr>
            <p:ph type="subTitle" idx="1"/>
          </p:nvPr>
        </p:nvSpPr>
        <p:spPr/>
        <p:txBody>
          <a:bodyPr/>
          <a:lstStyle/>
          <a:p>
            <a:r>
              <a:rPr lang="zh-CN" altLang="en-US" dirty="0" smtClean="0"/>
              <a:t>当</a:t>
            </a:r>
            <a:r>
              <a:rPr lang="en-US" altLang="zh-CN" dirty="0" smtClean="0"/>
              <a:t>AJAX</a:t>
            </a:r>
            <a:r>
              <a:rPr lang="zh-CN" altLang="en-US" dirty="0" smtClean="0"/>
              <a:t>请求的</a:t>
            </a:r>
            <a:r>
              <a:rPr lang="en-US" altLang="zh-CN" dirty="0" err="1" smtClean="0"/>
              <a:t>url</a:t>
            </a:r>
            <a:r>
              <a:rPr lang="zh-CN" altLang="en-US" dirty="0" smtClean="0"/>
              <a:t>的</a:t>
            </a:r>
            <a:r>
              <a:rPr lang="en-US" altLang="zh-CN" dirty="0" err="1" smtClean="0"/>
              <a:t>ip</a:t>
            </a:r>
            <a:r>
              <a:rPr lang="zh-CN" altLang="en-US" dirty="0" smtClean="0"/>
              <a:t>和端口与请求页面的</a:t>
            </a:r>
            <a:r>
              <a:rPr lang="en-US" altLang="zh-CN" dirty="0" err="1" smtClean="0"/>
              <a:t>ip</a:t>
            </a:r>
            <a:r>
              <a:rPr lang="zh-CN" altLang="en-US" dirty="0" smtClean="0"/>
              <a:t>和端口不一致时，就会存在跨域问题</a:t>
            </a:r>
            <a:endParaRPr lang="en-US" altLang="zh-CN" dirty="0" smtClean="0"/>
          </a:p>
          <a:p>
            <a:pPr fontAlgn="t"/>
            <a:r>
              <a:rPr lang="zh-CN" altLang="en-US" dirty="0" smtClean="0"/>
              <a:t>需要服务端返回</a:t>
            </a:r>
            <a:r>
              <a:rPr lang="en-US" altLang="zh-CN" sz="3200" b="1" dirty="0"/>
              <a:t>Access-Control-Allow-Origin</a:t>
            </a:r>
            <a:r>
              <a:rPr lang="en-US" altLang="zh-CN" sz="3200" b="1" dirty="0" smtClean="0"/>
              <a:t>:</a:t>
            </a:r>
            <a:r>
              <a:rPr lang="en-US" altLang="zh-CN" sz="3200" dirty="0" smtClean="0"/>
              <a:t>*</a:t>
            </a:r>
            <a:r>
              <a:rPr lang="zh-CN" altLang="en-US" dirty="0"/>
              <a:t>等</a:t>
            </a:r>
            <a:r>
              <a:rPr lang="zh-CN" altLang="en-US" dirty="0" smtClean="0"/>
              <a:t>参数浏览器才会获得正确的请求返回</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906000011"/>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与</a:t>
            </a:r>
            <a:r>
              <a:rPr lang="en-US" altLang="zh-CN" dirty="0" err="1" smtClean="0"/>
              <a:t>javascript</a:t>
            </a:r>
            <a:r>
              <a:rPr lang="zh-CN" altLang="en-US" dirty="0" smtClean="0"/>
              <a:t>对象转换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94425256"/>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55189716"/>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smtClean="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ECMAScript</a:t>
            </a:r>
            <a:r>
              <a:rPr lang="zh-CN" dirty="0">
                <a:sym typeface="+mn-ea"/>
              </a:rPr>
              <a:t>标准</a:t>
            </a:r>
          </a:p>
        </p:txBody>
      </p:sp>
      <p:sp>
        <p:nvSpPr>
          <p:cNvPr id="5" name="副标题 4"/>
          <p:cNvSpPr>
            <a:spLocks noGrp="1"/>
          </p:cNvSpPr>
          <p:nvPr>
            <p:ph type="subTitle" idx="1"/>
          </p:nvPr>
        </p:nvSpPr>
        <p:spPr/>
        <p:txBody>
          <a:bodyPr>
            <a:normAutofit lnSpcReduction="10000"/>
          </a:bodyPr>
          <a:lstStyle/>
          <a:p>
            <a:pPr>
              <a:lnSpc>
                <a:spcPct val="130000"/>
              </a:lnSpc>
            </a:pPr>
            <a:r>
              <a:rPr lang="en-US" altLang="zh-CN" sz="3600" dirty="0">
                <a:sym typeface="+mn-ea"/>
              </a:rPr>
              <a:t>1997 年，JavaScript 1.1 作为一个草案提交给欧洲计算机制造商协会（ECMA）</a:t>
            </a:r>
            <a:r>
              <a:rPr lang="zh-CN" altLang="en-US" sz="3600" dirty="0">
                <a:sym typeface="+mn-ea"/>
              </a:rPr>
              <a:t>，由来自 Netscape、Sun、微软、Borland 和其他一些对脚本编程感兴趣的公司的程序员组成的 TC39 锤炼出了 ECMA-262，该标准定义了名为 ECMAScript 的全新脚本语言。从此，Web 浏览器就开始努力将 ECMAScript 作为 JavaScript 实现的基础。</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a:bodyPr>
          <a:lstStyle/>
          <a:p>
            <a:pPr>
              <a:lnSpc>
                <a:spcPct val="130000"/>
              </a:lnSpc>
            </a:pPr>
            <a:r>
              <a:rPr sz="3600" dirty="0">
                <a:sym typeface="+mn-ea"/>
              </a:rPr>
              <a:t>ECMAScript 仅仅是一个描述，定义了脚本语言的所有属性、方法和对象。其他语言可以实现 ECMAScript 来作为功能的基准，JavaScript 就是这样</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pic>
        <p:nvPicPr>
          <p:cNvPr id="3" name="图片 2" descr="ct_js_ECMAScript_JavaScript_ActionScript_ScriptEase"/>
          <p:cNvPicPr>
            <a:picLocks noChangeAspect="1"/>
          </p:cNvPicPr>
          <p:nvPr/>
        </p:nvPicPr>
        <p:blipFill>
          <a:blip r:embed="rId2"/>
          <a:stretch>
            <a:fillRect/>
          </a:stretch>
        </p:blipFill>
        <p:spPr>
          <a:xfrm>
            <a:off x="2286635" y="2924175"/>
            <a:ext cx="8150225" cy="3564255"/>
          </a:xfrm>
          <a:prstGeom prst="rect">
            <a:avLst/>
          </a:prstGeo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fontScale="85000" lnSpcReduction="20000"/>
          </a:bodyPr>
          <a:lstStyle/>
          <a:p>
            <a:pPr>
              <a:lnSpc>
                <a:spcPct val="130000"/>
              </a:lnSpc>
            </a:pPr>
            <a:r>
              <a:rPr sz="3600" dirty="0">
                <a:sym typeface="+mn-ea"/>
              </a:rPr>
              <a:t>2009年12月，ECMAScript 5.0版正式发布。</a:t>
            </a:r>
            <a:r>
              <a:rPr lang="zh-CN" sz="3600" dirty="0">
                <a:sym typeface="+mn-ea"/>
              </a:rPr>
              <a:t>目前浏览器兼容绝大多数的语法，主流的</a:t>
            </a:r>
            <a:r>
              <a:rPr lang="en-US" altLang="zh-CN" sz="3600" dirty="0">
                <a:sym typeface="+mn-ea"/>
              </a:rPr>
              <a:t>JS</a:t>
            </a:r>
            <a:r>
              <a:rPr lang="zh-CN" altLang="en-US" sz="3600" dirty="0">
                <a:sym typeface="+mn-ea"/>
              </a:rPr>
              <a:t>开发使用的该版本的标准。</a:t>
            </a:r>
          </a:p>
          <a:p>
            <a:pPr>
              <a:lnSpc>
                <a:spcPct val="130000"/>
              </a:lnSpc>
            </a:pPr>
            <a:r>
              <a:rPr sz="3600" dirty="0">
                <a:sym typeface="+mn-ea"/>
              </a:rPr>
              <a:t>2015年6月17日，ECMAScript 6发布正式版本，即ECMAScript 2015。</a:t>
            </a:r>
            <a:r>
              <a:rPr lang="zh-CN" sz="3600" dirty="0">
                <a:sym typeface="+mn-ea"/>
              </a:rPr>
              <a:t>现代浏览器仍不兼容大部分内容，但是可以使用</a:t>
            </a:r>
            <a:r>
              <a:rPr lang="en-US" altLang="zh-CN" sz="3600" dirty="0">
                <a:sym typeface="+mn-ea"/>
              </a:rPr>
              <a:t>Babel</a:t>
            </a:r>
            <a:r>
              <a:rPr lang="zh-CN" altLang="en-US" sz="3600" dirty="0">
                <a:sym typeface="+mn-ea"/>
              </a:rPr>
              <a:t>配合一些工具将</a:t>
            </a:r>
            <a:r>
              <a:rPr lang="en-US" altLang="zh-CN" sz="3600" dirty="0">
                <a:sym typeface="+mn-ea"/>
              </a:rPr>
              <a:t>ES6</a:t>
            </a:r>
            <a:r>
              <a:rPr lang="zh-CN" altLang="en-US" sz="3600" dirty="0">
                <a:sym typeface="+mn-ea"/>
              </a:rPr>
              <a:t>代码转换成</a:t>
            </a:r>
            <a:r>
              <a:rPr lang="en-US" altLang="zh-CN" sz="3600" dirty="0">
                <a:sym typeface="+mn-ea"/>
              </a:rPr>
              <a:t>ES5</a:t>
            </a:r>
            <a:r>
              <a:rPr lang="zh-CN" altLang="en-US" sz="3600" dirty="0">
                <a:sym typeface="+mn-ea"/>
              </a:rPr>
              <a:t>代码</a:t>
            </a:r>
            <a:r>
              <a:rPr lang="zh-CN" sz="3600" dirty="0">
                <a:sym typeface="+mn-ea"/>
              </a:rPr>
              <a:t>，所以在许多社区开始使用</a:t>
            </a:r>
            <a:r>
              <a:rPr lang="en-US" altLang="zh-CN" sz="3600" dirty="0">
                <a:sym typeface="+mn-ea"/>
              </a:rPr>
              <a:t>ES6</a:t>
            </a:r>
            <a:r>
              <a:rPr lang="zh-CN" altLang="en-US" sz="3600" dirty="0">
                <a:sym typeface="+mn-ea"/>
              </a:rPr>
              <a:t>来编写项目，</a:t>
            </a:r>
            <a:r>
              <a:rPr lang="en-US" altLang="zh-CN" sz="3600" dirty="0">
                <a:sym typeface="+mn-ea"/>
              </a:rPr>
              <a:t>ES6</a:t>
            </a:r>
            <a:r>
              <a:rPr lang="zh-CN" altLang="en-US" sz="3600" dirty="0">
                <a:sym typeface="+mn-ea"/>
              </a:rPr>
              <a:t>逐渐成为未来的</a:t>
            </a:r>
            <a:r>
              <a:rPr lang="zh-CN" altLang="en-US" sz="3600" dirty="0" smtClean="0">
                <a:sym typeface="+mn-ea"/>
              </a:rPr>
              <a:t>标准</a:t>
            </a:r>
            <a:endParaRPr lang="en-US" altLang="zh-CN" sz="3600" dirty="0" smtClean="0">
              <a:sym typeface="+mn-ea"/>
            </a:endParaRPr>
          </a:p>
          <a:p>
            <a:pPr>
              <a:lnSpc>
                <a:spcPct val="130000"/>
              </a:lnSpc>
            </a:pPr>
            <a:r>
              <a:rPr lang="zh-CN" altLang="en-US" sz="3600" dirty="0"/>
              <a:t>因为</a:t>
            </a:r>
            <a:r>
              <a:rPr lang="en-US" altLang="zh-CN" sz="3600" dirty="0"/>
              <a:t>ECMAScript 2015 (ES6) </a:t>
            </a:r>
            <a:r>
              <a:rPr lang="zh-CN" altLang="en-US" sz="3600" dirty="0"/>
              <a:t>这个版本更新太大了</a:t>
            </a:r>
            <a:r>
              <a:rPr lang="zh-CN" altLang="en-US" sz="3600" b="1" dirty="0" smtClean="0"/>
              <a:t>，</a:t>
            </a:r>
            <a:r>
              <a:rPr lang="zh-CN" altLang="en-US" sz="3600" dirty="0"/>
              <a:t>因此，从 </a:t>
            </a:r>
            <a:r>
              <a:rPr lang="en-US" altLang="zh-CN" sz="3600" dirty="0"/>
              <a:t>ECMAScript 2016</a:t>
            </a:r>
            <a:r>
              <a:rPr lang="zh-CN" altLang="en-US" sz="3600" dirty="0"/>
              <a:t>（</a:t>
            </a:r>
            <a:r>
              <a:rPr lang="en-US" altLang="zh-CN" sz="3600" dirty="0"/>
              <a:t>ES7</a:t>
            </a:r>
            <a:r>
              <a:rPr lang="zh-CN" altLang="en-US" sz="3600" dirty="0"/>
              <a:t>）开始，版本发布将会变得更加频繁，每年发布一个新版本，这么一来新增内容也会更小。新</a:t>
            </a:r>
            <a:endParaRPr lang="zh-CN" altLang="en-US" sz="3600" b="1" dirty="0"/>
          </a:p>
          <a:p>
            <a:pPr>
              <a:lnSpc>
                <a:spcPct val="130000"/>
              </a:lnSpc>
            </a:pPr>
            <a:endParaRPr lang="zh-CN" altLang="en-US"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dirty="0">
                <a:sym typeface="+mn-ea"/>
              </a:rPr>
              <a:t>JavaScript</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Javascript是</a:t>
            </a:r>
            <a:r>
              <a:rPr lang="zh-CN" altLang="en-US" sz="3600" dirty="0">
                <a:sym typeface="+mn-ea"/>
              </a:rPr>
              <a:t>一门轻量级的编程语言，它可以</a:t>
            </a:r>
            <a:r>
              <a:rPr lang="zh-CN" altLang="en-US" sz="3600" dirty="0" smtClean="0">
                <a:sym typeface="+mn-ea"/>
              </a:rPr>
              <a:t>用作界面动画，表</a:t>
            </a:r>
            <a:r>
              <a:rPr lang="zh-CN" altLang="en-US" sz="3600" dirty="0">
                <a:sym typeface="+mn-ea"/>
              </a:rPr>
              <a:t>单验证，创建</a:t>
            </a:r>
            <a:r>
              <a:rPr lang="en-US" altLang="zh-CN" sz="3600" dirty="0">
                <a:sym typeface="+mn-ea"/>
              </a:rPr>
              <a:t>cookie</a:t>
            </a:r>
            <a:r>
              <a:rPr lang="zh-CN" altLang="en-US" sz="3600" dirty="0">
                <a:sym typeface="+mn-ea"/>
              </a:rPr>
              <a:t>，创建服务器</a:t>
            </a:r>
          </a:p>
          <a:p>
            <a:pPr>
              <a:lnSpc>
                <a:spcPct val="130000"/>
              </a:lnSpc>
            </a:pPr>
            <a:r>
              <a:rPr lang="zh-CN" altLang="en-US" sz="3600" dirty="0">
                <a:sym typeface="+mn-ea"/>
              </a:rPr>
              <a:t>JavaScript 是脚本语言。浏览器会在读取代码时，逐行地执行脚本代码。而对于传统编程来说，会在执行前对所有代码进行编译。</a:t>
            </a: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弱类型</a:t>
            </a:r>
          </a:p>
        </p:txBody>
      </p:sp>
      <p:sp>
        <p:nvSpPr>
          <p:cNvPr id="5" name="副标题 4"/>
          <p:cNvSpPr>
            <a:spLocks noGrp="1"/>
          </p:cNvSpPr>
          <p:nvPr>
            <p:ph type="subTitle" idx="1"/>
          </p:nvPr>
        </p:nvSpPr>
        <p:spPr/>
        <p:txBody>
          <a:bodyPr>
            <a:normAutofit fontScale="92500" lnSpcReduction="10000"/>
          </a:bodyPr>
          <a:lstStyle/>
          <a:p>
            <a:pPr>
              <a:lnSpc>
                <a:spcPct val="130000"/>
              </a:lnSpc>
            </a:pPr>
            <a:r>
              <a:rPr lang="en-US" altLang="zh-CN" sz="3600" dirty="0">
                <a:sym typeface="+mn-ea"/>
              </a:rPr>
              <a:t>Javascript是弱类型的，它的数据类型无需在声明时指定，解释器会根据上下文对变量进行实例化</a:t>
            </a:r>
          </a:p>
          <a:p>
            <a:pPr>
              <a:lnSpc>
                <a:spcPct val="130000"/>
              </a:lnSpc>
            </a:pPr>
            <a:r>
              <a:rPr lang="zh-CN" altLang="en-US" sz="3600" dirty="0">
                <a:sym typeface="+mn-ea"/>
              </a:rPr>
              <a:t>弱类型不代表</a:t>
            </a:r>
            <a:r>
              <a:rPr lang="en-US" altLang="zh-CN" sz="3600" dirty="0">
                <a:sym typeface="+mn-ea"/>
              </a:rPr>
              <a:t>Javascript</a:t>
            </a:r>
            <a:r>
              <a:rPr lang="zh-CN" altLang="en-US" sz="3600" dirty="0">
                <a:sym typeface="+mn-ea"/>
              </a:rPr>
              <a:t>没有</a:t>
            </a:r>
            <a:r>
              <a:rPr lang="zh-CN" altLang="en-US" sz="3600" dirty="0" smtClean="0">
                <a:sym typeface="+mn-ea"/>
              </a:rPr>
              <a:t>数据类型</a:t>
            </a:r>
            <a:endParaRPr lang="en-US" altLang="zh-CN" sz="3600" dirty="0" smtClean="0">
              <a:sym typeface="+mn-ea"/>
            </a:endParaRPr>
          </a:p>
          <a:p>
            <a:pPr marL="0" indent="0">
              <a:lnSpc>
                <a:spcPct val="130000"/>
              </a:lnSpc>
              <a:buNone/>
            </a:pPr>
            <a:r>
              <a:rPr lang="en-US" altLang="zh-CN" sz="3600" dirty="0" smtClean="0">
                <a:sym typeface="+mn-ea"/>
              </a:rPr>
              <a:t>	</a:t>
            </a:r>
            <a:r>
              <a:rPr lang="en-US" altLang="zh-CN" sz="3600" dirty="0" err="1" smtClean="0">
                <a:sym typeface="+mn-ea"/>
              </a:rPr>
              <a:t>typeof</a:t>
            </a:r>
            <a:r>
              <a:rPr lang="en-US" altLang="zh-CN" sz="3600" dirty="0" smtClean="0">
                <a:sym typeface="+mn-ea"/>
              </a:rPr>
              <a:t>(1</a:t>
            </a:r>
            <a:r>
              <a:rPr lang="en-US" altLang="zh-CN" sz="3600" dirty="0">
                <a:sym typeface="+mn-ea"/>
              </a:rPr>
              <a:t>)</a:t>
            </a:r>
          </a:p>
          <a:p>
            <a:pPr marL="0" indent="0">
              <a:lnSpc>
                <a:spcPct val="130000"/>
              </a:lnSpc>
              <a:buNone/>
            </a:pPr>
            <a:r>
              <a:rPr lang="en-US" altLang="zh-CN" sz="3600" dirty="0">
                <a:sym typeface="+mn-ea"/>
              </a:rPr>
              <a:t>	</a:t>
            </a:r>
            <a:r>
              <a:rPr lang="en-US" altLang="zh-CN" sz="3600" dirty="0" err="1">
                <a:sym typeface="+mn-ea"/>
              </a:rPr>
              <a:t>typeof</a:t>
            </a:r>
            <a:r>
              <a:rPr lang="en-US" altLang="zh-CN" sz="3600" dirty="0">
                <a:sym typeface="+mn-ea"/>
              </a:rPr>
              <a:t>("1</a:t>
            </a:r>
            <a:r>
              <a:rPr lang="en-US" altLang="zh-CN" sz="3600" dirty="0" smtClean="0">
                <a:sym typeface="+mn-ea"/>
              </a:rPr>
              <a:t>")</a:t>
            </a:r>
          </a:p>
          <a:p>
            <a:pPr>
              <a:lnSpc>
                <a:spcPct val="130000"/>
              </a:lnSpc>
            </a:pPr>
            <a:r>
              <a:rPr lang="en-US" altLang="zh-CN" sz="3600" dirty="0" smtClean="0"/>
              <a:t>JavaScript </a:t>
            </a:r>
            <a:r>
              <a:rPr lang="zh-CN" altLang="en-US" sz="3600" dirty="0"/>
              <a:t>中，万物皆对象</a:t>
            </a:r>
            <a:r>
              <a:rPr lang="zh-CN" altLang="en-US" sz="3600" dirty="0" smtClean="0"/>
              <a:t>！包含普通</a:t>
            </a:r>
            <a:r>
              <a:rPr lang="zh-CN" altLang="en-US" sz="3600" dirty="0"/>
              <a:t>对象</a:t>
            </a:r>
            <a:r>
              <a:rPr lang="en-US" altLang="zh-CN" sz="3600" dirty="0"/>
              <a:t>Object</a:t>
            </a:r>
            <a:r>
              <a:rPr lang="zh-CN" altLang="en-US" sz="3600" dirty="0"/>
              <a:t>和函数对象</a:t>
            </a:r>
            <a:r>
              <a:rPr lang="en-US" altLang="zh-CN" sz="3600" dirty="0" smtClean="0"/>
              <a:t>Function</a:t>
            </a:r>
            <a:endParaRPr lang="zh-CN" altLang="en-US" sz="3600" dirty="0">
              <a:sym typeface="+mn-ea"/>
            </a:endParaRPr>
          </a:p>
          <a:p>
            <a:pPr marL="0" indent="0">
              <a:lnSpc>
                <a:spcPct val="130000"/>
              </a:lnSpc>
              <a:buNone/>
            </a:pPr>
            <a:endParaRPr lang="en-US" altLang="zh-CN"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动态性</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在一个Javascript对象中，要为一个属性赋值，我不必事先创建一个字段，只需要在使用的时候做赋值操作即可</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87070" y="337185"/>
            <a:ext cx="10817860" cy="6046470"/>
          </a:xfrm>
        </p:spPr>
        <p:txBody>
          <a:bodyPr>
            <a:normAutofit fontScale="95000"/>
          </a:bodyPr>
          <a:lstStyle/>
          <a:p>
            <a:pPr marL="0" indent="0">
              <a:lnSpc>
                <a:spcPct val="120000"/>
              </a:lnSpc>
              <a:buNone/>
            </a:pPr>
            <a:r>
              <a:rPr lang="en-US" altLang="zh-CN" sz="3600" dirty="0" err="1" smtClean="0">
                <a:sym typeface="+mn-ea"/>
              </a:rPr>
              <a:t>var</a:t>
            </a:r>
            <a:r>
              <a:rPr lang="en-US" altLang="zh-CN" sz="3600" dirty="0" smtClean="0">
                <a:sym typeface="+mn-ea"/>
              </a:rPr>
              <a:t> </a:t>
            </a:r>
            <a:r>
              <a:rPr lang="en-US" altLang="zh-CN" sz="3600" dirty="0">
                <a:sym typeface="+mn-ea"/>
              </a:rPr>
              <a:t>obj=new Object(); // 定义一个对象</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obj.name="</a:t>
            </a:r>
            <a:r>
              <a:rPr lang="en-US" sz="3600" dirty="0">
                <a:sym typeface="+mn-ea"/>
              </a:rPr>
              <a:t>Hello JavaScript!</a:t>
            </a:r>
            <a:r>
              <a:rPr lang="en-US" altLang="zh-CN" sz="3600" dirty="0">
                <a:sym typeface="+mn-ea"/>
              </a:rPr>
              <a:t>";  // 动态创建属性name</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obj.sayHi=function(){ // 动态创建属性sayH1</a:t>
            </a:r>
          </a:p>
          <a:p>
            <a:pPr marL="0" indent="0">
              <a:lnSpc>
                <a:spcPct val="120000"/>
              </a:lnSpc>
              <a:buNone/>
            </a:pPr>
            <a:r>
              <a:rPr lang="en-US" altLang="zh-CN" sz="3600" dirty="0">
                <a:sym typeface="+mn-ea"/>
              </a:rPr>
              <a:t>	alert(this.name);</a:t>
            </a:r>
          </a:p>
          <a:p>
            <a:pPr marL="0" indent="0">
              <a:lnSpc>
                <a:spcPct val="120000"/>
              </a:lnSpc>
              <a:buNone/>
            </a:pPr>
            <a:r>
              <a:rPr lang="en-US" altLang="zh-CN" sz="3600" dirty="0">
                <a:sym typeface="+mn-ea"/>
              </a:rPr>
              <a:t>}</a:t>
            </a:r>
          </a:p>
          <a:p>
            <a:pPr marL="0" indent="0">
              <a:lnSpc>
                <a:spcPct val="120000"/>
              </a:lnSpc>
              <a:buNone/>
            </a:pPr>
            <a:r>
              <a:rPr lang="en-US" altLang="zh-CN" sz="3600" dirty="0">
                <a:sym typeface="+mn-ea"/>
              </a:rPr>
              <a:t>obj.sayHi();</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942</Words>
  <Application>Microsoft Office PowerPoint</Application>
  <PresentationFormat>宽屏</PresentationFormat>
  <Paragraphs>109</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ECMAScript标准</vt:lpstr>
      <vt:lpstr>PowerPoint 演示文稿</vt:lpstr>
      <vt:lpstr>PowerPoint 演示文稿</vt:lpstr>
      <vt:lpstr>什么是JavaScript</vt:lpstr>
      <vt:lpstr>弱类型</vt:lpstr>
      <vt:lpstr>动态性</vt:lpstr>
      <vt:lpstr>PowerPoint 演示文稿</vt:lpstr>
      <vt:lpstr>PowerPoint 演示文稿</vt:lpstr>
      <vt:lpstr>浏览器内核</vt:lpstr>
      <vt:lpstr>PowerPoint 演示文稿</vt:lpstr>
      <vt:lpstr>JavaScript解析引擎(qíng)</vt:lpstr>
      <vt:lpstr>PowerPoint 演示文稿</vt:lpstr>
      <vt:lpstr>PowerPoint 演示文稿</vt:lpstr>
      <vt:lpstr>什么是jQuery</vt:lpstr>
      <vt:lpstr>jQuery安装</vt:lpstr>
      <vt:lpstr>jQuery语法</vt:lpstr>
      <vt:lpstr>$(function(){})</vt:lpstr>
      <vt:lpstr>选择器</vt:lpstr>
      <vt:lpstr>事件绑定</vt:lpstr>
      <vt:lpstr>事件动态绑定</vt:lpstr>
      <vt:lpstr>事件冒泡</vt:lpstr>
      <vt:lpstr>AJAX</vt:lpstr>
      <vt:lpstr>AJAX跨域问题</vt:lpstr>
      <vt:lpstr>jQuery与javascript对象转换</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277</cp:revision>
  <dcterms:created xsi:type="dcterms:W3CDTF">2016-03-31T10:33:00Z</dcterms:created>
  <dcterms:modified xsi:type="dcterms:W3CDTF">2018-04-13T12:45:49Z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