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76" r:id="rId3"/>
    <p:sldId id="297" r:id="rId4"/>
    <p:sldId id="317" r:id="rId5"/>
    <p:sldId id="318" r:id="rId6"/>
    <p:sldId id="319" r:id="rId7"/>
    <p:sldId id="299" r:id="rId8"/>
    <p:sldId id="304" r:id="rId9"/>
    <p:sldId id="327" r:id="rId10"/>
    <p:sldId id="328" r:id="rId11"/>
    <p:sldId id="320" r:id="rId12"/>
    <p:sldId id="326" r:id="rId13"/>
    <p:sldId id="309" r:id="rId14"/>
    <p:sldId id="321" r:id="rId15"/>
    <p:sldId id="330" r:id="rId16"/>
    <p:sldId id="329" r:id="rId17"/>
    <p:sldId id="306" r:id="rId18"/>
    <p:sldId id="308" r:id="rId19"/>
    <p:sldId id="324" r:id="rId20"/>
    <p:sldId id="325" r:id="rId21"/>
    <p:sldId id="28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00ABE3"/>
    <a:srgbClr val="428ECE"/>
    <a:srgbClr val="18B0E3"/>
    <a:srgbClr val="08ADE3"/>
    <a:srgbClr val="14B0E3"/>
    <a:srgbClr val="65C2E3"/>
    <a:srgbClr val="19B1E3"/>
    <a:srgbClr val="0EAEE3"/>
    <a:srgbClr val="0DA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5" autoAdjust="0"/>
    <p:restoredTop sz="91050" autoAdjust="0"/>
  </p:normalViewPr>
  <p:slideViewPr>
    <p:cSldViewPr snapToGrid="0">
      <p:cViewPr varScale="1">
        <p:scale>
          <a:sx n="79" d="100"/>
          <a:sy n="79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A9A77-0CE4-4E25-84E3-55E75407559E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1A85F-987C-4966-9EA5-739D5AF144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422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9930" y="414020"/>
            <a:ext cx="10817860" cy="831215"/>
          </a:xfrm>
        </p:spPr>
        <p:txBody>
          <a:bodyPr anchor="b"/>
          <a:lstStyle>
            <a:lvl1pPr algn="l"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输入标题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09930" y="1442720"/>
            <a:ext cx="10817860" cy="5045710"/>
          </a:xfrm>
        </p:spPr>
        <p:txBody>
          <a:bodyPr/>
          <a:lstStyle>
            <a:lvl1pPr marL="342900" indent="-342900" algn="l">
              <a:lnSpc>
                <a:spcPct val="120000"/>
              </a:lnSpc>
              <a:buFont typeface="Wingdings" panose="05000000000000000000" charset="0"/>
              <a:buChar char="Ø"/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输入正文</a:t>
            </a:r>
          </a:p>
          <a:p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5677-1990-4DEF-94A6-269AB3DAB6C5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6C3AE-BC06-43B9-998E-CC8415D264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noob.com/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hw2/svn/test2018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六边形 56"/>
          <p:cNvSpPr/>
          <p:nvPr/>
        </p:nvSpPr>
        <p:spPr>
          <a:xfrm rot="5400000">
            <a:off x="3977317" y="5593935"/>
            <a:ext cx="4237367" cy="3616159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六边形 61"/>
          <p:cNvSpPr/>
          <p:nvPr/>
        </p:nvSpPr>
        <p:spPr>
          <a:xfrm rot="5400000" flipH="1">
            <a:off x="2583546" y="7014855"/>
            <a:ext cx="3207864" cy="273758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六边形 62"/>
          <p:cNvSpPr/>
          <p:nvPr/>
        </p:nvSpPr>
        <p:spPr>
          <a:xfrm rot="5400000" flipH="1">
            <a:off x="3405372" y="5833227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六边形 63"/>
          <p:cNvSpPr/>
          <p:nvPr/>
        </p:nvSpPr>
        <p:spPr>
          <a:xfrm rot="5400000" flipH="1">
            <a:off x="8280493" y="5239130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六边形 64"/>
          <p:cNvSpPr/>
          <p:nvPr/>
        </p:nvSpPr>
        <p:spPr>
          <a:xfrm rot="5400000" flipH="1">
            <a:off x="8812784" y="6406577"/>
            <a:ext cx="1689837" cy="144210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六边形 65"/>
          <p:cNvSpPr/>
          <p:nvPr/>
        </p:nvSpPr>
        <p:spPr>
          <a:xfrm rot="5400000" flipH="1">
            <a:off x="9827152" y="6349133"/>
            <a:ext cx="2635986" cy="224954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六边形 66"/>
          <p:cNvSpPr/>
          <p:nvPr/>
        </p:nvSpPr>
        <p:spPr>
          <a:xfrm rot="5400000" flipH="1">
            <a:off x="1957338" y="6647237"/>
            <a:ext cx="1833900" cy="1565045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六边形 67"/>
          <p:cNvSpPr/>
          <p:nvPr/>
        </p:nvSpPr>
        <p:spPr>
          <a:xfrm rot="5400000" flipH="1">
            <a:off x="-300354" y="5341249"/>
            <a:ext cx="2581335" cy="220290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六边形 71"/>
          <p:cNvSpPr/>
          <p:nvPr/>
        </p:nvSpPr>
        <p:spPr>
          <a:xfrm rot="5400000" flipH="1">
            <a:off x="8480954" y="6906027"/>
            <a:ext cx="519340" cy="443204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7861" y="1952711"/>
            <a:ext cx="7916655" cy="92333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zh-CN" altLang="en-US" sz="5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与</a:t>
            </a:r>
            <a:r>
              <a:rPr lang="en-US" altLang="zh-CN" sz="5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Webpack</a:t>
            </a:r>
            <a:r>
              <a:rPr lang="zh-CN" altLang="en-US" sz="5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结合使用</a:t>
            </a:r>
            <a:endParaRPr lang="en-US" altLang="zh-CN" sz="5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25675" y="2963545"/>
            <a:ext cx="7906385" cy="22225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六边形 24"/>
          <p:cNvSpPr/>
          <p:nvPr/>
        </p:nvSpPr>
        <p:spPr>
          <a:xfrm rot="5400000" flipH="1">
            <a:off x="7644409" y="5524526"/>
            <a:ext cx="519344" cy="443208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785100" y="3348528"/>
            <a:ext cx="2214880" cy="57912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作者：陈博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2" grpId="0" animBg="1"/>
      <p:bldP spid="4" grpId="0" bldLvl="0" animBg="1"/>
      <p:bldP spid="25" grpId="0" animBg="1"/>
      <p:bldP spid="9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块级元素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块级元素会独占一行，其宽度自动填满其父元素宽度</a:t>
            </a:r>
          </a:p>
          <a:p>
            <a:r>
              <a:rPr lang="zh-CN" altLang="en-US" dirty="0">
                <a:sym typeface="+mn-ea"/>
              </a:rPr>
              <a:t>块级元素可以设置 width, height属性，块级元素即使设置了宽度，仍然是独占一行的</a:t>
            </a:r>
          </a:p>
          <a:p>
            <a:r>
              <a:rPr lang="zh-CN" altLang="en-US" dirty="0">
                <a:sym typeface="+mn-ea"/>
              </a:rPr>
              <a:t>块级元素可以设置margin 和 padding</a:t>
            </a:r>
          </a:p>
          <a:p>
            <a:r>
              <a:rPr lang="en-US" altLang="zh-CN" dirty="0">
                <a:sym typeface="+mn-ea"/>
              </a:rPr>
              <a:t>div,h1~h6,p,table...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392013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行内元素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zh-CN" altLang="en-US" dirty="0">
                <a:sym typeface="+mn-ea"/>
              </a:rPr>
              <a:t>行内元素（内联元素）不会独占一行，相邻的行内元素会排列在同一行里，直到一行排不下，才会换行，其宽度随元素的内容而变化</a:t>
            </a:r>
          </a:p>
          <a:p>
            <a:r>
              <a:rPr lang="zh-CN" altLang="en-US" dirty="0">
                <a:sym typeface="+mn-ea"/>
              </a:rPr>
              <a:t>行内元素设置width,  height无效</a:t>
            </a:r>
          </a:p>
          <a:p>
            <a:r>
              <a:rPr lang="zh-CN" altLang="en-US" dirty="0">
                <a:sym typeface="+mn-ea"/>
              </a:rPr>
              <a:t>行内元素的padding、margin水平方向会产生边距效果，但是竖直方向的不会产生边距效果</a:t>
            </a:r>
          </a:p>
          <a:p>
            <a:r>
              <a:rPr lang="en-US" altLang="zh-CN" dirty="0">
                <a:sym typeface="+mn-ea"/>
              </a:rPr>
              <a:t>a,img,span......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元素居中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7500"/>
          </a:bodyPr>
          <a:lstStyle/>
          <a:p>
            <a:r>
              <a:rPr lang="zh-CN" altLang="en-US" dirty="0">
                <a:sym typeface="+mn-ea"/>
              </a:rPr>
              <a:t>固定宽度块级元素设置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 	</a:t>
            </a:r>
            <a:r>
              <a:rPr lang="en-US" altLang="zh-CN" dirty="0" err="1">
                <a:sym typeface="+mn-ea"/>
              </a:rPr>
              <a:t>margin-left:auto;margin-right:auto</a:t>
            </a:r>
            <a:r>
              <a:rPr lang="en-US" altLang="zh-CN" dirty="0">
                <a:sym typeface="+mn-ea"/>
              </a:rPr>
              <a:t>;</a:t>
            </a:r>
          </a:p>
          <a:p>
            <a:r>
              <a:rPr lang="zh-CN" altLang="en-US" dirty="0">
                <a:sym typeface="+mn-ea"/>
              </a:rPr>
              <a:t> 行内元素设置父级元素</a:t>
            </a:r>
            <a:r>
              <a:rPr lang="en-US" altLang="zh-CN" dirty="0" err="1">
                <a:sym typeface="+mn-ea"/>
              </a:rPr>
              <a:t>text-align:center</a:t>
            </a:r>
            <a:r>
              <a:rPr lang="en-US" altLang="zh-CN" dirty="0">
                <a:sym typeface="+mn-ea"/>
              </a:rPr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522408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盒子模型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81946" y="4335145"/>
            <a:ext cx="10389618" cy="2418740"/>
          </a:xfrm>
        </p:spPr>
        <p:txBody>
          <a:bodyPr>
            <a:normAutofit fontScale="55000" lnSpcReduction="20000"/>
          </a:bodyPr>
          <a:lstStyle/>
          <a:p>
            <a:pPr latinLnBrk="1"/>
            <a:r>
              <a:rPr lang="zh-CN" altLang="en-US" dirty="0"/>
              <a:t>所有</a:t>
            </a:r>
            <a:r>
              <a:rPr lang="en-US" altLang="zh-CN" dirty="0"/>
              <a:t>HTML</a:t>
            </a:r>
            <a:r>
              <a:rPr lang="zh-CN" altLang="en-US" dirty="0"/>
              <a:t>元素可以看作盒子</a:t>
            </a:r>
            <a:endParaRPr lang="en-US" altLang="zh-CN" b="1" dirty="0"/>
          </a:p>
          <a:p>
            <a:pPr latinLnBrk="1"/>
            <a:r>
              <a:rPr lang="en-US" altLang="zh-CN" b="1" dirty="0"/>
              <a:t>Margin(</a:t>
            </a:r>
            <a:r>
              <a:rPr lang="zh-CN" altLang="en-US" b="1" dirty="0"/>
              <a:t>外边距</a:t>
            </a:r>
            <a:r>
              <a:rPr lang="en-US" altLang="zh-CN" b="1" dirty="0"/>
              <a:t>)</a:t>
            </a:r>
            <a:r>
              <a:rPr lang="zh-CN" altLang="en-US" dirty="0"/>
              <a:t> </a:t>
            </a:r>
            <a:r>
              <a:rPr lang="en-US" altLang="zh-CN" dirty="0"/>
              <a:t>- </a:t>
            </a:r>
            <a:r>
              <a:rPr lang="zh-CN" altLang="en-US" dirty="0"/>
              <a:t>清除边框外的区域，外边距是透明的。</a:t>
            </a:r>
          </a:p>
          <a:p>
            <a:pPr latinLnBrk="1"/>
            <a:r>
              <a:rPr lang="en-US" altLang="zh-CN" b="1" dirty="0"/>
              <a:t>Border(</a:t>
            </a:r>
            <a:r>
              <a:rPr lang="zh-CN" altLang="en-US" b="1" dirty="0"/>
              <a:t>边框</a:t>
            </a:r>
            <a:r>
              <a:rPr lang="en-US" altLang="zh-CN" b="1" dirty="0"/>
              <a:t>)</a:t>
            </a:r>
            <a:r>
              <a:rPr lang="zh-CN" altLang="en-US" dirty="0"/>
              <a:t> </a:t>
            </a:r>
            <a:r>
              <a:rPr lang="en-US" altLang="zh-CN" dirty="0"/>
              <a:t>- </a:t>
            </a:r>
            <a:r>
              <a:rPr lang="zh-CN" altLang="en-US" dirty="0"/>
              <a:t>围绕在内边距和内容外的边框。</a:t>
            </a:r>
          </a:p>
          <a:p>
            <a:pPr latinLnBrk="1"/>
            <a:r>
              <a:rPr lang="en-US" altLang="zh-CN" b="1" dirty="0"/>
              <a:t>Padding(</a:t>
            </a:r>
            <a:r>
              <a:rPr lang="zh-CN" altLang="en-US" b="1" dirty="0"/>
              <a:t>内边距</a:t>
            </a:r>
            <a:r>
              <a:rPr lang="en-US" altLang="zh-CN" b="1" dirty="0"/>
              <a:t>)</a:t>
            </a:r>
            <a:r>
              <a:rPr lang="zh-CN" altLang="en-US" dirty="0"/>
              <a:t> </a:t>
            </a:r>
            <a:r>
              <a:rPr lang="en-US" altLang="zh-CN" dirty="0"/>
              <a:t>- </a:t>
            </a:r>
            <a:r>
              <a:rPr lang="zh-CN" altLang="en-US" dirty="0"/>
              <a:t>清除内容周围的区域，内边距是透明的。</a:t>
            </a:r>
          </a:p>
          <a:p>
            <a:pPr latinLnBrk="1"/>
            <a:r>
              <a:rPr lang="en-US" altLang="zh-CN" b="1" dirty="0"/>
              <a:t>Content(</a:t>
            </a:r>
            <a:r>
              <a:rPr lang="zh-CN" altLang="en-US" b="1" dirty="0"/>
              <a:t>内容</a:t>
            </a:r>
            <a:r>
              <a:rPr lang="en-US" altLang="zh-CN" b="1" dirty="0"/>
              <a:t>)</a:t>
            </a:r>
            <a:r>
              <a:rPr lang="zh-CN" altLang="en-US" dirty="0"/>
              <a:t> </a:t>
            </a:r>
            <a:r>
              <a:rPr lang="en-US" altLang="zh-CN" dirty="0"/>
              <a:t>- </a:t>
            </a:r>
            <a:r>
              <a:rPr lang="zh-CN" altLang="en-US" dirty="0"/>
              <a:t>盒子的内容，显示文本和图像。</a:t>
            </a:r>
          </a:p>
          <a:p>
            <a:endParaRPr lang="zh-CN" altLang="en-US" dirty="0"/>
          </a:p>
        </p:txBody>
      </p:sp>
      <p:pic>
        <p:nvPicPr>
          <p:cNvPr id="1026" name="Picture 2" descr="CSS box-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915" y="1334688"/>
            <a:ext cx="51054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定位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定位机制：</a:t>
            </a:r>
            <a:endParaRPr lang="en-US" altLang="zh-CN" dirty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普通流（一般情况下，所有框都在这里）</a:t>
            </a:r>
            <a:endParaRPr lang="en-US" altLang="zh-CN" dirty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浮动</a:t>
            </a:r>
            <a:endParaRPr lang="en-US" altLang="zh-CN" dirty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绝对定位</a:t>
            </a:r>
            <a:endParaRPr lang="en-US" altLang="zh-CN" dirty="0"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清除浮动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b="1" dirty="0"/>
              <a:t>当包含框的高度小于浮动框的时候，此时就会出现“高度塌陷”</a:t>
            </a:r>
            <a:endParaRPr lang="en-US" altLang="zh-CN" b="1" dirty="0"/>
          </a:p>
          <a:p>
            <a:r>
              <a:rPr lang="zh-CN" altLang="en-US" b="1" dirty="0"/>
              <a:t>解决方案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、在浮动元素后面加上</a:t>
            </a:r>
            <a:r>
              <a:rPr lang="en-US" altLang="zh-CN" dirty="0"/>
              <a:t>&lt;div style="</a:t>
            </a:r>
            <a:r>
              <a:rPr lang="en-US" altLang="zh-CN" dirty="0" err="1"/>
              <a:t>clear:both</a:t>
            </a:r>
            <a:r>
              <a:rPr lang="en-US" altLang="zh-CN" dirty="0"/>
              <a:t>;"&gt;&lt;/div&gt;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、在包含浮动子元素的父级元素上增加</a:t>
            </a:r>
            <a:r>
              <a:rPr lang="en-US" altLang="zh-CN" dirty="0"/>
              <a:t>class="</a:t>
            </a:r>
            <a:r>
              <a:rPr lang="en-US" altLang="zh-CN" dirty="0" err="1"/>
              <a:t>clearfix</a:t>
            </a:r>
            <a:r>
              <a:rPr lang="en-US" altLang="zh-CN" dirty="0"/>
              <a:t>"</a:t>
            </a:r>
            <a:r>
              <a:rPr lang="zh-CN" altLang="en-US" dirty="0"/>
              <a:t>（推荐）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500" dirty="0"/>
              <a:t>.</a:t>
            </a:r>
            <a:r>
              <a:rPr lang="en-US" altLang="zh-CN" sz="2500" dirty="0" err="1"/>
              <a:t>clearfix:after</a:t>
            </a:r>
            <a:r>
              <a:rPr lang="en-US" altLang="zh-CN" sz="2500" dirty="0"/>
              <a:t> {</a:t>
            </a:r>
          </a:p>
          <a:p>
            <a:pPr marL="0" indent="0">
              <a:buNone/>
            </a:pPr>
            <a:r>
              <a:rPr lang="en-US" altLang="zh-CN" sz="2500" dirty="0"/>
              <a:t>content: '';</a:t>
            </a:r>
          </a:p>
          <a:p>
            <a:pPr marL="0" indent="0">
              <a:buNone/>
            </a:pPr>
            <a:r>
              <a:rPr lang="en-US" altLang="zh-CN" sz="2500" dirty="0"/>
              <a:t>display: table;</a:t>
            </a:r>
          </a:p>
          <a:p>
            <a:pPr marL="0" indent="0">
              <a:buNone/>
            </a:pPr>
            <a:r>
              <a:rPr lang="en-US" altLang="zh-CN" sz="2500" dirty="0"/>
              <a:t>clear: both;</a:t>
            </a:r>
          </a:p>
          <a:p>
            <a:pPr marL="0" indent="0">
              <a:buNone/>
            </a:pPr>
            <a:r>
              <a:rPr lang="en-US" altLang="zh-CN" sz="2500" dirty="0"/>
              <a:t>}</a:t>
            </a:r>
          </a:p>
          <a:p>
            <a:pPr marL="0" indent="0">
              <a:buNone/>
            </a:pPr>
            <a:br>
              <a:rPr lang="en-US" altLang="zh-CN" sz="2500" dirty="0"/>
            </a:br>
            <a:r>
              <a:rPr lang="en-US" altLang="zh-CN" sz="2500" dirty="0"/>
              <a:t>.</a:t>
            </a:r>
            <a:r>
              <a:rPr lang="en-US" altLang="zh-CN" sz="2500" dirty="0" err="1"/>
              <a:t>clearfix</a:t>
            </a:r>
            <a:r>
              <a:rPr lang="en-US" altLang="zh-CN" sz="2500" dirty="0"/>
              <a:t> {</a:t>
            </a:r>
          </a:p>
          <a:p>
            <a:pPr marL="0" indent="0">
              <a:buNone/>
            </a:pPr>
            <a:r>
              <a:rPr lang="en-US" altLang="zh-CN" sz="2500" dirty="0"/>
              <a:t>*zoom: 1;</a:t>
            </a:r>
          </a:p>
          <a:p>
            <a:pPr marL="0" indent="0">
              <a:buNone/>
            </a:pPr>
            <a:r>
              <a:rPr lang="en-US" altLang="zh-CN" sz="2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0240372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绝对定位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position: absolute;</a:t>
            </a:r>
          </a:p>
          <a:p>
            <a:r>
              <a:rPr lang="zh-CN" altLang="en-US" dirty="0">
                <a:sym typeface="+mn-ea"/>
              </a:rPr>
              <a:t>绝对定位的元素的位置相对于最近的已定位祖先元素，若没有则为界面左上方</a:t>
            </a:r>
          </a:p>
          <a:p>
            <a:r>
              <a:rPr lang="en-US" altLang="zh-CN" dirty="0">
                <a:sym typeface="+mn-ea"/>
              </a:rPr>
              <a:t>元素的位置通过 "left", "top", "right" 以及 "bottom" 属性进行规定</a:t>
            </a:r>
          </a:p>
          <a:p>
            <a:r>
              <a:rPr lang="en-US" altLang="zh-CN" dirty="0" err="1">
                <a:sym typeface="+mn-ea"/>
              </a:rPr>
              <a:t>脱离了文</a:t>
            </a:r>
            <a:r>
              <a:rPr lang="zh-CN" altLang="en-US" dirty="0">
                <a:sym typeface="+mn-ea"/>
              </a:rPr>
              <a:t>档</a:t>
            </a:r>
            <a:r>
              <a:rPr lang="en-US" altLang="zh-CN" dirty="0" err="1">
                <a:sym typeface="+mn-ea"/>
              </a:rPr>
              <a:t>流（即在文档中已经不占据位置</a:t>
            </a:r>
            <a:r>
              <a:rPr lang="en-US" altLang="zh-CN" dirty="0">
                <a:sym typeface="+mn-ea"/>
              </a:rPr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3217824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一个简单的页面布局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zh-CN" altLang="en-US" dirty="0"/>
              <a:t>    &lt;div class="header"&gt;&lt;/div&gt;</a:t>
            </a:r>
          </a:p>
          <a:p>
            <a:pPr marL="0" indent="0">
              <a:buNone/>
            </a:pPr>
            <a:r>
              <a:rPr lang="zh-CN" altLang="en-US" dirty="0"/>
              <a:t>    &lt;div class="center"&gt;</a:t>
            </a:r>
          </a:p>
          <a:p>
            <a:pPr marL="0" indent="0">
              <a:buNone/>
            </a:pPr>
            <a:r>
              <a:rPr lang="zh-CN" altLang="en-US" dirty="0"/>
              <a:t>        &lt;div class="menu"&gt;&lt;/div&gt;</a:t>
            </a:r>
          </a:p>
          <a:p>
            <a:pPr marL="0" indent="0">
              <a:buNone/>
            </a:pPr>
            <a:r>
              <a:rPr lang="zh-CN" altLang="en-US" dirty="0"/>
              <a:t>        &lt;div class="main"&gt;&lt;/div&gt;</a:t>
            </a:r>
          </a:p>
          <a:p>
            <a:pPr marL="0" indent="0">
              <a:buNone/>
            </a:pPr>
            <a:r>
              <a:rPr lang="zh-CN" altLang="en-US" dirty="0"/>
              <a:t>    &lt;/div&gt;</a:t>
            </a:r>
          </a:p>
          <a:p>
            <a:pPr marL="0" indent="0">
              <a:buNone/>
            </a:pPr>
            <a:r>
              <a:rPr lang="zh-CN" altLang="en-US" dirty="0"/>
              <a:t>    &lt;div class="footer"&gt;&lt;/div&gt;</a:t>
            </a:r>
          </a:p>
        </p:txBody>
      </p:sp>
    </p:spTree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学习建议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菜鸟驿站（入门级，适用于零基础人群）</a:t>
            </a:r>
            <a:r>
              <a:rPr lang="en-US" altLang="zh-CN" dirty="0">
                <a:sym typeface="+mn-ea"/>
              </a:rPr>
              <a:t>	</a:t>
            </a:r>
            <a:r>
              <a:rPr lang="en-US" altLang="zh-CN" dirty="0">
                <a:sym typeface="+mn-ea"/>
                <a:hlinkClick r:id="rId2"/>
              </a:rPr>
              <a:t>http://www.runoob.com/</a:t>
            </a:r>
            <a:endParaRPr lang="en-US" altLang="zh-CN" dirty="0">
              <a:sym typeface="+mn-ea"/>
            </a:endParaRPr>
          </a:p>
          <a:p>
            <a:r>
              <a:rPr lang="zh-CN" altLang="en-US" dirty="0"/>
              <a:t>慕课网，上面有一些免费的视频资源</a:t>
            </a:r>
            <a:endParaRPr lang="en-US" altLang="zh-CN" dirty="0"/>
          </a:p>
          <a:p>
            <a:r>
              <a:rPr lang="zh-CN" altLang="en-US" dirty="0"/>
              <a:t>读书好，多读书，读好书</a:t>
            </a:r>
          </a:p>
        </p:txBody>
      </p:sp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使用</a:t>
            </a:r>
            <a:r>
              <a:rPr lang="en-US" altLang="zh-CN" dirty="0">
                <a:sym typeface="+mn-ea"/>
              </a:rPr>
              <a:t>html5+css</a:t>
            </a:r>
            <a:r>
              <a:rPr lang="zh-CN" altLang="en-US" dirty="0">
                <a:sym typeface="+mn-ea"/>
              </a:rPr>
              <a:t>将页面分割成上中下三部分，中间分为左右两部分（考核点：样式与结构分离、命名规范、界面好看有加分）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提交至</a:t>
            </a:r>
            <a:r>
              <a:rPr lang="en-US" altLang="zh-CN" dirty="0">
                <a:sym typeface="+mn-ea"/>
              </a:rPr>
              <a:t>SVN</a:t>
            </a:r>
            <a:r>
              <a:rPr lang="zh-CN" altLang="en-US" dirty="0">
                <a:sym typeface="+mn-ea"/>
              </a:rPr>
              <a:t>个人目录下</a:t>
            </a:r>
            <a:r>
              <a:rPr lang="en-US" altLang="zh-CN" dirty="0">
                <a:sym typeface="+mn-ea"/>
              </a:rPr>
              <a:t>HTML</a:t>
            </a:r>
            <a:r>
              <a:rPr lang="zh-CN" altLang="en-US" dirty="0">
                <a:sym typeface="+mn-ea"/>
              </a:rPr>
              <a:t>文件夹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sz="3600" dirty="0">
                <a:hlinkClick r:id="rId2"/>
              </a:rPr>
              <a:t>http://hw2/svn/test2018/</a:t>
            </a:r>
            <a:r>
              <a:rPr lang="zh-CN" altLang="en-US" sz="3600" dirty="0"/>
              <a:t>电脑登录名</a:t>
            </a:r>
            <a:r>
              <a:rPr lang="en-US" altLang="zh-CN" sz="3600" dirty="0"/>
              <a:t>/HTML</a:t>
            </a:r>
            <a:r>
              <a:rPr lang="en-US" altLang="zh-CN" dirty="0">
                <a:sym typeface="+mn-ea"/>
              </a:rPr>
              <a:t>)</a:t>
            </a:r>
          </a:p>
          <a:p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月</a:t>
            </a:r>
            <a:r>
              <a:rPr lang="en-US" altLang="zh-CN" dirty="0">
                <a:sym typeface="+mn-ea"/>
              </a:rPr>
              <a:t>16</a:t>
            </a:r>
            <a:r>
              <a:rPr lang="zh-CN" altLang="en-US" dirty="0">
                <a:sym typeface="+mn-ea"/>
              </a:rPr>
              <a:t>日前交作业（截止至</a:t>
            </a:r>
            <a:r>
              <a:rPr lang="en-US" altLang="zh-CN" dirty="0">
                <a:sym typeface="+mn-ea"/>
              </a:rPr>
              <a:t>14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00</a:t>
            </a:r>
            <a:r>
              <a:rPr lang="zh-CN" altLang="en-US" dirty="0">
                <a:sym typeface="+mn-ea"/>
              </a:rPr>
              <a:t>）</a:t>
            </a:r>
            <a:endParaRPr lang="en-US" altLang="zh-CN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077848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4249692" y="1037774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706286" y="1267811"/>
            <a:ext cx="2828456" cy="2719993"/>
            <a:chOff x="4706287" y="1267811"/>
            <a:chExt cx="2828456" cy="2719993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464726" y="1267811"/>
              <a:ext cx="1311578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>
                  <a:solidFill>
                    <a:srgbClr val="18B0E3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13800" dirty="0">
                <a:solidFill>
                  <a:srgbClr val="18B0E3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379480" y="3195033"/>
              <a:ext cx="15492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18B0E3"/>
                  </a:solidFill>
                  <a:latin typeface="Segoe UI Semilight" panose="020B0402040204020203" pitchFamily="34" charset="0"/>
                  <a:ea typeface="Kozuka Gothic Pro L" panose="020B0200000000000000" pitchFamily="34" charset="-128"/>
                  <a:cs typeface="Segoe UI Semilight" panose="020B0402040204020203" pitchFamily="34" charset="0"/>
                </a:rPr>
                <a:t>Part One</a:t>
              </a:r>
              <a:endParaRPr lang="zh-CN" altLang="en-US" sz="2800" b="1" dirty="0">
                <a:solidFill>
                  <a:srgbClr val="18B0E3"/>
                </a:solidFill>
                <a:latin typeface="Segoe UI Semilight" panose="020B0402040204020203" pitchFamily="34" charset="0"/>
                <a:ea typeface="Kozuka Gothic Pro L" panose="020B0200000000000000" pitchFamily="34" charset="-128"/>
                <a:cs typeface="Segoe UI Semilight" panose="020B0402040204020203" pitchFamily="34" charset="0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250055" y="4807585"/>
            <a:ext cx="3903345" cy="706755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.</a:t>
            </a:r>
            <a:r>
              <a:rPr lang="en-US" altLang="zh-CN" sz="4000" b="1" dirty="0" err="1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Vue</a:t>
            </a:r>
            <a:r>
              <a:rPr lang="zh-CN" altLang="en-US" sz="4000" b="1" dirty="0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文件</a:t>
            </a:r>
            <a:endParaRPr lang="en-US" altLang="zh-CN" sz="4000" b="1" dirty="0">
              <a:solidFill>
                <a:schemeClr val="bg1"/>
              </a:solidFill>
              <a:latin typeface="Corbel" panose="020B0503020204020204" charset="0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112" y="942975"/>
            <a:ext cx="88677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48085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951824" y="2521036"/>
            <a:ext cx="4754880" cy="131064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谢谢大家</a:t>
            </a:r>
            <a:r>
              <a:rPr lang="en-US" altLang="zh-CN" sz="8000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!</a:t>
            </a:r>
          </a:p>
        </p:txBody>
      </p:sp>
      <p:sp>
        <p:nvSpPr>
          <p:cNvPr id="27" name="六边形 26"/>
          <p:cNvSpPr/>
          <p:nvPr/>
        </p:nvSpPr>
        <p:spPr>
          <a:xfrm rot="5400000">
            <a:off x="3977317" y="5593935"/>
            <a:ext cx="4237367" cy="3616159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六边形 27"/>
          <p:cNvSpPr/>
          <p:nvPr/>
        </p:nvSpPr>
        <p:spPr>
          <a:xfrm rot="5400000" flipH="1">
            <a:off x="2583546" y="7014855"/>
            <a:ext cx="3207864" cy="273758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六边形 28"/>
          <p:cNvSpPr/>
          <p:nvPr/>
        </p:nvSpPr>
        <p:spPr>
          <a:xfrm rot="5400000" flipH="1">
            <a:off x="3405372" y="5833227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六边形 29"/>
          <p:cNvSpPr/>
          <p:nvPr/>
        </p:nvSpPr>
        <p:spPr>
          <a:xfrm rot="5400000" flipH="1">
            <a:off x="8280493" y="5239130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六边形 30"/>
          <p:cNvSpPr/>
          <p:nvPr/>
        </p:nvSpPr>
        <p:spPr>
          <a:xfrm rot="5400000" flipH="1">
            <a:off x="8812784" y="6406577"/>
            <a:ext cx="1689837" cy="144210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六边形 31"/>
          <p:cNvSpPr/>
          <p:nvPr/>
        </p:nvSpPr>
        <p:spPr>
          <a:xfrm rot="5400000" flipH="1">
            <a:off x="9827152" y="6349133"/>
            <a:ext cx="2635986" cy="224954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六边形 32"/>
          <p:cNvSpPr/>
          <p:nvPr/>
        </p:nvSpPr>
        <p:spPr>
          <a:xfrm rot="5400000" flipH="1">
            <a:off x="1957338" y="6647237"/>
            <a:ext cx="1833900" cy="1565045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六边形 33"/>
          <p:cNvSpPr/>
          <p:nvPr/>
        </p:nvSpPr>
        <p:spPr>
          <a:xfrm rot="5400000" flipH="1">
            <a:off x="-300354" y="5341249"/>
            <a:ext cx="2581335" cy="220290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六边形 34"/>
          <p:cNvSpPr/>
          <p:nvPr/>
        </p:nvSpPr>
        <p:spPr>
          <a:xfrm rot="5400000" flipH="1">
            <a:off x="8480954" y="6906027"/>
            <a:ext cx="519340" cy="443204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35"/>
          <p:cNvSpPr/>
          <p:nvPr/>
        </p:nvSpPr>
        <p:spPr>
          <a:xfrm rot="5400000" flipH="1">
            <a:off x="7644409" y="5524526"/>
            <a:ext cx="519344" cy="443208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超文本标记语言 (Hyper Text Markup Language)</a:t>
            </a:r>
          </a:p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HTML不是一种编程语言，而是一种标记语言</a:t>
            </a:r>
          </a:p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浏览器的作用是读取 HTML 文档，并以网页的形式显示出它们</a:t>
            </a: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HTML标签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使用标记标签来描述网页</a:t>
            </a:r>
          </a:p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标签是由尖括号包围的关键词，比如 &lt;html&gt;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3600" dirty="0"/>
              <a:t>&lt;div&gt;,&lt;span&gt;….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层叠样式表 (Cascading Style Sheets)</a:t>
            </a:r>
          </a:p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样式定义如何显示 HTML 元素 </a:t>
            </a:r>
          </a:p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外部样式表通常存储在 CSS 文件中，可以极大提高工作效率，例如网页字体样式、颜色无需每次定义</a:t>
            </a:r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的关系？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7500"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html是标记，是把文字，图片等内容放在html标记中让浏览器去解释，并把内容显示在浏览器中，供用户阅读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css给html标记添加各种样式，用来告诉浏览器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该如何显示这些标记里面的内容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600" dirty="0"/>
              <a:t>一栋房子，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好比房子的架构；</a:t>
            </a:r>
            <a:r>
              <a:rPr lang="en-US" altLang="zh-CN" sz="3600" dirty="0"/>
              <a:t>CSS</a:t>
            </a:r>
            <a:r>
              <a:rPr lang="zh-CN" altLang="en-US" sz="3600" dirty="0"/>
              <a:t>就像是装潢，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zh-CN" altLang="en-US" sz="3600" dirty="0"/>
              <a:t>房子的大小、房子的颜色这些外观属性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4249692" y="1037774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706286" y="1343660"/>
            <a:ext cx="2828456" cy="2644144"/>
            <a:chOff x="4706287" y="1343660"/>
            <a:chExt cx="2828456" cy="2644144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299356" y="1343660"/>
              <a:ext cx="2072640" cy="2352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>
                  <a:solidFill>
                    <a:srgbClr val="18B0E3"/>
                  </a:solidFill>
                  <a:latin typeface="Agency FB" panose="020B0503020202020204" pitchFamily="34" charset="0"/>
                </a:rPr>
                <a:t>02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379480" y="3195033"/>
              <a:ext cx="1507490" cy="541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18B0E3"/>
                  </a:solidFill>
                  <a:latin typeface="Segoe UI Semilight" panose="020B0402040204020203" pitchFamily="34" charset="0"/>
                  <a:ea typeface="Kozuka Gothic Pro L" panose="020B0200000000000000" pitchFamily="34" charset="-128"/>
                  <a:cs typeface="Segoe UI Semilight" panose="020B0402040204020203" pitchFamily="34" charset="0"/>
                </a:rPr>
                <a:t>Part Two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250055" y="4807585"/>
            <a:ext cx="3903345" cy="706755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前期工作</a:t>
            </a:r>
            <a:endParaRPr lang="en-US" altLang="zh-CN" sz="4000" b="1" dirty="0">
              <a:solidFill>
                <a:schemeClr val="bg1"/>
              </a:solidFill>
              <a:latin typeface="Corbel" panose="020B0503020204020204" charset="0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21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Node.js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7500"/>
          </a:bodyPr>
          <a:lstStyle/>
          <a:p>
            <a:r>
              <a:rPr lang="zh-CN" altLang="en-US" dirty="0"/>
              <a:t>在官网上安装下载</a:t>
            </a:r>
            <a:r>
              <a:rPr lang="en-US" altLang="zh-CN" dirty="0"/>
              <a:t>LTS(Long Term Support)</a:t>
            </a:r>
            <a:r>
              <a:rPr lang="zh-CN" altLang="en-US" dirty="0"/>
              <a:t>版本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https://nodejs.org/en/</a:t>
            </a:r>
            <a:endParaRPr lang="en-US" altLang="zh-CN" dirty="0"/>
          </a:p>
          <a:p>
            <a:r>
              <a:rPr lang="en-US" altLang="zh-CN" dirty="0"/>
              <a:t>Node.js</a:t>
            </a:r>
            <a:r>
              <a:rPr lang="zh-CN" altLang="en-US" dirty="0"/>
              <a:t>是一个基于 </a:t>
            </a:r>
            <a:r>
              <a:rPr lang="en-US" altLang="zh-CN" dirty="0"/>
              <a:t>Chrome V8 </a:t>
            </a:r>
            <a:r>
              <a:rPr lang="zh-CN" altLang="en-US" dirty="0"/>
              <a:t>引擎的 </a:t>
            </a:r>
            <a:r>
              <a:rPr lang="en-US" altLang="zh-CN" dirty="0"/>
              <a:t>JavaScript </a:t>
            </a:r>
            <a:r>
              <a:rPr lang="zh-CN" altLang="en-US" dirty="0"/>
              <a:t>运行时。</a:t>
            </a:r>
            <a:r>
              <a:rPr lang="en-US" altLang="zh-CN" dirty="0"/>
              <a:t>Node.js </a:t>
            </a:r>
            <a:r>
              <a:rPr lang="zh-CN" altLang="en-US" dirty="0"/>
              <a:t>使用高效、轻量级的事件驱动、非阻塞 </a:t>
            </a:r>
            <a:r>
              <a:rPr lang="en-US" altLang="zh-CN" dirty="0"/>
              <a:t>I/O </a:t>
            </a:r>
            <a:r>
              <a:rPr lang="zh-CN" altLang="en-US" dirty="0"/>
              <a:t>模型。</a:t>
            </a:r>
            <a:endParaRPr lang="en-US" altLang="zh-CN" dirty="0"/>
          </a:p>
          <a:p>
            <a:r>
              <a:rPr lang="zh-CN" altLang="en-US" dirty="0"/>
              <a:t>它的包生态系统，</a:t>
            </a:r>
            <a:r>
              <a:rPr lang="en-US" altLang="zh-CN" dirty="0" err="1"/>
              <a:t>npm</a:t>
            </a:r>
            <a:r>
              <a:rPr lang="zh-CN" altLang="en-US" dirty="0"/>
              <a:t>，是目前世界上最大的开源库生态系统。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安装依赖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/>
              <a:t>npm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init</a:t>
            </a:r>
            <a:endParaRPr lang="en-US" altLang="zh-CN" sz="3200" dirty="0">
              <a:sym typeface="+mn-ea"/>
            </a:endParaRPr>
          </a:p>
          <a:p>
            <a:r>
              <a:rPr lang="zh-CN" altLang="en-US" sz="3200" dirty="0">
                <a:sym typeface="+mn-ea"/>
              </a:rPr>
              <a:t>初始化</a:t>
            </a:r>
            <a:r>
              <a:rPr lang="en-US" altLang="zh-CN" sz="3200" dirty="0" err="1">
                <a:sym typeface="+mn-ea"/>
              </a:rPr>
              <a:t>package.json</a:t>
            </a:r>
            <a:r>
              <a:rPr lang="zh-CN" altLang="en-US" sz="3200" dirty="0">
                <a:sym typeface="+mn-ea"/>
              </a:rPr>
              <a:t>文件</a:t>
            </a:r>
            <a:endParaRPr lang="en-US" altLang="zh-CN" sz="3200" dirty="0">
              <a:sym typeface="+mn-ea"/>
            </a:endParaRPr>
          </a:p>
          <a:p>
            <a:r>
              <a:rPr lang="en-US" altLang="zh-CN" sz="3200" dirty="0" err="1">
                <a:sym typeface="+mn-ea"/>
              </a:rPr>
              <a:t>npm</a:t>
            </a:r>
            <a:r>
              <a:rPr lang="en-US" altLang="zh-CN" sz="3200" dirty="0">
                <a:sym typeface="+mn-ea"/>
              </a:rPr>
              <a:t> install </a:t>
            </a:r>
            <a:r>
              <a:rPr lang="en-US" altLang="zh-CN" sz="3200" dirty="0" err="1">
                <a:sym typeface="+mn-ea"/>
              </a:rPr>
              <a:t>vue</a:t>
            </a:r>
            <a:r>
              <a:rPr lang="en-US" altLang="zh-CN" sz="3200" dirty="0">
                <a:sym typeface="+mn-ea"/>
              </a:rPr>
              <a:t> </a:t>
            </a:r>
            <a:r>
              <a:rPr lang="en-US" altLang="zh-CN" sz="3200" dirty="0" err="1">
                <a:sym typeface="+mn-ea"/>
              </a:rPr>
              <a:t>vue</a:t>
            </a:r>
            <a:r>
              <a:rPr lang="en-US" altLang="zh-CN" sz="3200" dirty="0">
                <a:sym typeface="+mn-ea"/>
              </a:rPr>
              <a:t>-router bootstrap --save</a:t>
            </a:r>
          </a:p>
          <a:p>
            <a:r>
              <a:rPr lang="en-US" altLang="zh-CN" sz="3200" dirty="0" err="1">
                <a:sym typeface="+mn-ea"/>
              </a:rPr>
              <a:t>npm</a:t>
            </a:r>
            <a:r>
              <a:rPr lang="en-US" altLang="zh-CN" sz="3200" dirty="0">
                <a:sym typeface="+mn-ea"/>
              </a:rPr>
              <a:t> install webpack </a:t>
            </a:r>
            <a:r>
              <a:rPr lang="en-US" altLang="zh-CN" sz="3200" dirty="0"/>
              <a:t>webpack-cli</a:t>
            </a:r>
            <a:r>
              <a:rPr lang="en-US" altLang="zh-CN" sz="3200" dirty="0">
                <a:sym typeface="+mn-ea"/>
              </a:rPr>
              <a:t> html-webpack-plugin webpack-dev-server </a:t>
            </a:r>
            <a:r>
              <a:rPr lang="en-US" altLang="zh-CN" sz="3200" dirty="0" err="1">
                <a:sym typeface="+mn-ea"/>
              </a:rPr>
              <a:t>vue</a:t>
            </a:r>
            <a:r>
              <a:rPr lang="en-US" altLang="zh-CN" sz="3200" dirty="0">
                <a:sym typeface="+mn-ea"/>
              </a:rPr>
              <a:t>-loader </a:t>
            </a:r>
            <a:r>
              <a:rPr lang="en-US" altLang="zh-CN" sz="3200" dirty="0" err="1">
                <a:sym typeface="+mn-ea"/>
              </a:rPr>
              <a:t>vue</a:t>
            </a:r>
            <a:r>
              <a:rPr lang="en-US" altLang="zh-CN" sz="3200" dirty="0">
                <a:sym typeface="+mn-ea"/>
              </a:rPr>
              <a:t>-template-compiler style-loader </a:t>
            </a:r>
            <a:r>
              <a:rPr lang="en-US" altLang="zh-CN" sz="3200" dirty="0" err="1">
                <a:sym typeface="+mn-ea"/>
              </a:rPr>
              <a:t>css</a:t>
            </a:r>
            <a:r>
              <a:rPr lang="en-US" altLang="zh-CN" sz="3200" dirty="0">
                <a:sym typeface="+mn-ea"/>
              </a:rPr>
              <a:t>-loader  --save-dev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574939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736</Words>
  <Application>Microsoft Office PowerPoint</Application>
  <PresentationFormat>宽屏</PresentationFormat>
  <Paragraphs>92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Kozuka Gothic Pro L</vt:lpstr>
      <vt:lpstr>Microsoft JhengHei</vt:lpstr>
      <vt:lpstr>方正正纤黑简体</vt:lpstr>
      <vt:lpstr>华文楷体</vt:lpstr>
      <vt:lpstr>宋体</vt:lpstr>
      <vt:lpstr>微软雅黑</vt:lpstr>
      <vt:lpstr>Agency FB</vt:lpstr>
      <vt:lpstr>Arial</vt:lpstr>
      <vt:lpstr>Calibri</vt:lpstr>
      <vt:lpstr>Calibri Light</vt:lpstr>
      <vt:lpstr>Corbel</vt:lpstr>
      <vt:lpstr>Segoe UI Semilight</vt:lpstr>
      <vt:lpstr>Wingdings</vt:lpstr>
      <vt:lpstr>Office 主题</vt:lpstr>
      <vt:lpstr>PowerPoint 演示文稿</vt:lpstr>
      <vt:lpstr>PowerPoint 演示文稿</vt:lpstr>
      <vt:lpstr>什么是HTML？</vt:lpstr>
      <vt:lpstr>HTML标签</vt:lpstr>
      <vt:lpstr>什么是CSS？</vt:lpstr>
      <vt:lpstr>HTML与CSS的关系？</vt:lpstr>
      <vt:lpstr>PowerPoint 演示文稿</vt:lpstr>
      <vt:lpstr>安装Node.js</vt:lpstr>
      <vt:lpstr>安装依赖</vt:lpstr>
      <vt:lpstr>块级元素</vt:lpstr>
      <vt:lpstr>行内元素</vt:lpstr>
      <vt:lpstr>元素居中</vt:lpstr>
      <vt:lpstr>盒子模型</vt:lpstr>
      <vt:lpstr>CSS定位</vt:lpstr>
      <vt:lpstr>清除浮动</vt:lpstr>
      <vt:lpstr>绝对定位</vt:lpstr>
      <vt:lpstr>一个简单的页面布局</vt:lpstr>
      <vt:lpstr>学习建议</vt:lpstr>
      <vt:lpstr>作业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963838470@qq.com</cp:lastModifiedBy>
  <cp:revision>237</cp:revision>
  <dcterms:created xsi:type="dcterms:W3CDTF">2016-03-31T10:33:00Z</dcterms:created>
  <dcterms:modified xsi:type="dcterms:W3CDTF">2018-04-17T15:58:20Z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