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276" r:id="rId4"/>
    <p:sldId id="404" r:id="rId5"/>
    <p:sldId id="405" r:id="rId6"/>
    <p:sldId id="423" r:id="rId7"/>
    <p:sldId id="406" r:id="rId8"/>
    <p:sldId id="299" r:id="rId9"/>
    <p:sldId id="363" r:id="rId10"/>
    <p:sldId id="364" r:id="rId11"/>
    <p:sldId id="353" r:id="rId12"/>
    <p:sldId id="394" r:id="rId13"/>
    <p:sldId id="355" r:id="rId14"/>
    <p:sldId id="354" r:id="rId15"/>
    <p:sldId id="383" r:id="rId16"/>
    <p:sldId id="424" r:id="rId17"/>
    <p:sldId id="425" r:id="rId18"/>
    <p:sldId id="407" r:id="rId19"/>
    <p:sldId id="375" r:id="rId20"/>
    <p:sldId id="384" r:id="rId21"/>
    <p:sldId id="332" r:id="rId22"/>
    <p:sldId id="408" r:id="rId23"/>
    <p:sldId id="422"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a:srgbClr val="00ABE3"/>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1050" autoAdjust="0"/>
  </p:normalViewPr>
  <p:slideViewPr>
    <p:cSldViewPr snapToGrid="0">
      <p:cViewPr varScale="1">
        <p:scale>
          <a:sx n="67" d="100"/>
          <a:sy n="67" d="100"/>
        </p:scale>
        <p:origin x="9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输入标题</a:t>
            </a:r>
            <a:endParaRPr lang="zh-CN" altLang="en-US" dirty="0" smtClean="0"/>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endParaRPr lang="zh-CN" altLang="en-US" dirty="0"/>
          </a:p>
          <a:p>
            <a:endParaRPr lang="en-US" altLang="zh-CN" dirty="0"/>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gradFill flip="none" rotWithShape="1">
            <a:gsLst>
              <a:gs pos="0">
                <a:srgbClr val="78C6E2">
                  <a:alpha val="88000"/>
                </a:srgbClr>
              </a:gs>
              <a:gs pos="100000">
                <a:srgbClr val="00ABE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rgbClr val="2CA398"/>
              </a:gs>
              <a:gs pos="100000">
                <a:srgbClr val="99DC9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0">
                <a:srgbClr val="E63F0A"/>
              </a:gs>
              <a:gs pos="100000">
                <a:srgbClr val="D7001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accent1">
                <a:lumMod val="60000"/>
                <a:lumOff val="40000"/>
              </a:schemeClr>
            </a:gs>
            <a:gs pos="3000">
              <a:srgbClr val="00B0F0"/>
            </a:gs>
          </a:gsLst>
          <a:lin ang="162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888955" y="1952711"/>
            <a:ext cx="6474460" cy="921385"/>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a:solidFill>
                  <a:schemeClr val="bg1"/>
                </a:solidFill>
                <a:sym typeface="+mn-ea"/>
              </a:rPr>
              <a:t>Entity Framework</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基础</a:t>
            </a:r>
            <a:endParaRPr lang="zh-CN" altLang="en-US" sz="5400" dirty="0">
              <a:solidFill>
                <a:schemeClr val="bg1"/>
              </a:solidFill>
              <a:latin typeface="锐字云字库超粗黑体1.0" panose="02010604000000000000" pitchFamily="2" charset="-122"/>
              <a:ea typeface="锐字云字库超粗黑体1.0" panose="02010604000000000000" pitchFamily="2" charset="-122"/>
            </a:endParaRP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smtClean="0">
                <a:solidFill>
                  <a:schemeClr val="bg1"/>
                </a:solidFill>
                <a:latin typeface="锐字云字库超粗黑体1.0" panose="02010604000000000000" pitchFamily="2" charset="-122"/>
                <a:ea typeface="锐字云字库超粗黑体1.0" panose="02010604000000000000" pitchFamily="2" charset="-122"/>
              </a:rPr>
              <a:t>作者：陈博</a:t>
            </a:r>
            <a:endParaRPr lang="zh-CN" altLang="en-US" sz="3200" dirty="0" smtClean="0">
              <a:solidFill>
                <a:schemeClr val="bg1"/>
              </a:solidFill>
              <a:latin typeface="锐字云字库超粗黑体1.0" panose="02010604000000000000" pitchFamily="2" charset="-122"/>
              <a:ea typeface="锐字云字库超粗黑体1.0" panose="02010604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03</a:t>
              </a:r>
              <a:endParaRPr lang="en-US" altLang="zh-CN" sz="13800" dirty="0" smtClean="0">
                <a:solidFill>
                  <a:srgbClr val="18B0E3"/>
                </a:solidFill>
                <a:latin typeface="Agency FB" panose="020B0503020202020204" pitchFamily="34" charset="0"/>
              </a:endParaRP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endPar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a:solidFill>
                  <a:schemeClr val="bg1"/>
                </a:solidFill>
                <a:latin typeface="Corbel" panose="020B0503020204020204" charset="0"/>
                <a:ea typeface="方正正纤黑简体" panose="02000000000000000000" pitchFamily="2" charset="-122"/>
              </a:rPr>
              <a:t>What</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dirty="0">
                <a:sym typeface="+mn-ea"/>
              </a:rPr>
              <a:t>延迟加载</a:t>
            </a:r>
            <a:endParaRPr lang="zh-CN" altLang="en-US"/>
          </a:p>
        </p:txBody>
      </p:sp>
      <p:sp>
        <p:nvSpPr>
          <p:cNvPr id="3" name="副标题 2"/>
          <p:cNvSpPr>
            <a:spLocks noGrp="1"/>
          </p:cNvSpPr>
          <p:nvPr>
            <p:ph type="subTitle" idx="1"/>
          </p:nvPr>
        </p:nvSpPr>
        <p:spPr/>
        <p:txBody>
          <a:bodyPr>
            <a:normAutofit lnSpcReduction="20000"/>
          </a:bodyPr>
          <a:p>
            <a:pPr lvl="0" indent="-342900"/>
            <a:r>
              <a:rPr lang="zh-CN" altLang="en-US" dirty="0">
                <a:sym typeface="+mn-ea"/>
              </a:rPr>
              <a:t>延迟加载：又称作懒加载。也就是</a:t>
            </a:r>
            <a:r>
              <a:rPr lang="en-US" altLang="zh-CN" dirty="0">
                <a:sym typeface="+mn-ea"/>
              </a:rPr>
              <a:t>Linq To EF</a:t>
            </a:r>
            <a:r>
              <a:rPr lang="zh-CN" altLang="en-US" dirty="0">
                <a:sym typeface="+mn-ea"/>
              </a:rPr>
              <a:t>并不是直接将数据查询出来，而是要用到具体数据的时候才会加载到内存</a:t>
            </a:r>
            <a:endParaRPr lang="zh-CN" altLang="en-US" dirty="0"/>
          </a:p>
          <a:p>
            <a:pPr lvl="0" indent="-342900"/>
            <a:r>
              <a:rPr lang="en-US" altLang="zh-CN" dirty="0">
                <a:sym typeface="+mn-ea"/>
              </a:rPr>
              <a:t>ToList</a:t>
            </a:r>
            <a:r>
              <a:rPr lang="zh-CN" altLang="en-US" dirty="0">
                <a:sym typeface="+mn-ea"/>
              </a:rPr>
              <a:t>等可以直接将数据加载到内存</a:t>
            </a:r>
            <a:endParaRPr lang="zh-CN" altLang="en-US" dirty="0"/>
          </a:p>
          <a:p>
            <a:pPr lvl="0" indent="-342900"/>
            <a:r>
              <a:rPr lang="zh-CN" altLang="en-US" dirty="0">
                <a:sym typeface="+mn-ea"/>
              </a:rPr>
              <a:t>使用机制的选择</a:t>
            </a:r>
            <a:endParaRPr lang="zh-CN" altLang="en-US" dirty="0"/>
          </a:p>
          <a:p>
            <a:pPr marL="0" lvl="0" indent="0">
              <a:buNone/>
            </a:pPr>
            <a:endParaRPr kumimoji="0" lang="zh-CN" altLang="en-US" i="0" strike="noStrike" cap="none" normalizeH="0" baseline="0" smtClean="0">
              <a:ln>
                <a:noFill/>
              </a:ln>
              <a:solidFill>
                <a:schemeClr val="bg1"/>
              </a:solidFill>
              <a:effectLst/>
              <a:latin typeface="Calibri" panose="020F0502020204030204" charset="0"/>
              <a:ea typeface="宋体" panose="02010600030101010101" pitchFamily="2" charset="-122"/>
              <a:sym typeface="+mn-ea"/>
            </a:endParaRPr>
          </a:p>
          <a:p>
            <a:pPr lvl="0" indent="-342900"/>
            <a:endParaRPr lang="zh-CN" altLang="en-US"/>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EFDbFitst</a:t>
            </a:r>
            <a:r>
              <a:rPr lang="zh-CN" altLang="en-US" dirty="0">
                <a:sym typeface="+mn-ea"/>
              </a:rPr>
              <a:t>的编程方式</a:t>
            </a:r>
            <a:endParaRPr lang="zh-CN" altLang="en-US"/>
          </a:p>
        </p:txBody>
      </p:sp>
      <p:sp>
        <p:nvSpPr>
          <p:cNvPr id="3" name="副标题 2"/>
          <p:cNvSpPr>
            <a:spLocks noGrp="1"/>
          </p:cNvSpPr>
          <p:nvPr>
            <p:ph type="subTitle" idx="1"/>
          </p:nvPr>
        </p:nvSpPr>
        <p:spPr/>
        <p:txBody>
          <a:bodyPr>
            <a:normAutofit/>
          </a:bodyPr>
          <a:lstStyle/>
          <a:p>
            <a:pPr lvl="0" indent="-342900"/>
            <a:r>
              <a:rPr lang="zh-CN" altLang="en-US" dirty="0">
                <a:sym typeface="+mn-ea"/>
              </a:rPr>
              <a:t>创建控制台项目</a:t>
            </a:r>
            <a:endParaRPr lang="zh-CN" altLang="en-US" dirty="0"/>
          </a:p>
          <a:p>
            <a:pPr lvl="0" indent="-342900"/>
            <a:r>
              <a:rPr lang="zh-CN" altLang="en-US" dirty="0">
                <a:sym typeface="+mn-ea"/>
              </a:rPr>
              <a:t>创建数据库（添加表）</a:t>
            </a:r>
            <a:endParaRPr lang="zh-CN" altLang="en-US" dirty="0"/>
          </a:p>
          <a:p>
            <a:pPr lvl="0" indent="-342900"/>
            <a:r>
              <a:rPr lang="zh-CN" altLang="en-US" dirty="0">
                <a:sym typeface="+mn-ea"/>
              </a:rPr>
              <a:t>在项目中添加“数据实体模型”</a:t>
            </a:r>
            <a:endParaRPr lang="zh-CN" altLang="en-US" dirty="0"/>
          </a:p>
          <a:p>
            <a:pPr lvl="0" indent="-342900"/>
            <a:r>
              <a:rPr lang="zh-CN" altLang="en-US" dirty="0">
                <a:sym typeface="+mn-ea"/>
              </a:rPr>
              <a:t>在代码中添加访问上下文保存到数据库的代码，演示增删查改</a:t>
            </a:r>
            <a:endParaRPr lang="zh-CN" altLang="en-US" dirty="0"/>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endParaRPr kumimoji="0" b="0" i="0" u="none" strike="noStrike" kern="1200" cap="none" spc="0" normalizeH="0" baseline="0" noProof="1">
              <a:ln>
                <a:noFill/>
              </a:ln>
              <a:solidFill>
                <a:schemeClr val="bg1"/>
              </a:solidFill>
              <a:effectLst/>
              <a:uLnTx/>
              <a:uFillTx/>
              <a:latin typeface="+mn-lt"/>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charset="0"/>
              <a:buChar char="Ø"/>
              <a:defRPr/>
            </a:pPr>
            <a:endParaRPr lang="zh-CN" altLang="en-US" dirty="0">
              <a:sym typeface="+mn-ea"/>
            </a:endParaRPr>
          </a:p>
          <a:p>
            <a:endParaRPr lang="zh-CN" altLang="en-US" dirty="0">
              <a:sym typeface="+mn-ea"/>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dirty="0">
                <a:sym typeface="+mn-ea"/>
              </a:rPr>
              <a:t>EF插入实体</a:t>
            </a:r>
            <a:endParaRPr lang="zh-CN" altLang="en-US"/>
          </a:p>
        </p:txBody>
      </p:sp>
      <p:sp>
        <p:nvSpPr>
          <p:cNvPr id="3" name="副标题 2"/>
          <p:cNvSpPr>
            <a:spLocks noGrp="1"/>
          </p:cNvSpPr>
          <p:nvPr>
            <p:ph type="subTitle" idx="1"/>
          </p:nvPr>
        </p:nvSpPr>
        <p:spPr/>
        <p:txBody>
          <a:bodyPr>
            <a:normAutofit fontScale="50000"/>
          </a:bodyPr>
          <a:p>
            <a:r>
              <a:rPr lang="zh-CN" altLang="en-US" dirty="0">
                <a:latin typeface="Arial" panose="020B0604020202020204" pitchFamily="34" charset="0"/>
                <a:ea typeface="宋体" panose="02010600030101010101" pitchFamily="2" charset="-122"/>
                <a:sym typeface="+mn-ea"/>
              </a:rPr>
              <a:t>步骤：定义要插入实体的变量，并依次赋值，然后交给数据库访问上下文进行管理，最后保存回数据库</a:t>
            </a:r>
            <a:endParaRPr lang="zh-CN" altLang="en-US" dirty="0">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tx1"/>
                </a:solidFill>
                <a:effectLst/>
                <a:latin typeface="Calibri" panose="020F0502020204030204" charset="0"/>
                <a:ea typeface="宋体" panose="02010600030101010101" pitchFamily="2" charset="-122"/>
                <a:sym typeface="+mn-ea"/>
              </a:rPr>
              <a:t>            </a:t>
            </a:r>
            <a:r>
              <a:rPr lang="zh-CN" altLang="en-US" smtClean="0">
                <a:ln>
                  <a:noFill/>
                </a:ln>
                <a:solidFill>
                  <a:schemeClr val="bg1"/>
                </a:solidFill>
                <a:effectLst/>
                <a:latin typeface="Calibri" panose="020F0502020204030204" charset="0"/>
                <a:ea typeface="宋体" panose="02010600030101010101" pitchFamily="2" charset="-122"/>
                <a:sym typeface="+mn-ea"/>
              </a:rPr>
              <a:t>User newUser = new User()</a:t>
            </a:r>
            <a:endParaRPr lang="zh-CN" altLang="en-US"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a:t>
            </a:r>
            <a:endParaRPr lang="zh-CN" altLang="en-US"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Name = "张三",</a:t>
            </a:r>
            <a:endParaRPr lang="zh-CN" altLang="en-US"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Birthday = DateTime.Now.ToString(),</a:t>
            </a:r>
            <a:endParaRPr lang="zh-CN" altLang="en-US"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Email = "10086@qq.com",</a:t>
            </a:r>
            <a:endParaRPr lang="zh-CN" altLang="en-US"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Password = "10086",</a:t>
            </a:r>
            <a:endParaRPr lang="zh-CN" altLang="en-US"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Sex = "0"</a:t>
            </a:r>
            <a:endParaRPr lang="zh-CN" altLang="en-US"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a:t>
            </a:r>
            <a:endParaRPr lang="zh-CN" altLang="en-US"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endParaRPr lang="zh-CN" altLang="en-US"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db.UserSet.Add(newUser);</a:t>
            </a:r>
            <a:endParaRPr lang="zh-CN" altLang="en-US" smtClean="0">
              <a:ln>
                <a:noFill/>
              </a:ln>
              <a:solidFill>
                <a:schemeClr val="bg1"/>
              </a:solidFill>
              <a:effectLst/>
              <a:latin typeface="Calibri" panose="020F0502020204030204" charset="0"/>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pPr>
            <a:r>
              <a:rPr lang="zh-CN" altLang="en-US" smtClean="0">
                <a:ln>
                  <a:noFill/>
                </a:ln>
                <a:solidFill>
                  <a:schemeClr val="bg1"/>
                </a:solidFill>
                <a:effectLst/>
                <a:latin typeface="Calibri" panose="020F0502020204030204" charset="0"/>
                <a:ea typeface="宋体" panose="02010600030101010101" pitchFamily="2" charset="-122"/>
                <a:sym typeface="+mn-ea"/>
              </a:rPr>
              <a:t>           db.SaveChanges();</a:t>
            </a:r>
            <a:endParaRPr lang="zh-CN" altLang="en-US" smtClean="0">
              <a:ln>
                <a:noFill/>
              </a:ln>
              <a:solidFill>
                <a:schemeClr val="bg1"/>
              </a:solidFill>
              <a:effectLst/>
              <a:latin typeface="Calibri" panose="020F0502020204030204" charset="0"/>
              <a:ea typeface="宋体" panose="02010600030101010101" pitchFamily="2" charset="-122"/>
              <a:sym typeface="+mn-ea"/>
            </a:endParaRPr>
          </a:p>
          <a:p>
            <a:endParaRPr lang="zh-CN" altLang="en-US" u="sng"/>
          </a:p>
          <a:p>
            <a:endParaRPr lang="zh-CN" altLang="en-US" u="sng"/>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EF</a:t>
            </a:r>
            <a:r>
              <a:rPr lang="zh-CN" altLang="en-US" dirty="0">
                <a:sym typeface="+mn-ea"/>
              </a:rPr>
              <a:t>删除实体</a:t>
            </a:r>
            <a:endParaRPr lang="zh-CN" altLang="en-US" dirty="0">
              <a:sym typeface="+mn-ea"/>
            </a:endParaRPr>
          </a:p>
        </p:txBody>
      </p:sp>
      <p:sp>
        <p:nvSpPr>
          <p:cNvPr id="3" name="副标题 2"/>
          <p:cNvSpPr>
            <a:spLocks noGrp="1"/>
          </p:cNvSpPr>
          <p:nvPr>
            <p:ph type="subTitle" idx="1"/>
          </p:nvPr>
        </p:nvSpPr>
        <p:spPr/>
        <p:txBody>
          <a:bodyPr>
            <a:normAutofit fontScale="70000"/>
          </a:bodyPr>
          <a:lstStyle/>
          <a:p>
            <a:pPr marL="0" lvl="0" indent="0">
              <a:buNone/>
            </a:pPr>
            <a:r>
              <a:rPr lang="en-US" altLang="zh-CN" dirty="0">
                <a:latin typeface="Arial" panose="020B0604020202020204" pitchFamily="34" charset="0"/>
                <a:ea typeface="宋体" panose="02010600030101010101" pitchFamily="2" charset="-122"/>
                <a:sym typeface="+mn-ea"/>
              </a:rPr>
              <a:t>	User delUser = new User()</a:t>
            </a:r>
            <a:endParaRPr lang="en-US" altLang="zh-CN" dirty="0">
              <a:latin typeface="Arial" panose="020B0604020202020204" pitchFamily="34" charset="0"/>
              <a:ea typeface="宋体" panose="02010600030101010101" pitchFamily="2" charset="-122"/>
              <a:sym typeface="+mn-ea"/>
            </a:endParaRPr>
          </a:p>
          <a:p>
            <a:pPr lvl="0" indent="0">
              <a:buNone/>
            </a:pPr>
            <a:r>
              <a:rPr lang="en-US" altLang="zh-CN" dirty="0">
                <a:latin typeface="Arial" panose="020B0604020202020204" pitchFamily="34" charset="0"/>
                <a:ea typeface="宋体" panose="02010600030101010101" pitchFamily="2" charset="-122"/>
                <a:sym typeface="+mn-ea"/>
              </a:rPr>
              <a:t>            {</a:t>
            </a:r>
            <a:endParaRPr lang="en-US" altLang="zh-CN" dirty="0">
              <a:latin typeface="Arial" panose="020B0604020202020204" pitchFamily="34" charset="0"/>
              <a:ea typeface="宋体" panose="02010600030101010101" pitchFamily="2" charset="-122"/>
              <a:sym typeface="+mn-ea"/>
            </a:endParaRPr>
          </a:p>
          <a:p>
            <a:pPr lvl="0" indent="0">
              <a:buNone/>
            </a:pPr>
            <a:r>
              <a:rPr lang="en-US" altLang="zh-CN" dirty="0">
                <a:latin typeface="Arial" panose="020B0604020202020204" pitchFamily="34" charset="0"/>
                <a:ea typeface="宋体" panose="02010600030101010101" pitchFamily="2" charset="-122"/>
                <a:sym typeface="+mn-ea"/>
              </a:rPr>
              <a:t>                Id = 2</a:t>
            </a:r>
            <a:endParaRPr lang="en-US" altLang="zh-CN" dirty="0">
              <a:latin typeface="Arial" panose="020B0604020202020204" pitchFamily="34" charset="0"/>
              <a:ea typeface="宋体" panose="02010600030101010101" pitchFamily="2" charset="-122"/>
              <a:sym typeface="+mn-ea"/>
            </a:endParaRPr>
          </a:p>
          <a:p>
            <a:pPr lvl="0" indent="0">
              <a:buNone/>
            </a:pPr>
            <a:r>
              <a:rPr lang="en-US" altLang="zh-CN" dirty="0">
                <a:latin typeface="Arial" panose="020B0604020202020204" pitchFamily="34" charset="0"/>
                <a:ea typeface="宋体" panose="02010600030101010101" pitchFamily="2" charset="-122"/>
                <a:sym typeface="+mn-ea"/>
              </a:rPr>
              <a:t>            };</a:t>
            </a:r>
            <a:endParaRPr lang="en-US" altLang="zh-CN" dirty="0">
              <a:latin typeface="Arial" panose="020B0604020202020204" pitchFamily="34" charset="0"/>
              <a:ea typeface="宋体" panose="02010600030101010101" pitchFamily="2" charset="-122"/>
              <a:sym typeface="+mn-ea"/>
            </a:endParaRPr>
          </a:p>
          <a:p>
            <a:pPr lvl="0" indent="0">
              <a:buNone/>
            </a:pPr>
            <a:endParaRPr lang="en-US" altLang="zh-CN" dirty="0">
              <a:latin typeface="Arial" panose="020B0604020202020204" pitchFamily="34" charset="0"/>
              <a:ea typeface="宋体" panose="02010600030101010101" pitchFamily="2" charset="-122"/>
              <a:sym typeface="+mn-ea"/>
            </a:endParaRPr>
          </a:p>
          <a:p>
            <a:pPr lvl="0" indent="0">
              <a:buNone/>
            </a:pPr>
            <a:r>
              <a:rPr lang="en-US" altLang="zh-CN" dirty="0">
                <a:latin typeface="Arial" panose="020B0604020202020204" pitchFamily="34" charset="0"/>
                <a:ea typeface="宋体" panose="02010600030101010101" pitchFamily="2" charset="-122"/>
                <a:sym typeface="+mn-ea"/>
              </a:rPr>
              <a:t>db.Entry(delUser).State = System.Data.Entity.EntityState.Deleted;</a:t>
            </a:r>
            <a:endParaRPr lang="en-US" altLang="zh-CN" dirty="0">
              <a:latin typeface="Arial" panose="020B0604020202020204" pitchFamily="34" charset="0"/>
              <a:ea typeface="宋体" panose="02010600030101010101" pitchFamily="2" charset="-122"/>
              <a:sym typeface="+mn-ea"/>
            </a:endParaRPr>
          </a:p>
          <a:p>
            <a:pPr lvl="0" indent="0">
              <a:buNone/>
            </a:pPr>
            <a:r>
              <a:rPr lang="en-US" altLang="zh-CN" dirty="0">
                <a:latin typeface="Arial" panose="020B0604020202020204" pitchFamily="34" charset="0"/>
                <a:ea typeface="宋体" panose="02010600030101010101" pitchFamily="2" charset="-122"/>
                <a:sym typeface="+mn-ea"/>
              </a:rPr>
              <a:t>db.SaveChanges();</a:t>
            </a:r>
            <a:endParaRPr lang="en-US" altLang="zh-CN" dirty="0">
              <a:latin typeface="Arial" panose="020B0604020202020204" pitchFamily="34" charset="0"/>
              <a:ea typeface="宋体" panose="02010600030101010101" pitchFamily="2" charset="-122"/>
              <a:sym typeface="+mn-ea"/>
            </a:endParaRPr>
          </a:p>
          <a:p>
            <a:endParaRPr lang="zh-CN" altLang="en-US" dirty="0">
              <a:sym typeface="+mn-ea"/>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EF</a:t>
            </a:r>
            <a:r>
              <a:rPr lang="zh-CN" altLang="en-US" dirty="0">
                <a:sym typeface="+mn-ea"/>
              </a:rPr>
              <a:t>编辑实体</a:t>
            </a:r>
            <a:endParaRPr lang="zh-CN" altLang="en-US" dirty="0">
              <a:sym typeface="+mn-ea"/>
            </a:endParaRPr>
          </a:p>
        </p:txBody>
      </p:sp>
      <p:sp>
        <p:nvSpPr>
          <p:cNvPr id="3" name="副标题 2"/>
          <p:cNvSpPr>
            <a:spLocks noGrp="1"/>
          </p:cNvSpPr>
          <p:nvPr>
            <p:ph type="subTitle" idx="1"/>
          </p:nvPr>
        </p:nvSpPr>
        <p:spPr/>
        <p:txBody>
          <a:bodyPr>
            <a:normAutofit fontScale="40000"/>
          </a:bodyPr>
          <a:lstStyle/>
          <a:p>
            <a:pPr marL="0" lvl="0" indent="0">
              <a:buNone/>
            </a:pPr>
            <a:r>
              <a:rPr lang="en-US" altLang="zh-CN" dirty="0">
                <a:latin typeface="Arial" panose="020B0604020202020204" pitchFamily="34" charset="0"/>
                <a:ea typeface="宋体" panose="02010600030101010101" pitchFamily="2" charset="-122"/>
                <a:sym typeface="+mn-ea"/>
              </a:rPr>
              <a:t>User modifyUser = new User()</a:t>
            </a:r>
            <a:endParaRPr lang="en-US" altLang="zh-CN" dirty="0">
              <a:latin typeface="Arial" panose="020B0604020202020204" pitchFamily="34" charset="0"/>
              <a:ea typeface="宋体" panose="02010600030101010101" pitchFamily="2" charset="-122"/>
              <a:sym typeface="+mn-ea"/>
            </a:endParaRPr>
          </a:p>
          <a:p>
            <a:pPr marL="0" lvl="0" indent="0">
              <a:buNone/>
            </a:pPr>
            <a:r>
              <a:rPr lang="en-US" altLang="zh-CN" dirty="0">
                <a:latin typeface="Arial" panose="020B0604020202020204" pitchFamily="34" charset="0"/>
                <a:ea typeface="宋体" panose="02010600030101010101" pitchFamily="2" charset="-122"/>
                <a:sym typeface="+mn-ea"/>
              </a:rPr>
              <a:t>            {</a:t>
            </a:r>
            <a:endParaRPr lang="en-US" altLang="zh-CN" dirty="0">
              <a:latin typeface="Arial" panose="020B0604020202020204" pitchFamily="34" charset="0"/>
              <a:ea typeface="宋体" panose="02010600030101010101" pitchFamily="2" charset="-122"/>
              <a:sym typeface="+mn-ea"/>
            </a:endParaRPr>
          </a:p>
          <a:p>
            <a:pPr marL="0" lvl="0" indent="0">
              <a:buNone/>
            </a:pPr>
            <a:r>
              <a:rPr lang="en-US" altLang="zh-CN" dirty="0">
                <a:latin typeface="Arial" panose="020B0604020202020204" pitchFamily="34" charset="0"/>
                <a:ea typeface="宋体" panose="02010600030101010101" pitchFamily="2" charset="-122"/>
                <a:sym typeface="+mn-ea"/>
              </a:rPr>
              <a:t>                Id = 3,</a:t>
            </a:r>
            <a:endParaRPr lang="en-US" altLang="zh-CN" dirty="0">
              <a:latin typeface="Arial" panose="020B0604020202020204" pitchFamily="34" charset="0"/>
              <a:ea typeface="宋体" panose="02010600030101010101" pitchFamily="2" charset="-122"/>
              <a:sym typeface="+mn-ea"/>
            </a:endParaRPr>
          </a:p>
          <a:p>
            <a:pPr marL="0" lvl="0" indent="0">
              <a:buNone/>
            </a:pPr>
            <a:r>
              <a:rPr lang="en-US" altLang="zh-CN" dirty="0">
                <a:latin typeface="Arial" panose="020B0604020202020204" pitchFamily="34" charset="0"/>
                <a:ea typeface="宋体" panose="02010600030101010101" pitchFamily="2" charset="-122"/>
                <a:sym typeface="+mn-ea"/>
              </a:rPr>
              <a:t>                Name = "李四",</a:t>
            </a:r>
            <a:endParaRPr lang="en-US" altLang="zh-CN" dirty="0">
              <a:latin typeface="Arial" panose="020B0604020202020204" pitchFamily="34" charset="0"/>
              <a:ea typeface="宋体" panose="02010600030101010101" pitchFamily="2" charset="-122"/>
              <a:sym typeface="+mn-ea"/>
            </a:endParaRPr>
          </a:p>
          <a:p>
            <a:pPr marL="0" lvl="0" indent="0">
              <a:buNone/>
            </a:pPr>
            <a:r>
              <a:rPr lang="en-US" altLang="zh-CN" dirty="0">
                <a:latin typeface="Arial" panose="020B0604020202020204" pitchFamily="34" charset="0"/>
                <a:ea typeface="宋体" panose="02010600030101010101" pitchFamily="2" charset="-122"/>
                <a:sym typeface="+mn-ea"/>
              </a:rPr>
              <a:t>                Birthday = DateTime.Now.ToString(),</a:t>
            </a:r>
            <a:endParaRPr lang="en-US" altLang="zh-CN" dirty="0">
              <a:latin typeface="Arial" panose="020B0604020202020204" pitchFamily="34" charset="0"/>
              <a:ea typeface="宋体" panose="02010600030101010101" pitchFamily="2" charset="-122"/>
              <a:sym typeface="+mn-ea"/>
            </a:endParaRPr>
          </a:p>
          <a:p>
            <a:pPr marL="0" lvl="0" indent="0">
              <a:buNone/>
            </a:pPr>
            <a:r>
              <a:rPr lang="en-US" altLang="zh-CN" dirty="0">
                <a:latin typeface="Arial" panose="020B0604020202020204" pitchFamily="34" charset="0"/>
                <a:ea typeface="宋体" panose="02010600030101010101" pitchFamily="2" charset="-122"/>
                <a:sym typeface="+mn-ea"/>
              </a:rPr>
              <a:t>                Email = "10086@qq.com",</a:t>
            </a:r>
            <a:endParaRPr lang="en-US" altLang="zh-CN" dirty="0">
              <a:latin typeface="Arial" panose="020B0604020202020204" pitchFamily="34" charset="0"/>
              <a:ea typeface="宋体" panose="02010600030101010101" pitchFamily="2" charset="-122"/>
              <a:sym typeface="+mn-ea"/>
            </a:endParaRPr>
          </a:p>
          <a:p>
            <a:pPr marL="0" lvl="0" indent="0">
              <a:buNone/>
            </a:pPr>
            <a:r>
              <a:rPr lang="en-US" altLang="zh-CN" dirty="0">
                <a:latin typeface="Arial" panose="020B0604020202020204" pitchFamily="34" charset="0"/>
                <a:ea typeface="宋体" panose="02010600030101010101" pitchFamily="2" charset="-122"/>
                <a:sym typeface="+mn-ea"/>
              </a:rPr>
              <a:t>                Password = "10086",</a:t>
            </a:r>
            <a:endParaRPr lang="en-US" altLang="zh-CN" dirty="0">
              <a:latin typeface="Arial" panose="020B0604020202020204" pitchFamily="34" charset="0"/>
              <a:ea typeface="宋体" panose="02010600030101010101" pitchFamily="2" charset="-122"/>
              <a:sym typeface="+mn-ea"/>
            </a:endParaRPr>
          </a:p>
          <a:p>
            <a:pPr marL="0" lvl="0" indent="0">
              <a:buNone/>
            </a:pPr>
            <a:r>
              <a:rPr lang="en-US" altLang="zh-CN" dirty="0">
                <a:latin typeface="Arial" panose="020B0604020202020204" pitchFamily="34" charset="0"/>
                <a:ea typeface="宋体" panose="02010600030101010101" pitchFamily="2" charset="-122"/>
                <a:sym typeface="+mn-ea"/>
              </a:rPr>
              <a:t>                Sex = "0"</a:t>
            </a:r>
            <a:endParaRPr lang="en-US" altLang="zh-CN" dirty="0">
              <a:latin typeface="Arial" panose="020B0604020202020204" pitchFamily="34" charset="0"/>
              <a:ea typeface="宋体" panose="02010600030101010101" pitchFamily="2" charset="-122"/>
              <a:sym typeface="+mn-ea"/>
            </a:endParaRPr>
          </a:p>
          <a:p>
            <a:pPr marL="0" lvl="0" indent="0">
              <a:buNone/>
            </a:pPr>
            <a:r>
              <a:rPr lang="en-US" altLang="zh-CN" dirty="0">
                <a:latin typeface="Arial" panose="020B0604020202020204" pitchFamily="34" charset="0"/>
                <a:ea typeface="宋体" panose="02010600030101010101" pitchFamily="2" charset="-122"/>
                <a:sym typeface="+mn-ea"/>
              </a:rPr>
              <a:t>            };</a:t>
            </a:r>
            <a:endParaRPr lang="en-US" altLang="zh-CN" dirty="0">
              <a:latin typeface="Arial" panose="020B0604020202020204" pitchFamily="34" charset="0"/>
              <a:ea typeface="宋体" panose="02010600030101010101" pitchFamily="2" charset="-122"/>
              <a:sym typeface="+mn-ea"/>
            </a:endParaRPr>
          </a:p>
          <a:p>
            <a:pPr marL="0" lvl="0" indent="0">
              <a:buNone/>
            </a:pPr>
            <a:r>
              <a:rPr lang="en-US" altLang="zh-CN" dirty="0">
                <a:latin typeface="Arial" panose="020B0604020202020204" pitchFamily="34" charset="0"/>
                <a:ea typeface="宋体" panose="02010600030101010101" pitchFamily="2" charset="-122"/>
                <a:sym typeface="+mn-ea"/>
              </a:rPr>
              <a:t>      db.Entry(modifyUser).State = System.Data.Entity.EntityState.Modified;</a:t>
            </a:r>
            <a:endParaRPr lang="en-US" altLang="zh-CN" dirty="0">
              <a:latin typeface="Arial" panose="020B0604020202020204" pitchFamily="34" charset="0"/>
              <a:ea typeface="宋体" panose="02010600030101010101" pitchFamily="2" charset="-122"/>
              <a:sym typeface="+mn-ea"/>
            </a:endParaRPr>
          </a:p>
          <a:p>
            <a:pPr lvl="0" indent="0">
              <a:buNone/>
            </a:pPr>
            <a:r>
              <a:rPr lang="en-US" altLang="zh-CN" dirty="0">
                <a:latin typeface="Arial" panose="020B0604020202020204" pitchFamily="34" charset="0"/>
                <a:ea typeface="宋体" panose="02010600030101010101" pitchFamily="2" charset="-122"/>
                <a:sym typeface="+mn-ea"/>
              </a:rPr>
              <a:t>db.SaveChanges();</a:t>
            </a:r>
            <a:endParaRPr lang="en-US" altLang="zh-CN" dirty="0">
              <a:latin typeface="Arial" panose="020B0604020202020204" pitchFamily="34" charset="0"/>
              <a:ea typeface="宋体" panose="02010600030101010101" pitchFamily="2" charset="-122"/>
              <a:sym typeface="+mn-ea"/>
            </a:endParaRPr>
          </a:p>
          <a:p>
            <a:pPr lvl="0" indent="0">
              <a:buNone/>
            </a:pPr>
            <a:endParaRPr lang="en-US" altLang="zh-CN" dirty="0">
              <a:latin typeface="Arial" panose="020B0604020202020204" pitchFamily="34" charset="0"/>
              <a:ea typeface="宋体" panose="02010600030101010101" pitchFamily="2" charset="-122"/>
              <a:sym typeface="+mn-ea"/>
            </a:endParaRPr>
          </a:p>
          <a:p>
            <a:endParaRPr lang="zh-CN" altLang="en-US" dirty="0">
              <a:sym typeface="+mn-ea"/>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EF</a:t>
            </a:r>
            <a:r>
              <a:rPr lang="zh-CN" altLang="en-US" dirty="0">
                <a:sym typeface="+mn-ea"/>
              </a:rPr>
              <a:t>查询实体</a:t>
            </a:r>
            <a:endParaRPr lang="zh-CN" altLang="en-US" dirty="0">
              <a:sym typeface="+mn-ea"/>
            </a:endParaRPr>
          </a:p>
        </p:txBody>
      </p:sp>
      <p:sp>
        <p:nvSpPr>
          <p:cNvPr id="3" name="副标题 2"/>
          <p:cNvSpPr>
            <a:spLocks noGrp="1"/>
          </p:cNvSpPr>
          <p:nvPr>
            <p:ph type="subTitle" idx="1"/>
          </p:nvPr>
        </p:nvSpPr>
        <p:spPr/>
        <p:txBody>
          <a:bodyPr>
            <a:normAutofit/>
          </a:bodyPr>
          <a:lstStyle/>
          <a:p>
            <a:pPr marL="0" lvl="0" indent="0">
              <a:buNone/>
            </a:pPr>
            <a:r>
              <a:rPr lang="en-US" altLang="zh-CN" dirty="0">
                <a:latin typeface="Arial" panose="020B0604020202020204" pitchFamily="34" charset="0"/>
                <a:ea typeface="宋体" panose="02010600030101010101" pitchFamily="2" charset="-122"/>
                <a:sym typeface="+mn-ea"/>
              </a:rPr>
              <a:t>List&lt;User&gt; users = db.UserSet.ToList();</a:t>
            </a:r>
            <a:endParaRPr lang="en-US" altLang="zh-CN" dirty="0">
              <a:latin typeface="Arial" panose="020B0604020202020204" pitchFamily="34" charset="0"/>
              <a:ea typeface="宋体" panose="02010600030101010101" pitchFamily="2" charset="-122"/>
              <a:sym typeface="+mn-ea"/>
            </a:endParaRPr>
          </a:p>
          <a:p>
            <a:pPr lvl="0" indent="0">
              <a:buNone/>
            </a:pPr>
            <a:endParaRPr lang="en-US" altLang="zh-CN" dirty="0">
              <a:latin typeface="Arial" panose="020B0604020202020204" pitchFamily="34" charset="0"/>
              <a:ea typeface="宋体" panose="02010600030101010101" pitchFamily="2" charset="-122"/>
              <a:sym typeface="+mn-ea"/>
            </a:endParaRPr>
          </a:p>
          <a:p>
            <a:endParaRPr lang="zh-CN" altLang="en-US" dirty="0">
              <a:sym typeface="+mn-ea"/>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ym typeface="+mn-ea"/>
              </a:rPr>
              <a:t>使用</a:t>
            </a:r>
            <a:r>
              <a:rPr lang="en-US" altLang="zh-CN" dirty="0">
                <a:sym typeface="+mn-ea"/>
              </a:rPr>
              <a:t>lambda</a:t>
            </a:r>
            <a:r>
              <a:rPr lang="zh-CN" altLang="en-US" dirty="0">
                <a:sym typeface="+mn-ea"/>
              </a:rPr>
              <a:t>做查询以及排序和分页</a:t>
            </a:r>
            <a:endParaRPr lang="zh-CN" altLang="en-US">
              <a:sym typeface="+mn-ea"/>
            </a:endParaRPr>
          </a:p>
        </p:txBody>
      </p:sp>
      <p:sp>
        <p:nvSpPr>
          <p:cNvPr id="5" name="副标题 4"/>
          <p:cNvSpPr>
            <a:spLocks noGrp="1"/>
          </p:cNvSpPr>
          <p:nvPr>
            <p:ph type="subTitle" idx="1"/>
          </p:nvPr>
        </p:nvSpPr>
        <p:spPr/>
        <p:txBody>
          <a:bodyPr>
            <a:normAutofit fontScale="70000"/>
          </a:bodyPr>
          <a:p>
            <a:r>
              <a:rPr lang="zh-CN" altLang="en-US" dirty="0">
                <a:sym typeface="+mn-ea"/>
              </a:rPr>
              <a:t>仅查询数据库里的指定列的数据</a:t>
            </a:r>
            <a:endParaRPr lang="zh-CN" altLang="en-US" dirty="0">
              <a:sym typeface="+mn-ea"/>
            </a:endParaRPr>
          </a:p>
          <a:p>
            <a:pPr lvl="0" indent="0">
              <a:buNone/>
            </a:pPr>
            <a:r>
              <a:rPr lang="en-US" altLang="zh-CN" dirty="0">
                <a:latin typeface="Arial" panose="020B0604020202020204" pitchFamily="34" charset="0"/>
                <a:ea typeface="宋体" panose="02010600030101010101" pitchFamily="2" charset="-122"/>
                <a:sym typeface="+mn-ea"/>
              </a:rPr>
              <a:t>var</a:t>
            </a: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temp</a:t>
            </a: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a:t>
            </a: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demoEntities.Product</a:t>
            </a:r>
            <a:endParaRPr lang="en-US" altLang="zh-CN" b="1" dirty="0">
              <a:latin typeface="Arial" panose="020B0604020202020204" pitchFamily="34" charset="0"/>
              <a:ea typeface="宋体" panose="02010600030101010101" pitchFamily="2" charset="-122"/>
            </a:endParaRPr>
          </a:p>
          <a:p>
            <a:pPr lvl="0" indent="0">
              <a:buNone/>
            </a:pP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.Where</a:t>
            </a:r>
            <a:r>
              <a:rPr lang="en-US" altLang="zh-CN" b="1" dirty="0">
                <a:latin typeface="Arial" panose="020B0604020202020204" pitchFamily="34" charset="0"/>
                <a:ea typeface="宋体" panose="02010600030101010101" pitchFamily="2" charset="-122"/>
                <a:sym typeface="+mn-ea"/>
              </a:rPr>
              <a:t>(</a:t>
            </a:r>
            <a:r>
              <a:rPr lang="en-US" altLang="zh-CN" dirty="0">
                <a:latin typeface="Arial" panose="020B0604020202020204" pitchFamily="34" charset="0"/>
                <a:ea typeface="宋体" panose="02010600030101010101" pitchFamily="2" charset="-122"/>
                <a:sym typeface="+mn-ea"/>
              </a:rPr>
              <a:t>p</a:t>
            </a: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=&gt;</a:t>
            </a: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p.ProductId</a:t>
            </a: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&gt;</a:t>
            </a: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0</a:t>
            </a:r>
            <a:r>
              <a:rPr lang="en-US" altLang="zh-CN" b="1" dirty="0">
                <a:latin typeface="Arial" panose="020B0604020202020204" pitchFamily="34" charset="0"/>
                <a:ea typeface="宋体" panose="02010600030101010101" pitchFamily="2" charset="-122"/>
                <a:sym typeface="+mn-ea"/>
              </a:rPr>
              <a:t>)</a:t>
            </a:r>
            <a:endParaRPr lang="en-US" altLang="zh-CN" b="1" dirty="0">
              <a:latin typeface="Arial" panose="020B0604020202020204" pitchFamily="34" charset="0"/>
              <a:ea typeface="宋体" panose="02010600030101010101" pitchFamily="2" charset="-122"/>
            </a:endParaRPr>
          </a:p>
          <a:p>
            <a:pPr lvl="0" indent="0">
              <a:buNone/>
            </a:pP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.OrderBy</a:t>
            </a:r>
            <a:r>
              <a:rPr lang="en-US" altLang="zh-CN" b="1" dirty="0">
                <a:latin typeface="Arial" panose="020B0604020202020204" pitchFamily="34" charset="0"/>
                <a:ea typeface="宋体" panose="02010600030101010101" pitchFamily="2" charset="-122"/>
                <a:sym typeface="+mn-ea"/>
              </a:rPr>
              <a:t>(</a:t>
            </a:r>
            <a:r>
              <a:rPr lang="en-US" altLang="zh-CN" dirty="0">
                <a:latin typeface="Arial" panose="020B0604020202020204" pitchFamily="34" charset="0"/>
                <a:ea typeface="宋体" panose="02010600030101010101" pitchFamily="2" charset="-122"/>
                <a:sym typeface="+mn-ea"/>
              </a:rPr>
              <a:t>p</a:t>
            </a: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=&gt;</a:t>
            </a: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p.ProductId</a:t>
            </a:r>
            <a:r>
              <a:rPr lang="en-US" altLang="zh-CN" b="1" dirty="0">
                <a:latin typeface="Arial" panose="020B0604020202020204" pitchFamily="34" charset="0"/>
                <a:ea typeface="宋体" panose="02010600030101010101" pitchFamily="2" charset="-122"/>
                <a:sym typeface="+mn-ea"/>
              </a:rPr>
              <a:t>)</a:t>
            </a:r>
            <a:endParaRPr lang="en-US" altLang="zh-CN" b="1" dirty="0">
              <a:latin typeface="Arial" panose="020B0604020202020204" pitchFamily="34" charset="0"/>
              <a:ea typeface="宋体" panose="02010600030101010101" pitchFamily="2" charset="-122"/>
            </a:endParaRPr>
          </a:p>
          <a:p>
            <a:pPr lvl="0" indent="0">
              <a:buNone/>
            </a:pP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.Skip</a:t>
            </a:r>
            <a:r>
              <a:rPr lang="en-US" altLang="zh-CN" b="1" dirty="0">
                <a:latin typeface="Arial" panose="020B0604020202020204" pitchFamily="34" charset="0"/>
                <a:ea typeface="宋体" panose="02010600030101010101" pitchFamily="2" charset="-122"/>
                <a:sym typeface="+mn-ea"/>
              </a:rPr>
              <a:t>(</a:t>
            </a:r>
            <a:r>
              <a:rPr lang="en-US" altLang="zh-CN" dirty="0">
                <a:latin typeface="Arial" panose="020B0604020202020204" pitchFamily="34" charset="0"/>
                <a:ea typeface="宋体" panose="02010600030101010101" pitchFamily="2" charset="-122"/>
                <a:sym typeface="+mn-ea"/>
              </a:rPr>
              <a:t>3</a:t>
            </a: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a:t>
            </a: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2</a:t>
            </a:r>
            <a:r>
              <a:rPr lang="en-US" altLang="zh-CN" b="1" dirty="0">
                <a:latin typeface="Arial" panose="020B0604020202020204" pitchFamily="34" charset="0"/>
                <a:ea typeface="宋体" panose="02010600030101010101" pitchFamily="2" charset="-122"/>
                <a:sym typeface="+mn-ea"/>
              </a:rPr>
              <a:t>)</a:t>
            </a:r>
            <a:endParaRPr lang="en-US" altLang="zh-CN" b="1" dirty="0">
              <a:latin typeface="Arial" panose="020B0604020202020204" pitchFamily="34" charset="0"/>
              <a:ea typeface="宋体" panose="02010600030101010101" pitchFamily="2" charset="-122"/>
            </a:endParaRPr>
          </a:p>
          <a:p>
            <a:pPr lvl="0" indent="0">
              <a:buNone/>
            </a:pP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.Take</a:t>
            </a:r>
            <a:r>
              <a:rPr lang="en-US" altLang="zh-CN" b="1" dirty="0">
                <a:latin typeface="Arial" panose="020B0604020202020204" pitchFamily="34" charset="0"/>
                <a:ea typeface="宋体" panose="02010600030101010101" pitchFamily="2" charset="-122"/>
                <a:sym typeface="+mn-ea"/>
              </a:rPr>
              <a:t>(</a:t>
            </a:r>
            <a:r>
              <a:rPr lang="en-US" altLang="zh-CN" dirty="0">
                <a:latin typeface="Arial" panose="020B0604020202020204" pitchFamily="34" charset="0"/>
                <a:ea typeface="宋体" panose="02010600030101010101" pitchFamily="2" charset="-122"/>
                <a:sym typeface="+mn-ea"/>
              </a:rPr>
              <a:t>3</a:t>
            </a:r>
            <a:r>
              <a:rPr lang="en-US" altLang="zh-CN" b="1" dirty="0">
                <a:latin typeface="Arial" panose="020B0604020202020204" pitchFamily="34" charset="0"/>
                <a:ea typeface="宋体" panose="02010600030101010101" pitchFamily="2" charset="-122"/>
                <a:sym typeface="+mn-ea"/>
              </a:rPr>
              <a:t>)</a:t>
            </a:r>
            <a:endParaRPr lang="en-US" altLang="zh-CN" b="1" dirty="0">
              <a:latin typeface="Arial" panose="020B0604020202020204" pitchFamily="34" charset="0"/>
              <a:ea typeface="宋体" panose="02010600030101010101" pitchFamily="2" charset="-122"/>
            </a:endParaRPr>
          </a:p>
          <a:p>
            <a:pPr lvl="0" indent="0">
              <a:buNone/>
            </a:pP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.Select</a:t>
            </a:r>
            <a:r>
              <a:rPr lang="en-US" altLang="zh-CN" b="1" dirty="0">
                <a:latin typeface="Arial" panose="020B0604020202020204" pitchFamily="34" charset="0"/>
                <a:ea typeface="宋体" panose="02010600030101010101" pitchFamily="2" charset="-122"/>
                <a:sym typeface="+mn-ea"/>
              </a:rPr>
              <a:t>(</a:t>
            </a:r>
            <a:r>
              <a:rPr lang="en-US" altLang="zh-CN" dirty="0">
                <a:latin typeface="Arial" panose="020B0604020202020204" pitchFamily="34" charset="0"/>
                <a:ea typeface="宋体" panose="02010600030101010101" pitchFamily="2" charset="-122"/>
                <a:sym typeface="+mn-ea"/>
              </a:rPr>
              <a:t>p</a:t>
            </a: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=&gt;</a:t>
            </a:r>
            <a:r>
              <a:rPr lang="en-US" altLang="zh-CN" b="1" dirty="0">
                <a:latin typeface="Arial" panose="020B0604020202020204" pitchFamily="34" charset="0"/>
                <a:ea typeface="宋体" panose="02010600030101010101" pitchFamily="2" charset="-122"/>
                <a:sym typeface="+mn-ea"/>
              </a:rPr>
              <a:t> </a:t>
            </a:r>
            <a:r>
              <a:rPr lang="en-US" altLang="zh-CN" dirty="0">
                <a:latin typeface="Arial" panose="020B0604020202020204" pitchFamily="34" charset="0"/>
                <a:ea typeface="宋体" panose="02010600030101010101" pitchFamily="2" charset="-122"/>
                <a:sym typeface="+mn-ea"/>
              </a:rPr>
              <a:t>new</a:t>
            </a:r>
            <a:r>
              <a:rPr lang="en-US" altLang="zh-CN" b="1" dirty="0">
                <a:latin typeface="Arial" panose="020B0604020202020204" pitchFamily="34" charset="0"/>
                <a:ea typeface="宋体" panose="02010600030101010101" pitchFamily="2" charset="-122"/>
                <a:sym typeface="+mn-ea"/>
              </a:rPr>
              <a:t> { </a:t>
            </a:r>
            <a:r>
              <a:rPr lang="en-US" altLang="zh-CN" dirty="0">
                <a:latin typeface="Arial" panose="020B0604020202020204" pitchFamily="34" charset="0"/>
                <a:ea typeface="宋体" panose="02010600030101010101" pitchFamily="2" charset="-122"/>
                <a:sym typeface="+mn-ea"/>
              </a:rPr>
              <a:t>p.ProductId</a:t>
            </a:r>
            <a:r>
              <a:rPr lang="en-US" altLang="zh-CN" b="1" dirty="0">
                <a:latin typeface="Arial" panose="020B0604020202020204" pitchFamily="34" charset="0"/>
                <a:ea typeface="宋体" panose="02010600030101010101" pitchFamily="2" charset="-122"/>
                <a:sym typeface="+mn-ea"/>
              </a:rPr>
              <a:t>,</a:t>
            </a:r>
            <a:r>
              <a:rPr lang="en-US" altLang="zh-CN" dirty="0">
                <a:latin typeface="Arial" panose="020B0604020202020204" pitchFamily="34" charset="0"/>
                <a:ea typeface="宋体" panose="02010600030101010101" pitchFamily="2" charset="-122"/>
                <a:sym typeface="+mn-ea"/>
              </a:rPr>
              <a:t>p.ProductName</a:t>
            </a:r>
            <a:r>
              <a:rPr lang="en-US" altLang="zh-CN" b="1" dirty="0">
                <a:latin typeface="Arial" panose="020B0604020202020204" pitchFamily="34" charset="0"/>
                <a:ea typeface="宋体" panose="02010600030101010101" pitchFamily="2" charset="-122"/>
                <a:sym typeface="+mn-ea"/>
              </a:rPr>
              <a:t> });</a:t>
            </a:r>
            <a:endParaRPr lang="en-US" altLang="zh-CN" b="1" dirty="0">
              <a:latin typeface="Arial" panose="020B0604020202020204" pitchFamily="34" charset="0"/>
              <a:ea typeface="宋体" panose="02010600030101010101" pitchFamily="2" charset="-122"/>
            </a:endParaRPr>
          </a:p>
          <a:p>
            <a:endParaRPr lang="zh-CN" altLang="en-US"/>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dirty="0">
                <a:sym typeface="+mn-ea"/>
              </a:rPr>
              <a:t>追踪</a:t>
            </a:r>
            <a:r>
              <a:rPr lang="en-US" altLang="zh-CN" dirty="0">
                <a:sym typeface="+mn-ea"/>
              </a:rPr>
              <a:t>EF</a:t>
            </a:r>
            <a:r>
              <a:rPr lang="zh-CN" altLang="en-US" dirty="0">
                <a:sym typeface="+mn-ea"/>
              </a:rPr>
              <a:t>生成的</a:t>
            </a:r>
            <a:r>
              <a:rPr lang="en-US" altLang="zh-CN" dirty="0">
                <a:sym typeface="+mn-ea"/>
              </a:rPr>
              <a:t>SQL</a:t>
            </a:r>
            <a:r>
              <a:rPr lang="zh-CN" altLang="en-US" dirty="0">
                <a:sym typeface="+mn-ea"/>
              </a:rPr>
              <a:t>脚本方法</a:t>
            </a:r>
            <a:endParaRPr lang="zh-CN" altLang="en-US"/>
          </a:p>
        </p:txBody>
      </p:sp>
      <p:sp>
        <p:nvSpPr>
          <p:cNvPr id="3" name="副标题 2"/>
          <p:cNvSpPr>
            <a:spLocks noGrp="1"/>
          </p:cNvSpPr>
          <p:nvPr>
            <p:ph type="subTitle" idx="1"/>
          </p:nvPr>
        </p:nvSpPr>
        <p:spPr/>
        <p:txBody>
          <a:bodyPr>
            <a:normAutofit lnSpcReduction="20000"/>
          </a:bodyPr>
          <a:p>
            <a:pPr lvl="0" indent="-342900"/>
            <a:r>
              <a:rPr lang="en-US" altLang="zh-CN" dirty="0">
                <a:sym typeface="+mn-ea"/>
              </a:rPr>
              <a:t>EF</a:t>
            </a:r>
            <a:r>
              <a:rPr lang="zh-CN" altLang="en-US" dirty="0">
                <a:sym typeface="+mn-ea"/>
              </a:rPr>
              <a:t>生成脚本最终由数据库执行，而截获</a:t>
            </a:r>
            <a:r>
              <a:rPr lang="en-US" altLang="zh-CN" dirty="0">
                <a:sym typeface="+mn-ea"/>
              </a:rPr>
              <a:t>SQL</a:t>
            </a:r>
            <a:r>
              <a:rPr lang="zh-CN" altLang="en-US" dirty="0">
                <a:sym typeface="+mn-ea"/>
              </a:rPr>
              <a:t>脚本最方便的就是使用</a:t>
            </a:r>
            <a:r>
              <a:rPr lang="en-US" altLang="zh-CN" dirty="0">
                <a:sym typeface="+mn-ea"/>
              </a:rPr>
              <a:t>SqlServer</a:t>
            </a:r>
            <a:r>
              <a:rPr lang="zh-CN" altLang="en-US" dirty="0">
                <a:sym typeface="+mn-ea"/>
              </a:rPr>
              <a:t>的</a:t>
            </a:r>
            <a:r>
              <a:rPr lang="en-US" altLang="zh-CN" dirty="0">
                <a:sym typeface="+mn-ea"/>
              </a:rPr>
              <a:t>Profile</a:t>
            </a:r>
            <a:r>
              <a:rPr lang="zh-CN" altLang="en-US" dirty="0">
                <a:sym typeface="+mn-ea"/>
              </a:rPr>
              <a:t>监测工具，不仅可以进行</a:t>
            </a:r>
            <a:r>
              <a:rPr lang="en-US" altLang="zh-CN" dirty="0">
                <a:sym typeface="+mn-ea"/>
              </a:rPr>
              <a:t>Sql</a:t>
            </a:r>
            <a:r>
              <a:rPr lang="zh-CN" altLang="en-US" dirty="0">
                <a:sym typeface="+mn-ea"/>
              </a:rPr>
              <a:t>脚本的监控而且可以监控脚本占用的</a:t>
            </a:r>
            <a:r>
              <a:rPr lang="en-US" altLang="zh-CN" dirty="0">
                <a:sym typeface="+mn-ea"/>
              </a:rPr>
              <a:t>CPU</a:t>
            </a:r>
            <a:r>
              <a:rPr lang="zh-CN" altLang="en-US" dirty="0">
                <a:sym typeface="+mn-ea"/>
              </a:rPr>
              <a:t>、脚本执行时间等</a:t>
            </a:r>
            <a:endParaRPr lang="en-US" altLang="x-none" dirty="0"/>
          </a:p>
          <a:p>
            <a:pPr lvl="0" indent="-342900"/>
            <a:r>
              <a:rPr lang="zh-CN" altLang="en-US" dirty="0">
                <a:sym typeface="+mn-ea"/>
              </a:rPr>
              <a:t>使用方法：</a:t>
            </a:r>
            <a:r>
              <a:rPr lang="en-US" altLang="zh-CN" dirty="0">
                <a:sym typeface="+mn-ea"/>
              </a:rPr>
              <a:t>Management Studio</a:t>
            </a:r>
            <a:r>
              <a:rPr lang="zh-CN" altLang="en-US" dirty="0">
                <a:sym typeface="+mn-ea"/>
              </a:rPr>
              <a:t>→工具→</a:t>
            </a:r>
            <a:r>
              <a:rPr lang="en-US" altLang="zh-CN" dirty="0">
                <a:sym typeface="+mn-ea"/>
              </a:rPr>
              <a:t>SqlServer Profile  </a:t>
            </a:r>
            <a:r>
              <a:rPr lang="zh-CN" altLang="en-US" dirty="0">
                <a:sym typeface="+mn-ea"/>
              </a:rPr>
              <a:t>然后登陆后就可以监控当前的</a:t>
            </a:r>
            <a:r>
              <a:rPr lang="en-US" altLang="zh-CN" dirty="0">
                <a:sym typeface="+mn-ea"/>
              </a:rPr>
              <a:t>sqlserver</a:t>
            </a:r>
            <a:r>
              <a:rPr lang="zh-CN" altLang="en-US" dirty="0">
                <a:sym typeface="+mn-ea"/>
              </a:rPr>
              <a:t>执行的</a:t>
            </a:r>
            <a:r>
              <a:rPr lang="en-US" altLang="zh-CN" dirty="0">
                <a:sym typeface="+mn-ea"/>
              </a:rPr>
              <a:t>SQL</a:t>
            </a:r>
            <a:r>
              <a:rPr lang="zh-CN" altLang="en-US" dirty="0">
                <a:sym typeface="+mn-ea"/>
              </a:rPr>
              <a:t>脚本</a:t>
            </a:r>
            <a:endParaRPr lang="zh-CN" altLang="en-US"/>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p:txBody>
          <a:bodyPr>
            <a:normAutofit/>
          </a:bodyPr>
          <a:p>
            <a:pPr marL="0" indent="0">
              <a:buNone/>
            </a:pPr>
            <a:endParaRPr lang="zh-CN" altLang="en-US"/>
          </a:p>
          <a:p>
            <a:endParaRPr lang="zh-CN" altLang="en-US"/>
          </a:p>
        </p:txBody>
      </p:sp>
      <p:pic>
        <p:nvPicPr>
          <p:cNvPr id="12291" name="Picture 2"/>
          <p:cNvPicPr>
            <a:picLocks noChangeAspect="1"/>
          </p:cNvPicPr>
          <p:nvPr/>
        </p:nvPicPr>
        <p:blipFill>
          <a:blip r:embed="rId1"/>
          <a:stretch>
            <a:fillRect/>
          </a:stretch>
        </p:blipFill>
        <p:spPr>
          <a:xfrm>
            <a:off x="541655" y="324485"/>
            <a:ext cx="10906760" cy="6164580"/>
          </a:xfrm>
          <a:prstGeom prst="rect">
            <a:avLst/>
          </a:prstGeom>
          <a:noFill/>
          <a:ln w="9525">
            <a:noFill/>
          </a:ln>
        </p:spPr>
      </p:pic>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28456" cy="2719993"/>
            <a:chOff x="4706287" y="1267811"/>
            <a:chExt cx="2828456"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1311578" cy="2215991"/>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01</a:t>
              </a:r>
              <a:endParaRPr lang="zh-CN" altLang="en-US" sz="13800" dirty="0">
                <a:solidFill>
                  <a:srgbClr val="18B0E3"/>
                </a:solidFill>
                <a:latin typeface="Agency FB" panose="020B0503020202020204" pitchFamily="34" charset="0"/>
              </a:endParaRPr>
            </a:p>
          </p:txBody>
        </p:sp>
        <p:sp>
          <p:nvSpPr>
            <p:cNvPr id="19" name="文本框 18"/>
            <p:cNvSpPr txBox="1"/>
            <p:nvPr/>
          </p:nvSpPr>
          <p:spPr>
            <a:xfrm>
              <a:off x="5379480" y="3195033"/>
              <a:ext cx="1549207" cy="523220"/>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a:solidFill>
                  <a:schemeClr val="bg1"/>
                </a:solidFill>
                <a:latin typeface="Corbel" panose="020B0503020204020204" charset="0"/>
                <a:ea typeface="方正正纤黑简体" panose="02000000000000000000" pitchFamily="2" charset="-122"/>
              </a:rPr>
              <a:t>What</a:t>
            </a:r>
            <a:endParaRPr lang="zh-CN" altLang="en-US"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EFModelFirst</a:t>
            </a:r>
            <a:r>
              <a:rPr lang="zh-CN" altLang="en-US" dirty="0">
                <a:sym typeface="+mn-ea"/>
              </a:rPr>
              <a:t>的编程方式</a:t>
            </a:r>
            <a:endParaRPr lang="zh-CN" altLang="en-US">
              <a:sym typeface="+mn-ea"/>
            </a:endParaRPr>
          </a:p>
        </p:txBody>
      </p:sp>
      <p:sp>
        <p:nvSpPr>
          <p:cNvPr id="3" name="副标题 2"/>
          <p:cNvSpPr>
            <a:spLocks noGrp="1"/>
          </p:cNvSpPr>
          <p:nvPr>
            <p:ph type="subTitle" idx="1"/>
          </p:nvPr>
        </p:nvSpPr>
        <p:spPr/>
        <p:txBody>
          <a:bodyPr>
            <a:normAutofit fontScale="70000"/>
          </a:bodyPr>
          <a:lstStyle/>
          <a:p>
            <a:pPr lvl="0" indent="-342900"/>
            <a:r>
              <a:rPr lang="zh-CN" altLang="en-US" dirty="0">
                <a:sym typeface="+mn-ea"/>
              </a:rPr>
              <a:t>第一步：创建控制台项目</a:t>
            </a:r>
            <a:endParaRPr lang="zh-CN" altLang="en-US" dirty="0"/>
          </a:p>
          <a:p>
            <a:pPr lvl="0" indent="-342900"/>
            <a:r>
              <a:rPr lang="zh-CN" altLang="en-US" dirty="0">
                <a:sym typeface="+mn-ea"/>
              </a:rPr>
              <a:t>第二步：添加新建项目→</a:t>
            </a:r>
            <a:r>
              <a:rPr lang="en-US" altLang="zh-CN" dirty="0">
                <a:sym typeface="+mn-ea"/>
              </a:rPr>
              <a:t>Ado.Net</a:t>
            </a:r>
            <a:r>
              <a:rPr lang="zh-CN" altLang="en-US" dirty="0">
                <a:sym typeface="+mn-ea"/>
              </a:rPr>
              <a:t>实体模型</a:t>
            </a:r>
            <a:endParaRPr lang="zh-CN" altLang="en-US" dirty="0"/>
          </a:p>
          <a:p>
            <a:pPr lvl="0" indent="-342900"/>
            <a:r>
              <a:rPr lang="zh-CN" altLang="en-US" dirty="0">
                <a:sym typeface="+mn-ea"/>
              </a:rPr>
              <a:t>第三步：添加实体：</a:t>
            </a:r>
            <a:r>
              <a:rPr lang="en-US" altLang="zh-CN" dirty="0">
                <a:sym typeface="+mn-ea"/>
              </a:rPr>
              <a:t>Customer</a:t>
            </a:r>
            <a:r>
              <a:rPr lang="zh-CN" altLang="en-US" dirty="0">
                <a:sym typeface="+mn-ea"/>
              </a:rPr>
              <a:t>，添加几个必要的测试字段</a:t>
            </a:r>
            <a:endParaRPr lang="zh-CN" altLang="en-US" dirty="0"/>
          </a:p>
          <a:p>
            <a:pPr lvl="0" indent="-342900"/>
            <a:r>
              <a:rPr lang="zh-CN" altLang="en-US" dirty="0">
                <a:sym typeface="+mn-ea"/>
              </a:rPr>
              <a:t>第四步：添加实体之间的联系</a:t>
            </a:r>
            <a:endParaRPr lang="zh-CN" altLang="en-US" dirty="0"/>
          </a:p>
          <a:p>
            <a:pPr lvl="0" indent="-342900"/>
            <a:r>
              <a:rPr lang="zh-CN" altLang="en-US" dirty="0">
                <a:sym typeface="+mn-ea"/>
              </a:rPr>
              <a:t>第五步：根据模型生成数据库脚本，并执行</a:t>
            </a:r>
            <a:r>
              <a:rPr lang="en-US" altLang="zh-CN" dirty="0">
                <a:sym typeface="+mn-ea"/>
              </a:rPr>
              <a:t>sql</a:t>
            </a:r>
            <a:r>
              <a:rPr lang="zh-CN" altLang="en-US" dirty="0">
                <a:sym typeface="+mn-ea"/>
              </a:rPr>
              <a:t>脚本创建数据库</a:t>
            </a:r>
            <a:endParaRPr lang="zh-CN" altLang="en-US" dirty="0"/>
          </a:p>
          <a:p>
            <a:pPr lvl="0" indent="-342900"/>
            <a:r>
              <a:rPr lang="zh-CN" altLang="en-US" dirty="0">
                <a:sym typeface="+mn-ea"/>
              </a:rPr>
              <a:t>第六步：写增删改查来讲解</a:t>
            </a:r>
            <a:r>
              <a:rPr lang="en-US" altLang="zh-CN" dirty="0">
                <a:sym typeface="+mn-ea"/>
              </a:rPr>
              <a:t>EF</a:t>
            </a:r>
            <a:r>
              <a:rPr lang="zh-CN" altLang="en-US" dirty="0">
                <a:sym typeface="+mn-ea"/>
              </a:rPr>
              <a:t>的基本使用</a:t>
            </a:r>
            <a:endParaRPr kumimoji="0" b="0" i="0" u="none" strike="noStrike" kern="1200" cap="none" spc="0" normalizeH="0" baseline="0" noProof="1">
              <a:ln>
                <a:noFill/>
              </a:ln>
              <a:solidFill>
                <a:schemeClr val="bg1"/>
              </a:solidFill>
              <a:effectLst/>
              <a:uLnTx/>
              <a:uFillTx/>
              <a:latin typeface="+mn-lt"/>
              <a:ea typeface="+mn-ea"/>
              <a:cs typeface="+mn-cs"/>
            </a:endParaRPr>
          </a:p>
          <a:p>
            <a:endParaRPr lang="zh-CN" altLang="en-US" dirty="0">
              <a:sym typeface="+mn-ea"/>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ym typeface="+mn-ea"/>
              </a:rPr>
              <a:t>练习</a:t>
            </a:r>
            <a:endParaRPr lang="zh-CN" altLang="en-US">
              <a:sym typeface="+mn-ea"/>
            </a:endParaRPr>
          </a:p>
        </p:txBody>
      </p:sp>
      <p:sp>
        <p:nvSpPr>
          <p:cNvPr id="5" name="副标题 4"/>
          <p:cNvSpPr>
            <a:spLocks noGrp="1"/>
          </p:cNvSpPr>
          <p:nvPr>
            <p:ph type="subTitle" idx="1"/>
          </p:nvPr>
        </p:nvSpPr>
        <p:spPr/>
        <p:txBody>
          <a:bodyPr>
            <a:normAutofit/>
          </a:bodyPr>
          <a:p>
            <a:r>
              <a:rPr lang="zh-CN" altLang="en-US" dirty="0">
                <a:sym typeface="+mn-ea"/>
              </a:rPr>
              <a:t>用</a:t>
            </a:r>
            <a:r>
              <a:rPr lang="en-US" altLang="zh-CN" dirty="0">
                <a:sym typeface="+mn-ea"/>
              </a:rPr>
              <a:t>EF  ModelFrist</a:t>
            </a:r>
            <a:r>
              <a:rPr lang="zh-CN" altLang="en-US" dirty="0">
                <a:sym typeface="+mn-ea"/>
              </a:rPr>
              <a:t>方式创建一个</a:t>
            </a:r>
            <a:r>
              <a:rPr lang="en-US" altLang="zh-CN" dirty="0">
                <a:sym typeface="+mn-ea"/>
              </a:rPr>
              <a:t>User</a:t>
            </a:r>
            <a:r>
              <a:rPr lang="zh-CN" altLang="en-US" dirty="0">
                <a:sym typeface="+mn-ea"/>
              </a:rPr>
              <a:t>表。并实现对</a:t>
            </a:r>
            <a:r>
              <a:rPr lang="en-US" altLang="zh-CN" dirty="0">
                <a:sym typeface="+mn-ea"/>
              </a:rPr>
              <a:t>User</a:t>
            </a:r>
            <a:r>
              <a:rPr lang="zh-CN" altLang="en-US" dirty="0">
                <a:sym typeface="+mn-ea"/>
              </a:rPr>
              <a:t>表的增删查改（</a:t>
            </a:r>
            <a:r>
              <a:rPr lang="en-US" altLang="zh-CN" dirty="0">
                <a:sym typeface="+mn-ea"/>
              </a:rPr>
              <a:t>CRUD</a:t>
            </a:r>
            <a:r>
              <a:rPr lang="zh-CN" altLang="en-US" dirty="0">
                <a:sym typeface="+mn-ea"/>
              </a:rPr>
              <a:t>）</a:t>
            </a:r>
            <a:endParaRPr lang="en-US" altLang="zh-CN" b="1" dirty="0">
              <a:latin typeface="Arial" panose="020B0604020202020204" pitchFamily="34" charset="0"/>
              <a:ea typeface="宋体" panose="02010600030101010101" pitchFamily="2" charset="-122"/>
            </a:endParaRPr>
          </a:p>
          <a:p>
            <a:endParaRPr lang="zh-CN" altLang="en-US"/>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ym typeface="+mn-ea"/>
              </a:rPr>
              <a:t>学习建议</a:t>
            </a:r>
            <a:endParaRPr lang="zh-CN" altLang="en-US" dirty="0">
              <a:sym typeface="+mn-ea"/>
            </a:endParaRPr>
          </a:p>
        </p:txBody>
      </p:sp>
      <p:sp>
        <p:nvSpPr>
          <p:cNvPr id="5" name="副标题 4"/>
          <p:cNvSpPr>
            <a:spLocks noGrp="1"/>
          </p:cNvSpPr>
          <p:nvPr>
            <p:ph type="subTitle" idx="1"/>
          </p:nvPr>
        </p:nvSpPr>
        <p:spPr/>
        <p:txBody>
          <a:bodyPr>
            <a:normAutofit/>
          </a:bodyPr>
          <a:p>
            <a:r>
              <a:rPr lang="zh-CN" altLang="en-US" dirty="0">
                <a:sym typeface="+mn-ea"/>
              </a:rPr>
              <a:t>传智播</a:t>
            </a:r>
            <a:r>
              <a:rPr lang="en-US" dirty="0">
                <a:sym typeface="+mn-ea"/>
              </a:rPr>
              <a:t> </a:t>
            </a:r>
            <a:r>
              <a:rPr dirty="0">
                <a:sym typeface="+mn-ea"/>
              </a:rPr>
              <a:t>http://yun.itheima.com/</a:t>
            </a:r>
            <a:endParaRPr dirty="0">
              <a:sym typeface="+mn-ea"/>
            </a:endParaRPr>
          </a:p>
          <a:p>
            <a:pPr marL="0" indent="0">
              <a:buNone/>
            </a:pPr>
            <a:r>
              <a:rPr lang="en-US" dirty="0">
                <a:sym typeface="+mn-ea"/>
              </a:rPr>
              <a:t>	.Net全套就业视频教程之MVC OA项目</a:t>
            </a:r>
            <a:endParaRPr lang="en-US" dirty="0">
              <a:sym typeface="+mn-ea"/>
            </a:endParaRPr>
          </a:p>
          <a:p>
            <a:endParaRPr lang="zh-CN" altLang="en-US"/>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smtClean="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smtClean="0">
                <a:solidFill>
                  <a:schemeClr val="bg1"/>
                </a:solidFill>
                <a:latin typeface="方正正纤黑简体" panose="02000000000000000000" pitchFamily="2" charset="-122"/>
                <a:ea typeface="方正正纤黑简体" panose="02000000000000000000" pitchFamily="2" charset="-122"/>
              </a:rPr>
              <a:t>!</a:t>
            </a:r>
            <a:endParaRPr lang="en-US" altLang="zh-CN" sz="8000" dirty="0" smtClean="0">
              <a:solidFill>
                <a:schemeClr val="bg1"/>
              </a:solidFill>
              <a:latin typeface="方正正纤黑简体" panose="02000000000000000000" pitchFamily="2" charset="-122"/>
              <a:ea typeface="方正正纤黑简体" panose="02000000000000000000" pitchFamily="2" charset="-122"/>
            </a:endParaRP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什么是</a:t>
            </a:r>
            <a:r>
              <a:rPr lang="en-US" altLang="zh-CN" dirty="0">
                <a:sym typeface="+mn-ea"/>
              </a:rPr>
              <a:t>Entity Framework</a:t>
            </a:r>
            <a:endParaRPr lang="en-US" altLang="zh-CN"/>
          </a:p>
        </p:txBody>
      </p:sp>
      <p:sp>
        <p:nvSpPr>
          <p:cNvPr id="3" name="副标题 2"/>
          <p:cNvSpPr>
            <a:spLocks noGrp="1"/>
          </p:cNvSpPr>
          <p:nvPr>
            <p:ph type="subTitle" idx="1"/>
          </p:nvPr>
        </p:nvSpPr>
        <p:spPr/>
        <p:txBody>
          <a:bodyPr>
            <a:normAutofit/>
          </a:bodyPr>
          <a:p>
            <a:pPr lvl="0" indent="-342900"/>
            <a:r>
              <a:rPr lang="zh-CN" altLang="en-US" dirty="0">
                <a:sym typeface="+mn-ea"/>
              </a:rPr>
              <a:t>简称</a:t>
            </a:r>
            <a:r>
              <a:rPr lang="en-US" altLang="zh-CN" dirty="0">
                <a:sym typeface="+mn-ea"/>
              </a:rPr>
              <a:t>EF</a:t>
            </a:r>
            <a:endParaRPr lang="en-US" altLang="x-none" dirty="0"/>
          </a:p>
          <a:p>
            <a:pPr lvl="0" indent="-342900"/>
            <a:r>
              <a:rPr lang="zh-CN" altLang="en-US" dirty="0">
                <a:sym typeface="+mn-ea"/>
              </a:rPr>
              <a:t>是微软以 </a:t>
            </a:r>
            <a:r>
              <a:rPr lang="en-US" altLang="zh-CN" dirty="0">
                <a:sym typeface="+mn-ea"/>
              </a:rPr>
              <a:t>ADO.NET </a:t>
            </a:r>
            <a:r>
              <a:rPr lang="zh-CN" altLang="en-US" dirty="0">
                <a:sym typeface="+mn-ea"/>
              </a:rPr>
              <a:t>为基础所发展出来的对象关系对应 </a:t>
            </a:r>
            <a:r>
              <a:rPr lang="en-US" altLang="zh-CN" dirty="0">
                <a:sym typeface="+mn-ea"/>
              </a:rPr>
              <a:t>(O/R Mapping) </a:t>
            </a:r>
            <a:r>
              <a:rPr lang="zh-CN" altLang="en-US" dirty="0">
                <a:sym typeface="+mn-ea"/>
              </a:rPr>
              <a:t>解决方案</a:t>
            </a:r>
            <a:endParaRPr lang="zh-CN" altLang="en-US" dirty="0">
              <a:sym typeface="+mn-ea"/>
            </a:endParaRPr>
          </a:p>
          <a:p>
            <a:pPr lvl="0" indent="-342900"/>
            <a:r>
              <a:rPr lang="zh-CN" altLang="en-US" dirty="0">
                <a:sym typeface="+mn-ea"/>
              </a:rPr>
              <a:t>实体框架</a:t>
            </a:r>
            <a:r>
              <a:rPr lang="en-US" altLang="zh-CN" dirty="0">
                <a:sym typeface="+mn-ea"/>
              </a:rPr>
              <a:t>Entity Framework </a:t>
            </a:r>
            <a:r>
              <a:rPr lang="zh-CN" altLang="en-US" dirty="0">
                <a:sym typeface="+mn-ea"/>
              </a:rPr>
              <a:t>是</a:t>
            </a:r>
            <a:r>
              <a:rPr lang="en-US" altLang="x-none" dirty="0">
                <a:sym typeface="+mn-ea"/>
              </a:rPr>
              <a:t> </a:t>
            </a:r>
            <a:r>
              <a:rPr lang="en-US" altLang="zh-CN" dirty="0">
                <a:sym typeface="+mn-ea"/>
              </a:rPr>
              <a:t>ADO.NET </a:t>
            </a:r>
            <a:r>
              <a:rPr lang="zh-CN" altLang="en-US" dirty="0">
                <a:sym typeface="+mn-ea"/>
              </a:rPr>
              <a:t>中的一组支持开发面向数据的软件应用程序的技术。是微软的一个</a:t>
            </a:r>
            <a:r>
              <a:rPr lang="en-US" altLang="zh-CN" dirty="0">
                <a:sym typeface="+mn-ea"/>
              </a:rPr>
              <a:t>ORM</a:t>
            </a:r>
            <a:r>
              <a:rPr lang="zh-CN" altLang="en-US" dirty="0">
                <a:sym typeface="+mn-ea"/>
              </a:rPr>
              <a:t>框架。</a:t>
            </a:r>
            <a:endParaRPr lang="zh-CN" altLang="en-US"/>
          </a:p>
          <a:p>
            <a:endParaRPr lang="zh-CN" altLang="en-US"/>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dirty="0">
                <a:sym typeface="+mn-ea"/>
              </a:rPr>
              <a:t>什么是</a:t>
            </a:r>
            <a:r>
              <a:rPr lang="en-US" altLang="zh-CN" dirty="0">
                <a:sym typeface="+mn-ea"/>
              </a:rPr>
              <a:t>O/R Mapping</a:t>
            </a:r>
            <a:endParaRPr lang="en-US" altLang="zh-CN"/>
          </a:p>
        </p:txBody>
      </p:sp>
      <p:sp>
        <p:nvSpPr>
          <p:cNvPr id="3" name="副标题 2"/>
          <p:cNvSpPr>
            <a:spLocks noGrp="1"/>
          </p:cNvSpPr>
          <p:nvPr>
            <p:ph type="subTitle" idx="1"/>
          </p:nvPr>
        </p:nvSpPr>
        <p:spPr/>
        <p:txBody>
          <a:bodyPr>
            <a:normAutofit fontScale="90000"/>
          </a:bodyPr>
          <a:p>
            <a:pPr lvl="0" indent="-342900"/>
            <a:r>
              <a:rPr lang="zh-CN" altLang="en-US" dirty="0">
                <a:sym typeface="+mn-ea"/>
              </a:rPr>
              <a:t>广义上，</a:t>
            </a:r>
            <a:r>
              <a:rPr lang="en-US" altLang="zh-CN" dirty="0">
                <a:sym typeface="+mn-ea"/>
              </a:rPr>
              <a:t>ORM</a:t>
            </a:r>
            <a:r>
              <a:rPr lang="zh-CN" altLang="en-US" dirty="0">
                <a:sym typeface="+mn-ea"/>
              </a:rPr>
              <a:t>指的是面向对象的对象模型和关系型数据库的数据结构之间的相互转换。</a:t>
            </a:r>
            <a:endParaRPr lang="en-US" altLang="x-none" dirty="0"/>
          </a:p>
          <a:p>
            <a:pPr lvl="0" indent="-342900"/>
            <a:r>
              <a:rPr lang="zh-CN" altLang="en-US" dirty="0">
                <a:sym typeface="+mn-ea"/>
              </a:rPr>
              <a:t>狭义上，</a:t>
            </a:r>
            <a:r>
              <a:rPr lang="en-US" altLang="zh-CN" dirty="0">
                <a:sym typeface="+mn-ea"/>
              </a:rPr>
              <a:t>ORM</a:t>
            </a:r>
            <a:r>
              <a:rPr lang="zh-CN" altLang="en-US" dirty="0">
                <a:sym typeface="+mn-ea"/>
              </a:rPr>
              <a:t>可以被认为是，基于关系型数据库的数据存储，实现一个虚拟的面向对象的数据访问接口。理想情况下，基于这样一个面向对象的接口，不需要了解任何关系型数据库存储数据的实现细节。</a:t>
            </a:r>
            <a:endParaRPr lang="zh-CN" altLang="en-US"/>
          </a:p>
          <a:p>
            <a:endParaRPr lang="zh-CN" altLang="en-US"/>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dirty="0">
                <a:sym typeface="+mn-ea"/>
              </a:rPr>
              <a:t>ORM</a:t>
            </a:r>
            <a:r>
              <a:rPr dirty="0">
                <a:sym typeface="+mn-ea"/>
              </a:rPr>
              <a:t>思想</a:t>
            </a:r>
            <a:endParaRPr lang="en-US" altLang="zh-CN"/>
          </a:p>
        </p:txBody>
      </p:sp>
      <p:sp>
        <p:nvSpPr>
          <p:cNvPr id="3" name="副标题 2"/>
          <p:cNvSpPr>
            <a:spLocks noGrp="1"/>
          </p:cNvSpPr>
          <p:nvPr>
            <p:ph type="subTitle" idx="1"/>
          </p:nvPr>
        </p:nvSpPr>
        <p:spPr/>
        <p:txBody>
          <a:bodyPr>
            <a:normAutofit/>
          </a:bodyPr>
          <a:p>
            <a:pPr lvl="0" indent="-342900"/>
            <a:r>
              <a:rPr dirty="0">
                <a:sym typeface="+mn-ea"/>
              </a:rPr>
              <a:t>ORM思想</a:t>
            </a:r>
            <a:r>
              <a:rPr lang="zh-CN" dirty="0">
                <a:sym typeface="+mn-ea"/>
              </a:rPr>
              <a:t>就是</a:t>
            </a:r>
            <a:r>
              <a:rPr dirty="0">
                <a:sym typeface="+mn-ea"/>
              </a:rPr>
              <a:t>表实体和表的相互转换</a:t>
            </a:r>
            <a:endParaRPr dirty="0">
              <a:sym typeface="+mn-ea"/>
            </a:endParaRPr>
          </a:p>
          <a:p>
            <a:pPr marL="0" lvl="0" indent="0">
              <a:buNone/>
            </a:pPr>
            <a:r>
              <a:rPr lang="en-US" dirty="0">
                <a:sym typeface="+mn-ea"/>
              </a:rPr>
              <a:t>1</a:t>
            </a:r>
            <a:r>
              <a:rPr dirty="0">
                <a:sym typeface="+mn-ea"/>
              </a:rPr>
              <a:t>.把表实体的变化转换到数据库里面去</a:t>
            </a:r>
            <a:endParaRPr dirty="0">
              <a:sym typeface="+mn-ea"/>
            </a:endParaRPr>
          </a:p>
          <a:p>
            <a:pPr marL="0" lvl="0" indent="0">
              <a:buNone/>
            </a:pPr>
            <a:r>
              <a:rPr lang="en-US" dirty="0">
                <a:sym typeface="+mn-ea"/>
              </a:rPr>
              <a:t>2</a:t>
            </a:r>
            <a:r>
              <a:rPr dirty="0">
                <a:sym typeface="+mn-ea"/>
              </a:rPr>
              <a:t>.把表数据转换成表实体</a:t>
            </a:r>
            <a:endParaRPr dirty="0">
              <a:sym typeface="+mn-ea"/>
            </a:endParaRPr>
          </a:p>
          <a:p>
            <a:endParaRPr lang="zh-CN" altLang="en-US"/>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p:txBody>
          <a:bodyPr>
            <a:normAutofit/>
          </a:bodyPr>
          <a:p>
            <a:pPr lvl="0" indent="-342900"/>
            <a:endParaRPr lang="zh-CN" altLang="en-US"/>
          </a:p>
          <a:p>
            <a:endParaRPr lang="zh-CN" altLang="en-US"/>
          </a:p>
        </p:txBody>
      </p:sp>
      <p:pic>
        <p:nvPicPr>
          <p:cNvPr id="6147" name="图片 3" descr="2010-09-16_113534"/>
          <p:cNvPicPr>
            <a:picLocks noChangeAspect="1"/>
          </p:cNvPicPr>
          <p:nvPr/>
        </p:nvPicPr>
        <p:blipFill>
          <a:blip r:embed="rId1"/>
          <a:stretch>
            <a:fillRect/>
          </a:stretch>
        </p:blipFill>
        <p:spPr>
          <a:xfrm>
            <a:off x="1042670" y="941705"/>
            <a:ext cx="10633710" cy="4654550"/>
          </a:xfrm>
          <a:prstGeom prst="rect">
            <a:avLst/>
          </a:prstGeom>
          <a:noFill/>
          <a:ln w="9525">
            <a:noFill/>
          </a:ln>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02</a:t>
              </a:r>
              <a:endParaRPr lang="en-US" altLang="zh-CN" sz="13800" dirty="0" smtClean="0">
                <a:solidFill>
                  <a:srgbClr val="18B0E3"/>
                </a:solidFill>
                <a:latin typeface="Agency FB" panose="020B0503020202020204" pitchFamily="34" charset="0"/>
              </a:endParaRP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endPar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Why</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优点</a:t>
            </a:r>
            <a:endParaRPr lang="zh-CN" altLang="en-US"/>
          </a:p>
        </p:txBody>
      </p:sp>
      <p:sp>
        <p:nvSpPr>
          <p:cNvPr id="3" name="副标题 2"/>
          <p:cNvSpPr>
            <a:spLocks noGrp="1"/>
          </p:cNvSpPr>
          <p:nvPr>
            <p:ph type="subTitle" idx="1"/>
          </p:nvPr>
        </p:nvSpPr>
        <p:spPr/>
        <p:txBody>
          <a:bodyPr/>
          <a:p>
            <a:r>
              <a:rPr lang="zh-CN" altLang="en-US" dirty="0">
                <a:sym typeface="+mn-ea"/>
              </a:rPr>
              <a:t>跨数据库支持</a:t>
            </a:r>
            <a:r>
              <a:rPr lang="en-US" altLang="zh-CN" dirty="0">
                <a:sym typeface="+mn-ea"/>
              </a:rPr>
              <a:t>:</a:t>
            </a:r>
            <a:r>
              <a:rPr lang="zh-CN" altLang="en-US" dirty="0">
                <a:sym typeface="+mn-ea"/>
              </a:rPr>
              <a:t>支持</a:t>
            </a:r>
            <a:r>
              <a:rPr lang="en-US" altLang="zh-CN" dirty="0">
                <a:sym typeface="+mn-ea"/>
              </a:rPr>
              <a:t>SQL Server</a:t>
            </a:r>
            <a:r>
              <a:rPr lang="zh-CN" altLang="en-US" dirty="0">
                <a:sym typeface="+mn-ea"/>
              </a:rPr>
              <a:t>、</a:t>
            </a:r>
            <a:r>
              <a:rPr lang="en-US" altLang="zh-CN" dirty="0">
                <a:sym typeface="+mn-ea"/>
              </a:rPr>
              <a:t>Oracle</a:t>
            </a:r>
            <a:r>
              <a:rPr lang="zh-CN" altLang="en-US" dirty="0">
                <a:sym typeface="+mn-ea"/>
              </a:rPr>
              <a:t>、</a:t>
            </a:r>
            <a:r>
              <a:rPr lang="en-US" altLang="zh-CN" dirty="0">
                <a:sym typeface="+mn-ea"/>
              </a:rPr>
              <a:t>MySQL</a:t>
            </a:r>
            <a:r>
              <a:rPr lang="zh-CN" altLang="en-US" dirty="0">
                <a:sym typeface="+mn-ea"/>
              </a:rPr>
              <a:t>等数据库，且数据库转换简单</a:t>
            </a:r>
            <a:endParaRPr lang="zh-CN" altLang="en-US" dirty="0">
              <a:sym typeface="+mn-ea"/>
            </a:endParaRPr>
          </a:p>
          <a:p>
            <a:r>
              <a:rPr lang="zh-CN" altLang="en-US" dirty="0">
                <a:sym typeface="+mn-ea"/>
              </a:rPr>
              <a:t>可维护性，易于理解的代码，无需创造大量</a:t>
            </a:r>
            <a:r>
              <a:rPr lang="zh-CN" altLang="en-US" dirty="0">
                <a:sym typeface="+mn-ea"/>
              </a:rPr>
              <a:t>的数据访问层</a:t>
            </a:r>
            <a:endParaRPr lang="zh-CN" altLang="en-US" dirty="0">
              <a:sym typeface="+mn-ea"/>
            </a:endParaRPr>
          </a:p>
          <a:p>
            <a:endParaRPr lang="zh-CN" altLang="en-US"/>
          </a:p>
          <a:p>
            <a:endParaRPr lang="zh-CN" altLang="en-US"/>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缺点</a:t>
            </a:r>
            <a:endParaRPr lang="zh-CN" altLang="en-US"/>
          </a:p>
        </p:txBody>
      </p:sp>
      <p:sp>
        <p:nvSpPr>
          <p:cNvPr id="3" name="副标题 2"/>
          <p:cNvSpPr>
            <a:spLocks noGrp="1"/>
          </p:cNvSpPr>
          <p:nvPr>
            <p:ph type="subTitle" idx="1"/>
          </p:nvPr>
        </p:nvSpPr>
        <p:spPr/>
        <p:txBody>
          <a:bodyPr/>
          <a:p>
            <a:r>
              <a:rPr lang="zh-CN" altLang="en-US"/>
              <a:t>其实Entity Framework的底层也是调用Ado.Net,它是更高层次的封装。一般来说封装层次越高，效率越低，不适用于数据量大，并发高的项目</a:t>
            </a:r>
            <a:endParaRPr lang="zh-CN" altLang="en-US"/>
          </a:p>
        </p:txBody>
      </p:sp>
    </p:spTree>
  </p:cSld>
  <p:clrMapOvr>
    <a:masterClrMapping/>
  </p:clrMapOvr>
  <p:transition>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2314</Words>
  <Application>WPS 演示</Application>
  <PresentationFormat>宽屏</PresentationFormat>
  <Paragraphs>164</Paragraphs>
  <Slides>23</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23</vt:i4>
      </vt:variant>
    </vt:vector>
  </HeadingPairs>
  <TitlesOfParts>
    <vt:vector size="40" baseType="lpstr">
      <vt:lpstr>Arial</vt:lpstr>
      <vt:lpstr>宋体</vt:lpstr>
      <vt:lpstr>Wingdings</vt:lpstr>
      <vt:lpstr>微软雅黑</vt:lpstr>
      <vt:lpstr>Wingdings</vt:lpstr>
      <vt:lpstr>锐字云字库超粗黑体1.0</vt:lpstr>
      <vt:lpstr>Agency FB</vt:lpstr>
      <vt:lpstr>Segoe UI Semilight</vt:lpstr>
      <vt:lpstr>Kozuka Gothic Pro L</vt:lpstr>
      <vt:lpstr>Corbel</vt:lpstr>
      <vt:lpstr>方正正纤黑简体</vt:lpstr>
      <vt:lpstr>Calibri</vt:lpstr>
      <vt:lpstr>黑体</vt:lpstr>
      <vt:lpstr>Calibri Light</vt:lpstr>
      <vt:lpstr>Yu Gothic UI</vt:lpstr>
      <vt:lpstr>Yu Gothic UI Light</vt:lpstr>
      <vt:lpstr>Office 主题</vt:lpstr>
      <vt:lpstr>PowerPoint 演示文稿</vt:lpstr>
      <vt:lpstr>PowerPoint 演示文稿</vt:lpstr>
      <vt:lpstr>什么是Entity Framework</vt:lpstr>
      <vt:lpstr>什么是O/R Mapping</vt:lpstr>
      <vt:lpstr>ORM</vt:lpstr>
      <vt:lpstr>PowerPoint 演示文稿</vt:lpstr>
      <vt:lpstr>PowerPoint 演示文稿</vt:lpstr>
      <vt:lpstr>优点</vt:lpstr>
      <vt:lpstr>缺点</vt:lpstr>
      <vt:lpstr>PowerPoint 演示文稿</vt:lpstr>
      <vt:lpstr>延迟加载</vt:lpstr>
      <vt:lpstr>EF DB Fitst演示</vt:lpstr>
      <vt:lpstr>EF插入实体</vt:lpstr>
      <vt:lpstr>EF删除实体</vt:lpstr>
      <vt:lpstr>EF编辑实体</vt:lpstr>
      <vt:lpstr>EF查询实体</vt:lpstr>
      <vt:lpstr>使用lambda做查询以及排序和分页</vt:lpstr>
      <vt:lpstr>追踪EF生成的SQL脚本方法</vt:lpstr>
      <vt:lpstr>PowerPoint 演示文稿</vt:lpstr>
      <vt:lpstr>EF Model First 的编程方式</vt:lpstr>
      <vt:lpstr>练习</vt:lpstr>
      <vt:lpstr>学习建议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陈博</cp:lastModifiedBy>
  <cp:revision>233</cp:revision>
  <dcterms:created xsi:type="dcterms:W3CDTF">2016-03-31T10:33:00Z</dcterms:created>
  <dcterms:modified xsi:type="dcterms:W3CDTF">2017-05-15T15:33:43Z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