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76" r:id="rId4"/>
    <p:sldId id="297" r:id="rId5"/>
    <p:sldId id="299" r:id="rId6"/>
    <p:sldId id="363" r:id="rId7"/>
    <p:sldId id="364" r:id="rId8"/>
    <p:sldId id="353" r:id="rId9"/>
    <p:sldId id="374" r:id="rId10"/>
    <p:sldId id="389" r:id="rId11"/>
    <p:sldId id="390" r:id="rId12"/>
    <p:sldId id="362" r:id="rId13"/>
    <p:sldId id="391" r:id="rId14"/>
    <p:sldId id="392" r:id="rId15"/>
    <p:sldId id="394" r:id="rId16"/>
    <p:sldId id="395" r:id="rId17"/>
    <p:sldId id="388" r:id="rId18"/>
    <p:sldId id="355" r:id="rId19"/>
    <p:sldId id="354" r:id="rId20"/>
    <p:sldId id="383" r:id="rId21"/>
    <p:sldId id="375" r:id="rId22"/>
    <p:sldId id="384" r:id="rId23"/>
    <p:sldId id="332"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1050" autoAdjust="0"/>
  </p:normalViewPr>
  <p:slideViewPr>
    <p:cSldViewPr snapToGrid="0">
      <p:cViewPr varScale="1">
        <p:scale>
          <a:sx n="67" d="100"/>
          <a:sy n="67"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endParaRPr lang="zh-CN" altLang="en-US" dirty="0" smtClean="0"/>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endParaRPr lang="zh-CN" altLang="en-US" dirty="0"/>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63145" y="1952711"/>
            <a:ext cx="29260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Linq</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endParaRPr lang="zh-CN" altLang="en-US" sz="5400" dirty="0">
              <a:solidFill>
                <a:schemeClr val="bg1"/>
              </a:solidFill>
              <a:latin typeface="锐字云字库超粗黑体1.0" panose="02010604000000000000" pitchFamily="2" charset="-122"/>
              <a:ea typeface="锐字云字库超粗黑体1.0" panose="02010604000000000000" pitchFamily="2" charset="-122"/>
            </a:endParaRP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endPar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隐式类型</a:t>
            </a:r>
            <a:endParaRPr lang="zh-CN" altLang="en-US"/>
          </a:p>
        </p:txBody>
      </p:sp>
      <p:sp>
        <p:nvSpPr>
          <p:cNvPr id="3" name="副标题 2"/>
          <p:cNvSpPr>
            <a:spLocks noGrp="1"/>
          </p:cNvSpPr>
          <p:nvPr>
            <p:ph type="subTitle" idx="1"/>
          </p:nvPr>
        </p:nvSpPr>
        <p:spPr/>
        <p:txBody>
          <a:bodyPr/>
          <a:p>
            <a:r>
              <a:rPr lang="zh-CN" altLang="en-US" dirty="0">
                <a:sym typeface="+mn-ea"/>
              </a:rPr>
              <a:t>var 关键字根据初始化语句右侧的表达式推断变量的类型。</a:t>
            </a:r>
            <a:endParaRPr lang="zh-CN" altLang="en-US"/>
          </a:p>
          <a:p>
            <a:r>
              <a:rPr lang="zh-CN" altLang="en-US"/>
              <a:t>使用方法：</a:t>
            </a:r>
            <a:endParaRPr lang="zh-CN" altLang="en-US"/>
          </a:p>
          <a:p>
            <a:pPr marL="0" indent="0">
              <a:buNone/>
            </a:pPr>
            <a:r>
              <a:rPr lang="en-US" altLang="zh-CN"/>
              <a:t>	</a:t>
            </a:r>
            <a:r>
              <a:rPr lang="zh-CN" altLang="en-US"/>
              <a:t>var a = 1; //int a = 1;</a:t>
            </a:r>
            <a:endParaRPr lang="zh-CN" altLang="en-US"/>
          </a:p>
          <a:p>
            <a:pPr marL="0" indent="0">
              <a:buNone/>
            </a:pPr>
            <a:r>
              <a:rPr lang="en-US" altLang="zh-CN"/>
              <a:t>	</a:t>
            </a:r>
            <a:r>
              <a:rPr lang="zh-CN" altLang="en-US"/>
              <a:t>var b = "123";//string b = "123"; </a:t>
            </a:r>
            <a:endParaRPr lang="zh-CN"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p>
            <a:r>
              <a:rPr lang="zh-CN" altLang="en-US"/>
              <a:t>这样写会降低性能吗？</a:t>
            </a:r>
            <a:endParaRPr lang="zh-CN" altLang="en-US"/>
          </a:p>
          <a:p>
            <a:pPr marL="0" indent="0">
              <a:buNone/>
            </a:pPr>
            <a:r>
              <a:rPr lang="en-US" altLang="zh-CN"/>
              <a:t>	编译后产生的IL代码（中间语言代码）是完全一样的</a:t>
            </a:r>
            <a:endParaRPr lang="en-US" altLang="zh-CN"/>
          </a:p>
          <a:p>
            <a:r>
              <a:rPr lang="zh-CN" altLang="en-US"/>
              <a:t>使用方法：</a:t>
            </a:r>
            <a:endParaRPr lang="zh-CN" altLang="en-US"/>
          </a:p>
          <a:p>
            <a:pPr marL="0" indent="0">
              <a:buNone/>
            </a:pPr>
            <a:r>
              <a:rPr lang="en-US" altLang="zh-CN"/>
              <a:t>	</a:t>
            </a:r>
            <a:r>
              <a:rPr lang="zh-CN" altLang="en-US"/>
              <a:t>var a = 1; //int a = 1;</a:t>
            </a:r>
            <a:endParaRPr lang="zh-CN" altLang="en-US"/>
          </a:p>
          <a:p>
            <a:pPr marL="0" indent="0">
              <a:buNone/>
            </a:pPr>
            <a:r>
              <a:rPr lang="en-US" altLang="zh-CN"/>
              <a:t>	</a:t>
            </a:r>
            <a:r>
              <a:rPr lang="zh-CN" altLang="en-US"/>
              <a:t>var b = "123";//string b = "123"; </a:t>
            </a:r>
            <a:endParaRPr lang="zh-CN" alt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匿名类</a:t>
            </a:r>
            <a:endParaRPr lang="zh-CN" altLang="en-US"/>
          </a:p>
        </p:txBody>
      </p:sp>
      <p:sp>
        <p:nvSpPr>
          <p:cNvPr id="3" name="副标题 2"/>
          <p:cNvSpPr>
            <a:spLocks noGrp="1"/>
          </p:cNvSpPr>
          <p:nvPr>
            <p:ph type="subTitle" idx="1"/>
          </p:nvPr>
        </p:nvSpPr>
        <p:spPr/>
        <p:txBody>
          <a:bodyPr>
            <a:normAutofit lnSpcReduction="20000"/>
          </a:bodyPr>
          <a:p>
            <a:pPr lvl="0" indent="-342900"/>
            <a:r>
              <a:rPr lang="zh-CN" altLang="en-US" dirty="0">
                <a:sym typeface="+mn-ea"/>
              </a:rPr>
              <a:t>将一组只读属性封装到单个对象中，而无需首先显式定义一个类型。 类型名由编译器生成，并且不能在源代码级使用。 每个属性的类型由编译器推断。[var]</a:t>
            </a:r>
            <a:endParaRPr lang="zh-CN" altLang="en-US" dirty="0"/>
          </a:p>
          <a:p>
            <a:pPr lvl="0" indent="-342900"/>
            <a:r>
              <a:rPr lang="zh-CN" altLang="en-US" dirty="0">
                <a:sym typeface="+mn-ea"/>
              </a:rPr>
              <a:t>用来初始化属性的表达式不能为 null、匿名函数或指针类型。</a:t>
            </a:r>
            <a:endParaRPr lang="zh-CN" altLang="en-US" dirty="0">
              <a:sym typeface="+mn-ea"/>
            </a:endParaRPr>
          </a:p>
          <a:p>
            <a:pPr marL="0" lvl="0" indent="0">
              <a:buNone/>
            </a:pPr>
            <a:r>
              <a:rPr lang="zh-CN" altLang="en-US" smtClean="0">
                <a:ln>
                  <a:noFill/>
                </a:ln>
                <a:solidFill>
                  <a:schemeClr val="bg1"/>
                </a:solidFill>
                <a:effectLst/>
                <a:latin typeface="Calibri" panose="020F0502020204030204" charset="0"/>
                <a:ea typeface="宋体" panose="02010600030101010101" pitchFamily="2" charset="-122"/>
                <a:sym typeface="+mn-ea"/>
              </a:rPr>
              <a:t>var v = new { Amount = 108, Message = "Hello" };</a:t>
            </a:r>
            <a:endParaRPr kumimoji="0" lang="zh-CN" altLang="en-US" i="0"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endParaRPr lang="zh-CN" altLang="en-US"/>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对象初始化器，集合初始化器</a:t>
            </a:r>
            <a:endParaRPr lang="zh-CN" altLang="en-US"/>
          </a:p>
        </p:txBody>
      </p:sp>
      <p:sp>
        <p:nvSpPr>
          <p:cNvPr id="3" name="副标题 2"/>
          <p:cNvSpPr>
            <a:spLocks noGrp="1"/>
          </p:cNvSpPr>
          <p:nvPr>
            <p:ph type="subTitle" idx="1"/>
          </p:nvPr>
        </p:nvSpPr>
        <p:spPr/>
        <p:txBody>
          <a:bodyPr>
            <a:normAutofit fontScale="70000"/>
          </a:bodyPr>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List&lt;Person&gt; people = new List&lt;Person&gt;){</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new Person { FirstName = "Scott", LastName = "Gu</a:t>
            </a:r>
            <a:r>
              <a:rPr lang="en-US" altLang="zh-CN" smtClean="0">
                <a:ln>
                  <a:noFill/>
                </a:ln>
                <a:solidFill>
                  <a:schemeClr val="bg1"/>
                </a:solidFill>
                <a:effectLst/>
                <a:latin typeface="Calibri" panose="020F0502020204030204" charset="0"/>
                <a:ea typeface="宋体" panose="02010600030101010101" pitchFamily="2" charset="-122"/>
                <a:sym typeface="+mn-ea"/>
              </a:rPr>
              <a:t>b</a:t>
            </a:r>
            <a:r>
              <a:rPr lang="zh-CN" altLang="en-US" smtClean="0">
                <a:ln>
                  <a:noFill/>
                </a:ln>
                <a:solidFill>
                  <a:schemeClr val="bg1"/>
                </a:solidFill>
                <a:effectLst/>
                <a:latin typeface="Calibri" panose="020F0502020204030204" charset="0"/>
                <a:ea typeface="宋体" panose="02010600030101010101" pitchFamily="2" charset="-122"/>
                <a:sym typeface="+mn-ea"/>
              </a:rPr>
              <a:t>", Age = 32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new Person { FirstName = "Bill", LastName = "Gates", test02 = 85},</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new Person { FirstName = "Susanne", Age = 32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null,</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Person person = new Person { FirstName = "Scott", LastName = "Guthrie", test02 = 56, };</a:t>
            </a:r>
            <a:endParaRPr lang="zh-CN" altLang="en-US" smtClean="0">
              <a:ln>
                <a:noFill/>
              </a:ln>
              <a:solidFill>
                <a:schemeClr val="bg1"/>
              </a:solidFill>
              <a:effectLst/>
              <a:latin typeface="Calibri" panose="020F0502020204030204" charset="0"/>
              <a:ea typeface="宋体" panose="02010600030101010101" pitchFamily="2" charset="-122"/>
              <a:sym typeface="+mn-ea"/>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dirty="0">
                <a:sym typeface="+mn-ea"/>
              </a:rPr>
              <a:t>Lambda</a:t>
            </a:r>
            <a:r>
              <a:rPr lang="zh-CN" altLang="en-US" dirty="0">
                <a:sym typeface="+mn-ea"/>
              </a:rPr>
              <a:t>表达式</a:t>
            </a:r>
            <a:endParaRPr lang="zh-CN" altLang="en-US"/>
          </a:p>
        </p:txBody>
      </p:sp>
      <p:sp>
        <p:nvSpPr>
          <p:cNvPr id="3" name="副标题 2"/>
          <p:cNvSpPr>
            <a:spLocks noGrp="1"/>
          </p:cNvSpPr>
          <p:nvPr>
            <p:ph type="subTitle" idx="1"/>
          </p:nvPr>
        </p:nvSpPr>
        <p:spPr/>
        <p:txBody>
          <a:bodyPr>
            <a:normAutofit lnSpcReduction="20000"/>
          </a:bodyPr>
          <a:p>
            <a:pPr lvl="0" indent="-342900">
              <a:lnSpc>
                <a:spcPct val="130000"/>
              </a:lnSpc>
            </a:pPr>
            <a:r>
              <a:rPr lang="zh-CN" altLang="en-US" dirty="0"/>
              <a:t>“Lambda 表达式”是一个匿名函数，它可以包含表达式和语句。可用于创建委托。运算符 =&gt;，该运算符读为“goes to”。格式：(input parameters) =&gt; expression从匿名函数例子讲起</a:t>
            </a:r>
            <a:endParaRPr lang="zh-CN" altLang="en-US" dirty="0"/>
          </a:p>
          <a:p>
            <a:pPr marL="0" lvl="0" indent="0">
              <a:buNone/>
            </a:pPr>
            <a:endParaRPr kumimoji="0" lang="zh-CN" altLang="en-US" i="0"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endParaRPr lang="zh-CN" alt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20000"/>
          </a:bodyPr>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delegate bool DelDemo(int a, int b);</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DelDemo fun = delegate(int a,int b) { return a &gt; b;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Console.WriteLine(fun(1, 3));</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DelDemo funLambda = (int a, int b) =&gt; a &gt; b;</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Console.WriteLine(funLambda(1,3));</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lnSpc>
                <a:spcPct val="130000"/>
              </a:lnSpc>
            </a:pPr>
            <a:endParaRPr lang="zh-CN" altLang="en-US" dirty="0"/>
          </a:p>
          <a:p>
            <a:pPr marL="0" lvl="0" indent="0">
              <a:buNone/>
            </a:pPr>
            <a:endParaRPr kumimoji="0" lang="zh-CN" altLang="en-US" i="0"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endParaRPr lang="zh-CN" altLang="en-US"/>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04</a:t>
              </a:r>
              <a:endParaRPr lang="en-US" altLang="zh-CN" sz="13800" dirty="0" smtClean="0">
                <a:solidFill>
                  <a:srgbClr val="18B0E3"/>
                </a:solidFill>
                <a:latin typeface="Agency FB" panose="020B0503020202020204" pitchFamily="34" charset="0"/>
              </a:endParaRPr>
            </a:p>
          </p:txBody>
        </p:sp>
        <p:sp>
          <p:nvSpPr>
            <p:cNvPr id="19" name="文本框 18"/>
            <p:cNvSpPr txBox="1"/>
            <p:nvPr/>
          </p:nvSpPr>
          <p:spPr>
            <a:xfrm>
              <a:off x="5379480" y="3195033"/>
              <a:ext cx="1581785"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Four</a:t>
              </a:r>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命名空间(.NET Framework)：System.Linq;</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List&lt;int&gt; arr = new List&lt;int&gt;() { 1, 2, 3, 4, 5, 6, 7 };</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var result = arr.Where(a =&gt; { return a &gt; 3; }).Sum();</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Console.WriteLine(result);</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Console.ReadKey();</a:t>
            </a:r>
            <a:endParaRPr kumimoji="0" b="0" i="0" u="none" strike="noStrike" kern="1200" cap="none" spc="0" normalizeH="0" baseline="0" noProof="1">
              <a:ln>
                <a:noFill/>
              </a:ln>
              <a:solidFill>
                <a:schemeClr val="bg1"/>
              </a:solidFill>
              <a:effectLst/>
              <a:uLnTx/>
              <a:uFillTx/>
              <a:latin typeface="+mn-lt"/>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一、查询操作符</a:t>
            </a:r>
            <a:endParaRPr lang="zh-CN" altLang="en-US"/>
          </a:p>
        </p:txBody>
      </p:sp>
      <p:sp>
        <p:nvSpPr>
          <p:cNvPr id="3" name="副标题 2"/>
          <p:cNvSpPr>
            <a:spLocks noGrp="1"/>
          </p:cNvSpPr>
          <p:nvPr>
            <p:ph type="subTitle" idx="1"/>
          </p:nvPr>
        </p:nvSpPr>
        <p:spPr/>
        <p:txBody>
          <a:bodyPr>
            <a:normAutofit fontScale="80000"/>
          </a:bodyPr>
          <a:p>
            <a:r>
              <a:rPr lang="zh-CN" altLang="en-US"/>
              <a:t>.net的设计者在类库中定义了一系列的扩展方法，来方便用户操作集合对象，这些扩展方法构成了LINQ的查询操作符</a:t>
            </a:r>
            <a:endParaRPr lang="zh-CN" altLang="en-US"/>
          </a:p>
          <a:p>
            <a:r>
              <a:rPr lang="zh-CN" altLang="en-US"/>
              <a:t>这一系列的扩展方法，比如：Where，Max，Select，Sum，Any，Average，All，Concat等都是针对IEnumerable的对象进行扩展的，也就是说只要实现了IEnumerable接口，就可以使用这些扩展方法</a:t>
            </a:r>
            <a:endParaRPr lang="zh-CN" altLang="en-US"/>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sym typeface="+mn-ea"/>
              </a:rPr>
              <a:t>语法规则</a:t>
            </a:r>
            <a:endParaRPr lang="zh-CN" altLang="en-US">
              <a:sym typeface="+mn-ea"/>
            </a:endParaRPr>
          </a:p>
        </p:txBody>
      </p:sp>
      <p:sp>
        <p:nvSpPr>
          <p:cNvPr id="3" name="副标题 2"/>
          <p:cNvSpPr>
            <a:spLocks noGrp="1"/>
          </p:cNvSpPr>
          <p:nvPr>
            <p:ph type="subTitle" idx="1"/>
          </p:nvPr>
        </p:nvSpPr>
        <p:spPr/>
        <p:txBody>
          <a:bodyPr>
            <a:norm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r>
              <a:rPr kumimoji="0" b="0" i="0" u="none" strike="noStrike" kern="1200" cap="none" spc="0" normalizeH="0" baseline="0" noProof="1">
                <a:ln>
                  <a:noFill/>
                </a:ln>
                <a:solidFill>
                  <a:schemeClr val="bg1"/>
                </a:solidFill>
                <a:effectLst/>
                <a:uLnTx/>
                <a:uFillTx/>
                <a:latin typeface="+mn-lt"/>
                <a:ea typeface="+mn-ea"/>
                <a:cs typeface="+mn-cs"/>
              </a:rPr>
              <a:t>实现IEnumerable&lt;T&gt;接口的对象.LINQ方法名(lambda表达式)。如：</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string input = "hello world";</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int count = input.Count(w=&gt;w == 'o'); //查询字母o出现的次数</a:t>
            </a:r>
            <a:endParaRPr kumimoji="0" b="0" i="0" u="none" strike="noStrike" kern="1200" cap="none" spc="0" normalizeH="0" baseline="0" noProof="1">
              <a:ln>
                <a:noFill/>
              </a:ln>
              <a:solidFill>
                <a:schemeClr val="bg1"/>
              </a:solidFill>
              <a:effectLst/>
              <a:uLnTx/>
              <a:uFillTx/>
              <a:latin typeface="+mn-lt"/>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r>
              <a:rPr kumimoji="0" b="0" i="0" u="none" strike="noStrike" kern="1200" cap="none" spc="0" normalizeH="0" baseline="0" noProof="1">
                <a:ln>
                  <a:noFill/>
                </a:ln>
                <a:solidFill>
                  <a:schemeClr val="bg1"/>
                </a:solidFill>
                <a:effectLst/>
                <a:uLnTx/>
                <a:uFillTx/>
                <a:latin typeface="+mn-lt"/>
                <a:ea typeface="+mn-ea"/>
                <a:cs typeface="+mn-cs"/>
              </a:rPr>
              <a:t>注意：能够使用LINQ的对象需要实现IEnumerable&lt;T&gt;接口。并且LINQ的查询表达式是在最近一次创建对 象时才被编译的。</a:t>
            </a:r>
            <a:endParaRPr kumimoji="0" b="0" i="0" u="none" strike="noStrike" kern="1200" cap="none" spc="0" normalizeH="0" baseline="0" noProof="1">
              <a:ln>
                <a:noFill/>
              </a:ln>
              <a:solidFill>
                <a:schemeClr val="bg1"/>
              </a:solidFill>
              <a:effectLst/>
              <a:uLnTx/>
              <a:uFillTx/>
              <a:latin typeface="+mn-lt"/>
              <a:ea typeface="+mn-ea"/>
              <a:cs typeface="+mn-cs"/>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Where扩展方法</a:t>
            </a:r>
            <a:endParaRPr lang="zh-CN" altLang="en-US"/>
          </a:p>
        </p:txBody>
      </p:sp>
      <p:sp>
        <p:nvSpPr>
          <p:cNvPr id="3" name="副标题 2"/>
          <p:cNvSpPr>
            <a:spLocks noGrp="1"/>
          </p:cNvSpPr>
          <p:nvPr>
            <p:ph type="subTitle" idx="1"/>
          </p:nvPr>
        </p:nvSpPr>
        <p:spPr/>
        <p:txBody>
          <a:bodyPr>
            <a:normAutofit lnSpcReduction="20000"/>
          </a:bodyPr>
          <a:p>
            <a:r>
              <a:rPr lang="zh-CN" altLang="en-US"/>
              <a:t>需要传入一个Func&lt;int,bool&gt;类型的泛型委托，这个泛型委托，需要一个int类型的输入参数和一个布尔类型的返回值</a:t>
            </a:r>
            <a:endParaRPr lang="zh-CN" altLang="en-US"/>
          </a:p>
          <a:p>
            <a:r>
              <a:rPr lang="zh-CN" altLang="en-US"/>
              <a:t>我们直接把a =&gt; { return a &gt; 3; }这个lambda表达式传递给了Where方法</a:t>
            </a:r>
            <a:endParaRPr lang="zh-CN" altLang="en-US"/>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二、查询表达式</a:t>
            </a:r>
            <a:endParaRPr lang="zh-CN" altLang="en-US"/>
          </a:p>
        </p:txBody>
      </p:sp>
      <p:sp>
        <p:nvSpPr>
          <p:cNvPr id="3" name="副标题 2"/>
          <p:cNvSpPr>
            <a:spLocks noGrp="1"/>
          </p:cNvSpPr>
          <p:nvPr>
            <p:ph type="subTitle" idx="1"/>
          </p:nvPr>
        </p:nvSpPr>
        <p:spPr/>
        <p:txBody>
          <a:bodyPr>
            <a:normAutofit/>
          </a:bodyPr>
          <a:p>
            <a:r>
              <a:rPr lang="zh-CN" altLang="en-US"/>
              <a:t>上面我们已经提到，使用查询操作符表示的扩展方法来操作集合；虽然已经很方便了，但在可读性和代码的语义来考虑，仍有不足；于是就产生了查询表达式的写法。虽然这很像SQL语句，但他们却有着本质的不同。</a:t>
            </a:r>
            <a:endParaRPr lang="zh-CN" altLang="en-US"/>
          </a:p>
          <a:p>
            <a:endParaRPr lang="zh-CN" altLang="en-US"/>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sym typeface="+mn-ea"/>
              </a:rPr>
              <a:t>语法规则</a:t>
            </a:r>
            <a:endParaRPr lang="zh-CN" altLang="en-US">
              <a:sym typeface="+mn-ea"/>
            </a:endParaRPr>
          </a:p>
        </p:txBody>
      </p:sp>
      <p:sp>
        <p:nvSpPr>
          <p:cNvPr id="3" name="副标题 2"/>
          <p:cNvSpPr>
            <a:spLocks noGrp="1"/>
          </p:cNvSpPr>
          <p:nvPr>
            <p:ph type="subTitle"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from 临时变量 in 实现IEnumerable&lt;T&gt;接口的对象</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where条件表达式</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[orderby 条件]</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[group by 条件]</a:t>
            </a:r>
            <a:endParaRPr kumimoji="0" b="0" i="0" u="none" strike="noStrike" kern="1200" cap="none" spc="0" normalizeH="0" baseline="0" noProof="1">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b="0" i="0" u="none" strike="noStrike" kern="1200" cap="none" spc="0" normalizeH="0" baseline="0" noProof="1">
                <a:ln>
                  <a:noFill/>
                </a:ln>
                <a:solidFill>
                  <a:schemeClr val="bg1"/>
                </a:solidFill>
                <a:effectLst/>
                <a:uLnTx/>
                <a:uFillTx/>
                <a:latin typeface="+mn-lt"/>
                <a:ea typeface="+mn-ea"/>
                <a:cs typeface="+mn-cs"/>
              </a:rPr>
              <a:t>select 临时变量中被查询的值</a:t>
            </a:r>
            <a:endParaRPr kumimoji="0" b="0" i="0" u="none" strike="noStrike" kern="1200" cap="none" spc="0" normalizeH="0" baseline="0" noProof="1">
              <a:ln>
                <a:noFill/>
              </a:ln>
              <a:solidFill>
                <a:schemeClr val="bg1"/>
              </a:solidFill>
              <a:effectLst/>
              <a:uLnTx/>
              <a:uFillTx/>
              <a:latin typeface="+mn-lt"/>
              <a:ea typeface="+mn-ea"/>
              <a:cs typeface="+mn-cs"/>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endParaRPr lang="en-US" altLang="zh-CN" sz="8000" dirty="0" smtClean="0">
              <a:solidFill>
                <a:schemeClr val="bg1"/>
              </a:solidFill>
              <a:latin typeface="方正正纤黑简体" panose="02000000000000000000" pitchFamily="2" charset="-122"/>
              <a:ea typeface="方正正纤黑简体" panose="02000000000000000000" pitchFamily="2" charset="-122"/>
            </a:endParaRP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Linq</a:t>
            </a:r>
            <a:endParaRPr lang="en-US" altLang="zh-CN" dirty="0">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语言集成查询（Language Integrated Query）</a:t>
            </a: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r>
              <a:rPr lang="zh-CN" altLang="en-US" sz="3600" dirty="0">
                <a:sym typeface="+mn-ea"/>
              </a:rPr>
              <a:t>是一组用于</a:t>
            </a:r>
            <a:r>
              <a:rPr lang="en-US" altLang="zh-CN" sz="3600" dirty="0">
                <a:sym typeface="+mn-ea"/>
              </a:rPr>
              <a:t>C</a:t>
            </a:r>
            <a:r>
              <a:rPr lang="zh-CN" altLang="en-US" sz="3600" dirty="0">
                <a:sym typeface="+mn-ea"/>
              </a:rPr>
              <a:t>#和Visual Basic语言的扩展</a:t>
            </a: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r>
              <a:rPr lang="zh-CN" altLang="en-US" sz="3600" dirty="0">
                <a:sym typeface="+mn-ea"/>
              </a:rPr>
              <a:t>它允许编写C#或者Visual Basic代码以查询数据库相同的方式操作内存数据。</a:t>
            </a: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endParaRPr lang="en-US" altLang="zh-CN" sz="13800" dirty="0" smtClean="0">
                <a:solidFill>
                  <a:srgbClr val="18B0E3"/>
                </a:solidFill>
                <a:latin typeface="Agency FB" panose="020B0503020202020204" pitchFamily="34" charset="0"/>
              </a:endParaRP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优点</a:t>
            </a:r>
            <a:endParaRPr lang="zh-CN" altLang="en-US"/>
          </a:p>
        </p:txBody>
      </p:sp>
      <p:sp>
        <p:nvSpPr>
          <p:cNvPr id="3" name="副标题 2"/>
          <p:cNvSpPr>
            <a:spLocks noGrp="1"/>
          </p:cNvSpPr>
          <p:nvPr>
            <p:ph type="subTitle" idx="1"/>
          </p:nvPr>
        </p:nvSpPr>
        <p:spPr/>
        <p:txBody>
          <a:bodyPr/>
          <a:p>
            <a:r>
              <a:rPr lang="zh-CN" altLang="en-US"/>
              <a:t>无需复杂学习过程即可上手</a:t>
            </a:r>
            <a:endParaRPr lang="zh-CN" altLang="en-US"/>
          </a:p>
          <a:p>
            <a:r>
              <a:rPr lang="zh-CN" altLang="en-US"/>
              <a:t>编写更少代码</a:t>
            </a:r>
            <a:endParaRPr lang="zh-CN" altLang="en-US"/>
          </a:p>
          <a:p>
            <a:r>
              <a:rPr lang="zh-CN" altLang="en-US"/>
              <a:t>开发效率更高</a:t>
            </a:r>
            <a:endParaRPr lang="zh-CN" altLang="en-US"/>
          </a:p>
          <a:p>
            <a:endParaRPr lang="zh-CN" alt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缺点</a:t>
            </a:r>
            <a:endParaRPr lang="zh-CN" altLang="en-US"/>
          </a:p>
        </p:txBody>
      </p:sp>
      <p:sp>
        <p:nvSpPr>
          <p:cNvPr id="3" name="副标题 2"/>
          <p:cNvSpPr>
            <a:spLocks noGrp="1"/>
          </p:cNvSpPr>
          <p:nvPr>
            <p:ph type="subTitle" idx="1"/>
          </p:nvPr>
        </p:nvSpPr>
        <p:spPr/>
        <p:txBody>
          <a:bodyPr/>
          <a:p>
            <a:r>
              <a:rPr lang="zh-CN" altLang="en-US"/>
              <a:t>性能降低，不适用于大数据查询</a:t>
            </a:r>
            <a:endParaRPr lang="zh-CN"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endParaRPr lang="en-US" altLang="zh-CN" sz="13800" dirty="0" smtClean="0">
                <a:solidFill>
                  <a:srgbClr val="18B0E3"/>
                </a:solidFill>
                <a:latin typeface="Agency FB" panose="020B0503020202020204" pitchFamily="34" charset="0"/>
              </a:endParaRP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Before</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知识储备</a:t>
            </a:r>
            <a:endParaRPr lang="zh-CN" altLang="en-US"/>
          </a:p>
        </p:txBody>
      </p:sp>
      <p:sp>
        <p:nvSpPr>
          <p:cNvPr id="3" name="副标题 2"/>
          <p:cNvSpPr>
            <a:spLocks noGrp="1"/>
          </p:cNvSpPr>
          <p:nvPr>
            <p:ph type="subTitle" idx="1"/>
          </p:nvPr>
        </p:nvSpPr>
        <p:spPr/>
        <p:txBody>
          <a:bodyPr>
            <a:normAutofit lnSpcReduction="10000"/>
          </a:bodyPr>
          <a:p>
            <a:pPr lvl="0" indent="-342900"/>
            <a:r>
              <a:rPr lang="zh-CN" altLang="en-US" b="1" dirty="0">
                <a:sym typeface="+mn-ea"/>
              </a:rPr>
              <a:t>自动属性</a:t>
            </a:r>
            <a:endParaRPr lang="zh-CN" altLang="en-US" b="1" dirty="0"/>
          </a:p>
          <a:p>
            <a:pPr lvl="0" indent="-342900"/>
            <a:r>
              <a:rPr lang="zh-CN" altLang="en-US" b="1" dirty="0">
                <a:sym typeface="+mn-ea"/>
              </a:rPr>
              <a:t>隐式类型 </a:t>
            </a:r>
            <a:r>
              <a:rPr lang="en-US" altLang="zh-CN" b="1" dirty="0">
                <a:sym typeface="+mn-ea"/>
              </a:rPr>
              <a:t>var</a:t>
            </a:r>
            <a:endParaRPr lang="en-US" altLang="zh-CN" b="1" dirty="0"/>
          </a:p>
          <a:p>
            <a:pPr lvl="0" indent="-342900"/>
            <a:r>
              <a:rPr lang="zh-CN" altLang="en-US" b="1" dirty="0">
                <a:sym typeface="+mn-ea"/>
              </a:rPr>
              <a:t>对象初始化器与集合初始化器</a:t>
            </a:r>
            <a:endParaRPr lang="zh-CN" altLang="en-US" b="1" dirty="0"/>
          </a:p>
          <a:p>
            <a:pPr lvl="0" indent="-342900"/>
            <a:r>
              <a:rPr lang="zh-CN" altLang="en-US" b="1" dirty="0">
                <a:sym typeface="+mn-ea"/>
              </a:rPr>
              <a:t>匿名类</a:t>
            </a:r>
            <a:endParaRPr lang="zh-CN" altLang="en-US" b="1" dirty="0">
              <a:sym typeface="+mn-ea"/>
            </a:endParaRPr>
          </a:p>
          <a:p>
            <a:pPr lvl="0" indent="-342900"/>
            <a:r>
              <a:rPr lang="en-US" altLang="zh-CN" b="1" dirty="0">
                <a:sym typeface="+mn-ea"/>
              </a:rPr>
              <a:t>Lambda</a:t>
            </a:r>
            <a:r>
              <a:rPr lang="zh-CN" altLang="en-US" b="1" dirty="0">
                <a:sym typeface="+mn-ea"/>
              </a:rPr>
              <a:t>表达式</a:t>
            </a:r>
            <a:endParaRPr lang="zh-CN" altLang="en-US" b="1" dirty="0"/>
          </a:p>
          <a:p>
            <a:pPr lvl="0" indent="-342900"/>
            <a:endParaRPr lang="zh-CN" altLang="en-US" b="1" dirty="0"/>
          </a:p>
          <a:p>
            <a:pPr marL="0" lvl="0" indent="0">
              <a:buNone/>
            </a:pPr>
            <a:endParaRPr lang="zh-CN" alt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自动属性</a:t>
            </a:r>
            <a:endParaRPr lang="zh-CN" altLang="en-US"/>
          </a:p>
        </p:txBody>
      </p:sp>
      <p:sp>
        <p:nvSpPr>
          <p:cNvPr id="3" name="副标题 2"/>
          <p:cNvSpPr>
            <a:spLocks noGrp="1"/>
          </p:cNvSpPr>
          <p:nvPr>
            <p:ph type="subTitle" idx="1"/>
          </p:nvPr>
        </p:nvSpPr>
        <p:spPr/>
        <p:txBody>
          <a:bodyPr>
            <a:normAutofit fontScale="70000"/>
          </a:bodyPr>
          <a:p>
            <a:pPr lvl="0" indent="-342900"/>
            <a:r>
              <a:rPr lang="zh-CN" altLang="en-US" dirty="0">
                <a:sym typeface="+mn-ea"/>
              </a:rPr>
              <a:t>自动属性(Auto-Implemented Properties)</a:t>
            </a:r>
            <a:endParaRPr lang="zh-CN" altLang="en-US" dirty="0"/>
          </a:p>
          <a:p>
            <a:pPr lvl="0" indent="-342900"/>
            <a:r>
              <a:rPr lang="zh-CN" altLang="en-US" dirty="0">
                <a:sym typeface="+mn-ea"/>
              </a:rPr>
              <a:t>C#自动属性可以避免原来这样我们手工声明一个私有成员变量以及编写get/set逻辑</a:t>
            </a:r>
            <a:endParaRPr lang="zh-CN" altLang="en-US" dirty="0">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public class User</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public int Id { get; set;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public string Name { get; set;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public int Age { get; set;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 </a:t>
            </a:r>
            <a:endParaRPr kumimoji="0" lang="zh-CN" altLang="en-US" b="0" i="0" u="none"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endParaRPr lang="zh-CN" altLang="en-US"/>
          </a:p>
        </p:txBody>
      </p:sp>
    </p:spTree>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2401</Words>
  <Application>WPS 演示</Application>
  <PresentationFormat>宽屏</PresentationFormat>
  <Paragraphs>160</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微软雅黑</vt:lpstr>
      <vt:lpstr>Wingdings</vt:lpstr>
      <vt:lpstr>锐字云字库超粗黑体1.0</vt:lpstr>
      <vt:lpstr>Agency FB</vt:lpstr>
      <vt:lpstr>Segoe UI Semilight</vt:lpstr>
      <vt:lpstr>Kozuka Gothic Pro L</vt:lpstr>
      <vt:lpstr>Corbel</vt:lpstr>
      <vt:lpstr>方正正纤黑简体</vt:lpstr>
      <vt:lpstr>Calibri</vt:lpstr>
      <vt:lpstr>黑体</vt:lpstr>
      <vt:lpstr>Calibri Light</vt:lpstr>
      <vt:lpstr>Yu Gothic UI</vt:lpstr>
      <vt:lpstr>Yu Gothic UI Light</vt:lpstr>
      <vt:lpstr>Office 主题</vt:lpstr>
      <vt:lpstr>PowerPoint 演示文稿</vt:lpstr>
      <vt:lpstr>PowerPoint 演示文稿</vt:lpstr>
      <vt:lpstr>什么是Linq</vt:lpstr>
      <vt:lpstr>PowerPoint 演示文稿</vt:lpstr>
      <vt:lpstr>优点</vt:lpstr>
      <vt:lpstr>缺点</vt:lpstr>
      <vt:lpstr>PowerPoint 演示文稿</vt:lpstr>
      <vt:lpstr>隐式类型</vt:lpstr>
      <vt:lpstr>隐式类型</vt:lpstr>
      <vt:lpstr>隐式类型</vt:lpstr>
      <vt:lpstr>PowerPoint 演示文稿</vt:lpstr>
      <vt:lpstr>隐式类型</vt:lpstr>
      <vt:lpstr>隐式类型</vt:lpstr>
      <vt:lpstr>匿名类</vt:lpstr>
      <vt:lpstr>Lambda表达式</vt:lpstr>
      <vt:lpstr>PowerPoint 演示文稿</vt:lpstr>
      <vt:lpstr>Hello World</vt:lpstr>
      <vt:lpstr>一、查询操作符</vt:lpstr>
      <vt:lpstr>语法规则</vt:lpstr>
      <vt:lpstr>Where扩展方法</vt:lpstr>
      <vt:lpstr>二、查询表达式</vt:lpstr>
      <vt:lpstr>语法规则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221</cp:revision>
  <dcterms:created xsi:type="dcterms:W3CDTF">2016-03-31T10:33:00Z</dcterms:created>
  <dcterms:modified xsi:type="dcterms:W3CDTF">2017-05-14T15:31:40Z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