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333" r:id="rId4"/>
    <p:sldId id="317" r:id="rId5"/>
    <p:sldId id="318" r:id="rId6"/>
    <p:sldId id="299" r:id="rId7"/>
    <p:sldId id="319" r:id="rId8"/>
    <p:sldId id="334" r:id="rId9"/>
    <p:sldId id="335" r:id="rId10"/>
    <p:sldId id="336" r:id="rId11"/>
    <p:sldId id="331" r:id="rId12"/>
    <p:sldId id="304" r:id="rId13"/>
    <p:sldId id="338" r:id="rId14"/>
    <p:sldId id="337" r:id="rId15"/>
    <p:sldId id="327" r:id="rId16"/>
    <p:sldId id="297" r:id="rId17"/>
    <p:sldId id="324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5" autoAdjust="0"/>
    <p:restoredTop sz="91050" autoAdjust="0"/>
  </p:normalViewPr>
  <p:slideViewPr>
    <p:cSldViewPr snapToGrid="0">
      <p:cViewPr varScale="1">
        <p:scale>
          <a:sx n="106" d="100"/>
          <a:sy n="106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awesome-vue" TargetMode="External"/><Relationship Id="rId2" Type="http://schemas.openxmlformats.org/officeDocument/2006/relationships/hyperlink" Target="https://cn.vuejs.org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w2/svn/test2018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7861" y="1952711"/>
            <a:ext cx="7916655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与</a:t>
            </a:r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结合使用</a:t>
            </a:r>
            <a:endParaRPr lang="en-US" altLang="zh-CN" sz="5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68484" y="544749"/>
            <a:ext cx="10759305" cy="5943681"/>
          </a:xfrm>
        </p:spPr>
        <p:txBody>
          <a:bodyPr>
            <a:normAutofit fontScale="97500"/>
          </a:bodyPr>
          <a:lstStyle/>
          <a:p>
            <a:r>
              <a:rPr lang="en-US" altLang="zh-CN" sz="4700" dirty="0"/>
              <a:t>template</a:t>
            </a:r>
            <a:r>
              <a:rPr lang="zh-CN" altLang="en-US" sz="4700" dirty="0"/>
              <a:t>里面写页面</a:t>
            </a:r>
            <a:r>
              <a:rPr lang="en-US" altLang="zh-CN" sz="4700" dirty="0"/>
              <a:t>(html)</a:t>
            </a:r>
          </a:p>
          <a:p>
            <a:r>
              <a:rPr lang="en-US" altLang="zh-CN" sz="4700" dirty="0"/>
              <a:t>script</a:t>
            </a:r>
            <a:r>
              <a:rPr lang="zh-CN" altLang="en-US" sz="4700" dirty="0"/>
              <a:t>里面写脚本（</a:t>
            </a:r>
            <a:r>
              <a:rPr lang="en-US" altLang="zh-CN" sz="4700" dirty="0"/>
              <a:t>es5,es6</a:t>
            </a:r>
            <a:r>
              <a:rPr lang="zh-CN" altLang="en-US" sz="4700" dirty="0"/>
              <a:t>）</a:t>
            </a:r>
            <a:endParaRPr lang="en-US" altLang="zh-CN" sz="4700" dirty="0"/>
          </a:p>
          <a:p>
            <a:r>
              <a:rPr lang="en-US" altLang="zh-CN" sz="4700" dirty="0"/>
              <a:t>style</a:t>
            </a:r>
            <a:r>
              <a:rPr lang="zh-CN" altLang="en-US" sz="4700" dirty="0"/>
              <a:t>里面写样式（</a:t>
            </a:r>
            <a:r>
              <a:rPr lang="en-US" altLang="zh-CN" sz="4700" dirty="0" err="1"/>
              <a:t>css</a:t>
            </a:r>
            <a:r>
              <a:rPr lang="zh-CN" altLang="en-US" sz="4700" dirty="0"/>
              <a:t>、</a:t>
            </a:r>
            <a:r>
              <a:rPr lang="en-US" altLang="zh-CN" sz="4700" dirty="0"/>
              <a:t>less</a:t>
            </a:r>
            <a:r>
              <a:rPr lang="zh-CN" altLang="en-US" sz="4700" dirty="0"/>
              <a:t>、</a:t>
            </a:r>
            <a:r>
              <a:rPr lang="en-US" altLang="zh-CN" sz="4700" dirty="0"/>
              <a:t>sass</a:t>
            </a:r>
            <a:r>
              <a:rPr lang="zh-CN" altLang="en-US" sz="4700" dirty="0"/>
              <a:t>）</a:t>
            </a:r>
            <a:r>
              <a:rPr lang="en-US" altLang="zh-CN" sz="4700" dirty="0"/>
              <a:t>, scoped</a:t>
            </a:r>
            <a:r>
              <a:rPr lang="zh-CN" altLang="en-US" sz="4700" dirty="0"/>
              <a:t>属性表示里面的样式是组件独有的</a:t>
            </a:r>
            <a:r>
              <a:rPr lang="en-US" altLang="zh-CN" sz="4700" dirty="0"/>
              <a:t>(</a:t>
            </a:r>
            <a:r>
              <a:rPr lang="en-US" altLang="zh-CN" dirty="0"/>
              <a:t>.page-about[data-v-7207d357] </a:t>
            </a:r>
            <a:r>
              <a:rPr lang="en-US" altLang="zh-CN" sz="4700" dirty="0"/>
              <a:t>)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25368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0763" y="1609807"/>
              <a:ext cx="169950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WebPack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20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Node.js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7500"/>
          </a:bodyPr>
          <a:lstStyle/>
          <a:p>
            <a:r>
              <a:rPr lang="zh-CN" altLang="en-US" dirty="0"/>
              <a:t>在官网上安装下载</a:t>
            </a:r>
            <a:r>
              <a:rPr lang="en-US" altLang="zh-CN" dirty="0"/>
              <a:t>LTS(Long Term Support)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https://nodejs.org/en/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是一个基于 </a:t>
            </a:r>
            <a:r>
              <a:rPr lang="en-US" altLang="zh-CN" dirty="0"/>
              <a:t>Chrome V8 </a:t>
            </a:r>
            <a:r>
              <a:rPr lang="zh-CN" altLang="en-US" dirty="0"/>
              <a:t>引擎的 </a:t>
            </a:r>
            <a:r>
              <a:rPr lang="en-US" altLang="zh-CN" dirty="0"/>
              <a:t>JavaScript </a:t>
            </a:r>
            <a:r>
              <a:rPr lang="zh-CN" altLang="en-US" dirty="0"/>
              <a:t>运行时。</a:t>
            </a:r>
            <a:r>
              <a:rPr lang="en-US" altLang="zh-CN" dirty="0"/>
              <a:t>Node.js </a:t>
            </a:r>
            <a:r>
              <a:rPr lang="zh-CN" altLang="en-US" dirty="0"/>
              <a:t>使用高效、轻量级的事件驱动、非阻塞 </a:t>
            </a:r>
            <a:r>
              <a:rPr lang="en-US" altLang="zh-CN" dirty="0"/>
              <a:t>I/O </a:t>
            </a:r>
            <a:r>
              <a:rPr lang="zh-CN" altLang="en-US" dirty="0"/>
              <a:t>模型。</a:t>
            </a:r>
            <a:endParaRPr lang="en-US" altLang="zh-CN" dirty="0"/>
          </a:p>
          <a:p>
            <a:r>
              <a:rPr lang="zh-CN" altLang="en-US" dirty="0"/>
              <a:t>它的包生态系统，</a:t>
            </a:r>
            <a:r>
              <a:rPr lang="en-US" altLang="zh-CN" dirty="0" err="1"/>
              <a:t>npm</a:t>
            </a:r>
            <a:r>
              <a:rPr lang="en-US" altLang="zh-CN" dirty="0"/>
              <a:t>(Node Package Manager)</a:t>
            </a:r>
            <a:r>
              <a:rPr lang="zh-CN" altLang="en-US" dirty="0"/>
              <a:t>，是目前世界上最大的开源库生态系统。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中文网站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https://www.webpackjs.com/</a:t>
            </a:r>
          </a:p>
          <a:p>
            <a:r>
              <a:rPr lang="zh-CN" altLang="en-US" dirty="0"/>
              <a:t>本质上，</a:t>
            </a:r>
            <a:r>
              <a:rPr lang="en-US" altLang="zh-CN" dirty="0"/>
              <a:t>webpack</a:t>
            </a:r>
            <a:r>
              <a:rPr lang="zh-CN" altLang="en-US" dirty="0"/>
              <a:t> 是一个现代 </a:t>
            </a:r>
            <a:r>
              <a:rPr lang="en-US" altLang="zh-CN" dirty="0"/>
              <a:t>JavaScript </a:t>
            </a:r>
            <a:r>
              <a:rPr lang="zh-CN" altLang="en-US" dirty="0"/>
              <a:t>应用程序的静态模块打包器</a:t>
            </a:r>
            <a:r>
              <a:rPr lang="en-US" altLang="zh-CN" dirty="0"/>
              <a:t>(module bundler)</a:t>
            </a:r>
            <a:r>
              <a:rPr lang="zh-CN" altLang="en-US" dirty="0"/>
              <a:t>。当 </a:t>
            </a:r>
            <a:r>
              <a:rPr lang="en-US" altLang="zh-CN" dirty="0"/>
              <a:t>webpack </a:t>
            </a:r>
            <a:r>
              <a:rPr lang="zh-CN" altLang="en-US" dirty="0"/>
              <a:t>处理应用程序时，它会递归地构建一个依赖关系图</a:t>
            </a:r>
            <a:r>
              <a:rPr lang="en-US" altLang="zh-CN" dirty="0"/>
              <a:t>(dependency graph)</a:t>
            </a:r>
            <a:r>
              <a:rPr lang="zh-CN" altLang="en-US" dirty="0"/>
              <a:t>，其中包含应用程序需要的每个模块，然后将所有这些模块打包成一个或多个 </a:t>
            </a:r>
            <a:r>
              <a:rPr lang="en-US" altLang="zh-CN" dirty="0"/>
              <a:t>bundle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2022128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Webpack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D7472EC-9493-4FF6-84F6-84E2DEDD4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98" y="1383759"/>
            <a:ext cx="10492603" cy="49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937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在控制台进入当前项目文件夹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zh-CN" altLang="en-US" dirty="0"/>
              <a:t>安装依赖</a:t>
            </a:r>
            <a:endParaRPr lang="en-US" altLang="zh-CN" dirty="0">
              <a:sym typeface="+mn-ea"/>
            </a:endParaRPr>
          </a:p>
          <a:p>
            <a:r>
              <a:rPr lang="en-US" altLang="zh-CN" dirty="0" err="1"/>
              <a:t>npm</a:t>
            </a:r>
            <a:r>
              <a:rPr lang="en-US" altLang="zh-CN" dirty="0"/>
              <a:t> run dev </a:t>
            </a:r>
            <a:r>
              <a:rPr lang="zh-CN" altLang="en-US" dirty="0"/>
              <a:t>浏览器调试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run build </a:t>
            </a:r>
            <a:r>
              <a:rPr lang="zh-CN" altLang="en-US" dirty="0"/>
              <a:t>打包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学习方式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官方网站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hlinkClick r:id="rId2"/>
              </a:rPr>
              <a:t>https://cn.vuejs.org</a:t>
            </a:r>
            <a:r>
              <a:rPr lang="en-US" altLang="zh-CN" sz="3600" dirty="0" smtClean="0">
                <a:hlinkClick r:id="rId2"/>
              </a:rPr>
              <a:t>/</a:t>
            </a:r>
            <a:r>
              <a:rPr lang="en-US" altLang="zh-CN" sz="1600" dirty="0" smtClean="0"/>
              <a:t>  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en-US" altLang="zh-CN" sz="3600" dirty="0" err="1" smtClean="0"/>
              <a:t>vue</a:t>
            </a:r>
            <a:r>
              <a:rPr lang="zh-CN" altLang="en-US" sz="3600" dirty="0" smtClean="0"/>
              <a:t>资源合集</a:t>
            </a:r>
            <a:endParaRPr lang="en-US" altLang="zh-CN" sz="36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 smtClean="0">
                <a:hlinkClick r:id="rId3"/>
              </a:rPr>
              <a:t>https</a:t>
            </a:r>
            <a:r>
              <a:rPr lang="en-US" altLang="zh-CN" sz="3600" dirty="0">
                <a:hlinkClick r:id="rId3"/>
              </a:rPr>
              <a:t>://github.com/vuejs/awesome-vue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学着去写一个小的项目，不会的问题百度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自己动手实践，才能发现更多的问题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框架构建一个</a:t>
            </a:r>
            <a:r>
              <a:rPr lang="en-US" altLang="zh-CN" dirty="0" err="1">
                <a:sym typeface="+mn-ea"/>
              </a:rPr>
              <a:t>ToDoList</a:t>
            </a:r>
            <a:r>
              <a:rPr lang="zh-CN" altLang="en-US" dirty="0">
                <a:sym typeface="+mn-ea"/>
              </a:rPr>
              <a:t>项目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可以新增待办</a:t>
            </a:r>
            <a:r>
              <a:rPr lang="zh-CN" altLang="en-US" sz="2600" dirty="0" smtClean="0">
                <a:sym typeface="+mn-ea"/>
              </a:rPr>
              <a:t>任务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可以删除待办任务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待办任务状态包含进行中、已完成，进行中任务可以转换成已完成，已完成可以转换为进行</a:t>
            </a:r>
            <a:r>
              <a:rPr lang="zh-CN" altLang="en-US" sz="2600" dirty="0" smtClean="0">
                <a:sym typeface="+mn-ea"/>
              </a:rPr>
              <a:t>中</a:t>
            </a:r>
            <a:endParaRPr lang="en-US" altLang="zh-CN" sz="2600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 smtClean="0">
                <a:sym typeface="+mn-ea"/>
              </a:rPr>
              <a:t>待办</a:t>
            </a:r>
            <a:r>
              <a:rPr lang="zh-CN" altLang="en-US" sz="2600" dirty="0">
                <a:sym typeface="+mn-ea"/>
              </a:rPr>
              <a:t>任务</a:t>
            </a:r>
            <a:r>
              <a:rPr lang="zh-CN" altLang="en-US" sz="2600" dirty="0" smtClean="0">
                <a:sym typeface="+mn-ea"/>
              </a:rPr>
              <a:t>状态是列表的筛选条件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 smtClean="0">
                <a:sym typeface="+mn-ea"/>
              </a:rPr>
              <a:t>显示</a:t>
            </a:r>
            <a:r>
              <a:rPr lang="zh-CN" altLang="en-US" sz="2600" dirty="0">
                <a:sym typeface="+mn-ea"/>
              </a:rPr>
              <a:t>各</a:t>
            </a:r>
            <a:r>
              <a:rPr lang="zh-CN" altLang="en-US" sz="2600" dirty="0" smtClean="0">
                <a:sym typeface="+mn-ea"/>
              </a:rPr>
              <a:t>待办</a:t>
            </a:r>
            <a:r>
              <a:rPr lang="zh-CN" altLang="en-US" sz="2600" dirty="0">
                <a:sym typeface="+mn-ea"/>
              </a:rPr>
              <a:t>任务</a:t>
            </a:r>
            <a:r>
              <a:rPr lang="zh-CN" altLang="en-US" sz="2600" dirty="0" smtClean="0">
                <a:sym typeface="+mn-ea"/>
              </a:rPr>
              <a:t>状态任务条</a:t>
            </a:r>
            <a:r>
              <a:rPr lang="zh-CN" altLang="en-US" sz="2600" dirty="0">
                <a:sym typeface="+mn-ea"/>
              </a:rPr>
              <a:t>数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不要使用</a:t>
            </a:r>
            <a:r>
              <a:rPr lang="en-US" altLang="zh-CN" sz="2600" dirty="0" err="1" smtClean="0">
                <a:sym typeface="+mn-ea"/>
              </a:rPr>
              <a:t>webpack</a:t>
            </a:r>
            <a:r>
              <a:rPr lang="zh-CN" altLang="en-US" sz="2600" dirty="0" smtClean="0">
                <a:sym typeface="+mn-ea"/>
              </a:rPr>
              <a:t>打包工具</a:t>
            </a:r>
            <a:r>
              <a:rPr lang="en-US" altLang="zh-CN" sz="2600" dirty="0" smtClean="0">
                <a:sym typeface="+mn-ea"/>
              </a:rPr>
              <a:t>(</a:t>
            </a:r>
            <a:r>
              <a:rPr lang="zh-CN" altLang="en-US" sz="2600" dirty="0">
                <a:sym typeface="+mn-ea"/>
              </a:rPr>
              <a:t>不方便查看作业）</a:t>
            </a:r>
            <a:endParaRPr lang="en-US" altLang="zh-CN" sz="2600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提交至</a:t>
            </a:r>
            <a:r>
              <a:rPr lang="en-US" altLang="zh-CN" dirty="0">
                <a:sym typeface="+mn-ea"/>
              </a:rPr>
              <a:t>SVN</a:t>
            </a:r>
            <a:r>
              <a:rPr lang="zh-CN" altLang="en-US" dirty="0">
                <a:sym typeface="+mn-ea"/>
              </a:rPr>
              <a:t>个人目录下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文件夹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(</a:t>
            </a:r>
            <a:r>
              <a:rPr lang="en-US" altLang="zh-CN" sz="3600" dirty="0">
                <a:hlinkClick r:id="rId2"/>
              </a:rPr>
              <a:t>http://hw2/svn/test2018/</a:t>
            </a:r>
            <a:r>
              <a:rPr lang="zh-CN" altLang="en-US" sz="3600" dirty="0"/>
              <a:t>电脑登录名</a:t>
            </a:r>
            <a:r>
              <a:rPr lang="en-US" altLang="zh-CN" sz="3600" dirty="0"/>
              <a:t>/</a:t>
            </a:r>
            <a:r>
              <a:rPr lang="en-US" altLang="zh-CN" sz="3600" dirty="0" err="1"/>
              <a:t>Vue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23</a:t>
            </a:r>
            <a:r>
              <a:rPr lang="zh-CN" altLang="en-US" dirty="0">
                <a:sym typeface="+mn-ea"/>
              </a:rPr>
              <a:t>日前交作业（截止至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00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609807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3FB86320-B9BD-4410-A007-63786B773F71}"/>
              </a:ext>
            </a:extLst>
          </p:cNvPr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MVVM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MVVM</a:t>
            </a:r>
          </a:p>
        </p:txBody>
      </p:sp>
      <p:pic>
        <p:nvPicPr>
          <p:cNvPr id="3" name="图片 2" descr="MVVM（Model-View-ViewModel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10" y="1245235"/>
            <a:ext cx="8627745" cy="52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129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MVVM</a:t>
            </a:r>
            <a:r>
              <a:rPr lang="zh-CN" altLang="en-US" dirty="0">
                <a:sym typeface="+mn-ea"/>
              </a:rPr>
              <a:t>关键点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/>
              <a:t>Model-View-ViewModel</a:t>
            </a:r>
          </a:p>
          <a:p>
            <a:r>
              <a:rPr lang="zh-CN" altLang="en-US" sz="3600" dirty="0"/>
              <a:t>用户和View交互。</a:t>
            </a:r>
          </a:p>
          <a:p>
            <a:r>
              <a:rPr lang="zh-CN" altLang="en-US" sz="3600" dirty="0"/>
              <a:t>View和ViewModel是多对一关系。意味着一个ViewModel可以映射多个View。</a:t>
            </a:r>
          </a:p>
          <a:p>
            <a:r>
              <a:rPr lang="zh-CN" altLang="en-US" sz="3600" dirty="0"/>
              <a:t>View持有ViewModel的引用，但是ViewModel没有任何View的信息。</a:t>
            </a:r>
          </a:p>
          <a:p>
            <a:r>
              <a:rPr lang="zh-CN" altLang="en-US" sz="3600" dirty="0"/>
              <a:t>View 和ViewModel之间有双向数据绑定关系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MVVM</a:t>
            </a:r>
            <a:r>
              <a:rPr lang="zh-CN" altLang="en-US" dirty="0">
                <a:sym typeface="+mn-ea"/>
              </a:rPr>
              <a:t>优点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低耦合：分离视图（View）和模型（Model）</a:t>
            </a:r>
          </a:p>
          <a:p>
            <a:r>
              <a:rPr lang="zh-CN" altLang="en-US" sz="3600" dirty="0"/>
              <a:t>可重用性：我们把视图逻辑放在一个ViewModel里面，让很多view重用这段视图逻辑</a:t>
            </a:r>
          </a:p>
          <a:p>
            <a:r>
              <a:rPr lang="zh-CN" altLang="en-US" sz="3600" dirty="0"/>
              <a:t>独立开发：开发人员可以专注于业务逻辑和数据的开发（ViewModel），设计人员可以专注于页面设计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9901" y="1635764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.</a:t>
            </a:r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Vue</a:t>
            </a:r>
            <a:r>
              <a:rPr lang="zh-CN" altLang="en-US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文件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声明组件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 err="1"/>
              <a:t>Vue.component</a:t>
            </a:r>
            <a:r>
              <a:rPr lang="en-US" altLang="zh-CN" sz="2500" dirty="0"/>
              <a:t>('</a:t>
            </a:r>
            <a:r>
              <a:rPr lang="en-US" altLang="zh-CN" sz="2500" dirty="0" err="1"/>
              <a:t>myButton</a:t>
            </a:r>
            <a:r>
              <a:rPr lang="en-US" altLang="zh-CN" sz="2500" dirty="0"/>
              <a:t>', {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/>
              <a:t>     template: '&lt;button class="</a:t>
            </a:r>
            <a:r>
              <a:rPr lang="en-US" altLang="zh-CN" sz="2500" dirty="0" err="1"/>
              <a:t>btn</a:t>
            </a:r>
            <a:r>
              <a:rPr lang="en-US" altLang="zh-CN" sz="2500" dirty="0"/>
              <a:t>"&gt;</a:t>
            </a:r>
            <a:r>
              <a:rPr lang="zh-CN" altLang="en-US" sz="2500" dirty="0"/>
              <a:t>第一个按钮</a:t>
            </a:r>
            <a:r>
              <a:rPr lang="en-US" altLang="zh-CN" sz="2500" dirty="0"/>
              <a:t>&lt;/button&gt;'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/>
              <a:t>});</a:t>
            </a:r>
          </a:p>
          <a:p>
            <a:pPr>
              <a:lnSpc>
                <a:spcPct val="130000"/>
              </a:lnSpc>
            </a:pPr>
            <a:r>
              <a:rPr lang="zh-CN" altLang="en-US" sz="3600" dirty="0"/>
              <a:t>调用组件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/>
              <a:t>&lt;my-button&gt;&lt;/my-button&gt;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1753" y="496111"/>
            <a:ext cx="10876037" cy="5992319"/>
          </a:xfrm>
        </p:spPr>
        <p:txBody>
          <a:bodyPr>
            <a:normAutofit fontScale="67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/>
              <a:t>Vue.component</a:t>
            </a:r>
            <a:r>
              <a:rPr lang="zh-CN" altLang="en-US" dirty="0"/>
              <a:t>在很多中小规模的项目中运作的很好，在这些项目里 </a:t>
            </a:r>
            <a:r>
              <a:rPr lang="en-US" altLang="zh-CN" dirty="0"/>
              <a:t>JavaScript </a:t>
            </a:r>
            <a:r>
              <a:rPr lang="zh-CN" altLang="en-US" dirty="0"/>
              <a:t>只被用来加强特定的视图。</a:t>
            </a:r>
            <a:endParaRPr lang="en-US" altLang="zh-CN" sz="3600" dirty="0"/>
          </a:p>
          <a:p>
            <a:pPr>
              <a:lnSpc>
                <a:spcPct val="130000"/>
              </a:lnSpc>
            </a:pPr>
            <a:r>
              <a:rPr lang="zh-CN" altLang="en-US" dirty="0"/>
              <a:t>但当在更复杂的项目中，或者你的前端完全由 </a:t>
            </a:r>
            <a:r>
              <a:rPr lang="en-US" altLang="zh-CN" dirty="0"/>
              <a:t>JavaScript </a:t>
            </a:r>
            <a:r>
              <a:rPr lang="zh-CN" altLang="en-US" dirty="0"/>
              <a:t>驱动的时候，下面这些缺点将变得非常明显：</a:t>
            </a:r>
            <a:endParaRPr lang="en-US" altLang="zh-CN" dirty="0"/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全局定义 </a:t>
            </a:r>
            <a:r>
              <a:rPr lang="en-US" altLang="zh-CN" sz="3600" dirty="0"/>
              <a:t>(Global definitions) </a:t>
            </a:r>
            <a:r>
              <a:rPr lang="zh-CN" altLang="en-US" sz="3600" dirty="0"/>
              <a:t>强制要求每个 </a:t>
            </a:r>
            <a:r>
              <a:rPr lang="en-US" altLang="zh-CN" sz="3600" dirty="0"/>
              <a:t>component </a:t>
            </a:r>
            <a:r>
              <a:rPr lang="zh-CN" altLang="en-US" sz="3600" dirty="0"/>
              <a:t>中的命名不得重复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字符串模板 </a:t>
            </a:r>
            <a:r>
              <a:rPr lang="en-US" altLang="zh-CN" sz="3600" dirty="0"/>
              <a:t>(String templates) </a:t>
            </a:r>
            <a:r>
              <a:rPr lang="zh-CN" altLang="en-US" sz="3600" dirty="0"/>
              <a:t>缺乏语法高亮，在 </a:t>
            </a:r>
            <a:r>
              <a:rPr lang="en-US" altLang="zh-CN" sz="3600" dirty="0"/>
              <a:t>HTML </a:t>
            </a:r>
            <a:r>
              <a:rPr lang="zh-CN" altLang="en-US" sz="3600" dirty="0"/>
              <a:t>有多行的时候，需要用到丑陋的 </a:t>
            </a:r>
            <a:r>
              <a:rPr lang="en-US" altLang="zh-CN" sz="3600" dirty="0"/>
              <a:t>\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不支持 </a:t>
            </a:r>
            <a:r>
              <a:rPr lang="en-US" altLang="zh-CN" sz="3600" dirty="0"/>
              <a:t>CSS (No CSS support) </a:t>
            </a:r>
            <a:r>
              <a:rPr lang="zh-CN" altLang="en-US" sz="3600" dirty="0"/>
              <a:t>意味着当 </a:t>
            </a:r>
            <a:r>
              <a:rPr lang="en-US" altLang="zh-CN" sz="3600" dirty="0"/>
              <a:t>HTML </a:t>
            </a:r>
            <a:r>
              <a:rPr lang="zh-CN" altLang="en-US" sz="3600" dirty="0"/>
              <a:t>和 </a:t>
            </a:r>
            <a:r>
              <a:rPr lang="en-US" altLang="zh-CN" sz="3600" dirty="0"/>
              <a:t>JavaScript </a:t>
            </a:r>
            <a:r>
              <a:rPr lang="zh-CN" altLang="en-US" sz="3600" dirty="0"/>
              <a:t>组件化时，</a:t>
            </a:r>
            <a:r>
              <a:rPr lang="en-US" altLang="zh-CN" sz="3600" dirty="0"/>
              <a:t>CSS </a:t>
            </a:r>
            <a:r>
              <a:rPr lang="zh-CN" altLang="en-US" sz="3600" dirty="0"/>
              <a:t>明显被遗漏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没有构建步骤 </a:t>
            </a:r>
            <a:r>
              <a:rPr lang="en-US" altLang="zh-CN" sz="3600" dirty="0"/>
              <a:t>(No build step) </a:t>
            </a:r>
            <a:r>
              <a:rPr lang="zh-CN" altLang="en-US" sz="3600" dirty="0"/>
              <a:t>限制只能使用 </a:t>
            </a:r>
            <a:r>
              <a:rPr lang="en-US" altLang="zh-CN" sz="3600" dirty="0"/>
              <a:t>HTML </a:t>
            </a:r>
            <a:r>
              <a:rPr lang="zh-CN" altLang="en-US" sz="3600" dirty="0"/>
              <a:t>和 </a:t>
            </a:r>
            <a:r>
              <a:rPr lang="en-US" altLang="zh-CN" sz="3600" dirty="0"/>
              <a:t>ES5 JavaScript, </a:t>
            </a:r>
            <a:r>
              <a:rPr lang="zh-CN" altLang="en-US" sz="3600" dirty="0"/>
              <a:t>而不能使用预处理器，如 </a:t>
            </a:r>
            <a:r>
              <a:rPr lang="en-US" altLang="zh-CN" sz="3600" dirty="0"/>
              <a:t>Pug (formerly Jade) </a:t>
            </a:r>
            <a:r>
              <a:rPr lang="zh-CN" altLang="en-US" sz="3600" dirty="0"/>
              <a:t>和 </a:t>
            </a:r>
            <a:r>
              <a:rPr lang="en-US" altLang="zh-CN" sz="3600" dirty="0"/>
              <a:t>Babel</a:t>
            </a:r>
          </a:p>
          <a:p>
            <a:pPr>
              <a:lnSpc>
                <a:spcPct val="130000"/>
              </a:lnSpc>
            </a:pP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08282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单文件组件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5000" lnSpcReduction="20000"/>
          </a:bodyPr>
          <a:lstStyle/>
          <a:p>
            <a:pPr marL="0" indent="0">
              <a:buNone/>
            </a:pPr>
            <a:r>
              <a:rPr lang="en-US" altLang="zh-CN" sz="4700" dirty="0"/>
              <a:t>&lt;template&gt;</a:t>
            </a:r>
          </a:p>
          <a:p>
            <a:pPr marL="0" indent="0">
              <a:buNone/>
            </a:pPr>
            <a:r>
              <a:rPr lang="en-US" altLang="zh-CN" sz="4700" dirty="0"/>
              <a:t>&lt;/template&gt;</a:t>
            </a:r>
          </a:p>
          <a:p>
            <a:pPr marL="0" indent="0">
              <a:buNone/>
            </a:pPr>
            <a:r>
              <a:rPr lang="en-US" altLang="zh-CN" sz="4700" dirty="0"/>
              <a:t/>
            </a:r>
            <a:br>
              <a:rPr lang="en-US" altLang="zh-CN" sz="4700" dirty="0"/>
            </a:br>
            <a:r>
              <a:rPr lang="en-US" altLang="zh-CN" sz="4700" dirty="0"/>
              <a:t>&lt;script&gt;</a:t>
            </a:r>
          </a:p>
          <a:p>
            <a:pPr marL="0" indent="0">
              <a:buNone/>
            </a:pPr>
            <a:r>
              <a:rPr lang="en-US" altLang="zh-CN" sz="4700" dirty="0"/>
              <a:t>export default {</a:t>
            </a:r>
          </a:p>
          <a:p>
            <a:pPr marL="0" indent="0">
              <a:buNone/>
            </a:pPr>
            <a:r>
              <a:rPr lang="en-US" altLang="zh-CN" sz="4700" dirty="0"/>
              <a:t>data: function() {</a:t>
            </a:r>
          </a:p>
          <a:p>
            <a:pPr marL="0" indent="0">
              <a:buNone/>
            </a:pPr>
            <a:r>
              <a:rPr lang="en-US" altLang="zh-CN" sz="4700" dirty="0"/>
              <a:t>return {};</a:t>
            </a:r>
          </a:p>
          <a:p>
            <a:pPr marL="0" indent="0">
              <a:buNone/>
            </a:pPr>
            <a:r>
              <a:rPr lang="en-US" altLang="zh-CN" sz="4700" dirty="0"/>
              <a:t>}};</a:t>
            </a:r>
          </a:p>
          <a:p>
            <a:pPr marL="0" indent="0">
              <a:buNone/>
            </a:pPr>
            <a:r>
              <a:rPr lang="en-US" altLang="zh-CN" sz="4700" dirty="0"/>
              <a:t>&lt;/script&gt;</a:t>
            </a:r>
          </a:p>
          <a:p>
            <a:pPr marL="0" indent="0">
              <a:buNone/>
            </a:pPr>
            <a:r>
              <a:rPr lang="en-US" altLang="zh-CN" sz="4700" dirty="0"/>
              <a:t/>
            </a:r>
            <a:br>
              <a:rPr lang="en-US" altLang="zh-CN" sz="4700" dirty="0"/>
            </a:br>
            <a:r>
              <a:rPr lang="en-US" altLang="zh-CN" sz="4700" dirty="0"/>
              <a:t>&lt;style scoped&gt;</a:t>
            </a:r>
            <a:br>
              <a:rPr lang="en-US" altLang="zh-CN" sz="4700" dirty="0"/>
            </a:br>
            <a:r>
              <a:rPr lang="en-US" altLang="zh-CN" sz="4700" dirty="0"/>
              <a:t>&lt;/style&gt;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14475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577</Words>
  <Application>Microsoft Office PowerPoint</Application>
  <PresentationFormat>宽屏</PresentationFormat>
  <Paragraphs>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Wingdings</vt:lpstr>
      <vt:lpstr>Office 主题</vt:lpstr>
      <vt:lpstr>PowerPoint 演示文稿</vt:lpstr>
      <vt:lpstr>PowerPoint 演示文稿</vt:lpstr>
      <vt:lpstr>MVVM</vt:lpstr>
      <vt:lpstr>MVVM关键点</vt:lpstr>
      <vt:lpstr>MVVM优点</vt:lpstr>
      <vt:lpstr>PowerPoint 演示文稿</vt:lpstr>
      <vt:lpstr>自定义组件</vt:lpstr>
      <vt:lpstr>PowerPoint 演示文稿</vt:lpstr>
      <vt:lpstr>单文件组件</vt:lpstr>
      <vt:lpstr>PowerPoint 演示文稿</vt:lpstr>
      <vt:lpstr>PowerPoint 演示文稿</vt:lpstr>
      <vt:lpstr>安装Node.js</vt:lpstr>
      <vt:lpstr>WebPack</vt:lpstr>
      <vt:lpstr>Webpack</vt:lpstr>
      <vt:lpstr>命令</vt:lpstr>
      <vt:lpstr>学习方式</vt:lpstr>
      <vt:lpstr>作业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陈博</cp:lastModifiedBy>
  <cp:revision>274</cp:revision>
  <dcterms:created xsi:type="dcterms:W3CDTF">2016-03-31T10:33:00Z</dcterms:created>
  <dcterms:modified xsi:type="dcterms:W3CDTF">2018-04-23T10:17:01Z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