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76" r:id="rId3"/>
    <p:sldId id="405" r:id="rId4"/>
    <p:sldId id="406" r:id="rId5"/>
    <p:sldId id="297" r:id="rId6"/>
    <p:sldId id="404" r:id="rId7"/>
    <p:sldId id="447" r:id="rId8"/>
    <p:sldId id="448" r:id="rId9"/>
    <p:sldId id="450" r:id="rId10"/>
    <p:sldId id="449" r:id="rId11"/>
    <p:sldId id="451" r:id="rId12"/>
    <p:sldId id="452" r:id="rId13"/>
    <p:sldId id="453" r:id="rId14"/>
    <p:sldId id="444" r:id="rId15"/>
    <p:sldId id="445" r:id="rId16"/>
    <p:sldId id="446" r:id="rId17"/>
    <p:sldId id="299" r:id="rId18"/>
    <p:sldId id="429" r:id="rId19"/>
    <p:sldId id="430" r:id="rId20"/>
    <p:sldId id="431" r:id="rId21"/>
    <p:sldId id="432" r:id="rId22"/>
    <p:sldId id="353" r:id="rId23"/>
    <p:sldId id="433" r:id="rId24"/>
    <p:sldId id="434" r:id="rId25"/>
    <p:sldId id="435" r:id="rId26"/>
    <p:sldId id="436" r:id="rId27"/>
    <p:sldId id="437"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5745" y="1952711"/>
            <a:ext cx="7040880" cy="92202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JavaScript</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的部分特性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原型链</a:t>
            </a:r>
            <a:endParaRPr dirty="0">
              <a:sym typeface="+mn-ea"/>
            </a:endParaRPr>
          </a:p>
        </p:txBody>
      </p:sp>
      <p:sp>
        <p:nvSpPr>
          <p:cNvPr id="5" name="副标题 4"/>
          <p:cNvSpPr>
            <a:spLocks noGrp="1"/>
          </p:cNvSpPr>
          <p:nvPr>
            <p:ph type="subTitle" idx="1"/>
          </p:nvPr>
        </p:nvSpPr>
        <p:spPr/>
        <p:txBody>
          <a:bodyPr>
            <a:normAutofit fontScale="92500" lnSpcReduction="20000"/>
          </a:bodyPr>
          <a:lstStyle/>
          <a:p>
            <a:pPr>
              <a:lnSpc>
                <a:spcPct val="130000"/>
              </a:lnSpc>
            </a:pPr>
            <a:r>
              <a:rPr lang="zh-CN" altLang="en-US" sz="3600" dirty="0"/>
              <a:t> </a:t>
            </a:r>
            <a:r>
              <a:rPr lang="en-US" altLang="zh-CN" sz="3600" dirty="0"/>
              <a:t>JS</a:t>
            </a:r>
            <a:r>
              <a:rPr lang="zh-CN" altLang="en-US" sz="3600" dirty="0"/>
              <a:t>在创建对象（不论是普通对象还是函数对象）的时候，都有一个叫做</a:t>
            </a:r>
            <a:r>
              <a:rPr lang="en-US" altLang="zh-CN" sz="3600" dirty="0"/>
              <a:t>__proto__</a:t>
            </a:r>
            <a:r>
              <a:rPr lang="zh-CN" altLang="en-US" sz="3600" dirty="0"/>
              <a:t>的内置属性，用于指向创建它的函数对象的原型对象</a:t>
            </a:r>
            <a:r>
              <a:rPr lang="en-US" altLang="zh-CN" sz="3600" dirty="0"/>
              <a:t>prototype</a:t>
            </a:r>
            <a:r>
              <a:rPr lang="zh-CN" altLang="en-US" sz="3600" dirty="0" smtClean="0"/>
              <a:t>。</a:t>
            </a:r>
            <a:endParaRPr lang="en-US" altLang="zh-CN" sz="3600" dirty="0" smtClean="0"/>
          </a:p>
          <a:p>
            <a:pPr>
              <a:lnSpc>
                <a:spcPct val="130000"/>
              </a:lnSpc>
            </a:pPr>
            <a:r>
              <a:rPr lang="zh-CN" altLang="en-US" sz="3600" dirty="0"/>
              <a:t>原型和原型链是</a:t>
            </a:r>
            <a:r>
              <a:rPr lang="en-US" altLang="zh-CN" sz="3600" dirty="0"/>
              <a:t>JS</a:t>
            </a:r>
            <a:r>
              <a:rPr lang="zh-CN" altLang="en-US" sz="3600" dirty="0"/>
              <a:t>实现继承的一种</a:t>
            </a:r>
            <a:r>
              <a:rPr lang="zh-CN" altLang="en-US" sz="3600" dirty="0" smtClean="0"/>
              <a:t>模型</a:t>
            </a:r>
            <a:endParaRPr lang="en-US" altLang="zh-CN" sz="3600" dirty="0" smtClean="0"/>
          </a:p>
          <a:p>
            <a:pPr>
              <a:lnSpc>
                <a:spcPct val="130000"/>
              </a:lnSpc>
            </a:pPr>
            <a:r>
              <a:rPr lang="zh-CN" altLang="en-US" sz="3600" dirty="0"/>
              <a:t>原型链的形成是靠</a:t>
            </a:r>
            <a:r>
              <a:rPr lang="en-US" altLang="zh-CN" sz="3600" dirty="0"/>
              <a:t>_proto_</a:t>
            </a:r>
            <a:r>
              <a:rPr lang="zh-CN" altLang="en-US" sz="3600" dirty="0"/>
              <a:t>，而不是</a:t>
            </a:r>
            <a:r>
              <a:rPr lang="en-US" altLang="zh-CN" sz="3600" dirty="0" smtClean="0"/>
              <a:t>prototype</a:t>
            </a:r>
          </a:p>
          <a:p>
            <a:pPr>
              <a:lnSpc>
                <a:spcPct val="130000"/>
              </a:lnSpc>
            </a:pPr>
            <a:r>
              <a:rPr lang="zh-CN" altLang="en-US" sz="3600" dirty="0"/>
              <a:t>原型链的运行机制：从对象本身出发，沿着</a:t>
            </a:r>
            <a:r>
              <a:rPr lang="en-US" altLang="zh-CN" sz="3600" dirty="0"/>
              <a:t>__proto__</a:t>
            </a:r>
            <a:r>
              <a:rPr lang="zh-CN" altLang="en-US" sz="3600" dirty="0"/>
              <a:t>查找，直到找到属性名称相同的值</a:t>
            </a:r>
            <a:r>
              <a:rPr lang="en-US" altLang="zh-CN" sz="3600" dirty="0"/>
              <a:t>(</a:t>
            </a:r>
            <a:r>
              <a:rPr lang="zh-CN" altLang="en-US" sz="3600" dirty="0"/>
              <a:t>没有找到，则返回</a:t>
            </a:r>
            <a:r>
              <a:rPr lang="en-US" altLang="zh-CN" sz="3600" dirty="0"/>
              <a:t>undefined)</a:t>
            </a:r>
            <a:r>
              <a:rPr lang="zh-CN" altLang="en-US" sz="3600" dirty="0"/>
              <a:t>。</a:t>
            </a:r>
            <a:endParaRPr lang="zh-CN" altLang="en-US" sz="3600" dirty="0">
              <a:sym typeface="+mn-ea"/>
            </a:endParaRPr>
          </a:p>
        </p:txBody>
      </p:sp>
    </p:spTree>
    <p:extLst>
      <p:ext uri="{BB962C8B-B14F-4D97-AF65-F5344CB8AC3E}">
        <p14:creationId xmlns:p14="http://schemas.microsoft.com/office/powerpoint/2010/main" val="337156649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原型使用</a:t>
            </a:r>
            <a:endParaRPr dirty="0">
              <a:sym typeface="+mn-ea"/>
            </a:endParaRPr>
          </a:p>
        </p:txBody>
      </p:sp>
      <p:sp>
        <p:nvSpPr>
          <p:cNvPr id="5" name="副标题 4"/>
          <p:cNvSpPr>
            <a:spLocks noGrp="1"/>
          </p:cNvSpPr>
          <p:nvPr>
            <p:ph type="subTitle" idx="1"/>
          </p:nvPr>
        </p:nvSpPr>
        <p:spPr/>
        <p:txBody>
          <a:bodyPr>
            <a:normAutofit fontScale="92500" lnSpcReduction="20000"/>
          </a:bodyPr>
          <a:lstStyle/>
          <a:p>
            <a:pPr marL="0" indent="0">
              <a:lnSpc>
                <a:spcPct val="130000"/>
              </a:lnSpc>
              <a:buNone/>
            </a:pPr>
            <a:r>
              <a:rPr lang="en-US" altLang="zh-CN" sz="3600" dirty="0" smtClean="0">
                <a:sym typeface="+mn-ea"/>
              </a:rPr>
              <a:t>// </a:t>
            </a:r>
            <a:r>
              <a:rPr lang="zh-CN" altLang="en-US" sz="3600" dirty="0" smtClean="0">
                <a:sym typeface="+mn-ea"/>
              </a:rPr>
              <a:t>多个全局方法，污染全局空间</a:t>
            </a:r>
            <a:r>
              <a:rPr lang="en-US" altLang="zh-CN" sz="3600" dirty="0" smtClean="0">
                <a:sym typeface="+mn-ea"/>
              </a:rPr>
              <a:t> </a:t>
            </a:r>
          </a:p>
          <a:p>
            <a:pPr marL="0" indent="0">
              <a:lnSpc>
                <a:spcPct val="130000"/>
              </a:lnSpc>
              <a:buNone/>
            </a:pPr>
            <a:r>
              <a:rPr lang="en-US" altLang="zh-CN" sz="3600" dirty="0" smtClean="0">
                <a:sym typeface="+mn-ea"/>
              </a:rPr>
              <a:t>function </a:t>
            </a:r>
            <a:r>
              <a:rPr lang="en-US" altLang="zh-CN" sz="3600" dirty="0">
                <a:sym typeface="+mn-ea"/>
              </a:rPr>
              <a:t>add(x, y) {</a:t>
            </a:r>
          </a:p>
          <a:p>
            <a:pPr marL="0" indent="0">
              <a:lnSpc>
                <a:spcPct val="130000"/>
              </a:lnSpc>
              <a:buNone/>
            </a:pPr>
            <a:r>
              <a:rPr lang="en-US" altLang="zh-CN" sz="3600" dirty="0">
                <a:sym typeface="+mn-ea"/>
              </a:rPr>
              <a:t>            return x + y;</a:t>
            </a:r>
          </a:p>
          <a:p>
            <a:pPr marL="0" indent="0">
              <a:lnSpc>
                <a:spcPct val="130000"/>
              </a:lnSpc>
              <a:buNone/>
            </a:pPr>
            <a:r>
              <a:rPr lang="en-US" altLang="zh-CN" sz="3600" dirty="0" smtClean="0">
                <a:sym typeface="+mn-ea"/>
              </a:rPr>
              <a:t>}</a:t>
            </a:r>
            <a:endParaRPr lang="en-US" altLang="zh-CN" sz="3600" dirty="0">
              <a:sym typeface="+mn-ea"/>
            </a:endParaRPr>
          </a:p>
          <a:p>
            <a:pPr marL="0" indent="0">
              <a:lnSpc>
                <a:spcPct val="130000"/>
              </a:lnSpc>
              <a:buNone/>
            </a:pPr>
            <a:r>
              <a:rPr lang="en-US" altLang="zh-CN" sz="3600" dirty="0" smtClean="0">
                <a:sym typeface="+mn-ea"/>
              </a:rPr>
              <a:t>function </a:t>
            </a:r>
            <a:r>
              <a:rPr lang="en-US" altLang="zh-CN" sz="3600" dirty="0">
                <a:sym typeface="+mn-ea"/>
              </a:rPr>
              <a:t>subtract(x, y) {</a:t>
            </a:r>
          </a:p>
          <a:p>
            <a:pPr marL="0" indent="0">
              <a:lnSpc>
                <a:spcPct val="130000"/>
              </a:lnSpc>
              <a:buNone/>
            </a:pPr>
            <a:r>
              <a:rPr lang="en-US" altLang="zh-CN" sz="3600" dirty="0" smtClean="0">
                <a:sym typeface="+mn-ea"/>
              </a:rPr>
              <a:t>   return </a:t>
            </a:r>
            <a:r>
              <a:rPr lang="en-US" altLang="zh-CN" sz="3600" dirty="0">
                <a:sym typeface="+mn-ea"/>
              </a:rPr>
              <a:t>x - y;</a:t>
            </a:r>
          </a:p>
          <a:p>
            <a:pPr marL="0" indent="0">
              <a:lnSpc>
                <a:spcPct val="130000"/>
              </a:lnSpc>
              <a:buNone/>
            </a:pPr>
            <a:r>
              <a:rPr lang="en-US" altLang="zh-CN" sz="3600" dirty="0" smtClean="0">
                <a:sym typeface="+mn-ea"/>
              </a:rPr>
              <a:t>}</a:t>
            </a:r>
          </a:p>
          <a:p>
            <a:pPr marL="0" indent="0">
              <a:lnSpc>
                <a:spcPct val="130000"/>
              </a:lnSpc>
              <a:buNone/>
            </a:pPr>
            <a:endParaRPr lang="en-US" altLang="zh-CN" sz="3600" dirty="0" smtClean="0">
              <a:sym typeface="+mn-ea"/>
            </a:endParaRPr>
          </a:p>
          <a:p>
            <a:pPr marL="0" indent="0">
              <a:lnSpc>
                <a:spcPct val="130000"/>
              </a:lnSpc>
              <a:buNone/>
            </a:pPr>
            <a:endParaRPr lang="zh-CN" altLang="en-US" sz="3600" dirty="0">
              <a:sym typeface="+mn-ea"/>
            </a:endParaRPr>
          </a:p>
        </p:txBody>
      </p:sp>
    </p:spTree>
    <p:extLst>
      <p:ext uri="{BB962C8B-B14F-4D97-AF65-F5344CB8AC3E}">
        <p14:creationId xmlns:p14="http://schemas.microsoft.com/office/powerpoint/2010/main" val="7014736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07818"/>
            <a:ext cx="10817860" cy="6180612"/>
          </a:xfrm>
        </p:spPr>
        <p:txBody>
          <a:bodyPr>
            <a:normAutofit fontScale="92500" lnSpcReduction="20000"/>
          </a:bodyPr>
          <a:lstStyle/>
          <a:p>
            <a:pPr marL="0" indent="0">
              <a:lnSpc>
                <a:spcPct val="130000"/>
              </a:lnSpc>
              <a:buNone/>
            </a:pPr>
            <a:r>
              <a:rPr lang="en-US" altLang="zh-CN" sz="3600" dirty="0" err="1">
                <a:sym typeface="+mn-ea"/>
              </a:rPr>
              <a:t>var</a:t>
            </a:r>
            <a:r>
              <a:rPr lang="en-US" altLang="zh-CN" sz="3600" dirty="0">
                <a:sym typeface="+mn-ea"/>
              </a:rPr>
              <a:t> </a:t>
            </a:r>
            <a:r>
              <a:rPr lang="en-US" altLang="zh-CN" sz="3600" dirty="0" smtClean="0">
                <a:sym typeface="+mn-ea"/>
              </a:rPr>
              <a:t>Calculator </a:t>
            </a:r>
            <a:r>
              <a:rPr lang="en-US" altLang="zh-CN" sz="3600" dirty="0">
                <a:sym typeface="+mn-ea"/>
              </a:rPr>
              <a:t>= function () </a:t>
            </a:r>
            <a:r>
              <a:rPr lang="en-US" altLang="zh-CN" sz="3600" dirty="0" smtClean="0">
                <a:sym typeface="+mn-ea"/>
              </a:rPr>
              <a:t>{};</a:t>
            </a:r>
          </a:p>
          <a:p>
            <a:pPr marL="0" indent="0">
              <a:lnSpc>
                <a:spcPct val="130000"/>
              </a:lnSpc>
              <a:buNone/>
            </a:pPr>
            <a:r>
              <a:rPr lang="en-US" altLang="zh-CN" sz="3600" dirty="0" smtClean="0">
                <a:sym typeface="+mn-ea"/>
              </a:rPr>
              <a:t>// </a:t>
            </a:r>
            <a:r>
              <a:rPr lang="zh-CN" altLang="en-US" sz="3600" dirty="0" smtClean="0">
                <a:sym typeface="+mn-ea"/>
              </a:rPr>
              <a:t>使用</a:t>
            </a:r>
            <a:r>
              <a:rPr lang="zh-CN" altLang="en-US" sz="3600" dirty="0">
                <a:sym typeface="+mn-ea"/>
              </a:rPr>
              <a:t>原型给</a:t>
            </a:r>
            <a:r>
              <a:rPr lang="en-US" altLang="zh-CN" sz="3600" dirty="0" err="1">
                <a:sym typeface="+mn-ea"/>
              </a:rPr>
              <a:t>BaseCalculator</a:t>
            </a:r>
            <a:r>
              <a:rPr lang="zh-CN" altLang="en-US" sz="3600" dirty="0">
                <a:sym typeface="+mn-ea"/>
              </a:rPr>
              <a:t>扩展</a:t>
            </a:r>
            <a:r>
              <a:rPr lang="en-US" altLang="zh-CN" sz="3600" dirty="0">
                <a:sym typeface="+mn-ea"/>
              </a:rPr>
              <a:t>2</a:t>
            </a:r>
            <a:r>
              <a:rPr lang="zh-CN" altLang="en-US" sz="3600" dirty="0">
                <a:sym typeface="+mn-ea"/>
              </a:rPr>
              <a:t>个对象方法</a:t>
            </a:r>
          </a:p>
          <a:p>
            <a:pPr marL="0" indent="0">
              <a:lnSpc>
                <a:spcPct val="130000"/>
              </a:lnSpc>
              <a:buNone/>
            </a:pPr>
            <a:r>
              <a:rPr lang="en-US" altLang="zh-CN" sz="3600" dirty="0" err="1" smtClean="0">
                <a:sym typeface="+mn-ea"/>
              </a:rPr>
              <a:t>Calculator.prototype.add</a:t>
            </a:r>
            <a:r>
              <a:rPr lang="en-US" altLang="zh-CN" sz="3600" dirty="0" smtClean="0">
                <a:sym typeface="+mn-ea"/>
              </a:rPr>
              <a:t> </a:t>
            </a:r>
            <a:r>
              <a:rPr lang="en-US" altLang="zh-CN" sz="3600" dirty="0">
                <a:sym typeface="+mn-ea"/>
              </a:rPr>
              <a:t>= function (x, y) {</a:t>
            </a:r>
          </a:p>
          <a:p>
            <a:pPr marL="0" indent="0">
              <a:lnSpc>
                <a:spcPct val="130000"/>
              </a:lnSpc>
              <a:buNone/>
            </a:pPr>
            <a:r>
              <a:rPr lang="en-US" altLang="zh-CN" sz="3600" dirty="0">
                <a:sym typeface="+mn-ea"/>
              </a:rPr>
              <a:t>    return x + y;</a:t>
            </a:r>
          </a:p>
          <a:p>
            <a:pPr marL="0" indent="0">
              <a:lnSpc>
                <a:spcPct val="130000"/>
              </a:lnSpc>
              <a:buNone/>
            </a:pPr>
            <a:r>
              <a:rPr lang="en-US" altLang="zh-CN" sz="3600" dirty="0" smtClean="0">
                <a:sym typeface="+mn-ea"/>
              </a:rPr>
              <a:t>};</a:t>
            </a:r>
            <a:endParaRPr lang="en-US" altLang="zh-CN" sz="3600" dirty="0">
              <a:sym typeface="+mn-ea"/>
            </a:endParaRPr>
          </a:p>
          <a:p>
            <a:pPr marL="0" indent="0">
              <a:lnSpc>
                <a:spcPct val="130000"/>
              </a:lnSpc>
              <a:buNone/>
            </a:pPr>
            <a:r>
              <a:rPr lang="en-US" altLang="zh-CN" sz="3600" dirty="0" err="1" smtClean="0">
                <a:sym typeface="+mn-ea"/>
              </a:rPr>
              <a:t>Calculator.prototype.subtract</a:t>
            </a:r>
            <a:r>
              <a:rPr lang="en-US" altLang="zh-CN" sz="3600" dirty="0" smtClean="0">
                <a:sym typeface="+mn-ea"/>
              </a:rPr>
              <a:t> </a:t>
            </a:r>
            <a:r>
              <a:rPr lang="en-US" altLang="zh-CN" sz="3600" dirty="0">
                <a:sym typeface="+mn-ea"/>
              </a:rPr>
              <a:t>= function (x, y) {</a:t>
            </a:r>
          </a:p>
          <a:p>
            <a:pPr marL="0" indent="0">
              <a:lnSpc>
                <a:spcPct val="130000"/>
              </a:lnSpc>
              <a:buNone/>
            </a:pPr>
            <a:r>
              <a:rPr lang="en-US" altLang="zh-CN" sz="3600" dirty="0">
                <a:sym typeface="+mn-ea"/>
              </a:rPr>
              <a:t>    return x - y;</a:t>
            </a:r>
          </a:p>
          <a:p>
            <a:pPr marL="0" indent="0">
              <a:lnSpc>
                <a:spcPct val="130000"/>
              </a:lnSpc>
              <a:buNone/>
            </a:pPr>
            <a:r>
              <a:rPr lang="en-US" altLang="zh-CN" sz="3600" dirty="0" smtClean="0">
                <a:sym typeface="+mn-ea"/>
              </a:rPr>
              <a:t>};</a:t>
            </a:r>
          </a:p>
          <a:p>
            <a:pPr marL="0" indent="0">
              <a:lnSpc>
                <a:spcPct val="130000"/>
              </a:lnSpc>
              <a:buNone/>
            </a:pPr>
            <a:r>
              <a:rPr lang="en-US" altLang="zh-CN" sz="3600" dirty="0">
                <a:sym typeface="+mn-ea"/>
              </a:rPr>
              <a:t>new Calculator().add(11, 3) </a:t>
            </a:r>
            <a:endParaRPr lang="en-US" altLang="zh-CN" sz="3600" dirty="0" smtClean="0">
              <a:sym typeface="+mn-ea"/>
            </a:endParaRPr>
          </a:p>
          <a:p>
            <a:pPr marL="0" indent="0">
              <a:lnSpc>
                <a:spcPct val="130000"/>
              </a:lnSpc>
              <a:buNone/>
            </a:pPr>
            <a:endParaRPr lang="zh-CN" altLang="en-US" sz="3600" dirty="0">
              <a:sym typeface="+mn-ea"/>
            </a:endParaRPr>
          </a:p>
        </p:txBody>
      </p:sp>
    </p:spTree>
    <p:extLst>
      <p:ext uri="{BB962C8B-B14F-4D97-AF65-F5344CB8AC3E}">
        <p14:creationId xmlns:p14="http://schemas.microsoft.com/office/powerpoint/2010/main" val="564167582"/>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07818"/>
            <a:ext cx="10817860" cy="6180612"/>
          </a:xfrm>
        </p:spPr>
        <p:txBody>
          <a:bodyPr>
            <a:normAutofit/>
          </a:bodyPr>
          <a:lstStyle/>
          <a:p>
            <a:pPr marL="0" indent="0">
              <a:buNone/>
            </a:pPr>
            <a:r>
              <a:rPr lang="en-US" altLang="zh-CN" sz="3600" dirty="0" smtClean="0"/>
              <a:t>// </a:t>
            </a:r>
            <a:r>
              <a:rPr lang="zh-CN" altLang="en-US" sz="3600" dirty="0" smtClean="0"/>
              <a:t>扩展</a:t>
            </a:r>
            <a:r>
              <a:rPr lang="en-US" altLang="zh-CN" sz="3600" dirty="0" smtClean="0"/>
              <a:t>JS</a:t>
            </a:r>
            <a:r>
              <a:rPr lang="zh-CN" altLang="en-US" sz="3600" dirty="0" smtClean="0"/>
              <a:t>对象的方法</a:t>
            </a:r>
            <a:endParaRPr lang="en-US" altLang="zh-CN" sz="3600" dirty="0" smtClean="0"/>
          </a:p>
          <a:p>
            <a:pPr marL="0" indent="0">
              <a:buNone/>
            </a:pPr>
            <a:r>
              <a:rPr lang="en-US" altLang="zh-CN" sz="3600" dirty="0" err="1" smtClean="0"/>
              <a:t>Array.prototype.getFirst</a:t>
            </a:r>
            <a:r>
              <a:rPr lang="en-US" altLang="zh-CN" sz="3600" dirty="0" smtClean="0"/>
              <a:t> </a:t>
            </a:r>
            <a:r>
              <a:rPr lang="en-US" altLang="zh-CN" sz="3600" dirty="0"/>
              <a:t>= function </a:t>
            </a:r>
            <a:r>
              <a:rPr lang="en-US" altLang="zh-CN" sz="3600" dirty="0" smtClean="0"/>
              <a:t>() {</a:t>
            </a:r>
          </a:p>
          <a:p>
            <a:pPr marL="0" indent="0">
              <a:buNone/>
            </a:pPr>
            <a:r>
              <a:rPr lang="en-US" altLang="zh-CN" sz="3600" dirty="0" smtClean="0"/>
              <a:t>if (</a:t>
            </a:r>
            <a:r>
              <a:rPr lang="en-US" altLang="zh-CN" sz="3600" dirty="0" err="1" smtClean="0"/>
              <a:t>this.length</a:t>
            </a:r>
            <a:r>
              <a:rPr lang="en-US" altLang="zh-CN" sz="3600" dirty="0" smtClean="0"/>
              <a:t>&gt; 0) {</a:t>
            </a:r>
          </a:p>
          <a:p>
            <a:pPr marL="0" indent="0">
              <a:buNone/>
            </a:pPr>
            <a:r>
              <a:rPr lang="en-US" altLang="zh-CN" sz="3600" dirty="0" smtClean="0"/>
              <a:t>	return this[0];</a:t>
            </a:r>
            <a:endParaRPr lang="en-US" altLang="zh-CN" sz="3600" dirty="0"/>
          </a:p>
          <a:p>
            <a:pPr marL="0" indent="0">
              <a:buNone/>
            </a:pPr>
            <a:r>
              <a:rPr lang="en-US" altLang="zh-CN" sz="3600" dirty="0" smtClean="0"/>
              <a:t>}</a:t>
            </a:r>
          </a:p>
          <a:p>
            <a:pPr marL="0" indent="0">
              <a:buNone/>
            </a:pPr>
            <a:r>
              <a:rPr lang="en-US" altLang="zh-CN" sz="3600" dirty="0" smtClean="0"/>
              <a:t>};</a:t>
            </a:r>
            <a:endParaRPr lang="en-US" altLang="zh-CN" sz="3600" dirty="0"/>
          </a:p>
          <a:p>
            <a:pPr marL="0" indent="0">
              <a:lnSpc>
                <a:spcPct val="130000"/>
              </a:lnSpc>
              <a:buNone/>
            </a:pPr>
            <a:r>
              <a:rPr lang="en-US" altLang="zh-CN" sz="3600" dirty="0">
                <a:sym typeface="+mn-ea"/>
              </a:rPr>
              <a:t>[2,3,4].</a:t>
            </a:r>
            <a:r>
              <a:rPr lang="en-US" altLang="zh-CN" sz="3600" dirty="0" err="1">
                <a:sym typeface="+mn-ea"/>
              </a:rPr>
              <a:t>getFirst</a:t>
            </a:r>
            <a:r>
              <a:rPr lang="en-US" altLang="zh-CN" sz="3600" dirty="0" smtClean="0">
                <a:sym typeface="+mn-ea"/>
              </a:rPr>
              <a:t>();</a:t>
            </a:r>
            <a:endParaRPr lang="zh-CN" altLang="en-US" sz="3600" dirty="0">
              <a:sym typeface="+mn-ea"/>
            </a:endParaRPr>
          </a:p>
        </p:txBody>
      </p:sp>
    </p:spTree>
    <p:extLst>
      <p:ext uri="{BB962C8B-B14F-4D97-AF65-F5344CB8AC3E}">
        <p14:creationId xmlns:p14="http://schemas.microsoft.com/office/powerpoint/2010/main" val="176825764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JS</a:t>
            </a:r>
            <a:r>
              <a:rPr lang="zh-CN" altLang="en-US" sz="4000" dirty="0">
                <a:solidFill>
                  <a:schemeClr val="bg1"/>
                </a:solidFill>
                <a:sym typeface="+mn-ea"/>
              </a:rPr>
              <a:t>运行环境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a:t>Trident</a:t>
                      </a:r>
                    </a:p>
                  </a:txBody>
                  <a:tcPr/>
                </a:tc>
              </a:tr>
              <a:tr h="1305560">
                <a:tc>
                  <a:txBody>
                    <a:bodyPr/>
                    <a:lstStyle/>
                    <a:p>
                      <a:pPr algn="ctr">
                        <a:buNone/>
                      </a:pPr>
                      <a:r>
                        <a:rPr lang="zh-CN" altLang="en-US" sz="2800"/>
                        <a:t>Chrome(google)</a:t>
                      </a:r>
                    </a:p>
                  </a:txBody>
                  <a:tcPr/>
                </a:tc>
                <a:tc>
                  <a:txBody>
                    <a:bodyPr/>
                    <a:lstStyle/>
                    <a:p>
                      <a:pPr algn="ctr">
                        <a:buNone/>
                      </a:pPr>
                      <a:r>
                        <a:rPr lang="zh-CN" altLang="en-US" sz="2800"/>
                        <a:t>V8</a:t>
                      </a:r>
                    </a:p>
                  </a:txBody>
                  <a:tcPr/>
                </a:tc>
                <a:tc>
                  <a:txBody>
                    <a:bodyPr/>
                    <a:lstStyle/>
                    <a:p>
                      <a:pPr algn="ctr">
                        <a:buNone/>
                      </a:pPr>
                      <a:r>
                        <a:rPr lang="zh-CN" altLang="en-US" sz="280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a:t>Gecko</a:t>
                      </a: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单线程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Javascript是单线程执行</a:t>
            </a:r>
          </a:p>
        </p:txBody>
      </p:sp>
      <p:sp>
        <p:nvSpPr>
          <p:cNvPr id="3" name="副标题 2"/>
          <p:cNvSpPr>
            <a:spLocks noGrp="1"/>
          </p:cNvSpPr>
          <p:nvPr>
            <p:ph type="subTitle" idx="1"/>
          </p:nvPr>
        </p:nvSpPr>
        <p:spPr/>
        <p:txBody>
          <a:bodyPr>
            <a:normAutofit fontScale="82500" lnSpcReduction="20000"/>
          </a:bodyPr>
          <a:lstStyle/>
          <a:p>
            <a:pPr marL="0" indent="0">
              <a:buNone/>
            </a:pPr>
            <a:r>
              <a:rPr lang="zh-CN" altLang="en-US"/>
              <a:t>function </a:t>
            </a:r>
            <a:r>
              <a:rPr lang="en-US" altLang="zh-CN"/>
              <a:t>test</a:t>
            </a:r>
            <a:r>
              <a:rPr lang="zh-CN" altLang="en-US"/>
              <a:t>() {</a:t>
            </a:r>
          </a:p>
          <a:p>
            <a:pPr marL="0" indent="0">
              <a:buNone/>
            </a:pPr>
            <a:r>
              <a:rPr lang="zh-CN" altLang="en-US"/>
              <a:t>  console.log(</a:t>
            </a:r>
            <a:r>
              <a:rPr lang="en-US" altLang="zh-CN"/>
              <a:t>1</a:t>
            </a:r>
            <a:r>
              <a:rPr lang="zh-CN" altLang="en-US"/>
              <a:t>);</a:t>
            </a:r>
          </a:p>
          <a:p>
            <a:pPr marL="0" indent="0">
              <a:buNone/>
            </a:pPr>
            <a:r>
              <a:rPr lang="zh-CN" altLang="en-US"/>
              <a:t>  setTimeout((function(){ console.log( </a:t>
            </a:r>
            <a:r>
              <a:rPr lang="en-US" altLang="zh-CN"/>
              <a:t>2</a:t>
            </a:r>
            <a:r>
              <a:rPr lang="zh-CN" altLang="en-US"/>
              <a:t> ); } ), 0);</a:t>
            </a:r>
          </a:p>
          <a:p>
            <a:pPr marL="0" indent="0">
              <a:buNone/>
            </a:pPr>
            <a:r>
              <a:rPr lang="zh-CN" altLang="en-US">
                <a:sym typeface="+mn-ea"/>
              </a:rPr>
              <a:t>  console.log(</a:t>
            </a:r>
            <a:r>
              <a:rPr lang="en-US" altLang="zh-CN">
                <a:sym typeface="+mn-ea"/>
              </a:rPr>
              <a:t>3</a:t>
            </a:r>
            <a:r>
              <a:rPr lang="zh-CN" altLang="en-US">
                <a:sym typeface="+mn-ea"/>
              </a:rPr>
              <a:t>);</a:t>
            </a:r>
            <a:endParaRPr lang="zh-CN" altLang="en-US"/>
          </a:p>
          <a:p>
            <a:pPr marL="0" indent="0">
              <a:buNone/>
            </a:pPr>
            <a:r>
              <a:rPr lang="zh-CN" altLang="en-US"/>
              <a:t>}</a:t>
            </a:r>
          </a:p>
          <a:p>
            <a:pPr marL="0" indent="0">
              <a:buNone/>
            </a:pPr>
            <a:r>
              <a:rPr lang="zh-CN" altLang="en-US"/>
              <a:t>for (var i = 0; i &lt; 1000; i++) {</a:t>
            </a:r>
          </a:p>
          <a:p>
            <a:pPr marL="0" indent="0">
              <a:buNone/>
            </a:pPr>
            <a:r>
              <a:rPr lang="zh-CN" altLang="en-US"/>
              <a:t>  </a:t>
            </a:r>
            <a:r>
              <a:rPr lang="en-US" altLang="zh-CN">
                <a:sym typeface="+mn-ea"/>
              </a:rPr>
              <a:t>test</a:t>
            </a:r>
            <a:r>
              <a:rPr lang="zh-CN" altLang="en-US"/>
              <a:t>();</a:t>
            </a:r>
          </a:p>
          <a:p>
            <a:pPr marL="0" indent="0">
              <a:buNone/>
            </a:pPr>
            <a:r>
              <a:rPr lang="zh-CN" altLang="en-US"/>
              <a:t>}</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51155"/>
            <a:ext cx="10817860" cy="6137275"/>
          </a:xfrm>
        </p:spPr>
        <p:txBody>
          <a:bodyPr/>
          <a:lstStyle/>
          <a:p>
            <a:r>
              <a:rPr lang="zh-CN" altLang="en-US"/>
              <a:t>JS运行在浏览器中，是单线程的，每个window一个JS线程，在某个特定的时刻只有特定的代码能够被执行，并阻塞其它的代码</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51155"/>
            <a:ext cx="10817860" cy="6137275"/>
          </a:xfrm>
        </p:spPr>
        <p:txBody>
          <a:bodyPr>
            <a:normAutofit fontScale="92500"/>
          </a:bodyPr>
          <a:lstStyle/>
          <a:p>
            <a:pPr marL="742950" indent="-742950"/>
            <a:r>
              <a:rPr lang="zh-CN" altLang="en-US"/>
              <a:t>而浏览器是事件驱动的（Event driven），浏览器中很多行为是异步（Asynchronized）的，当异步事件发生时，如鼠标点击事件、定时器触发事件、XMLHttpRequest完成回调触发等，将他们放入执行队列， 只有前面的处理完毕了，空闲了才会执行这个事件</a:t>
            </a:r>
          </a:p>
          <a:p>
            <a:pPr marL="742950" indent="-742950"/>
            <a:r>
              <a:rPr lang="zh-CN" altLang="en-US"/>
              <a:t>浏览器有一个内部大消息循环，Event Loop（事件循环），会轮询大的事件队列并处理事件</a:t>
            </a:r>
          </a:p>
          <a:p>
            <a:pPr marL="742950" indent="-742950"/>
            <a:endParaRPr lang="zh-CN" altLang="en-US"/>
          </a:p>
          <a:p>
            <a:pPr marL="0" indent="0">
              <a:buNone/>
            </a:pPr>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浏览器不是单线程的</a:t>
            </a:r>
          </a:p>
        </p:txBody>
      </p:sp>
      <p:sp>
        <p:nvSpPr>
          <p:cNvPr id="3" name="副标题 2"/>
          <p:cNvSpPr>
            <a:spLocks noGrp="1"/>
          </p:cNvSpPr>
          <p:nvPr>
            <p:ph type="subTitle" idx="1"/>
          </p:nvPr>
        </p:nvSpPr>
        <p:spPr/>
        <p:txBody>
          <a:bodyPr>
            <a:normAutofit fontScale="87500" lnSpcReduction="20000"/>
          </a:bodyPr>
          <a:lstStyle/>
          <a:p>
            <a:pPr marL="0" indent="0">
              <a:buNone/>
            </a:pPr>
            <a:r>
              <a:rPr lang="zh-CN" altLang="en-US"/>
              <a:t>浏览器不是单线程的，例如Webkit或是Gecko引擎，都可能有如下线程：</a:t>
            </a:r>
          </a:p>
          <a:p>
            <a:pPr marL="0" indent="0">
              <a:buNone/>
            </a:pPr>
            <a:r>
              <a:rPr lang="zh-CN" altLang="en-US"/>
              <a:t>- javascript引擎线程</a:t>
            </a:r>
          </a:p>
          <a:p>
            <a:pPr marL="0" indent="0">
              <a:buNone/>
            </a:pPr>
            <a:r>
              <a:rPr lang="zh-CN" altLang="en-US"/>
              <a:t>- 界面渲染线程</a:t>
            </a:r>
          </a:p>
          <a:p>
            <a:pPr marL="0" indent="0">
              <a:buNone/>
            </a:pPr>
            <a:r>
              <a:rPr lang="zh-CN" altLang="en-US"/>
              <a:t>- 浏览器事件触发线程</a:t>
            </a:r>
          </a:p>
          <a:p>
            <a:pPr marL="0" indent="0">
              <a:buNone/>
            </a:pPr>
            <a:r>
              <a:rPr lang="zh-CN" altLang="en-US"/>
              <a:t>- Http请求线程</a:t>
            </a:r>
          </a:p>
          <a:p>
            <a:pPr marL="0" indent="0">
              <a:buNone/>
            </a:pPr>
            <a:r>
              <a:rPr lang="zh-CN" altLang="en-US"/>
              <a:t>- 浏览器会有单独的线程去 轮询 浏览器内部大消息循环</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setTimeout(func, 0)为什么有时候有用？</a:t>
            </a:r>
          </a:p>
        </p:txBody>
      </p:sp>
      <p:sp>
        <p:nvSpPr>
          <p:cNvPr id="3" name="副标题 2"/>
          <p:cNvSpPr>
            <a:spLocks noGrp="1"/>
          </p:cNvSpPr>
          <p:nvPr>
            <p:ph type="subTitle" idx="1"/>
          </p:nvPr>
        </p:nvSpPr>
        <p:spPr/>
        <p:txBody>
          <a:bodyPr>
            <a:normAutofit/>
          </a:bodyPr>
          <a:lstStyle/>
          <a:p>
            <a:r>
              <a:t>告诉js引擎，在0ms以后把func放到主事件队列中，等待当前的代码执行完毕再执行</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原型</a:t>
            </a:r>
            <a:endParaRPr dirty="0">
              <a:sym typeface="+mn-ea"/>
            </a:endParaRPr>
          </a:p>
        </p:txBody>
      </p:sp>
      <p:sp>
        <p:nvSpPr>
          <p:cNvPr id="5" name="副标题 4"/>
          <p:cNvSpPr>
            <a:spLocks noGrp="1"/>
          </p:cNvSpPr>
          <p:nvPr>
            <p:ph type="subTitle" idx="1"/>
          </p:nvPr>
        </p:nvSpPr>
        <p:spPr/>
        <p:txBody>
          <a:bodyPr>
            <a:normAutofit fontScale="92500"/>
          </a:bodyPr>
          <a:lstStyle/>
          <a:p>
            <a:pPr>
              <a:lnSpc>
                <a:spcPct val="130000"/>
              </a:lnSpc>
            </a:pPr>
            <a:r>
              <a:rPr lang="en-US" altLang="zh-CN" sz="3200" dirty="0" smtClean="0"/>
              <a:t>JS</a:t>
            </a:r>
            <a:r>
              <a:rPr lang="zh-CN" altLang="en-US" sz="3200" dirty="0" smtClean="0"/>
              <a:t>所有</a:t>
            </a:r>
            <a:r>
              <a:rPr lang="zh-CN" altLang="en-US" sz="3200" dirty="0"/>
              <a:t>的函数都有一个</a:t>
            </a:r>
            <a:r>
              <a:rPr lang="en-US" altLang="zh-CN" sz="3200" dirty="0"/>
              <a:t>prototype</a:t>
            </a:r>
            <a:r>
              <a:rPr lang="zh-CN" altLang="en-US" sz="3200" dirty="0"/>
              <a:t>属性，这个属性引用了一个对象，即原型对象，也简称原型。</a:t>
            </a:r>
            <a:r>
              <a:rPr lang="zh-CN" altLang="en-US" sz="3600" dirty="0"/>
              <a:t> </a:t>
            </a:r>
            <a:endParaRPr lang="en-US" altLang="zh-CN" sz="3600" dirty="0" smtClean="0"/>
          </a:p>
          <a:p>
            <a:pPr>
              <a:lnSpc>
                <a:spcPct val="130000"/>
              </a:lnSpc>
            </a:pPr>
            <a:r>
              <a:rPr lang="zh-CN" altLang="en-US" sz="3600" dirty="0" smtClean="0"/>
              <a:t>普通</a:t>
            </a:r>
            <a:r>
              <a:rPr lang="zh-CN" altLang="en-US" sz="3600" dirty="0"/>
              <a:t>对象没有</a:t>
            </a:r>
            <a:r>
              <a:rPr lang="en-US" altLang="zh-CN" sz="3600" dirty="0"/>
              <a:t>prototype,</a:t>
            </a:r>
            <a:r>
              <a:rPr lang="zh-CN" altLang="en-US" sz="3600" dirty="0"/>
              <a:t>但有</a:t>
            </a:r>
            <a:r>
              <a:rPr lang="en-US" altLang="zh-CN" sz="3600" dirty="0"/>
              <a:t>__proto__</a:t>
            </a:r>
            <a:r>
              <a:rPr lang="zh-CN" altLang="en-US" sz="3600" dirty="0"/>
              <a:t>属性</a:t>
            </a:r>
            <a:r>
              <a:rPr lang="zh-CN" altLang="en-US" sz="3600" dirty="0" smtClean="0"/>
              <a:t>。</a:t>
            </a:r>
            <a:endParaRPr lang="en-US" altLang="zh-CN" sz="3600" dirty="0" smtClean="0"/>
          </a:p>
          <a:p>
            <a:pPr>
              <a:lnSpc>
                <a:spcPct val="130000"/>
              </a:lnSpc>
            </a:pPr>
            <a:r>
              <a:rPr lang="zh-CN" altLang="en-US" sz="3600" dirty="0"/>
              <a:t>当一个函数被用作构造函数来创建实例时，这个函数的</a:t>
            </a:r>
            <a:r>
              <a:rPr lang="en-US" altLang="zh-CN" sz="3600" dirty="0"/>
              <a:t>prototype</a:t>
            </a:r>
            <a:r>
              <a:rPr lang="zh-CN" altLang="en-US" sz="3600" dirty="0"/>
              <a:t>属性值会被作为原型赋值给所有对象实例（也就是设置 实例</a:t>
            </a:r>
            <a:r>
              <a:rPr lang="zh-CN" altLang="en-US" sz="3600" dirty="0" smtClean="0"/>
              <a:t>的</a:t>
            </a:r>
            <a:r>
              <a:rPr lang="en-US" altLang="zh-CN" sz="3600" dirty="0" smtClean="0"/>
              <a:t>__</a:t>
            </a:r>
            <a:r>
              <a:rPr lang="en-US" altLang="zh-CN" sz="3600" dirty="0"/>
              <a:t>proto</a:t>
            </a:r>
            <a:r>
              <a:rPr lang="en-US" altLang="zh-CN" sz="3600" dirty="0" smtClean="0"/>
              <a:t>__</a:t>
            </a:r>
            <a:r>
              <a:rPr lang="zh-CN" altLang="en-US" sz="3600" dirty="0" smtClean="0"/>
              <a:t>属性</a:t>
            </a:r>
            <a:r>
              <a:rPr lang="zh-CN" altLang="en-US" sz="3600" dirty="0"/>
              <a:t>），也就是说，所有实例的原型引用的是函数的</a:t>
            </a:r>
            <a:r>
              <a:rPr lang="en-US" altLang="zh-CN" sz="3600" dirty="0"/>
              <a:t>prototype</a:t>
            </a:r>
            <a:r>
              <a:rPr lang="zh-CN" altLang="en-US" sz="3600" dirty="0"/>
              <a:t>属性。</a:t>
            </a:r>
            <a:endParaRPr lang="zh-CN" altLang="en-US" sz="3600" dirty="0">
              <a:sym typeface="+mn-ea"/>
            </a:endParaRPr>
          </a:p>
        </p:txBody>
      </p:sp>
    </p:spTree>
    <p:extLst>
      <p:ext uri="{BB962C8B-B14F-4D97-AF65-F5344CB8AC3E}">
        <p14:creationId xmlns:p14="http://schemas.microsoft.com/office/powerpoint/2010/main" val="1306726246"/>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80246"/>
            <a:ext cx="10817860" cy="6108184"/>
          </a:xfrm>
        </p:spPr>
        <p:txBody>
          <a:bodyPr>
            <a:normAutofit fontScale="92500" lnSpcReduction="10000"/>
          </a:bodyPr>
          <a:lstStyle/>
          <a:p>
            <a:pPr marL="0" indent="0">
              <a:lnSpc>
                <a:spcPct val="130000"/>
              </a:lnSpc>
              <a:buNone/>
            </a:pPr>
            <a:r>
              <a:rPr lang="en-US" altLang="zh-CN" sz="3600" dirty="0"/>
              <a:t> </a:t>
            </a:r>
            <a:r>
              <a:rPr lang="en-US" altLang="zh-CN" sz="3600" dirty="0" err="1"/>
              <a:t>var</a:t>
            </a:r>
            <a:r>
              <a:rPr lang="en-US" altLang="zh-CN" sz="3600" dirty="0"/>
              <a:t> person = function(name){</a:t>
            </a:r>
          </a:p>
          <a:p>
            <a:pPr marL="0" indent="0">
              <a:lnSpc>
                <a:spcPct val="130000"/>
              </a:lnSpc>
              <a:buNone/>
            </a:pPr>
            <a:r>
              <a:rPr lang="en-US" altLang="zh-CN" sz="3600" dirty="0"/>
              <a:t>	this.name = name</a:t>
            </a:r>
          </a:p>
          <a:p>
            <a:pPr marL="0" indent="0">
              <a:lnSpc>
                <a:spcPct val="130000"/>
              </a:lnSpc>
              <a:buNone/>
            </a:pPr>
            <a:r>
              <a:rPr lang="en-US" altLang="zh-CN" sz="3600" dirty="0"/>
              <a:t>  };</a:t>
            </a:r>
          </a:p>
          <a:p>
            <a:pPr marL="0" indent="0">
              <a:lnSpc>
                <a:spcPct val="130000"/>
              </a:lnSpc>
              <a:buNone/>
            </a:pPr>
            <a:r>
              <a:rPr lang="en-US" altLang="zh-CN" sz="3600" dirty="0"/>
              <a:t>  </a:t>
            </a:r>
            <a:r>
              <a:rPr lang="en-US" altLang="zh-CN" sz="3600" dirty="0" err="1"/>
              <a:t>var</a:t>
            </a:r>
            <a:r>
              <a:rPr lang="en-US" altLang="zh-CN" sz="3600" dirty="0"/>
              <a:t> user = new person('</a:t>
            </a:r>
            <a:r>
              <a:rPr lang="zh-CN" altLang="en-US" sz="3600" dirty="0"/>
              <a:t>张山</a:t>
            </a:r>
            <a:r>
              <a:rPr lang="en-US" altLang="zh-CN" sz="3600" dirty="0"/>
              <a:t>');</a:t>
            </a:r>
          </a:p>
          <a:p>
            <a:pPr marL="0" indent="0">
              <a:lnSpc>
                <a:spcPct val="130000"/>
              </a:lnSpc>
              <a:buNone/>
            </a:pPr>
            <a:r>
              <a:rPr lang="en-US" altLang="zh-CN" sz="3600" dirty="0"/>
              <a:t>  </a:t>
            </a:r>
            <a:r>
              <a:rPr lang="en-US" altLang="zh-CN" sz="3600" dirty="0" err="1"/>
              <a:t>person.prototype.getName</a:t>
            </a:r>
            <a:r>
              <a:rPr lang="en-US" altLang="zh-CN" sz="3600" dirty="0"/>
              <a:t> = function(){</a:t>
            </a:r>
          </a:p>
          <a:p>
            <a:pPr marL="0" indent="0">
              <a:lnSpc>
                <a:spcPct val="130000"/>
              </a:lnSpc>
              <a:buNone/>
            </a:pPr>
            <a:r>
              <a:rPr lang="en-US" altLang="zh-CN" sz="3600" dirty="0"/>
              <a:t>	return this.name;</a:t>
            </a:r>
          </a:p>
          <a:p>
            <a:pPr marL="0" indent="0">
              <a:lnSpc>
                <a:spcPct val="130000"/>
              </a:lnSpc>
              <a:buNone/>
            </a:pPr>
            <a:r>
              <a:rPr lang="en-US" altLang="zh-CN" sz="3600" dirty="0"/>
              <a:t>  }</a:t>
            </a:r>
          </a:p>
          <a:p>
            <a:pPr marL="0" indent="0">
              <a:lnSpc>
                <a:spcPct val="130000"/>
              </a:lnSpc>
              <a:buNone/>
            </a:pPr>
            <a:r>
              <a:rPr lang="en-US" altLang="zh-CN" sz="3600" dirty="0"/>
              <a:t>  </a:t>
            </a:r>
            <a:r>
              <a:rPr lang="en-US" altLang="zh-CN" sz="3600" dirty="0" err="1"/>
              <a:t>user.getName</a:t>
            </a:r>
            <a:r>
              <a:rPr lang="en-US" altLang="zh-CN" sz="3600" dirty="0"/>
              <a:t>();</a:t>
            </a:r>
            <a:endParaRPr lang="zh-CN" altLang="en-US" sz="3600" dirty="0">
              <a:sym typeface="+mn-ea"/>
            </a:endParaRPr>
          </a:p>
        </p:txBody>
      </p:sp>
    </p:spTree>
    <p:extLst>
      <p:ext uri="{BB962C8B-B14F-4D97-AF65-F5344CB8AC3E}">
        <p14:creationId xmlns:p14="http://schemas.microsoft.com/office/powerpoint/2010/main" val="353851044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80246"/>
            <a:ext cx="10817860" cy="6108184"/>
          </a:xfrm>
        </p:spPr>
        <p:txBody>
          <a:bodyPr>
            <a:normAutofit/>
          </a:bodyPr>
          <a:lstStyle/>
          <a:p>
            <a:pPr marL="0" indent="0">
              <a:lnSpc>
                <a:spcPct val="130000"/>
              </a:lnSpc>
              <a:buNone/>
            </a:pPr>
            <a:r>
              <a:rPr lang="en-US" altLang="zh-CN" sz="3600" dirty="0" err="1"/>
              <a:t>var</a:t>
            </a:r>
            <a:r>
              <a:rPr lang="en-US" altLang="zh-CN" sz="3600" dirty="0"/>
              <a:t> user = new person('</a:t>
            </a:r>
            <a:r>
              <a:rPr lang="zh-CN" altLang="en-US" sz="3600" dirty="0"/>
              <a:t>张山</a:t>
            </a:r>
            <a:r>
              <a:rPr lang="en-US" altLang="zh-CN" sz="3600" dirty="0"/>
              <a:t>'); </a:t>
            </a:r>
            <a:endParaRPr lang="en-US" altLang="zh-CN" sz="3600" dirty="0" smtClean="0"/>
          </a:p>
          <a:p>
            <a:pPr marL="0" indent="0">
              <a:lnSpc>
                <a:spcPct val="130000"/>
              </a:lnSpc>
              <a:buNone/>
            </a:pPr>
            <a:r>
              <a:rPr lang="en-US" altLang="zh-CN" sz="3600" dirty="0" smtClean="0"/>
              <a:t>1</a:t>
            </a:r>
            <a:r>
              <a:rPr lang="en-US" altLang="zh-CN" sz="3600" dirty="0"/>
              <a:t>. </a:t>
            </a:r>
            <a:r>
              <a:rPr lang="en-US" altLang="zh-CN" sz="3600" dirty="0" err="1"/>
              <a:t>var</a:t>
            </a:r>
            <a:r>
              <a:rPr lang="en-US" altLang="zh-CN" sz="3600" dirty="0"/>
              <a:t> user </a:t>
            </a:r>
            <a:r>
              <a:rPr lang="en-US" altLang="zh-CN" sz="3600" dirty="0" smtClean="0"/>
              <a:t>={}; </a:t>
            </a:r>
            <a:r>
              <a:rPr lang="zh-CN" altLang="en-US" sz="3600" dirty="0"/>
              <a:t>初始化一个</a:t>
            </a:r>
            <a:r>
              <a:rPr lang="zh-CN" altLang="en-US" sz="3600" dirty="0" smtClean="0"/>
              <a:t>对象</a:t>
            </a:r>
            <a:r>
              <a:rPr lang="en-US" altLang="zh-CN" sz="3600" dirty="0"/>
              <a:t>user </a:t>
            </a:r>
            <a:r>
              <a:rPr lang="zh-CN" altLang="en-US" sz="3600" dirty="0" smtClean="0"/>
              <a:t>。</a:t>
            </a:r>
            <a:r>
              <a:rPr lang="en-US" altLang="zh-CN" sz="3600" dirty="0"/>
              <a:t/>
            </a:r>
            <a:br>
              <a:rPr lang="en-US" altLang="zh-CN" sz="3600" dirty="0"/>
            </a:br>
            <a:r>
              <a:rPr lang="en-US" altLang="zh-CN" sz="3600" dirty="0"/>
              <a:t>2. </a:t>
            </a:r>
            <a:r>
              <a:rPr lang="en-US" altLang="zh-CN" sz="3600" dirty="0" err="1"/>
              <a:t>user</a:t>
            </a:r>
            <a:r>
              <a:rPr lang="en-US" altLang="zh-CN" sz="3600" dirty="0" err="1" smtClean="0"/>
              <a:t>._</a:t>
            </a:r>
            <a:r>
              <a:rPr lang="en-US" altLang="zh-CN" sz="3600" dirty="0" err="1"/>
              <a:t>proto</a:t>
            </a:r>
            <a:r>
              <a:rPr lang="en-US" altLang="zh-CN" sz="3600" dirty="0" smtClean="0"/>
              <a:t>_=</a:t>
            </a:r>
            <a:r>
              <a:rPr lang="en-US" altLang="zh-CN" sz="3600" dirty="0" err="1" smtClean="0"/>
              <a:t>person.prototype</a:t>
            </a:r>
            <a:r>
              <a:rPr lang="en-US" altLang="zh-CN" sz="3600" dirty="0"/>
              <a:t>;</a:t>
            </a:r>
            <a:r>
              <a:rPr lang="zh-CN" altLang="en-US" sz="3600" dirty="0"/>
              <a:t>，将对象</a:t>
            </a:r>
            <a:r>
              <a:rPr lang="en-US" altLang="zh-CN" sz="3600" dirty="0"/>
              <a:t>p</a:t>
            </a:r>
            <a:r>
              <a:rPr lang="zh-CN" altLang="en-US" sz="3600" dirty="0"/>
              <a:t>的 </a:t>
            </a:r>
            <a:r>
              <a:rPr lang="en-US" altLang="zh-CN" sz="3600" dirty="0"/>
              <a:t>__proto__ </a:t>
            </a:r>
            <a:r>
              <a:rPr lang="zh-CN" altLang="en-US" sz="3600" dirty="0"/>
              <a:t>属性设置为 </a:t>
            </a:r>
            <a:r>
              <a:rPr lang="en-US" altLang="zh-CN" sz="3600" dirty="0" err="1" smtClean="0"/>
              <a:t>person.prototype</a:t>
            </a:r>
            <a:r>
              <a:rPr lang="en-US" altLang="zh-CN" sz="3600" dirty="0"/>
              <a:t/>
            </a:r>
            <a:br>
              <a:rPr lang="en-US" altLang="zh-CN" sz="3600" dirty="0"/>
            </a:br>
            <a:r>
              <a:rPr lang="en-US" altLang="zh-CN" sz="3600" dirty="0"/>
              <a:t>3. </a:t>
            </a:r>
            <a:r>
              <a:rPr lang="en-US" altLang="zh-CN" sz="3600" dirty="0" err="1" smtClean="0"/>
              <a:t>person.call</a:t>
            </a:r>
            <a:r>
              <a:rPr lang="en-US" altLang="zh-CN" sz="3600" dirty="0" smtClean="0"/>
              <a:t>(p</a:t>
            </a:r>
            <a:r>
              <a:rPr lang="en-US" altLang="zh-CN" sz="3600" dirty="0"/>
              <a:t>,”</a:t>
            </a:r>
            <a:r>
              <a:rPr lang="zh-CN" altLang="en-US" sz="3600" dirty="0"/>
              <a:t>张三”</a:t>
            </a:r>
            <a:r>
              <a:rPr lang="en-US" altLang="zh-CN" sz="3600" dirty="0"/>
              <a:t>,20);</a:t>
            </a:r>
            <a:r>
              <a:rPr lang="zh-CN" altLang="en-US" sz="3600" dirty="0" smtClean="0"/>
              <a:t>调用</a:t>
            </a:r>
            <a:r>
              <a:rPr lang="en-US" altLang="zh-CN" sz="3600" dirty="0"/>
              <a:t>person</a:t>
            </a:r>
            <a:r>
              <a:rPr lang="zh-CN" altLang="en-US" sz="3600" dirty="0" smtClean="0"/>
              <a:t>构造函数来初始化</a:t>
            </a:r>
            <a:r>
              <a:rPr lang="en-US" altLang="zh-CN" sz="3600" dirty="0" smtClean="0"/>
              <a:t>user</a:t>
            </a:r>
            <a:endParaRPr lang="zh-CN" altLang="en-US" sz="3600" dirty="0">
              <a:sym typeface="+mn-ea"/>
            </a:endParaRPr>
          </a:p>
        </p:txBody>
      </p:sp>
    </p:spTree>
    <p:extLst>
      <p:ext uri="{BB962C8B-B14F-4D97-AF65-F5344CB8AC3E}">
        <p14:creationId xmlns:p14="http://schemas.microsoft.com/office/powerpoint/2010/main" val="66251597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984</Words>
  <Application>Microsoft Office PowerPoint</Application>
  <PresentationFormat>宽屏</PresentationFormat>
  <Paragraphs>120</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什么是JavaScript</vt:lpstr>
      <vt:lpstr>弱类型</vt:lpstr>
      <vt:lpstr>动态性</vt:lpstr>
      <vt:lpstr>PowerPoint 演示文稿</vt:lpstr>
      <vt:lpstr>原型</vt:lpstr>
      <vt:lpstr>PowerPoint 演示文稿</vt:lpstr>
      <vt:lpstr>PowerPoint 演示文稿</vt:lpstr>
      <vt:lpstr>原型链</vt:lpstr>
      <vt:lpstr>原型使用</vt:lpstr>
      <vt:lpstr>PowerPoint 演示文稿</vt:lpstr>
      <vt:lpstr>PowerPoint 演示文稿</vt:lpstr>
      <vt:lpstr>ECMAScript标准</vt:lpstr>
      <vt:lpstr>PowerPoint 演示文稿</vt:lpstr>
      <vt:lpstr>PowerPoint 演示文稿</vt:lpstr>
      <vt:lpstr>PowerPoint 演示文稿</vt:lpstr>
      <vt:lpstr>浏览器内核</vt:lpstr>
      <vt:lpstr>PowerPoint 演示文稿</vt:lpstr>
      <vt:lpstr>JavaScript解析引擎(qíng)</vt:lpstr>
      <vt:lpstr>PowerPoint 演示文稿</vt:lpstr>
      <vt:lpstr>PowerPoint 演示文稿</vt:lpstr>
      <vt:lpstr>Javascript是单线程执行</vt:lpstr>
      <vt:lpstr>PowerPoint 演示文稿</vt:lpstr>
      <vt:lpstr>PowerPoint 演示文稿</vt:lpstr>
      <vt:lpstr>浏览器不是单线程的</vt:lpstr>
      <vt:lpstr>setTimeout(func, 0)为什么有时候有用？</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244</cp:revision>
  <dcterms:created xsi:type="dcterms:W3CDTF">2016-03-31T10:33:00Z</dcterms:created>
  <dcterms:modified xsi:type="dcterms:W3CDTF">2018-04-11T06:29:33Z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