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6" r:id="rId3"/>
    <p:sldId id="297" r:id="rId4"/>
    <p:sldId id="356" r:id="rId5"/>
    <p:sldId id="299" r:id="rId6"/>
    <p:sldId id="357" r:id="rId7"/>
    <p:sldId id="360" r:id="rId8"/>
    <p:sldId id="354" r:id="rId9"/>
    <p:sldId id="358" r:id="rId10"/>
    <p:sldId id="359" r:id="rId11"/>
    <p:sldId id="353" r:id="rId12"/>
    <p:sldId id="318" r:id="rId13"/>
    <p:sldId id="355" r:id="rId14"/>
    <p:sldId id="361" r:id="rId15"/>
    <p:sldId id="370" r:id="rId16"/>
    <p:sldId id="362" r:id="rId17"/>
    <p:sldId id="363" r:id="rId18"/>
    <p:sldId id="364" r:id="rId19"/>
    <p:sldId id="365" r:id="rId20"/>
    <p:sldId id="366" r:id="rId21"/>
    <p:sldId id="367" r:id="rId22"/>
    <p:sldId id="368" r:id="rId23"/>
    <p:sldId id="36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050" autoAdjust="0"/>
  </p:normalViewPr>
  <p:slideViewPr>
    <p:cSldViewPr snapToGrid="0">
      <p:cViewPr varScale="1">
        <p:scale>
          <a:sx n="114" d="100"/>
          <a:sy n="114" d="100"/>
        </p:scale>
        <p:origin x="67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dn.bootcss.com/vue/2.2.2/vue.min.j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vuejs/awesome-vue#libraries--plugins" TargetMode="External"/><Relationship Id="rId2" Type="http://schemas.openxmlformats.org/officeDocument/2006/relationships/hyperlink" Target="http://cn.vuejs.org/v2/guide/single-file-component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com/krausest/js-framework-benchmark/master/webdriver-ts/table.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libaba.github.io/weex/"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20245" y="1952711"/>
            <a:ext cx="36118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Vue.js</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Angular(Angular2~)</a:t>
            </a:r>
          </a:p>
        </p:txBody>
      </p:sp>
      <p:sp>
        <p:nvSpPr>
          <p:cNvPr id="3" name="副标题 2"/>
          <p:cNvSpPr>
            <a:spLocks noGrp="1"/>
          </p:cNvSpPr>
          <p:nvPr>
            <p:ph type="subTitle" idx="1"/>
          </p:nvPr>
        </p:nvSpPr>
        <p:spPr/>
        <p:txBody>
          <a:bodyPr>
            <a:normAutofit fontScale="85000" lnSpcReduction="10000"/>
          </a:bodyPr>
          <a:lstStyle/>
          <a:p>
            <a:r>
              <a:rPr lang="zh-CN" altLang="en-US" dirty="0"/>
              <a:t>语法：</a:t>
            </a:r>
            <a:r>
              <a:rPr lang="en-US" altLang="zh-CN" dirty="0"/>
              <a:t>Angular </a:t>
            </a:r>
            <a:r>
              <a:rPr lang="zh-CN" altLang="en-US" dirty="0"/>
              <a:t>事实上必须用 </a:t>
            </a:r>
            <a:r>
              <a:rPr lang="en-US" altLang="zh-CN" dirty="0"/>
              <a:t>TypeScript </a:t>
            </a:r>
            <a:r>
              <a:rPr lang="zh-CN" altLang="en-US" dirty="0"/>
              <a:t>来开发，因为它的文档和学习资源几乎全部是面向 </a:t>
            </a:r>
            <a:r>
              <a:rPr lang="en-US" altLang="zh-CN" dirty="0"/>
              <a:t>TS </a:t>
            </a:r>
            <a:r>
              <a:rPr lang="zh-CN" altLang="en-US" dirty="0"/>
              <a:t>的。</a:t>
            </a:r>
          </a:p>
          <a:p>
            <a:r>
              <a:rPr lang="zh-CN" altLang="en-US" dirty="0"/>
              <a:t>学习曲线：</a:t>
            </a:r>
            <a:r>
              <a:rPr lang="en-US" altLang="zh-CN" dirty="0"/>
              <a:t>Angular </a:t>
            </a:r>
            <a:r>
              <a:rPr lang="zh-CN" altLang="en-US" dirty="0"/>
              <a:t>的学习曲线是非常陡峭的，作为一个框架，它的 </a:t>
            </a:r>
            <a:r>
              <a:rPr lang="en-US" altLang="zh-CN" dirty="0"/>
              <a:t>API </a:t>
            </a:r>
            <a:r>
              <a:rPr lang="zh-CN" altLang="en-US" dirty="0"/>
              <a:t>面积比起 </a:t>
            </a:r>
            <a:r>
              <a:rPr lang="en-US" altLang="zh-CN" dirty="0" err="1"/>
              <a:t>Vue</a:t>
            </a:r>
            <a:r>
              <a:rPr lang="en-US" altLang="zh-CN" dirty="0"/>
              <a:t> </a:t>
            </a:r>
            <a:r>
              <a:rPr lang="zh-CN" altLang="en-US" dirty="0"/>
              <a:t>要大得多，你也因此需要理解更多的概念才能开始有效率地工作。</a:t>
            </a:r>
          </a:p>
          <a:p>
            <a:r>
              <a:rPr lang="zh-CN" altLang="en-US" dirty="0"/>
              <a:t>当然，</a:t>
            </a:r>
            <a:r>
              <a:rPr lang="en-US" altLang="zh-CN" dirty="0"/>
              <a:t>Angular</a:t>
            </a:r>
            <a:r>
              <a:rPr lang="zh-CN" altLang="en-US" dirty="0"/>
              <a:t>本身的复杂度是因为它的设计目标就是针对大型的复杂应用，但不可否认的是，这也使得它对于经验不甚丰富的开发者相当的不友好。</a:t>
            </a:r>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环境搭建</a:t>
            </a:r>
          </a:p>
        </p:txBody>
      </p:sp>
      <p:sp>
        <p:nvSpPr>
          <p:cNvPr id="5" name="副标题 4"/>
          <p:cNvSpPr>
            <a:spLocks noGrp="1"/>
          </p:cNvSpPr>
          <p:nvPr>
            <p:ph type="subTitle" idx="1"/>
          </p:nvPr>
        </p:nvSpPr>
        <p:spPr/>
        <p:txBody>
          <a:bodyPr>
            <a:normAutofit fontScale="92500"/>
          </a:bodyPr>
          <a:lstStyle/>
          <a:p>
            <a:r>
              <a:rPr lang="zh-CN" altLang="en-US" b="1" dirty="0"/>
              <a:t>独立版本</a:t>
            </a:r>
            <a:endParaRPr lang="en-US" altLang="zh-CN" b="1" dirty="0"/>
          </a:p>
          <a:p>
            <a:pPr marL="0" indent="0">
              <a:buNone/>
            </a:pPr>
            <a:r>
              <a:rPr lang="zh-CN" altLang="en-US" b="1" dirty="0"/>
              <a:t>官网上直接下载 </a:t>
            </a:r>
            <a:r>
              <a:rPr lang="en-US" altLang="zh-CN" b="1" dirty="0"/>
              <a:t>vue.min.js </a:t>
            </a:r>
            <a:r>
              <a:rPr lang="zh-CN" altLang="en-US" b="1" dirty="0"/>
              <a:t>并用</a:t>
            </a:r>
            <a:r>
              <a:rPr lang="en-US" altLang="zh-CN" b="1" dirty="0"/>
              <a:t>script</a:t>
            </a:r>
            <a:r>
              <a:rPr lang="zh-CN" altLang="en-US" b="1" dirty="0"/>
              <a:t>标签引入。</a:t>
            </a:r>
            <a:endParaRPr lang="en-US" altLang="zh-CN" b="1" dirty="0"/>
          </a:p>
          <a:p>
            <a:r>
              <a:rPr lang="zh-CN" altLang="en-US" b="1" dirty="0"/>
              <a:t>使用 </a:t>
            </a:r>
            <a:r>
              <a:rPr lang="en-US" altLang="zh-CN" b="1" dirty="0"/>
              <a:t>CDN </a:t>
            </a:r>
          </a:p>
          <a:p>
            <a:pPr marL="0" indent="0">
              <a:buNone/>
            </a:pPr>
            <a:r>
              <a:rPr lang="en-US" altLang="zh-CN" u="sng" dirty="0">
                <a:hlinkClick r:id="rId2"/>
              </a:rPr>
              <a:t>https://cdn.bootcss.com/vue/2.2.2/vue.min.js</a:t>
            </a:r>
            <a:endParaRPr lang="en-US" altLang="zh-CN" b="1" dirty="0"/>
          </a:p>
          <a:p>
            <a:r>
              <a:rPr lang="en-US" altLang="zh-CN" b="1" dirty="0"/>
              <a:t>NPM</a:t>
            </a:r>
          </a:p>
          <a:p>
            <a:pPr marL="0" indent="0">
              <a:buNone/>
            </a:pPr>
            <a:r>
              <a:rPr lang="en-US" altLang="zh-CN" b="1" dirty="0"/>
              <a:t>$ </a:t>
            </a:r>
            <a:r>
              <a:rPr lang="en-US" altLang="zh-CN" b="1" dirty="0" err="1"/>
              <a:t>npm</a:t>
            </a:r>
            <a:r>
              <a:rPr lang="en-US" altLang="zh-CN" b="1" dirty="0"/>
              <a:t> install </a:t>
            </a:r>
            <a:r>
              <a:rPr lang="en-US" altLang="zh-CN" b="1" dirty="0" err="1"/>
              <a:t>vue</a:t>
            </a:r>
            <a:endParaRPr lang="zh-CN" altLang="en-US"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fontScale="90000" lnSpcReduction="10000"/>
          </a:bodyPr>
          <a:lstStyle/>
          <a:p>
            <a:pPr marL="0" marR="0" lvl="0" indent="0" algn="l" defTabSz="914400" rtl="0" eaLnBrk="1" fontAlgn="base" latinLnBrk="0" hangingPunct="1">
              <a:lnSpc>
                <a:spcPct val="100000"/>
              </a:lnSpc>
              <a:spcBef>
                <a:spcPct val="0"/>
              </a:spcBef>
              <a:spcAft>
                <a:spcPct val="0"/>
              </a:spcAft>
              <a:buClrTx/>
              <a:buSzTx/>
              <a:buNone/>
              <a:defRPr/>
            </a:pPr>
            <a:r>
              <a:rPr lang="en-US" altLang="zh-CN" noProof="1">
                <a:latin typeface="+mn-lt"/>
                <a:ea typeface="+mn-ea"/>
              </a:rPr>
              <a:t>    </a:t>
            </a:r>
            <a:r>
              <a:rPr kumimoji="0" lang="en-US" altLang="zh-CN" b="0" i="0" u="none" strike="noStrike" kern="1200" cap="none" spc="0" normalizeH="0" baseline="0" noProof="1">
                <a:ln>
                  <a:noFill/>
                </a:ln>
                <a:solidFill>
                  <a:schemeClr val="bg1"/>
                </a:solidFill>
                <a:effectLst/>
                <a:uLnTx/>
                <a:uFillTx/>
                <a:latin typeface="+mn-lt"/>
                <a:ea typeface="+mn-ea"/>
                <a:cs typeface="+mn-cs"/>
              </a:rPr>
              <a:t>&lt;div id="app"&gt;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&lt;input type="text" </a:t>
            </a:r>
            <a:r>
              <a:rPr kumimoji="0" lang="en-US" altLang="zh-CN" b="0" i="0" u="none" strike="noStrike" kern="1200" cap="none" spc="0" normalizeH="0" baseline="0" noProof="1">
                <a:ln>
                  <a:noFill/>
                </a:ln>
                <a:solidFill>
                  <a:srgbClr val="FF0000"/>
                </a:solidFill>
                <a:effectLst/>
                <a:uLnTx/>
                <a:uFillTx/>
                <a:latin typeface="+mn-lt"/>
                <a:ea typeface="+mn-ea"/>
                <a:cs typeface="+mn-cs"/>
              </a:rPr>
              <a:t>v-model="myName"</a:t>
            </a:r>
            <a:r>
              <a:rPr kumimoji="0" lang="en-US" altLang="zh-CN" b="0" i="0" u="none" strike="noStrike" kern="1200" cap="none" spc="0" normalizeH="0" baseline="0" noProof="1">
                <a:ln>
                  <a:noFill/>
                </a:ln>
                <a:solidFill>
                  <a:schemeClr val="bg1"/>
                </a:solidFill>
                <a:effectLst/>
                <a:uLnTx/>
                <a:uFillTx/>
                <a:latin typeface="+mn-lt"/>
                <a:ea typeface="+mn-ea"/>
                <a:cs typeface="+mn-cs"/>
              </a:rPr>
              <a:t> /&gt;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&lt;h1&gt;Hello </a:t>
            </a:r>
            <a:r>
              <a:rPr kumimoji="0" lang="en-US" altLang="zh-CN" b="0" i="0" u="none" strike="noStrike" kern="1200" cap="none" spc="0" normalizeH="0" baseline="0" noProof="1">
                <a:ln>
                  <a:noFill/>
                </a:ln>
                <a:solidFill>
                  <a:srgbClr val="FF0000"/>
                </a:solidFill>
                <a:effectLst/>
                <a:uLnTx/>
                <a:uFillTx/>
                <a:latin typeface="+mn-lt"/>
                <a:ea typeface="+mn-ea"/>
                <a:cs typeface="+mn-cs"/>
              </a:rPr>
              <a:t>{{ myName }}</a:t>
            </a:r>
            <a:r>
              <a:rPr kumimoji="0" lang="en-US" altLang="zh-CN" b="0" i="0" u="none" strike="noStrike" kern="1200" cap="none" spc="0" normalizeH="0" baseline="0" noProof="1">
                <a:ln>
                  <a:noFill/>
                </a:ln>
                <a:solidFill>
                  <a:schemeClr val="bg1"/>
                </a:solidFill>
                <a:effectLst/>
                <a:uLnTx/>
                <a:uFillTx/>
                <a:latin typeface="+mn-lt"/>
                <a:ea typeface="+mn-ea"/>
                <a:cs typeface="+mn-cs"/>
              </a:rPr>
              <a:t>!&lt;/h1&gt;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&lt;/div&gt;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new Vue({</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el: '#app',</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data: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r>
              <a:rPr kumimoji="0" lang="en-US" altLang="zh-CN" b="0" i="0" u="none" strike="noStrike" kern="1200" cap="none" spc="0" normalizeH="0" baseline="0" noProof="1">
                <a:ln>
                  <a:noFill/>
                </a:ln>
                <a:solidFill>
                  <a:srgbClr val="FF0000"/>
                </a:solidFill>
                <a:effectLst/>
                <a:uLnTx/>
                <a:uFillTx/>
                <a:latin typeface="+mn-lt"/>
                <a:ea typeface="+mn-ea"/>
                <a:cs typeface="+mn-cs"/>
              </a:rPr>
              <a:t>myName: 'World'</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b="1" dirty="0">
                <a:latin typeface="微软雅黑" panose="020B0503020204020204" pitchFamily="34" charset="-122"/>
                <a:ea typeface="微软雅黑" panose="020B0503020204020204" pitchFamily="34" charset="-122"/>
                <a:sym typeface="+mn-ea"/>
              </a:rPr>
              <a:t>实例</a:t>
            </a:r>
          </a:p>
        </p:txBody>
      </p:sp>
      <p:sp>
        <p:nvSpPr>
          <p:cNvPr id="5" name="副标题 4"/>
          <p:cNvSpPr>
            <a:spLocks noGrp="1"/>
          </p:cNvSpPr>
          <p:nvPr>
            <p:ph type="subTitle" idx="1"/>
          </p:nvPr>
        </p:nvSpPr>
        <p:spPr/>
        <p:txBody>
          <a:bodyPr>
            <a:normAutofit fontScale="70000" lnSpcReduction="20000"/>
          </a:bodyPr>
          <a:lstStyle/>
          <a:p>
            <a:r>
              <a:rPr lang="zh-CN" altLang="en-US" dirty="0"/>
              <a:t>我们通过</a:t>
            </a:r>
            <a:r>
              <a:rPr lang="en-US" altLang="zh-CN" dirty="0"/>
              <a:t>new </a:t>
            </a:r>
            <a:r>
              <a:rPr lang="en-US" altLang="zh-CN" dirty="0" err="1"/>
              <a:t>Vue</a:t>
            </a:r>
            <a:r>
              <a:rPr lang="en-US" altLang="zh-CN" dirty="0"/>
              <a:t>()</a:t>
            </a:r>
            <a:r>
              <a:rPr lang="zh-CN" altLang="en-US" dirty="0"/>
              <a:t>构建了一个</a:t>
            </a:r>
            <a:r>
              <a:rPr lang="en-US" altLang="zh-CN" dirty="0" err="1"/>
              <a:t>Vue</a:t>
            </a:r>
            <a:r>
              <a:rPr lang="zh-CN" altLang="en-US" dirty="0"/>
              <a:t>的实例，在实例中，可以包含挂载元素（</a:t>
            </a:r>
            <a:r>
              <a:rPr lang="en-US" altLang="zh-CN" dirty="0"/>
              <a:t>el</a:t>
            </a:r>
            <a:r>
              <a:rPr lang="zh-CN" altLang="en-US" dirty="0"/>
              <a:t>），数据（</a:t>
            </a:r>
            <a:r>
              <a:rPr lang="en-US" altLang="zh-CN" dirty="0"/>
              <a:t>data</a:t>
            </a:r>
            <a:r>
              <a:rPr lang="zh-CN" altLang="en-US" dirty="0"/>
              <a:t>），模板（</a:t>
            </a:r>
            <a:r>
              <a:rPr lang="en-US" altLang="zh-CN" dirty="0"/>
              <a:t>template</a:t>
            </a:r>
            <a:r>
              <a:rPr lang="zh-CN" altLang="en-US" dirty="0"/>
              <a:t>），方法（</a:t>
            </a:r>
            <a:r>
              <a:rPr lang="en-US" altLang="zh-CN" dirty="0"/>
              <a:t>methods</a:t>
            </a:r>
            <a:r>
              <a:rPr lang="zh-CN" altLang="en-US" dirty="0"/>
              <a:t>）与生命周期钩子（</a:t>
            </a:r>
            <a:r>
              <a:rPr lang="en-US" altLang="zh-CN" dirty="0"/>
              <a:t>created</a:t>
            </a:r>
            <a:r>
              <a:rPr lang="zh-CN" altLang="en-US" dirty="0"/>
              <a:t>等）等选项。</a:t>
            </a:r>
            <a:endParaRPr lang="en-US" altLang="zh-CN" dirty="0"/>
          </a:p>
          <a:p>
            <a:r>
              <a:rPr lang="en-US" altLang="zh-CN" b="1" dirty="0"/>
              <a:t>el</a:t>
            </a:r>
            <a:r>
              <a:rPr lang="zh-CN" altLang="en-US" dirty="0"/>
              <a:t>表明我们的</a:t>
            </a:r>
            <a:r>
              <a:rPr lang="en-US" altLang="zh-CN" dirty="0" err="1"/>
              <a:t>Vue</a:t>
            </a:r>
            <a:r>
              <a:rPr lang="zh-CN" altLang="en-US" dirty="0"/>
              <a:t>需要操作哪一个元素下的区域，’</a:t>
            </a:r>
            <a:r>
              <a:rPr lang="en-US" altLang="zh-CN" dirty="0"/>
              <a:t>#demo’</a:t>
            </a:r>
            <a:r>
              <a:rPr lang="zh-CN" altLang="en-US" dirty="0"/>
              <a:t>表示操作</a:t>
            </a:r>
            <a:r>
              <a:rPr lang="en-US" altLang="zh-CN" dirty="0"/>
              <a:t>id</a:t>
            </a:r>
            <a:r>
              <a:rPr lang="zh-CN" altLang="en-US" dirty="0"/>
              <a:t>为</a:t>
            </a:r>
            <a:r>
              <a:rPr lang="en-US" altLang="zh-CN" dirty="0"/>
              <a:t>demo</a:t>
            </a:r>
            <a:r>
              <a:rPr lang="zh-CN" altLang="en-US" dirty="0"/>
              <a:t>的元素下区域。</a:t>
            </a:r>
            <a:endParaRPr lang="en-US" altLang="zh-CN" dirty="0"/>
          </a:p>
          <a:p>
            <a:r>
              <a:rPr lang="en-US" altLang="zh-CN" b="1" dirty="0"/>
              <a:t>data</a:t>
            </a:r>
            <a:r>
              <a:rPr lang="zh-CN" altLang="en-US" dirty="0"/>
              <a:t>表示</a:t>
            </a:r>
            <a:r>
              <a:rPr lang="en-US" altLang="zh-CN" dirty="0" err="1"/>
              <a:t>Vue</a:t>
            </a:r>
            <a:r>
              <a:rPr lang="en-US" altLang="zh-CN" dirty="0"/>
              <a:t> </a:t>
            </a:r>
            <a:r>
              <a:rPr lang="zh-CN" altLang="en-US" dirty="0"/>
              <a:t>实例的数据对象，</a:t>
            </a:r>
            <a:r>
              <a:rPr lang="en-US" altLang="zh-CN" dirty="0"/>
              <a:t>data </a:t>
            </a:r>
            <a:r>
              <a:rPr lang="zh-CN" altLang="en-US" dirty="0"/>
              <a:t>的属性能够响应数据的变化。</a:t>
            </a:r>
            <a:endParaRPr lang="en-US" altLang="zh-CN" dirty="0"/>
          </a:p>
          <a:p>
            <a:r>
              <a:rPr lang="en-US" altLang="zh-CN" b="1" dirty="0"/>
              <a:t>created</a:t>
            </a:r>
            <a:r>
              <a:rPr lang="zh-CN" altLang="en-US" dirty="0"/>
              <a:t>表示实例生命周期中创建完成的那一步，当实例已经创建完成之后将调用其方法。</a:t>
            </a:r>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模板语法</a:t>
            </a:r>
          </a:p>
        </p:txBody>
      </p:sp>
      <p:sp>
        <p:nvSpPr>
          <p:cNvPr id="5" name="副标题 4"/>
          <p:cNvSpPr>
            <a:spLocks noGrp="1"/>
          </p:cNvSpPr>
          <p:nvPr>
            <p:ph type="subTitle" idx="1"/>
          </p:nvPr>
        </p:nvSpPr>
        <p:spPr/>
        <p:txBody>
          <a:bodyPr>
            <a:normAutofit fontScale="70000" lnSpcReduction="20000"/>
          </a:bodyPr>
          <a:lstStyle/>
          <a:p>
            <a:r>
              <a:rPr lang="zh-CN" altLang="en-US" b="1" dirty="0"/>
              <a:t>插值：</a:t>
            </a:r>
            <a:r>
              <a:rPr lang="zh-CN" altLang="en-US" dirty="0"/>
              <a:t>数据绑定最常见的形式就是使用 “</a:t>
            </a:r>
            <a:r>
              <a:rPr lang="en-US" altLang="zh-CN" dirty="0"/>
              <a:t>Mustache” </a:t>
            </a:r>
            <a:r>
              <a:rPr lang="zh-CN" altLang="en-US" dirty="0"/>
              <a:t>语法（双大括号）的文本插值，</a:t>
            </a:r>
            <a:r>
              <a:rPr lang="en-US" altLang="zh-CN" dirty="0"/>
              <a:t>Mustache </a:t>
            </a:r>
            <a:r>
              <a:rPr lang="zh-CN" altLang="en-US" dirty="0"/>
              <a:t>标签将会被替代为对应数据对象上 </a:t>
            </a:r>
            <a:r>
              <a:rPr lang="en-US" altLang="zh-CN" dirty="0" err="1"/>
              <a:t>msg</a:t>
            </a:r>
            <a:r>
              <a:rPr lang="en-US" altLang="zh-CN" dirty="0"/>
              <a:t> </a:t>
            </a:r>
            <a:r>
              <a:rPr lang="zh-CN" altLang="en-US" dirty="0"/>
              <a:t>属性的值。无论何时，绑定的数据对象上 </a:t>
            </a:r>
            <a:r>
              <a:rPr lang="en-US" altLang="zh-CN" dirty="0" err="1"/>
              <a:t>msg</a:t>
            </a:r>
            <a:r>
              <a:rPr lang="en-US" altLang="zh-CN" dirty="0"/>
              <a:t> </a:t>
            </a:r>
            <a:r>
              <a:rPr lang="zh-CN" altLang="en-US" dirty="0"/>
              <a:t>属性发生了改变，插值处的内容都会更新。</a:t>
            </a:r>
          </a:p>
          <a:p>
            <a:pPr marL="0" indent="0">
              <a:buNone/>
            </a:pPr>
            <a:r>
              <a:rPr lang="en-US" altLang="zh-CN" b="1" dirty="0"/>
              <a:t>	&lt;span&gt;Message: {{ </a:t>
            </a:r>
            <a:r>
              <a:rPr lang="en-US" altLang="zh-CN" b="1" dirty="0" err="1"/>
              <a:t>msg</a:t>
            </a:r>
            <a:r>
              <a:rPr lang="en-US" altLang="zh-CN" b="1" dirty="0"/>
              <a:t> }}&lt;/span&gt;</a:t>
            </a:r>
          </a:p>
          <a:p>
            <a:r>
              <a:rPr lang="en-US" altLang="zh-CN" b="1" dirty="0"/>
              <a:t>v-bind</a:t>
            </a:r>
            <a:r>
              <a:rPr lang="zh-CN" altLang="en-US" b="1" dirty="0"/>
              <a:t>：</a:t>
            </a:r>
            <a:r>
              <a:rPr lang="zh-CN" altLang="en-US" dirty="0"/>
              <a:t>单项绑定，这里的单向指的是数据到界面的单向。数据改变时</a:t>
            </a:r>
            <a:r>
              <a:rPr lang="en-US" altLang="zh-CN" dirty="0"/>
              <a:t>Dom</a:t>
            </a:r>
            <a:r>
              <a:rPr lang="zh-CN" altLang="en-US" dirty="0"/>
              <a:t>文档也会改变。当绑定的值为</a:t>
            </a:r>
            <a:r>
              <a:rPr lang="en-US" altLang="zh-CN" dirty="0" err="1"/>
              <a:t>false,null</a:t>
            </a:r>
            <a:r>
              <a:rPr lang="zh-CN" altLang="en-US" dirty="0"/>
              <a:t>时属性不会绑定上去，简写形式为</a:t>
            </a:r>
            <a:r>
              <a:rPr lang="en-US" altLang="zh-CN" dirty="0"/>
              <a:t>:</a:t>
            </a:r>
            <a:r>
              <a:rPr lang="zh-CN" altLang="en-US" dirty="0"/>
              <a:t>属性</a:t>
            </a:r>
            <a:r>
              <a:rPr lang="en-US" altLang="zh-CN" dirty="0"/>
              <a:t>=“”</a:t>
            </a:r>
          </a:p>
          <a:p>
            <a:r>
              <a:rPr lang="en-US" altLang="zh-CN" b="1" dirty="0"/>
              <a:t>v-model</a:t>
            </a:r>
            <a:r>
              <a:rPr lang="zh-CN" altLang="en-US" b="1" dirty="0"/>
              <a:t>：</a:t>
            </a:r>
            <a:r>
              <a:rPr lang="zh-CN" altLang="en-US" dirty="0"/>
              <a:t>双向绑定</a:t>
            </a:r>
            <a:endParaRPr lang="en-US" altLang="zh-CN" dirty="0"/>
          </a:p>
          <a:p>
            <a:r>
              <a:rPr lang="en-US" altLang="zh-CN" b="1" dirty="0"/>
              <a:t>v-html:</a:t>
            </a:r>
            <a:r>
              <a:rPr lang="zh-CN" altLang="en-US" dirty="0"/>
              <a:t>绑定</a:t>
            </a:r>
            <a:r>
              <a:rPr lang="en-US" altLang="zh-CN" dirty="0"/>
              <a:t>HTML</a:t>
            </a:r>
          </a:p>
          <a:p>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5317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指令</a:t>
            </a:r>
            <a:endParaRPr lang="en-US" altLang="zh-CN"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指令是带有 </a:t>
            </a:r>
            <a:r>
              <a:rPr lang="en-US" altLang="zh-CN" dirty="0"/>
              <a:t>v- </a:t>
            </a:r>
            <a:r>
              <a:rPr lang="zh-CN" altLang="en-US" dirty="0"/>
              <a:t>前缀的特殊属性，用来封装 </a:t>
            </a:r>
            <a:r>
              <a:rPr lang="en-US" altLang="zh-CN" dirty="0"/>
              <a:t>DOM </a:t>
            </a:r>
            <a:r>
              <a:rPr lang="zh-CN" altLang="en-US" dirty="0"/>
              <a:t>操作。</a:t>
            </a:r>
            <a:endParaRPr lang="en-US" altLang="zh-CN" dirty="0"/>
          </a:p>
          <a:p>
            <a:pPr marL="0" indent="0">
              <a:buNone/>
            </a:pPr>
            <a:r>
              <a:rPr lang="en-US" altLang="zh-CN" dirty="0"/>
              <a:t>	&lt;div id="app"&gt; </a:t>
            </a:r>
          </a:p>
          <a:p>
            <a:pPr marL="0" indent="0">
              <a:buNone/>
            </a:pPr>
            <a:r>
              <a:rPr lang="en-US" altLang="zh-CN" dirty="0"/>
              <a:t>		&lt;p v-if="true"&gt;</a:t>
            </a:r>
            <a:r>
              <a:rPr lang="zh-CN" altLang="en-US" dirty="0"/>
              <a:t>现在你看到我了</a:t>
            </a:r>
            <a:r>
              <a:rPr lang="en-US" altLang="zh-CN" dirty="0"/>
              <a:t>&lt;/p&gt;</a:t>
            </a:r>
          </a:p>
          <a:p>
            <a:pPr marL="0" indent="0">
              <a:buNone/>
            </a:pPr>
            <a:r>
              <a:rPr lang="en-US" altLang="zh-CN" dirty="0"/>
              <a:t>	&lt;/div&gt;</a:t>
            </a: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648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-if</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en-US" altLang="zh-CN" dirty="0"/>
              <a:t>v-if </a:t>
            </a:r>
            <a:r>
              <a:rPr lang="zh-CN" altLang="en-US" dirty="0"/>
              <a:t>是“真正的”条件渲染，因为它会确保在切换过程中条件块内的事件监听器和子组件适当地被销毁和重建。</a:t>
            </a:r>
            <a:endParaRPr lang="en-US" altLang="zh-CN" dirty="0"/>
          </a:p>
          <a:p>
            <a:r>
              <a:rPr lang="en-US" altLang="zh-CN" dirty="0"/>
              <a:t>v-if</a:t>
            </a:r>
            <a:r>
              <a:rPr lang="zh-CN" altLang="en-US" dirty="0"/>
              <a:t>后面可以跟</a:t>
            </a:r>
            <a:r>
              <a:rPr lang="en-US" altLang="zh-CN" dirty="0"/>
              <a:t>v-else-if</a:t>
            </a:r>
            <a:r>
              <a:rPr lang="zh-CN" altLang="en-US" dirty="0"/>
              <a:t>和</a:t>
            </a:r>
            <a:r>
              <a:rPr lang="en-US" altLang="zh-CN" dirty="0"/>
              <a:t>v-else</a:t>
            </a:r>
            <a:endParaRPr lang="zh-CN" altLang="en-US" dirty="0"/>
          </a:p>
          <a:p>
            <a:pPr marL="0" indent="0">
              <a:buNone/>
            </a:pPr>
            <a:r>
              <a:rPr lang="en-US" altLang="zh-CN" sz="1900" b="1" dirty="0"/>
              <a:t>	&lt;div </a:t>
            </a:r>
            <a:r>
              <a:rPr lang="en-US" altLang="zh-CN" sz="1900" b="1" dirty="0">
                <a:solidFill>
                  <a:srgbClr val="FF0000"/>
                </a:solidFill>
              </a:rPr>
              <a:t>v-if</a:t>
            </a:r>
            <a:r>
              <a:rPr lang="en-US" altLang="zh-CN" sz="1900" b="1" dirty="0"/>
              <a:t>="type === 'A'"&gt;A&lt;/div&gt;</a:t>
            </a:r>
          </a:p>
          <a:p>
            <a:pPr marL="0" indent="0">
              <a:buNone/>
            </a:pPr>
            <a:r>
              <a:rPr lang="en-US" altLang="zh-CN" sz="1900" b="1" dirty="0"/>
              <a:t>	&lt;div </a:t>
            </a:r>
            <a:r>
              <a:rPr lang="en-US" altLang="zh-CN" sz="1900" b="1" dirty="0">
                <a:solidFill>
                  <a:srgbClr val="FF0000"/>
                </a:solidFill>
              </a:rPr>
              <a:t>v-else-if</a:t>
            </a:r>
            <a:r>
              <a:rPr lang="en-US" altLang="zh-CN" sz="1900" b="1" dirty="0"/>
              <a:t>="type === 'B'"&gt;B&lt;/div&gt;</a:t>
            </a:r>
          </a:p>
          <a:p>
            <a:pPr marL="0" indent="0">
              <a:buNone/>
            </a:pPr>
            <a:r>
              <a:rPr lang="en-US" altLang="zh-CN" sz="1900" b="1" dirty="0"/>
              <a:t>	&lt;div </a:t>
            </a:r>
            <a:r>
              <a:rPr lang="en-US" altLang="zh-CN" sz="1900" b="1" dirty="0">
                <a:solidFill>
                  <a:srgbClr val="FF0000"/>
                </a:solidFill>
              </a:rPr>
              <a:t>v-else-if</a:t>
            </a:r>
            <a:r>
              <a:rPr lang="en-US" altLang="zh-CN" sz="1900" b="1" dirty="0"/>
              <a:t>="type === 'C'"&gt;C&lt;/div&gt;</a:t>
            </a:r>
          </a:p>
          <a:p>
            <a:pPr marL="0" indent="0">
              <a:buNone/>
            </a:pPr>
            <a:r>
              <a:rPr lang="en-US" altLang="zh-CN" sz="1900" b="1" dirty="0"/>
              <a:t>	&lt;div </a:t>
            </a:r>
            <a:r>
              <a:rPr lang="en-US" altLang="zh-CN" sz="1900" b="1" dirty="0">
                <a:solidFill>
                  <a:srgbClr val="FF0000"/>
                </a:solidFill>
              </a:rPr>
              <a:t>v-else</a:t>
            </a:r>
            <a:r>
              <a:rPr lang="en-US" altLang="zh-CN" sz="1900" b="1" dirty="0"/>
              <a:t>&gt;Not A/B/C&lt;/div&gt;</a:t>
            </a:r>
          </a:p>
          <a:p>
            <a:pPr>
              <a:lnSpc>
                <a:spcPct val="130000"/>
              </a:lnSpc>
            </a:pPr>
            <a:r>
              <a:rPr lang="en-US" altLang="zh-CN" sz="3600" dirty="0"/>
              <a:t>v-if </a:t>
            </a:r>
            <a:r>
              <a:rPr lang="zh-CN" altLang="en-US" sz="3600" dirty="0"/>
              <a:t>也是惰性的：如果在初始渲染时条件为假，则什么也不做</a:t>
            </a:r>
            <a:r>
              <a:rPr lang="en-US" altLang="zh-CN" sz="3600" dirty="0"/>
              <a:t>——</a:t>
            </a:r>
            <a:r>
              <a:rPr lang="zh-CN" altLang="en-US" sz="3600" dirty="0"/>
              <a:t>直到条件第一次变为真时，才会开始渲染条件块。</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4003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-show</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buNone/>
            </a:pPr>
            <a:r>
              <a:rPr lang="zh-CN" altLang="en-US" sz="2400" dirty="0"/>
              <a:t>带有 </a:t>
            </a:r>
            <a:r>
              <a:rPr lang="en-US" altLang="zh-CN" sz="2400" dirty="0"/>
              <a:t>v-show </a:t>
            </a:r>
            <a:r>
              <a:rPr lang="zh-CN" altLang="en-US" sz="2400" dirty="0"/>
              <a:t>的元素始终会被渲染并保留在 </a:t>
            </a:r>
            <a:r>
              <a:rPr lang="en-US" altLang="zh-CN" sz="2400" dirty="0"/>
              <a:t>DOM </a:t>
            </a:r>
            <a:r>
              <a:rPr lang="zh-CN" altLang="en-US" sz="2400" dirty="0"/>
              <a:t>中。</a:t>
            </a:r>
            <a:r>
              <a:rPr lang="en-US" altLang="zh-CN" sz="2400" dirty="0"/>
              <a:t>v-show </a:t>
            </a:r>
            <a:r>
              <a:rPr lang="zh-CN" altLang="en-US" sz="2400" dirty="0"/>
              <a:t>是简单地切换元素的 </a:t>
            </a:r>
            <a:r>
              <a:rPr lang="en-US" altLang="zh-CN" sz="2400" dirty="0"/>
              <a:t>CSS </a:t>
            </a:r>
            <a:r>
              <a:rPr lang="zh-CN" altLang="en-US" sz="2400" dirty="0"/>
              <a:t>属性 </a:t>
            </a:r>
            <a:r>
              <a:rPr lang="en-US" altLang="zh-CN" sz="2400" dirty="0"/>
              <a:t>display </a:t>
            </a:r>
            <a:r>
              <a:rPr lang="zh-CN" altLang="en-US" sz="2400" dirty="0"/>
              <a:t>。</a:t>
            </a:r>
            <a:endParaRPr lang="en-US" altLang="zh-CN" sz="2400" dirty="0"/>
          </a:p>
          <a:p>
            <a:r>
              <a:rPr lang="en-US" altLang="zh-CN" b="1" dirty="0"/>
              <a:t>v-if vs v-show:</a:t>
            </a:r>
            <a:endParaRPr lang="zh-CN" altLang="en-US" b="1" dirty="0"/>
          </a:p>
          <a:p>
            <a:pPr marL="0" indent="0">
              <a:buNone/>
            </a:pPr>
            <a:r>
              <a:rPr lang="en-US" altLang="zh-CN" sz="2400" dirty="0"/>
              <a:t>v-if </a:t>
            </a:r>
            <a:r>
              <a:rPr lang="zh-CN" altLang="en-US" sz="2400" dirty="0"/>
              <a:t>有更高的切换开销，而 </a:t>
            </a:r>
            <a:r>
              <a:rPr lang="en-US" altLang="zh-CN" sz="2400" dirty="0"/>
              <a:t>v-show </a:t>
            </a:r>
            <a:r>
              <a:rPr lang="zh-CN" altLang="en-US" sz="2400" dirty="0"/>
              <a:t>有更高的初始渲染开销。因此，如果需要非常频繁地切换，则使用 </a:t>
            </a:r>
            <a:r>
              <a:rPr lang="en-US" altLang="zh-CN" sz="2400" dirty="0"/>
              <a:t>v-show </a:t>
            </a:r>
            <a:r>
              <a:rPr lang="zh-CN" altLang="en-US" sz="2400" dirty="0"/>
              <a:t>较好；如果在运行时条件不太可能改变，则使用 </a:t>
            </a:r>
            <a:r>
              <a:rPr lang="en-US" altLang="zh-CN" sz="2400" dirty="0"/>
              <a:t>v-if </a:t>
            </a:r>
            <a:r>
              <a:rPr lang="zh-CN" altLang="en-US" sz="2400" dirty="0"/>
              <a:t>较好。</a:t>
            </a:r>
            <a:endParaRPr lang="en-US" altLang="zh-CN" sz="24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4823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-for</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zh-CN" altLang="en-US" dirty="0"/>
              <a:t>基于源数据多次渲染元素或模板块。该指令的值，必须使用特定语法 </a:t>
            </a:r>
            <a:endParaRPr lang="en-US" altLang="zh-CN" dirty="0"/>
          </a:p>
          <a:p>
            <a:pPr marL="0" indent="0">
              <a:buNone/>
            </a:pPr>
            <a:r>
              <a:rPr lang="en-US" altLang="zh-CN" b="1" dirty="0"/>
              <a:t>&lt;div v-for="item in items"&gt;&lt;/div&gt;</a:t>
            </a:r>
            <a:endParaRPr lang="en-US" altLang="zh-CN" dirty="0"/>
          </a:p>
          <a:p>
            <a:pPr marL="0" indent="0">
              <a:buNone/>
            </a:pPr>
            <a:r>
              <a:rPr lang="en-US" altLang="zh-CN" b="1" dirty="0"/>
              <a:t>&lt;div v-for="(item, index) in items"&gt;&lt;/div&gt;</a:t>
            </a:r>
          </a:p>
          <a:p>
            <a:pPr marL="0" indent="0">
              <a:buNone/>
            </a:pPr>
            <a:r>
              <a:rPr lang="en-US" altLang="zh-CN" b="1" dirty="0"/>
              <a:t>&lt;div v-for="(</a:t>
            </a:r>
            <a:r>
              <a:rPr lang="en-US" altLang="zh-CN" b="1" dirty="0" err="1"/>
              <a:t>val</a:t>
            </a:r>
            <a:r>
              <a:rPr lang="en-US" altLang="zh-CN" b="1" dirty="0"/>
              <a:t>, key) in object"&gt;&lt;/div&gt;</a:t>
            </a:r>
          </a:p>
          <a:p>
            <a:pPr marL="0" indent="0">
              <a:buNone/>
            </a:pPr>
            <a:r>
              <a:rPr lang="en-US" altLang="zh-CN" b="1" dirty="0"/>
              <a:t>&lt;div v-for="(</a:t>
            </a:r>
            <a:r>
              <a:rPr lang="en-US" altLang="zh-CN" b="1" dirty="0" err="1"/>
              <a:t>val</a:t>
            </a:r>
            <a:r>
              <a:rPr lang="en-US" altLang="zh-CN" b="1" dirty="0"/>
              <a:t>, key, index) in object"&gt;&lt;/div&gt;</a:t>
            </a:r>
            <a:endParaRPr lang="en-US" altLang="zh-CN" dirty="0"/>
          </a:p>
          <a:p>
            <a:r>
              <a:rPr lang="zh-CN" altLang="en-US" dirty="0"/>
              <a:t>基于源数据多次渲染元素或模板块。该指令的值，必须使用特定语法 </a:t>
            </a:r>
            <a:endParaRPr lang="en-US" altLang="zh-CN" dirty="0"/>
          </a:p>
          <a:p>
            <a:endParaRPr lang="en-US" altLang="zh-CN" dirty="0"/>
          </a:p>
          <a:p>
            <a:pPr marL="0" indent="0">
              <a:buNone/>
            </a:pPr>
            <a:endParaRPr lang="en-US" altLang="zh-CN" b="1" dirty="0"/>
          </a:p>
          <a:p>
            <a:pPr marL="0" indent="0">
              <a:buNone/>
            </a:pP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8402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-on</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绑定事件监听器。事件类型由参数指定。 绑定的方法定义在</a:t>
            </a:r>
            <a:r>
              <a:rPr lang="en-US" altLang="zh-CN" dirty="0" err="1"/>
              <a:t>Vue</a:t>
            </a:r>
            <a:r>
              <a:rPr lang="zh-CN" altLang="en-US" dirty="0"/>
              <a:t>参数</a:t>
            </a:r>
            <a:r>
              <a:rPr lang="en-US" altLang="zh-CN" dirty="0"/>
              <a:t>methods</a:t>
            </a:r>
            <a:r>
              <a:rPr lang="zh-CN" altLang="en-US" dirty="0"/>
              <a:t>中，这些方法可以访问</a:t>
            </a:r>
            <a:r>
              <a:rPr lang="en-US" altLang="zh-CN" dirty="0" err="1"/>
              <a:t>Vue</a:t>
            </a:r>
            <a:r>
              <a:rPr lang="zh-CN" altLang="en-US" dirty="0"/>
              <a:t>的</a:t>
            </a:r>
            <a:r>
              <a:rPr lang="en-US" altLang="zh-CN" dirty="0"/>
              <a:t>data</a:t>
            </a:r>
            <a:r>
              <a:rPr lang="zh-CN" altLang="en-US" dirty="0"/>
              <a:t>属性。</a:t>
            </a:r>
            <a:endParaRPr lang="en-US" altLang="zh-CN" dirty="0"/>
          </a:p>
          <a:p>
            <a:pPr marL="0" indent="0">
              <a:buNone/>
            </a:pPr>
            <a:r>
              <a:rPr lang="en-US" altLang="zh-CN" sz="2600" b="1" dirty="0"/>
              <a:t>&lt;!-- </a:t>
            </a:r>
            <a:r>
              <a:rPr lang="zh-CN" altLang="en-US" sz="2600" b="1" dirty="0"/>
              <a:t>方法处理器 </a:t>
            </a:r>
            <a:r>
              <a:rPr lang="en-US" altLang="zh-CN" sz="2600" b="1" dirty="0"/>
              <a:t>--&gt;&lt;button </a:t>
            </a:r>
            <a:r>
              <a:rPr lang="en-US" altLang="zh-CN" sz="2600" b="1" dirty="0" err="1"/>
              <a:t>v-on:click</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缩写 </a:t>
            </a:r>
            <a:r>
              <a:rPr lang="en-US" altLang="zh-CN" sz="2600" b="1" dirty="0"/>
              <a:t>--&gt;&lt;button @click="</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停止冒泡 </a:t>
            </a:r>
            <a:r>
              <a:rPr lang="en-US" altLang="zh-CN" sz="2600" b="1" dirty="0"/>
              <a:t>--&gt;&lt;button @</a:t>
            </a:r>
            <a:r>
              <a:rPr lang="en-US" altLang="zh-CN" sz="2600" b="1" dirty="0" err="1"/>
              <a:t>click.stop</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键修饰符，键别名 </a:t>
            </a:r>
            <a:r>
              <a:rPr lang="en-US" altLang="zh-CN" sz="2600" b="1" dirty="0"/>
              <a:t>--&gt;&lt;input @</a:t>
            </a:r>
            <a:r>
              <a:rPr lang="en-US" altLang="zh-CN" sz="2600" b="1" dirty="0" err="1"/>
              <a:t>keyup.enter</a:t>
            </a:r>
            <a:r>
              <a:rPr lang="en-US" altLang="zh-CN" sz="2600" b="1" dirty="0"/>
              <a:t>="</a:t>
            </a:r>
            <a:r>
              <a:rPr lang="en-US" altLang="zh-CN" sz="2600" b="1" dirty="0" err="1"/>
              <a:t>onEnter</a:t>
            </a:r>
            <a:r>
              <a:rPr lang="en-US" altLang="zh-CN" sz="2600" b="1" dirty="0"/>
              <a:t>"&gt;</a:t>
            </a:r>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89665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自定义指令</a:t>
            </a:r>
          </a:p>
        </p:txBody>
      </p:sp>
      <p:sp>
        <p:nvSpPr>
          <p:cNvPr id="5" name="副标题 4"/>
          <p:cNvSpPr>
            <a:spLocks noGrp="1"/>
          </p:cNvSpPr>
          <p:nvPr>
            <p:ph type="subTitle" idx="1"/>
          </p:nvPr>
        </p:nvSpPr>
        <p:spPr/>
        <p:txBody>
          <a:bodyPr>
            <a:normAutofit fontScale="92500" lnSpcReduction="20000"/>
          </a:bodyPr>
          <a:lstStyle/>
          <a:p>
            <a:pPr marL="0" indent="0">
              <a:buNone/>
            </a:pPr>
            <a:r>
              <a:rPr lang="en-US" altLang="zh-CN" b="1" dirty="0"/>
              <a:t>// </a:t>
            </a:r>
            <a:r>
              <a:rPr lang="zh-CN" altLang="en-US" b="1" dirty="0"/>
              <a:t>自定义全局指令</a:t>
            </a:r>
          </a:p>
          <a:p>
            <a:pPr marL="0" indent="0">
              <a:buNone/>
            </a:pPr>
            <a:r>
              <a:rPr lang="en-US" altLang="zh-CN" b="1" dirty="0" err="1"/>
              <a:t>Vue.directive</a:t>
            </a:r>
            <a:r>
              <a:rPr lang="en-US" altLang="zh-CN" b="1" dirty="0"/>
              <a:t>(</a:t>
            </a:r>
            <a:r>
              <a:rPr lang="en-US" altLang="zh-CN" b="1" dirty="0">
                <a:solidFill>
                  <a:srgbClr val="FF0000"/>
                </a:solidFill>
              </a:rPr>
              <a:t>'focus</a:t>
            </a:r>
            <a:r>
              <a:rPr lang="en-US" altLang="zh-CN" b="1" dirty="0"/>
              <a:t>', {})</a:t>
            </a:r>
            <a:endParaRPr lang="zh-CN" altLang="en-US" b="1" dirty="0"/>
          </a:p>
          <a:p>
            <a:pPr marL="0" indent="0">
              <a:buNone/>
            </a:pPr>
            <a:r>
              <a:rPr lang="en-US" altLang="zh-CN" b="1" dirty="0"/>
              <a:t>// </a:t>
            </a:r>
            <a:r>
              <a:rPr lang="zh-CN" altLang="en-US" b="1" dirty="0"/>
              <a:t>注册局部指令</a:t>
            </a:r>
          </a:p>
          <a:p>
            <a:pPr marL="0" indent="0">
              <a:buNone/>
            </a:pPr>
            <a:r>
              <a:rPr lang="en-US" altLang="zh-CN" b="1" dirty="0"/>
              <a:t>new </a:t>
            </a:r>
            <a:r>
              <a:rPr lang="en-US" altLang="zh-CN" b="1" dirty="0" err="1"/>
              <a:t>Vue</a:t>
            </a:r>
            <a:r>
              <a:rPr lang="en-US" altLang="zh-CN" b="1" dirty="0"/>
              <a:t>({</a:t>
            </a:r>
          </a:p>
          <a:p>
            <a:pPr marL="0" indent="0">
              <a:buNone/>
            </a:pPr>
            <a:r>
              <a:rPr lang="en-US" altLang="zh-CN" b="1" dirty="0"/>
              <a:t>	el: '#app',</a:t>
            </a:r>
          </a:p>
          <a:p>
            <a:pPr marL="0" indent="0">
              <a:buNone/>
            </a:pPr>
            <a:r>
              <a:rPr lang="en-US" altLang="zh-CN" b="1" dirty="0"/>
              <a:t>	directives: {'</a:t>
            </a:r>
            <a:r>
              <a:rPr lang="en-US" altLang="zh-CN" b="1" dirty="0">
                <a:solidFill>
                  <a:srgbClr val="FF0000"/>
                </a:solidFill>
              </a:rPr>
              <a:t>auto-height</a:t>
            </a:r>
            <a:r>
              <a:rPr lang="en-US" altLang="zh-CN" b="1" dirty="0"/>
              <a:t>': function (el) {}}</a:t>
            </a:r>
          </a:p>
          <a:p>
            <a:pPr marL="0" indent="0">
              <a:buNone/>
            </a:pPr>
            <a:r>
              <a:rPr lang="en-US" altLang="zh-CN" b="1" dirty="0"/>
              <a:t>});</a:t>
            </a:r>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81078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221942"/>
            <a:ext cx="10817860" cy="6266488"/>
          </a:xfrm>
        </p:spPr>
        <p:txBody>
          <a:bodyPr>
            <a:normAutofit fontScale="85000" lnSpcReduction="20000"/>
          </a:bodyPr>
          <a:lstStyle/>
          <a:p>
            <a:r>
              <a:rPr lang="zh-CN" altLang="en-US" dirty="0"/>
              <a:t>指令定义函数提供了几个钩子函数（可选）：</a:t>
            </a:r>
            <a:endParaRPr lang="en-US" altLang="zh-CN" dirty="0"/>
          </a:p>
          <a:p>
            <a:pPr marL="0" indent="0">
              <a:buNone/>
            </a:pPr>
            <a:r>
              <a:rPr lang="en-US" altLang="zh-CN" sz="2800" dirty="0"/>
              <a:t>bind: </a:t>
            </a:r>
            <a:r>
              <a:rPr lang="zh-CN" altLang="en-US" sz="2800" dirty="0"/>
              <a:t>只调用一次，指令第一次绑定到元素时调用。</a:t>
            </a:r>
          </a:p>
          <a:p>
            <a:pPr marL="0" indent="0">
              <a:buNone/>
            </a:pPr>
            <a:r>
              <a:rPr lang="en-US" altLang="zh-CN" sz="2800" dirty="0"/>
              <a:t>inserted: </a:t>
            </a:r>
            <a:r>
              <a:rPr lang="zh-CN" altLang="en-US" sz="2800" dirty="0"/>
              <a:t>被绑定元素插入父节点时调用。</a:t>
            </a:r>
          </a:p>
          <a:p>
            <a:pPr marL="0" indent="0">
              <a:buNone/>
            </a:pPr>
            <a:r>
              <a:rPr lang="en-US" altLang="zh-CN" sz="2800" dirty="0"/>
              <a:t>update: </a:t>
            </a:r>
            <a:r>
              <a:rPr lang="zh-CN" altLang="en-US" sz="2800" dirty="0"/>
              <a:t>被绑定元素所在的模板更新时调用。</a:t>
            </a:r>
          </a:p>
          <a:p>
            <a:pPr marL="0" indent="0">
              <a:buNone/>
            </a:pPr>
            <a:r>
              <a:rPr lang="en-US" altLang="zh-CN" sz="2800" dirty="0" err="1"/>
              <a:t>componentUpdated</a:t>
            </a:r>
            <a:r>
              <a:rPr lang="en-US" altLang="zh-CN" sz="2800" dirty="0"/>
              <a:t>: </a:t>
            </a:r>
            <a:r>
              <a:rPr lang="zh-CN" altLang="en-US" sz="2800" dirty="0"/>
              <a:t>元素所在模板完成一次更新周期时调用。</a:t>
            </a:r>
          </a:p>
          <a:p>
            <a:pPr marL="0" indent="0">
              <a:buNone/>
            </a:pPr>
            <a:r>
              <a:rPr lang="en-US" altLang="zh-CN" sz="2800" dirty="0"/>
              <a:t>unbind: </a:t>
            </a:r>
            <a:r>
              <a:rPr lang="zh-CN" altLang="en-US" sz="2800" dirty="0"/>
              <a:t>指令与元素解绑时调用。</a:t>
            </a:r>
            <a:endParaRPr lang="en-US" altLang="zh-CN" sz="2800" dirty="0"/>
          </a:p>
          <a:p>
            <a:r>
              <a:rPr lang="zh-CN" altLang="en-US" dirty="0"/>
              <a:t>钩子函数被赋予了以下参数：</a:t>
            </a:r>
            <a:endParaRPr lang="en-US" altLang="zh-CN" dirty="0"/>
          </a:p>
          <a:p>
            <a:pPr marL="0" indent="0">
              <a:buNone/>
            </a:pPr>
            <a:r>
              <a:rPr lang="en-US" altLang="zh-CN" sz="2900" dirty="0"/>
              <a:t>el: </a:t>
            </a:r>
            <a:r>
              <a:rPr lang="zh-CN" altLang="en-US" sz="2900" dirty="0"/>
              <a:t>指令所绑定的元素，可以用来直接操作 </a:t>
            </a:r>
            <a:r>
              <a:rPr lang="en-US" altLang="zh-CN" sz="2900" dirty="0"/>
              <a:t>DOM </a:t>
            </a:r>
            <a:r>
              <a:rPr lang="zh-CN" altLang="en-US" sz="2900" dirty="0"/>
              <a:t>。</a:t>
            </a:r>
          </a:p>
          <a:p>
            <a:pPr marL="0" indent="0">
              <a:buNone/>
            </a:pPr>
            <a:r>
              <a:rPr lang="en-US" altLang="zh-CN" sz="2900" dirty="0"/>
              <a:t>binding: </a:t>
            </a:r>
            <a:r>
              <a:rPr lang="zh-CN" altLang="en-US" sz="2900" dirty="0"/>
              <a:t>一个对象，包含以下属性：</a:t>
            </a:r>
          </a:p>
          <a:p>
            <a:pPr marL="0" indent="0">
              <a:buNone/>
            </a:pPr>
            <a:r>
              <a:rPr lang="en-US" altLang="zh-CN" sz="2900" dirty="0"/>
              <a:t>name: </a:t>
            </a:r>
            <a:r>
              <a:rPr lang="zh-CN" altLang="en-US" sz="2900" dirty="0"/>
              <a:t>指令名，不包括 </a:t>
            </a:r>
            <a:r>
              <a:rPr lang="en-US" altLang="zh-CN" sz="2900" dirty="0"/>
              <a:t>v- </a:t>
            </a:r>
            <a:r>
              <a:rPr lang="zh-CN" altLang="en-US" sz="2900" dirty="0"/>
              <a:t>前缀。</a:t>
            </a:r>
          </a:p>
          <a:p>
            <a:pPr marL="0" indent="0">
              <a:buNone/>
            </a:pPr>
            <a:r>
              <a:rPr lang="en-US" altLang="zh-CN" sz="2900" dirty="0"/>
              <a:t>value: </a:t>
            </a:r>
            <a:r>
              <a:rPr lang="zh-CN" altLang="en-US" sz="2900" dirty="0"/>
              <a:t>指令的绑定值， 例如： </a:t>
            </a:r>
            <a:r>
              <a:rPr lang="en-US" altLang="zh-CN" sz="2900" dirty="0"/>
              <a:t>v-my-directive="1 + 1", value </a:t>
            </a:r>
            <a:r>
              <a:rPr lang="zh-CN" altLang="en-US" sz="2900" dirty="0"/>
              <a:t>的值是 </a:t>
            </a:r>
            <a:r>
              <a:rPr lang="en-US" altLang="zh-CN" sz="2900" dirty="0"/>
              <a:t>2</a:t>
            </a:r>
            <a:r>
              <a:rPr lang="zh-CN" altLang="en-US" sz="2900" dirty="0"/>
              <a:t>。</a:t>
            </a:r>
          </a:p>
          <a:p>
            <a:pPr marL="0" indent="0">
              <a:buNone/>
            </a:pPr>
            <a:r>
              <a:rPr lang="en-US" altLang="zh-CN" sz="2900" dirty="0" err="1"/>
              <a:t>arg</a:t>
            </a:r>
            <a:r>
              <a:rPr lang="en-US" altLang="zh-CN" sz="2900" dirty="0"/>
              <a:t>: </a:t>
            </a:r>
            <a:r>
              <a:rPr lang="zh-CN" altLang="en-US" sz="2900" dirty="0"/>
              <a:t>传给指令的参数。例如 </a:t>
            </a:r>
            <a:r>
              <a:rPr lang="en-US" altLang="zh-CN" sz="2900" dirty="0" err="1"/>
              <a:t>v-my-directive:foo</a:t>
            </a:r>
            <a:r>
              <a:rPr lang="zh-CN" altLang="en-US" sz="2900" dirty="0"/>
              <a:t>， </a:t>
            </a:r>
            <a:r>
              <a:rPr lang="en-US" altLang="zh-CN" sz="2900" dirty="0" err="1"/>
              <a:t>arg</a:t>
            </a:r>
            <a:r>
              <a:rPr lang="en-US" altLang="zh-CN" sz="2900" dirty="0"/>
              <a:t> </a:t>
            </a:r>
            <a:r>
              <a:rPr lang="zh-CN" altLang="en-US" sz="2900" dirty="0"/>
              <a:t>的值是 </a:t>
            </a:r>
            <a:r>
              <a:rPr lang="en-US" altLang="zh-CN" sz="2900" dirty="0"/>
              <a:t>"foo"</a:t>
            </a:r>
            <a:r>
              <a:rPr lang="zh-CN" altLang="en-US" sz="2900" dirty="0"/>
              <a:t>。</a:t>
            </a:r>
            <a:endParaRPr lang="en-US" altLang="zh-CN" sz="29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33764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957232D-E516-428B-9286-9A42CDF65A66}"/>
              </a:ext>
            </a:extLst>
          </p:cNvPr>
          <p:cNvSpPr>
            <a:spLocks noGrp="1"/>
          </p:cNvSpPr>
          <p:nvPr>
            <p:ph type="ctrTitle"/>
          </p:nvPr>
        </p:nvSpPr>
        <p:spPr/>
        <p:txBody>
          <a:bodyPr/>
          <a:lstStyle/>
          <a:p>
            <a:r>
              <a:rPr lang="zh-CN" altLang="en-US" dirty="0"/>
              <a:t>简写形式</a:t>
            </a:r>
          </a:p>
        </p:txBody>
      </p:sp>
      <p:sp>
        <p:nvSpPr>
          <p:cNvPr id="5" name="副标题 4"/>
          <p:cNvSpPr>
            <a:spLocks noGrp="1"/>
          </p:cNvSpPr>
          <p:nvPr>
            <p:ph type="subTitle" idx="1"/>
          </p:nvPr>
        </p:nvSpPr>
        <p:spPr/>
        <p:txBody>
          <a:bodyPr>
            <a:normAutofit fontScale="92500"/>
          </a:bodyPr>
          <a:lstStyle/>
          <a:p>
            <a:r>
              <a:rPr lang="zh-CN" altLang="en-US" dirty="0"/>
              <a:t>大多数情况下，我们可能想在 </a:t>
            </a:r>
            <a:r>
              <a:rPr lang="en-US" altLang="zh-CN" dirty="0"/>
              <a:t>bind </a:t>
            </a:r>
            <a:r>
              <a:rPr lang="zh-CN" altLang="en-US" dirty="0"/>
              <a:t>和 </a:t>
            </a:r>
            <a:r>
              <a:rPr lang="en-US" altLang="zh-CN" dirty="0"/>
              <a:t>update </a:t>
            </a:r>
            <a:r>
              <a:rPr lang="zh-CN" altLang="en-US" dirty="0"/>
              <a:t>钩子上做重复动作，并且不想关心其它的钩子函数。可以这样写</a:t>
            </a:r>
            <a:r>
              <a:rPr lang="en-US" altLang="zh-CN" dirty="0"/>
              <a:t>:</a:t>
            </a:r>
            <a:endParaRPr lang="zh-CN" altLang="en-US" b="1" dirty="0"/>
          </a:p>
          <a:p>
            <a:pPr marL="0" indent="0">
              <a:lnSpc>
                <a:spcPct val="130000"/>
              </a:lnSpc>
              <a:buNone/>
            </a:pPr>
            <a:r>
              <a:rPr lang="en-US" altLang="zh-CN" sz="3600" dirty="0" err="1"/>
              <a:t>Vue.directive</a:t>
            </a:r>
            <a:r>
              <a:rPr lang="en-US" altLang="zh-CN" sz="3600" dirty="0"/>
              <a:t>('color-swatch', function (el, binding) {</a:t>
            </a:r>
          </a:p>
          <a:p>
            <a:pPr marL="0" indent="0">
              <a:lnSpc>
                <a:spcPct val="130000"/>
              </a:lnSpc>
              <a:buNone/>
            </a:pPr>
            <a:r>
              <a:rPr lang="en-US" altLang="zh-CN" sz="3600" dirty="0"/>
              <a:t>  </a:t>
            </a:r>
            <a:r>
              <a:rPr lang="en-US" altLang="zh-CN" sz="3600" dirty="0" err="1"/>
              <a:t>el.style.backgroundColor</a:t>
            </a:r>
            <a:r>
              <a:rPr lang="en-US" altLang="zh-CN" sz="3600" dirty="0"/>
              <a:t> = </a:t>
            </a:r>
            <a:r>
              <a:rPr lang="en-US" altLang="zh-CN" sz="3600" dirty="0" err="1"/>
              <a:t>binding.value</a:t>
            </a:r>
            <a:endParaRPr lang="en-US" altLang="zh-CN" sz="3600" dirty="0"/>
          </a:p>
          <a:p>
            <a:pPr marL="0" indent="0">
              <a:lnSpc>
                <a:spcPct val="130000"/>
              </a:lnSpc>
              <a:buNone/>
            </a:pP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54858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Vue.js</a:t>
            </a: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dirty="0">
                <a:sym typeface="+mn-ea"/>
              </a:rPr>
              <a:t>基础：</a:t>
            </a:r>
            <a:r>
              <a:rPr lang="en-US" altLang="zh-CN" sz="3600" dirty="0">
                <a:sym typeface="+mn-ea"/>
              </a:rPr>
              <a:t>HTML5</a:t>
            </a:r>
            <a:r>
              <a:rPr lang="zh-CN" altLang="en-US" sz="3600" dirty="0">
                <a:sym typeface="+mn-ea"/>
              </a:rPr>
              <a:t>、</a:t>
            </a:r>
            <a:r>
              <a:rPr lang="en-US" altLang="zh-CN" sz="3600" dirty="0">
                <a:sym typeface="+mn-ea"/>
              </a:rPr>
              <a:t>CSS</a:t>
            </a:r>
            <a:r>
              <a:rPr lang="zh-CN" altLang="en-US" sz="3600" dirty="0">
                <a:sym typeface="+mn-ea"/>
              </a:rPr>
              <a:t>、</a:t>
            </a:r>
            <a:r>
              <a:rPr lang="en-US" altLang="zh-CN" sz="3600" dirty="0">
                <a:sym typeface="+mn-ea"/>
              </a:rPr>
              <a:t>JavaScript</a:t>
            </a:r>
          </a:p>
          <a:p>
            <a:pPr>
              <a:lnSpc>
                <a:spcPct val="130000"/>
              </a:lnSpc>
            </a:pPr>
            <a:r>
              <a:rPr lang="en-US" altLang="zh-CN" sz="3600" dirty="0">
                <a:sym typeface="+mn-ea"/>
              </a:rPr>
              <a:t>Vue.js</a:t>
            </a:r>
            <a:r>
              <a:rPr lang="zh-CN" altLang="en-US" dirty="0"/>
              <a:t>（读音 </a:t>
            </a:r>
            <a:r>
              <a:rPr lang="en-US" altLang="zh-CN" dirty="0"/>
              <a:t>/</a:t>
            </a:r>
            <a:r>
              <a:rPr lang="en-US" altLang="zh-CN" dirty="0" err="1"/>
              <a:t>vju</a:t>
            </a:r>
            <a:r>
              <a:rPr lang="en-US" altLang="zh-CN" dirty="0"/>
              <a:t>ː/</a:t>
            </a:r>
            <a:r>
              <a:rPr lang="zh-CN" altLang="en-US" dirty="0"/>
              <a:t>，类似于 </a:t>
            </a:r>
            <a:r>
              <a:rPr lang="en-US" altLang="zh-CN" b="1" dirty="0"/>
              <a:t>view</a:t>
            </a:r>
            <a:r>
              <a:rPr lang="zh-CN" altLang="en-US" dirty="0"/>
              <a:t>）</a:t>
            </a:r>
            <a:r>
              <a:rPr lang="en-US" altLang="zh-CN" sz="3600" dirty="0" err="1">
                <a:sym typeface="+mn-ea"/>
              </a:rPr>
              <a:t>是一套构建用户界面的渐进式javascript框架</a:t>
            </a:r>
            <a:r>
              <a:rPr lang="en-US" altLang="zh-CN" sz="3600" dirty="0">
                <a:sym typeface="+mn-ea"/>
              </a:rPr>
              <a:t>。</a:t>
            </a:r>
          </a:p>
          <a:p>
            <a:pPr marL="285750" lvl="0" indent="-285750">
              <a:lnSpc>
                <a:spcPct val="100000"/>
              </a:lnSpc>
              <a:spcBef>
                <a:spcPct val="0"/>
              </a:spcBef>
              <a:buFont typeface="Wingdings" panose="05000000000000000000" pitchFamily="2" charset="2"/>
              <a:buChar char="Ø"/>
            </a:pPr>
            <a:r>
              <a:rPr lang="zh-CN" altLang="en-US" sz="3600" dirty="0">
                <a:sym typeface="+mn-ea"/>
              </a:rPr>
              <a:t>Vue</a:t>
            </a:r>
            <a:r>
              <a:rPr lang="zh-CN" altLang="en-US" dirty="0"/>
              <a:t>的核心库只关注视图层，它不仅易于上手，还便于与第三方库或既有项目整合。</a:t>
            </a:r>
            <a:endParaRPr lang="zh-CN" altLang="en-US" sz="3600" dirty="0">
              <a:sym typeface="+mn-ea"/>
            </a:endParaRPr>
          </a:p>
          <a:p>
            <a:pPr marL="285750" lvl="0" indent="-285750">
              <a:lnSpc>
                <a:spcPct val="100000"/>
              </a:lnSpc>
              <a:spcBef>
                <a:spcPct val="0"/>
              </a:spcBef>
              <a:buFont typeface="Wingdings" panose="05000000000000000000" pitchFamily="2" charset="2"/>
              <a:buChar char="Ø"/>
            </a:pPr>
            <a:r>
              <a:rPr lang="zh-CN" altLang="en-US" dirty="0"/>
              <a:t>当与</a:t>
            </a:r>
            <a:r>
              <a:rPr lang="zh-CN" altLang="en-US" dirty="0">
                <a:hlinkClick r:id="rId2"/>
              </a:rPr>
              <a:t>单文件组件</a:t>
            </a:r>
            <a:r>
              <a:rPr lang="zh-CN" altLang="en-US" dirty="0"/>
              <a:t>和 </a:t>
            </a:r>
            <a:r>
              <a:rPr lang="en-US" altLang="zh-CN" dirty="0" err="1">
                <a:hlinkClick r:id="rId3"/>
              </a:rPr>
              <a:t>Vue</a:t>
            </a:r>
            <a:r>
              <a:rPr lang="en-US" altLang="zh-CN" dirty="0">
                <a:hlinkClick r:id="rId3"/>
              </a:rPr>
              <a:t> </a:t>
            </a:r>
            <a:r>
              <a:rPr lang="zh-CN" altLang="en-US" dirty="0">
                <a:hlinkClick r:id="rId3"/>
              </a:rPr>
              <a:t>生态系统支持的库</a:t>
            </a:r>
            <a:r>
              <a:rPr lang="zh-CN" altLang="en-US" dirty="0"/>
              <a:t>结合使用时，</a:t>
            </a:r>
            <a:r>
              <a:rPr lang="en-US" altLang="zh-CN" dirty="0" err="1"/>
              <a:t>Vue</a:t>
            </a:r>
            <a:r>
              <a:rPr lang="en-US" altLang="zh-CN" dirty="0"/>
              <a:t> </a:t>
            </a:r>
            <a:r>
              <a:rPr lang="zh-CN" altLang="en-US" dirty="0"/>
              <a:t>也完全能够为复杂的单页应用程序提供驱动。</a:t>
            </a:r>
            <a:endParaRPr lang="zh-CN" altLang="en-US" sz="3600" dirty="0">
              <a:sym typeface="+mn-ea"/>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smtClean="0">
                <a:latin typeface="微软雅黑" panose="020B0503020204020204" pitchFamily="34" charset="-122"/>
                <a:ea typeface="微软雅黑" panose="020B0503020204020204" pitchFamily="34" charset="-122"/>
                <a:sym typeface="+mn-ea"/>
              </a:rPr>
              <a:t>Vue</a:t>
            </a:r>
            <a:r>
              <a:rPr lang="zh-CN" altLang="en-US" dirty="0">
                <a:sym typeface="+mn-ea"/>
              </a:rPr>
              <a:t>兼容性</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a:lnSpc>
                <a:spcPct val="130000"/>
              </a:lnSpc>
            </a:pPr>
            <a:r>
              <a:rPr lang="en-US" altLang="zh-CN" dirty="0" smtClean="0"/>
              <a:t>Vue.js </a:t>
            </a:r>
            <a:r>
              <a:rPr lang="zh-CN" altLang="en-US" dirty="0"/>
              <a:t>不支持 </a:t>
            </a:r>
            <a:r>
              <a:rPr lang="en-US" altLang="zh-CN" dirty="0"/>
              <a:t>IE8 </a:t>
            </a:r>
            <a:r>
              <a:rPr lang="zh-CN" altLang="en-US" dirty="0"/>
              <a:t>及其以下版本，因为 </a:t>
            </a:r>
            <a:r>
              <a:rPr lang="en-US" altLang="zh-CN" dirty="0"/>
              <a:t>Vue.js </a:t>
            </a:r>
            <a:r>
              <a:rPr lang="zh-CN" altLang="en-US" dirty="0"/>
              <a:t>使用了 </a:t>
            </a:r>
            <a:r>
              <a:rPr lang="en-US" altLang="zh-CN" dirty="0"/>
              <a:t>IE8 </a:t>
            </a:r>
            <a:r>
              <a:rPr lang="zh-CN" altLang="en-US" dirty="0"/>
              <a:t>不能模拟的 </a:t>
            </a:r>
            <a:r>
              <a:rPr lang="en-US" altLang="zh-CN" dirty="0"/>
              <a:t>ECMAScript 5 </a:t>
            </a:r>
            <a:r>
              <a:rPr lang="zh-CN" altLang="en-US" dirty="0"/>
              <a:t>特性。</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08150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为什么要用框架</a:t>
            </a:r>
          </a:p>
        </p:txBody>
      </p:sp>
      <p:sp>
        <p:nvSpPr>
          <p:cNvPr id="3" name="副标题 2"/>
          <p:cNvSpPr>
            <a:spLocks noGrp="1"/>
          </p:cNvSpPr>
          <p:nvPr>
            <p:ph type="subTitle" idx="1"/>
          </p:nvPr>
        </p:nvSpPr>
        <p:spPr/>
        <p:txBody>
          <a:bodyPr>
            <a:normAutofit fontScale="70000" lnSpcReduction="20000"/>
          </a:bodyPr>
          <a:lstStyle/>
          <a:p>
            <a:r>
              <a:rPr lang="zh-CN" altLang="en-US" dirty="0"/>
              <a:t>框架（</a:t>
            </a:r>
            <a:r>
              <a:rPr lang="en-US" altLang="zh-CN" dirty="0"/>
              <a:t>framework</a:t>
            </a:r>
            <a:r>
              <a:rPr lang="zh-CN" altLang="en-US" dirty="0"/>
              <a:t>）是一个基本概念上的结构，用于去解决或者处理复杂的问题。简单说就是使用别人搭好的舞台，你来做表演。</a:t>
            </a:r>
            <a:endParaRPr lang="en-US" altLang="zh-CN" dirty="0"/>
          </a:p>
          <a:p>
            <a:r>
              <a:rPr lang="zh-CN" altLang="en-US" dirty="0"/>
              <a:t>使用成熟的框架，就相当于让别人帮你完成一些基础工作，你只需要集中精力完成系统的业务逻辑设计。框架可以处理系统很多细节问题，比如：事物处理，安全性，数据流控制等问题。</a:t>
            </a:r>
          </a:p>
          <a:p>
            <a:r>
              <a:rPr lang="zh-CN" altLang="en-US" dirty="0"/>
              <a:t>而且它是不断升级的，你可以直接享受别人升级代码带来的好处。 </a:t>
            </a:r>
          </a:p>
          <a:p>
            <a:r>
              <a:rPr lang="zh-CN" altLang="en-US" dirty="0"/>
              <a:t>框架最重要的目标是提高企业的竞争能力，包括降低成本、提高质量、改善客户满意程度，控制进度等方面。</a:t>
            </a:r>
          </a:p>
          <a:p>
            <a:endParaRPr lang="zh-CN" altLang="en-US" dirty="0"/>
          </a:p>
        </p:txBody>
      </p:sp>
    </p:spTree>
    <p:extLst>
      <p:ext uri="{BB962C8B-B14F-4D97-AF65-F5344CB8AC3E}">
        <p14:creationId xmlns:p14="http://schemas.microsoft.com/office/powerpoint/2010/main" val="296721774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Why </a:t>
            </a:r>
            <a:r>
              <a:rPr lang="en-US" altLang="zh-CN" dirty="0" err="1"/>
              <a:t>Vue</a:t>
            </a:r>
            <a:r>
              <a:rPr lang="en-US" altLang="zh-CN" dirty="0"/>
              <a:t>?</a:t>
            </a:r>
          </a:p>
        </p:txBody>
      </p:sp>
      <p:sp>
        <p:nvSpPr>
          <p:cNvPr id="3" name="副标题 2"/>
          <p:cNvSpPr>
            <a:spLocks noGrp="1"/>
          </p:cNvSpPr>
          <p:nvPr>
            <p:ph type="subTitle" idx="1"/>
          </p:nvPr>
        </p:nvSpPr>
        <p:spPr/>
        <p:txBody>
          <a:bodyPr>
            <a:normAutofit/>
          </a:bodyPr>
          <a:lstStyle/>
          <a:p>
            <a:r>
              <a:rPr lang="en-US" altLang="zh-CN" dirty="0"/>
              <a:t>GitHub Star </a:t>
            </a:r>
            <a:r>
              <a:rPr lang="zh-CN" altLang="en-US" dirty="0" smtClean="0"/>
              <a:t>排名</a:t>
            </a:r>
            <a:endParaRPr lang="en-US" altLang="zh-CN" dirty="0" smtClean="0"/>
          </a:p>
          <a:p>
            <a:r>
              <a:rPr lang="zh-CN" altLang="en-US" dirty="0"/>
              <a:t>第三方跑分（</a:t>
            </a:r>
            <a:r>
              <a:rPr lang="zh-CN" altLang="en-US" dirty="0" smtClean="0"/>
              <a:t>仅供参考）</a:t>
            </a:r>
            <a:endParaRPr lang="en-US" altLang="zh-CN" dirty="0" smtClean="0"/>
          </a:p>
          <a:p>
            <a:pPr marL="0" indent="0">
              <a:buNone/>
            </a:pPr>
            <a:r>
              <a:rPr lang="zh-CN" altLang="en-US" dirty="0"/>
              <a:t> </a:t>
            </a:r>
            <a:r>
              <a:rPr lang="en-US" altLang="zh-CN" dirty="0">
                <a:hlinkClick r:id="rId2"/>
              </a:rPr>
              <a:t>https://rawgit.com/krausest/js-framework-benchmark/master/webdriver-ts/table.html</a:t>
            </a:r>
            <a:endParaRPr lang="en-US" altLang="zh-CN" dirty="0"/>
          </a:p>
          <a:p>
            <a:endParaRPr lang="zh-CN" altLang="en-US" dirty="0"/>
          </a:p>
        </p:txBody>
      </p:sp>
    </p:spTree>
    <p:extLst>
      <p:ext uri="{BB962C8B-B14F-4D97-AF65-F5344CB8AC3E}">
        <p14:creationId xmlns:p14="http://schemas.microsoft.com/office/powerpoint/2010/main" val="203111928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React</a:t>
            </a:r>
            <a:endParaRPr lang="zh-CN" altLang="en-US" dirty="0"/>
          </a:p>
        </p:txBody>
      </p:sp>
      <p:sp>
        <p:nvSpPr>
          <p:cNvPr id="3" name="副标题 2"/>
          <p:cNvSpPr>
            <a:spLocks noGrp="1"/>
          </p:cNvSpPr>
          <p:nvPr>
            <p:ph type="subTitle" idx="1"/>
          </p:nvPr>
        </p:nvSpPr>
        <p:spPr/>
        <p:txBody>
          <a:bodyPr>
            <a:normAutofit fontScale="62500" lnSpcReduction="20000"/>
          </a:bodyPr>
          <a:lstStyle/>
          <a:p>
            <a:r>
              <a:rPr lang="zh-CN" altLang="en-US" dirty="0"/>
              <a:t>性能</a:t>
            </a:r>
            <a:r>
              <a:rPr lang="en-US" altLang="zh-CN" dirty="0"/>
              <a:t>:</a:t>
            </a:r>
            <a:r>
              <a:rPr lang="zh-CN" altLang="en-US" dirty="0"/>
              <a:t> 通常 </a:t>
            </a:r>
            <a:r>
              <a:rPr lang="en-US" altLang="zh-CN" dirty="0" err="1"/>
              <a:t>Vue</a:t>
            </a:r>
            <a:r>
              <a:rPr lang="en-US" altLang="zh-CN" dirty="0"/>
              <a:t> </a:t>
            </a:r>
            <a:r>
              <a:rPr lang="zh-CN" altLang="en-US" dirty="0"/>
              <a:t>会有少量优势</a:t>
            </a:r>
            <a:endParaRPr lang="en-US" altLang="zh-CN" dirty="0"/>
          </a:p>
          <a:p>
            <a:r>
              <a:rPr lang="en-US" altLang="zh-CN" b="1" dirty="0" smtClean="0"/>
              <a:t>HTML</a:t>
            </a:r>
            <a:r>
              <a:rPr lang="zh-CN" altLang="en-US" b="1" dirty="0"/>
              <a:t>构建：</a:t>
            </a:r>
            <a:r>
              <a:rPr lang="zh-CN" altLang="en-US" dirty="0"/>
              <a:t> 在 </a:t>
            </a:r>
            <a:r>
              <a:rPr lang="en-US" altLang="zh-CN" dirty="0"/>
              <a:t>React </a:t>
            </a:r>
            <a:r>
              <a:rPr lang="zh-CN" altLang="en-US" dirty="0"/>
              <a:t>中，所有的组件的渲染功能都依靠 </a:t>
            </a:r>
            <a:r>
              <a:rPr lang="en-US" altLang="zh-CN" dirty="0"/>
              <a:t>JSX</a:t>
            </a:r>
            <a:r>
              <a:rPr lang="zh-CN" altLang="en-US" dirty="0"/>
              <a:t>。</a:t>
            </a:r>
            <a:r>
              <a:rPr lang="en-US" altLang="zh-CN" dirty="0"/>
              <a:t>JSX </a:t>
            </a:r>
            <a:r>
              <a:rPr lang="zh-CN" altLang="en-US" dirty="0"/>
              <a:t>是使用 </a:t>
            </a:r>
            <a:r>
              <a:rPr lang="en-US" altLang="zh-CN" dirty="0"/>
              <a:t>XML </a:t>
            </a:r>
            <a:r>
              <a:rPr lang="zh-CN" altLang="en-US" dirty="0"/>
              <a:t>语法编写 </a:t>
            </a:r>
            <a:r>
              <a:rPr lang="en-US" altLang="zh-CN" dirty="0"/>
              <a:t>JavaScript </a:t>
            </a:r>
            <a:r>
              <a:rPr lang="zh-CN" altLang="en-US" dirty="0"/>
              <a:t>的一种语法糖。 </a:t>
            </a:r>
            <a:r>
              <a:rPr lang="en-US" altLang="zh-CN" dirty="0" err="1"/>
              <a:t>Vue</a:t>
            </a:r>
            <a:r>
              <a:rPr lang="zh-CN" altLang="en-US" dirty="0"/>
              <a:t>默认推荐通过模板来构建页面。</a:t>
            </a:r>
            <a:endParaRPr lang="en-US" altLang="zh-CN" dirty="0"/>
          </a:p>
          <a:p>
            <a:r>
              <a:rPr lang="zh-CN" altLang="en-US" dirty="0"/>
              <a:t>规模： </a:t>
            </a:r>
            <a:r>
              <a:rPr lang="en-US" altLang="zh-CN" dirty="0"/>
              <a:t>React </a:t>
            </a:r>
            <a:r>
              <a:rPr lang="zh-CN" altLang="en-US" dirty="0"/>
              <a:t>社区在状态管理方面非常有创新精神（比如</a:t>
            </a:r>
            <a:r>
              <a:rPr lang="en-US" altLang="zh-CN" dirty="0"/>
              <a:t>Flux</a:t>
            </a:r>
            <a:r>
              <a:rPr lang="zh-CN" altLang="en-US" dirty="0"/>
              <a:t>、</a:t>
            </a:r>
            <a:r>
              <a:rPr lang="en-US" altLang="zh-CN" dirty="0"/>
              <a:t>Redux</a:t>
            </a:r>
            <a:r>
              <a:rPr lang="zh-CN" altLang="en-US" dirty="0"/>
              <a:t>）， </a:t>
            </a:r>
            <a:r>
              <a:rPr lang="en-US" altLang="zh-CN" dirty="0" err="1"/>
              <a:t>Vue</a:t>
            </a:r>
            <a:r>
              <a:rPr lang="en-US" altLang="zh-CN" dirty="0"/>
              <a:t> </a:t>
            </a:r>
            <a:r>
              <a:rPr lang="zh-CN" altLang="en-US" dirty="0"/>
              <a:t>的路由库和状态管理库都是由官方维护支持且与核心库同步更新的。</a:t>
            </a:r>
            <a:endParaRPr lang="en-US" altLang="zh-CN" dirty="0"/>
          </a:p>
          <a:p>
            <a:r>
              <a:rPr lang="zh-CN" altLang="en-US" dirty="0"/>
              <a:t>本地渲染：</a:t>
            </a:r>
            <a:r>
              <a:rPr lang="en-US" altLang="zh-CN" dirty="0" err="1"/>
              <a:t>ReactNative</a:t>
            </a:r>
            <a:r>
              <a:rPr lang="en-US" altLang="zh-CN" dirty="0"/>
              <a:t> </a:t>
            </a:r>
            <a:r>
              <a:rPr lang="zh-CN" altLang="en-US" dirty="0"/>
              <a:t>能使你用相同的组件模型编写有本地渲染能力的 </a:t>
            </a:r>
            <a:r>
              <a:rPr lang="en-US" altLang="zh-CN" dirty="0"/>
              <a:t>APP</a:t>
            </a:r>
            <a:r>
              <a:rPr lang="zh-CN" altLang="en-US" dirty="0"/>
              <a:t>（</a:t>
            </a:r>
            <a:r>
              <a:rPr lang="en-US" altLang="zh-CN" dirty="0"/>
              <a:t>iOS </a:t>
            </a:r>
            <a:r>
              <a:rPr lang="zh-CN" altLang="en-US" dirty="0"/>
              <a:t>和 </a:t>
            </a:r>
            <a:r>
              <a:rPr lang="en-US" altLang="zh-CN" dirty="0"/>
              <a:t>Android</a:t>
            </a:r>
            <a:r>
              <a:rPr lang="zh-CN" altLang="en-US" dirty="0"/>
              <a:t>）。能同时跨多平台开发；相应地，</a:t>
            </a:r>
            <a:r>
              <a:rPr lang="en-US" altLang="zh-CN" dirty="0" err="1"/>
              <a:t>Vue</a:t>
            </a:r>
            <a:r>
              <a:rPr lang="en-US" altLang="zh-CN" dirty="0"/>
              <a:t> </a:t>
            </a:r>
            <a:r>
              <a:rPr lang="zh-CN" altLang="en-US" dirty="0"/>
              <a:t>和 </a:t>
            </a:r>
            <a:r>
              <a:rPr lang="en-US" altLang="zh-CN" b="1" dirty="0" err="1">
                <a:hlinkClick r:id="rId2"/>
              </a:rPr>
              <a:t>Weex</a:t>
            </a:r>
            <a:r>
              <a:rPr lang="zh-CN" altLang="en-US" dirty="0"/>
              <a:t> 会进行官方合作，</a:t>
            </a:r>
            <a:r>
              <a:rPr lang="en-US" altLang="zh-CN" dirty="0" err="1"/>
              <a:t>Weex</a:t>
            </a:r>
            <a:r>
              <a:rPr lang="en-US" altLang="zh-CN" dirty="0"/>
              <a:t> </a:t>
            </a:r>
            <a:r>
              <a:rPr lang="zh-CN" altLang="en-US" dirty="0"/>
              <a:t>是阿里的跨平台用户界面开发框架，</a:t>
            </a:r>
            <a:r>
              <a:rPr lang="en-US" altLang="zh-CN" dirty="0" err="1"/>
              <a:t>Weex</a:t>
            </a:r>
            <a:r>
              <a:rPr lang="en-US" altLang="zh-CN" dirty="0"/>
              <a:t> </a:t>
            </a:r>
            <a:r>
              <a:rPr lang="zh-CN" altLang="en-US" dirty="0"/>
              <a:t>的 </a:t>
            </a:r>
            <a:r>
              <a:rPr lang="en-US" altLang="zh-CN" dirty="0"/>
              <a:t>JavaScript </a:t>
            </a:r>
            <a:r>
              <a:rPr lang="zh-CN" altLang="en-US" dirty="0"/>
              <a:t>框架运行时用的就是 </a:t>
            </a:r>
            <a:r>
              <a:rPr lang="en-US" altLang="zh-CN" dirty="0" err="1"/>
              <a:t>Vue</a:t>
            </a:r>
            <a:r>
              <a:rPr lang="zh-CN" altLang="en-US" dirty="0"/>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Angularjs</a:t>
            </a:r>
            <a:r>
              <a:rPr lang="en-US" altLang="zh-CN" dirty="0"/>
              <a:t>(Angular1)</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a:t>语法：</a:t>
            </a:r>
            <a:r>
              <a:rPr lang="en-US" altLang="zh-CN" dirty="0" err="1"/>
              <a:t>Vue</a:t>
            </a:r>
            <a:r>
              <a:rPr lang="en-US" altLang="zh-CN" dirty="0"/>
              <a:t> </a:t>
            </a:r>
            <a:r>
              <a:rPr lang="zh-CN" altLang="en-US" dirty="0"/>
              <a:t>的一些语法和 </a:t>
            </a:r>
            <a:r>
              <a:rPr lang="en-US" altLang="zh-CN" dirty="0"/>
              <a:t>Angular </a:t>
            </a:r>
            <a:r>
              <a:rPr lang="zh-CN" altLang="en-US" dirty="0"/>
              <a:t>的很相似（例如 </a:t>
            </a:r>
            <a:r>
              <a:rPr lang="en-US" altLang="zh-CN" dirty="0"/>
              <a:t>v-if vs ng-if</a:t>
            </a:r>
            <a:r>
              <a:rPr lang="zh-CN" altLang="en-US" dirty="0"/>
              <a:t>）。因为 </a:t>
            </a:r>
            <a:r>
              <a:rPr lang="en-US" altLang="zh-CN" dirty="0"/>
              <a:t>Angular </a:t>
            </a:r>
            <a:r>
              <a:rPr lang="zh-CN" altLang="en-US" dirty="0"/>
              <a:t>是 </a:t>
            </a:r>
            <a:r>
              <a:rPr lang="en-US" altLang="zh-CN" dirty="0" err="1"/>
              <a:t>Vue</a:t>
            </a:r>
            <a:r>
              <a:rPr lang="en-US" altLang="zh-CN" dirty="0"/>
              <a:t> </a:t>
            </a:r>
            <a:r>
              <a:rPr lang="zh-CN" altLang="en-US" dirty="0"/>
              <a:t>早期开发的灵感来源。在 </a:t>
            </a:r>
            <a:r>
              <a:rPr lang="en-US" altLang="zh-CN" dirty="0"/>
              <a:t>API </a:t>
            </a:r>
            <a:r>
              <a:rPr lang="zh-CN" altLang="en-US" dirty="0"/>
              <a:t>与设计两方面上 </a:t>
            </a:r>
            <a:r>
              <a:rPr lang="en-US" altLang="zh-CN" dirty="0"/>
              <a:t>Vue.js </a:t>
            </a:r>
            <a:r>
              <a:rPr lang="zh-CN" altLang="en-US" dirty="0"/>
              <a:t>比 </a:t>
            </a:r>
            <a:r>
              <a:rPr lang="en-US" altLang="zh-CN" dirty="0"/>
              <a:t>Angular 1 </a:t>
            </a:r>
            <a:r>
              <a:rPr lang="zh-CN" altLang="en-US" dirty="0"/>
              <a:t>简单。</a:t>
            </a:r>
          </a:p>
          <a:p>
            <a:r>
              <a:rPr lang="zh-CN" altLang="en-US" dirty="0"/>
              <a:t>数据绑定：</a:t>
            </a:r>
            <a:r>
              <a:rPr lang="en-US" altLang="zh-CN" dirty="0"/>
              <a:t>Angular 1 </a:t>
            </a:r>
            <a:r>
              <a:rPr lang="zh-CN" altLang="en-US" dirty="0"/>
              <a:t>使用双向绑定，</a:t>
            </a:r>
            <a:r>
              <a:rPr lang="en-US" altLang="zh-CN" dirty="0" err="1"/>
              <a:t>Vue</a:t>
            </a:r>
            <a:r>
              <a:rPr lang="en-US" altLang="zh-CN" dirty="0"/>
              <a:t> </a:t>
            </a:r>
            <a:r>
              <a:rPr lang="zh-CN" altLang="en-US" dirty="0"/>
              <a:t>在不同组件间强制使用单向数据流。这使应用中的数据流更加清晰易懂。</a:t>
            </a:r>
          </a:p>
          <a:p>
            <a:r>
              <a:rPr lang="zh-CN" altLang="en-US" dirty="0"/>
              <a:t>指令和组件：在 </a:t>
            </a:r>
            <a:r>
              <a:rPr lang="en-US" altLang="zh-CN" dirty="0" err="1"/>
              <a:t>Vue</a:t>
            </a:r>
            <a:r>
              <a:rPr lang="en-US" altLang="zh-CN" dirty="0"/>
              <a:t> </a:t>
            </a:r>
            <a:r>
              <a:rPr lang="zh-CN" altLang="en-US" dirty="0"/>
              <a:t>中指令和组件分得更清晰。指令只封装 </a:t>
            </a:r>
            <a:r>
              <a:rPr lang="en-US" altLang="zh-CN" dirty="0"/>
              <a:t>DOM </a:t>
            </a:r>
            <a:r>
              <a:rPr lang="zh-CN" altLang="en-US" dirty="0"/>
              <a:t>操作，而组件代表一个自给自足的独立单元 </a:t>
            </a:r>
            <a:r>
              <a:rPr lang="en-US" altLang="zh-CN" dirty="0"/>
              <a:t>—— </a:t>
            </a:r>
            <a:r>
              <a:rPr lang="zh-CN" altLang="en-US" dirty="0"/>
              <a:t>有自己的视图和数据逻辑。在 </a:t>
            </a:r>
            <a:r>
              <a:rPr lang="en-US" altLang="zh-CN" dirty="0"/>
              <a:t>Angular </a:t>
            </a:r>
            <a:r>
              <a:rPr lang="zh-CN" altLang="en-US" dirty="0"/>
              <a:t>中两者有不少相混的地方。</a:t>
            </a:r>
          </a:p>
          <a:p>
            <a:r>
              <a:rPr lang="zh-CN" altLang="en-US" dirty="0"/>
              <a:t>性能：在 </a:t>
            </a:r>
            <a:r>
              <a:rPr lang="en-US" altLang="zh-CN" dirty="0"/>
              <a:t>Angular 1 </a:t>
            </a:r>
            <a:r>
              <a:rPr lang="zh-CN" altLang="en-US" dirty="0"/>
              <a:t>中，当 </a:t>
            </a:r>
            <a:r>
              <a:rPr lang="en-US" altLang="zh-CN" dirty="0"/>
              <a:t>watcher </a:t>
            </a:r>
            <a:r>
              <a:rPr lang="zh-CN" altLang="en-US" dirty="0"/>
              <a:t>越来越多时会变得越来越慢，因为作用域内的每一次变化，所有 </a:t>
            </a:r>
            <a:r>
              <a:rPr lang="en-US" altLang="zh-CN" dirty="0"/>
              <a:t>watcher </a:t>
            </a:r>
            <a:r>
              <a:rPr lang="zh-CN" altLang="en-US" dirty="0"/>
              <a:t>都要重新计算。并且，如果一些 </a:t>
            </a:r>
            <a:r>
              <a:rPr lang="en-US" altLang="zh-CN" dirty="0"/>
              <a:t>watcher </a:t>
            </a:r>
            <a:r>
              <a:rPr lang="zh-CN" altLang="en-US" dirty="0"/>
              <a:t>触发另一个更新，脏检查循环（</a:t>
            </a:r>
            <a:r>
              <a:rPr lang="en-US" altLang="zh-CN" dirty="0"/>
              <a:t>digest cycle</a:t>
            </a:r>
            <a:r>
              <a:rPr lang="zh-CN" altLang="en-US" dirty="0"/>
              <a:t>）可能要运行多次。</a:t>
            </a:r>
            <a:r>
              <a:rPr lang="en-US" altLang="zh-CN" dirty="0" err="1"/>
              <a:t>Vue</a:t>
            </a:r>
            <a:r>
              <a:rPr lang="en-US" altLang="zh-CN" dirty="0"/>
              <a:t> </a:t>
            </a:r>
            <a:r>
              <a:rPr lang="zh-CN" altLang="en-US" dirty="0"/>
              <a:t>则根本没有这个问题，因为它使用基于依赖追踪的观察系统并且异步队列更新，所有的数据变化都是独立触发，除非它们之间有明确的依赖关系。</a:t>
            </a:r>
          </a:p>
        </p:txBody>
      </p:sp>
    </p:spTree>
    <p:extLst>
      <p:ext uri="{BB962C8B-B14F-4D97-AF65-F5344CB8AC3E}">
        <p14:creationId xmlns:p14="http://schemas.microsoft.com/office/powerpoint/2010/main" val="3297677802"/>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1248</Words>
  <Application>Microsoft Office PowerPoint</Application>
  <PresentationFormat>宽屏</PresentationFormat>
  <Paragraphs>141</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什么是Vue.js</vt:lpstr>
      <vt:lpstr>Vue兼容性</vt:lpstr>
      <vt:lpstr>PowerPoint 演示文稿</vt:lpstr>
      <vt:lpstr>为什么要用框架</vt:lpstr>
      <vt:lpstr>Why Vue?</vt:lpstr>
      <vt:lpstr>React</vt:lpstr>
      <vt:lpstr>Angularjs(Angular1)</vt:lpstr>
      <vt:lpstr>Angular(Angular2~)</vt:lpstr>
      <vt:lpstr>PowerPoint 演示文稿</vt:lpstr>
      <vt:lpstr>环境搭建</vt:lpstr>
      <vt:lpstr>Hello World</vt:lpstr>
      <vt:lpstr>Vue实例</vt:lpstr>
      <vt:lpstr>模板语法</vt:lpstr>
      <vt:lpstr>指令</vt:lpstr>
      <vt:lpstr>v-if</vt:lpstr>
      <vt:lpstr>v-show</vt:lpstr>
      <vt:lpstr>v-for</vt:lpstr>
      <vt:lpstr>v-on</vt:lpstr>
      <vt:lpstr>自定义指令</vt:lpstr>
      <vt:lpstr>PowerPoint 演示文稿</vt:lpstr>
      <vt:lpstr>简写形式</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248</cp:revision>
  <dcterms:created xsi:type="dcterms:W3CDTF">2016-03-31T10:33:00Z</dcterms:created>
  <dcterms:modified xsi:type="dcterms:W3CDTF">2018-04-04T09:11:43Z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