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76" r:id="rId3"/>
    <p:sldId id="297" r:id="rId4"/>
    <p:sldId id="356" r:id="rId5"/>
    <p:sldId id="299" r:id="rId6"/>
    <p:sldId id="357" r:id="rId7"/>
    <p:sldId id="360" r:id="rId8"/>
    <p:sldId id="354" r:id="rId9"/>
    <p:sldId id="358" r:id="rId10"/>
    <p:sldId id="359" r:id="rId11"/>
    <p:sldId id="353" r:id="rId12"/>
    <p:sldId id="318" r:id="rId13"/>
    <p:sldId id="355" r:id="rId14"/>
    <p:sldId id="361" r:id="rId15"/>
    <p:sldId id="370" r:id="rId16"/>
    <p:sldId id="362" r:id="rId17"/>
    <p:sldId id="363" r:id="rId18"/>
    <p:sldId id="364" r:id="rId19"/>
    <p:sldId id="365" r:id="rId20"/>
    <p:sldId id="366" r:id="rId21"/>
    <p:sldId id="367" r:id="rId22"/>
    <p:sldId id="368" r:id="rId23"/>
    <p:sldId id="369" r:id="rId24"/>
    <p:sldId id="280"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0D0D"/>
    <a:srgbClr val="00ABE3"/>
    <a:srgbClr val="428ECE"/>
    <a:srgbClr val="18B0E3"/>
    <a:srgbClr val="08ADE3"/>
    <a:srgbClr val="14B0E3"/>
    <a:srgbClr val="65C2E3"/>
    <a:srgbClr val="19B1E3"/>
    <a:srgbClr val="0EAEE3"/>
    <a:srgbClr val="0DA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1050" autoAdjust="0"/>
  </p:normalViewPr>
  <p:slideViewPr>
    <p:cSldViewPr snapToGrid="0">
      <p:cViewPr varScale="1">
        <p:scale>
          <a:sx n="116" d="100"/>
          <a:sy n="116" d="100"/>
        </p:scale>
        <p:origin x="3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EA9A77-0CE4-4E25-84E3-55E75407559E}" type="datetimeFigureOut">
              <a:rPr lang="zh-CN" altLang="en-US" smtClean="0"/>
              <a:t>2017/7/14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1A85F-987C-4966-9EA5-739D5AF1443F}" type="slidenum">
              <a:rPr lang="zh-CN" altLang="en-US" smtClean="0"/>
              <a:t>‹#›</a:t>
            </a:fld>
            <a:endParaRPr lang="zh-CN" altLang="en-US"/>
          </a:p>
        </p:txBody>
      </p:sp>
    </p:spTree>
    <p:extLst>
      <p:ext uri="{BB962C8B-B14F-4D97-AF65-F5344CB8AC3E}">
        <p14:creationId xmlns:p14="http://schemas.microsoft.com/office/powerpoint/2010/main" val="2213567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709930" y="414020"/>
            <a:ext cx="10817860" cy="831215"/>
          </a:xfrm>
        </p:spPr>
        <p:txBody>
          <a:bodyPr anchor="b"/>
          <a:lstStyle>
            <a:lvl1pPr algn="l">
              <a:defRPr sz="4400" b="1">
                <a:latin typeface="微软雅黑" panose="020B0503020204020204" pitchFamily="34" charset="-122"/>
                <a:ea typeface="微软雅黑" panose="020B0503020204020204" pitchFamily="34" charset="-122"/>
              </a:defRPr>
            </a:lvl1pPr>
          </a:lstStyle>
          <a:p>
            <a:r>
              <a:rPr lang="zh-CN" altLang="en-US" dirty="0"/>
              <a:t>输入标题</a:t>
            </a:r>
          </a:p>
        </p:txBody>
      </p:sp>
      <p:sp>
        <p:nvSpPr>
          <p:cNvPr id="3" name="副标题 2"/>
          <p:cNvSpPr>
            <a:spLocks noGrp="1"/>
          </p:cNvSpPr>
          <p:nvPr>
            <p:ph type="subTitle" idx="1" hasCustomPrompt="1"/>
          </p:nvPr>
        </p:nvSpPr>
        <p:spPr>
          <a:xfrm>
            <a:off x="709930" y="1442720"/>
            <a:ext cx="10817860" cy="5045710"/>
          </a:xfrm>
        </p:spPr>
        <p:txBody>
          <a:bodyPr/>
          <a:lstStyle>
            <a:lvl1pPr marL="342900" indent="-342900" algn="l">
              <a:lnSpc>
                <a:spcPct val="120000"/>
              </a:lnSpc>
              <a:buFont typeface="Wingdings" panose="05000000000000000000" charset="0"/>
              <a:buChar char="Ø"/>
              <a:defRPr sz="40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输入正文</a:t>
            </a:r>
          </a:p>
          <a:p>
            <a:endParaRPr lang="en-US" altLang="zh-CN" dirty="0"/>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gradFill flip="none" rotWithShape="1">
            <a:gsLst>
              <a:gs pos="0">
                <a:srgbClr val="78C6E2">
                  <a:alpha val="88000"/>
                </a:srgbClr>
              </a:gs>
              <a:gs pos="100000">
                <a:srgbClr val="00ABE3"/>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gradFill flip="none" rotWithShape="1">
            <a:gsLst>
              <a:gs pos="0">
                <a:srgbClr val="2CA398"/>
              </a:gs>
              <a:gs pos="100000">
                <a:srgbClr val="99DC9A"/>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9" name="矩形 8"/>
          <p:cNvSpPr/>
          <p:nvPr userDrawn="1"/>
        </p:nvSpPr>
        <p:spPr>
          <a:xfrm>
            <a:off x="0" y="0"/>
            <a:ext cx="12192000" cy="6858000"/>
          </a:xfrm>
          <a:prstGeom prst="rect">
            <a:avLst/>
          </a:prstGeom>
          <a:gradFill flip="none" rotWithShape="1">
            <a:gsLst>
              <a:gs pos="0">
                <a:srgbClr val="E63F0A"/>
              </a:gs>
              <a:gs pos="100000">
                <a:srgbClr val="D70010"/>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chemeClr val="accent1">
                <a:lumMod val="60000"/>
                <a:lumOff val="40000"/>
              </a:schemeClr>
            </a:gs>
            <a:gs pos="3000">
              <a:srgbClr val="00B0F0"/>
            </a:gs>
          </a:gsLst>
          <a:lin ang="162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A5677-1990-4DEF-94A6-269AB3DAB6C5}" type="datetimeFigureOut">
              <a:rPr lang="zh-CN" altLang="en-US" smtClean="0"/>
              <a:t>2017/7/14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6C3AE-BC06-43B9-998E-CC8415D264D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cdn.bootcss.com/vue/2.2.2/vue.min.js"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github.com/vuejs/awesome-vue#libraries--plugins" TargetMode="External"/><Relationship Id="rId2" Type="http://schemas.openxmlformats.org/officeDocument/2006/relationships/hyperlink" Target="http://cn.vuejs.org/v2/guide/single-file-components.html"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rawgit.com/krausest/js-framework-benchmark/master/webdriver-ts/table.html"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alibaba.github.io/weex/"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六边形 56"/>
          <p:cNvSpPr/>
          <p:nvPr/>
        </p:nvSpPr>
        <p:spPr>
          <a:xfrm rot="5400000">
            <a:off x="3977317" y="5593935"/>
            <a:ext cx="4237367" cy="3616159"/>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六边形 61"/>
          <p:cNvSpPr/>
          <p:nvPr/>
        </p:nvSpPr>
        <p:spPr>
          <a:xfrm rot="5400000" flipH="1">
            <a:off x="2583546" y="7014855"/>
            <a:ext cx="3207864" cy="273758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六边形 62"/>
          <p:cNvSpPr/>
          <p:nvPr/>
        </p:nvSpPr>
        <p:spPr>
          <a:xfrm rot="5400000" flipH="1">
            <a:off x="3405372" y="5833227"/>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六边形 63"/>
          <p:cNvSpPr/>
          <p:nvPr/>
        </p:nvSpPr>
        <p:spPr>
          <a:xfrm rot="5400000" flipH="1">
            <a:off x="8280493" y="5239130"/>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六边形 64"/>
          <p:cNvSpPr/>
          <p:nvPr/>
        </p:nvSpPr>
        <p:spPr>
          <a:xfrm rot="5400000" flipH="1">
            <a:off x="8812784" y="6406577"/>
            <a:ext cx="1689837" cy="144210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六边形 65"/>
          <p:cNvSpPr/>
          <p:nvPr/>
        </p:nvSpPr>
        <p:spPr>
          <a:xfrm rot="5400000" flipH="1">
            <a:off x="9827152" y="6349133"/>
            <a:ext cx="2635986" cy="224954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六边形 66"/>
          <p:cNvSpPr/>
          <p:nvPr/>
        </p:nvSpPr>
        <p:spPr>
          <a:xfrm rot="5400000" flipH="1">
            <a:off x="1957338" y="6647237"/>
            <a:ext cx="1833900" cy="1565045"/>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六边形 67"/>
          <p:cNvSpPr/>
          <p:nvPr/>
        </p:nvSpPr>
        <p:spPr>
          <a:xfrm rot="5400000" flipH="1">
            <a:off x="-300354" y="5341249"/>
            <a:ext cx="2581335" cy="220290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六边形 71"/>
          <p:cNvSpPr/>
          <p:nvPr/>
        </p:nvSpPr>
        <p:spPr>
          <a:xfrm rot="5400000" flipH="1">
            <a:off x="8480954" y="6906027"/>
            <a:ext cx="519340" cy="443204"/>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320245" y="1952711"/>
            <a:ext cx="3611880" cy="914400"/>
          </a:xfrm>
          <a:prstGeom prst="rect">
            <a:avLst/>
          </a:prstGeom>
          <a:noFill/>
          <a:effectLst>
            <a:outerShdw blurRad="114300" dist="38100" dir="5460000" algn="tr" rotWithShape="0">
              <a:prstClr val="black">
                <a:alpha val="16000"/>
              </a:prstClr>
            </a:outerShdw>
          </a:effectLst>
        </p:spPr>
        <p:txBody>
          <a:bodyPr wrap="none" rtlCol="0">
            <a:spAutoFit/>
          </a:bodyPr>
          <a:lstStyle/>
          <a:p>
            <a:pPr algn="ctr"/>
            <a:r>
              <a:rPr lang="en-US" altLang="zh-CN" sz="5400" dirty="0">
                <a:solidFill>
                  <a:schemeClr val="bg1"/>
                </a:solidFill>
                <a:latin typeface="锐字云字库超粗黑体1.0" panose="02010604000000000000" pitchFamily="2" charset="-122"/>
                <a:ea typeface="锐字云字库超粗黑体1.0" panose="02010604000000000000" pitchFamily="2" charset="-122"/>
              </a:rPr>
              <a:t>Vue.js</a:t>
            </a:r>
            <a:r>
              <a:rPr lang="zh-CN" altLang="en-US" sz="5400" dirty="0">
                <a:solidFill>
                  <a:schemeClr val="bg1"/>
                </a:solidFill>
                <a:latin typeface="锐字云字库超粗黑体1.0" panose="02010604000000000000" pitchFamily="2" charset="-122"/>
                <a:ea typeface="锐字云字库超粗黑体1.0" panose="02010604000000000000" pitchFamily="2" charset="-122"/>
              </a:rPr>
              <a:t>基础</a:t>
            </a:r>
          </a:p>
        </p:txBody>
      </p:sp>
      <p:cxnSp>
        <p:nvCxnSpPr>
          <p:cNvPr id="7" name="直接连接符 6"/>
          <p:cNvCxnSpPr/>
          <p:nvPr/>
        </p:nvCxnSpPr>
        <p:spPr>
          <a:xfrm flipV="1">
            <a:off x="2225675" y="2963545"/>
            <a:ext cx="7906385" cy="22225"/>
          </a:xfrm>
          <a:prstGeom prst="line">
            <a:avLst/>
          </a:prstGeom>
          <a:ln>
            <a:solidFill>
              <a:schemeClr val="bg1"/>
            </a:solidFill>
          </a:ln>
          <a:effectLst>
            <a:outerShdw blurRad="114300" dist="38100" dir="5460000" algn="tr" rotWithShape="0">
              <a:prstClr val="black">
                <a:alpha val="16000"/>
              </a:prstClr>
            </a:outerShdw>
          </a:effectLst>
        </p:spPr>
        <p:style>
          <a:lnRef idx="1">
            <a:schemeClr val="accent1"/>
          </a:lnRef>
          <a:fillRef idx="0">
            <a:schemeClr val="accent1"/>
          </a:fillRef>
          <a:effectRef idx="0">
            <a:schemeClr val="accent1"/>
          </a:effectRef>
          <a:fontRef idx="minor">
            <a:schemeClr val="tx1"/>
          </a:fontRef>
        </p:style>
      </p:cxnSp>
      <p:sp>
        <p:nvSpPr>
          <p:cNvPr id="25" name="六边形 24"/>
          <p:cNvSpPr/>
          <p:nvPr/>
        </p:nvSpPr>
        <p:spPr>
          <a:xfrm rot="5400000" flipH="1">
            <a:off x="7644409" y="5524526"/>
            <a:ext cx="519344" cy="443208"/>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785100" y="3348528"/>
            <a:ext cx="2214880" cy="579120"/>
          </a:xfrm>
          <a:prstGeom prst="rect">
            <a:avLst/>
          </a:prstGeom>
          <a:noFill/>
          <a:effectLst>
            <a:outerShdw blurRad="114300" dist="38100" dir="5460000" algn="tr" rotWithShape="0">
              <a:prstClr val="black">
                <a:alpha val="16000"/>
              </a:prstClr>
            </a:outerShdw>
          </a:effectLst>
        </p:spPr>
        <p:txBody>
          <a:bodyPr wrap="none" rtlCol="0">
            <a:spAutoFit/>
          </a:bodyPr>
          <a:lstStyle/>
          <a:p>
            <a:r>
              <a:rPr lang="zh-CN" altLang="en-US" sz="3200" dirty="0">
                <a:solidFill>
                  <a:schemeClr val="bg1"/>
                </a:solidFill>
                <a:latin typeface="锐字云字库超粗黑体1.0" panose="02010604000000000000" pitchFamily="2" charset="-122"/>
                <a:ea typeface="锐字云字库超粗黑体1.0" panose="02010604000000000000" pitchFamily="2" charset="-122"/>
              </a:rPr>
              <a:t>作者：陈博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down)">
                                      <p:cBhvr>
                                        <p:cTn id="8" dur="500"/>
                                        <p:tgtEl>
                                          <p:spTgt spid="4"/>
                                        </p:tgtEl>
                                      </p:cBhvr>
                                    </p:animEffect>
                                  </p:childTnLst>
                                </p:cTn>
                              </p:par>
                              <p:par>
                                <p:cTn id="9" presetID="16" presetClass="entr" presetSubtype="37"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par>
                                <p:cTn id="12" presetID="53" presetClass="entr" presetSubtype="16"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1000"/>
                                        <p:tgtEl>
                                          <p:spTgt spid="68"/>
                                        </p:tgtEl>
                                      </p:cBhvr>
                                    </p:animEffect>
                                    <p:anim calcmode="lin" valueType="num">
                                      <p:cBhvr>
                                        <p:cTn id="21" dur="1000" fill="hold"/>
                                        <p:tgtEl>
                                          <p:spTgt spid="68"/>
                                        </p:tgtEl>
                                        <p:attrNameLst>
                                          <p:attrName>ppt_x</p:attrName>
                                        </p:attrNameLst>
                                      </p:cBhvr>
                                      <p:tavLst>
                                        <p:tav tm="0">
                                          <p:val>
                                            <p:strVal val="#ppt_x"/>
                                          </p:val>
                                        </p:tav>
                                        <p:tav tm="100000">
                                          <p:val>
                                            <p:strVal val="#ppt_x"/>
                                          </p:val>
                                        </p:tav>
                                      </p:tavLst>
                                    </p:anim>
                                    <p:anim calcmode="lin" valueType="num">
                                      <p:cBhvr>
                                        <p:cTn id="22" dur="1000" fill="hold"/>
                                        <p:tgtEl>
                                          <p:spTgt spid="68"/>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1000"/>
                                        <p:tgtEl>
                                          <p:spTgt spid="63"/>
                                        </p:tgtEl>
                                      </p:cBhvr>
                                    </p:animEffect>
                                    <p:anim calcmode="lin" valueType="num">
                                      <p:cBhvr>
                                        <p:cTn id="26" dur="1000" fill="hold"/>
                                        <p:tgtEl>
                                          <p:spTgt spid="63"/>
                                        </p:tgtEl>
                                        <p:attrNameLst>
                                          <p:attrName>ppt_x</p:attrName>
                                        </p:attrNameLst>
                                      </p:cBhvr>
                                      <p:tavLst>
                                        <p:tav tm="0">
                                          <p:val>
                                            <p:strVal val="#ppt_x"/>
                                          </p:val>
                                        </p:tav>
                                        <p:tav tm="100000">
                                          <p:val>
                                            <p:strVal val="#ppt_x"/>
                                          </p:val>
                                        </p:tav>
                                      </p:tavLst>
                                    </p:anim>
                                    <p:anim calcmode="lin" valueType="num">
                                      <p:cBhvr>
                                        <p:cTn id="27" dur="1000" fill="hold"/>
                                        <p:tgtEl>
                                          <p:spTgt spid="63"/>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67"/>
                                        </p:tgtEl>
                                        <p:attrNameLst>
                                          <p:attrName>style.visibility</p:attrName>
                                        </p:attrNameLst>
                                      </p:cBhvr>
                                      <p:to>
                                        <p:strVal val="visible"/>
                                      </p:to>
                                    </p:set>
                                    <p:animEffect transition="in" filter="fade">
                                      <p:cBhvr>
                                        <p:cTn id="30" dur="1000"/>
                                        <p:tgtEl>
                                          <p:spTgt spid="67"/>
                                        </p:tgtEl>
                                      </p:cBhvr>
                                    </p:animEffect>
                                    <p:anim calcmode="lin" valueType="num">
                                      <p:cBhvr>
                                        <p:cTn id="31" dur="1000" fill="hold"/>
                                        <p:tgtEl>
                                          <p:spTgt spid="67"/>
                                        </p:tgtEl>
                                        <p:attrNameLst>
                                          <p:attrName>ppt_x</p:attrName>
                                        </p:attrNameLst>
                                      </p:cBhvr>
                                      <p:tavLst>
                                        <p:tav tm="0">
                                          <p:val>
                                            <p:strVal val="#ppt_x"/>
                                          </p:val>
                                        </p:tav>
                                        <p:tav tm="100000">
                                          <p:val>
                                            <p:strVal val="#ppt_x"/>
                                          </p:val>
                                        </p:tav>
                                      </p:tavLst>
                                    </p:anim>
                                    <p:anim calcmode="lin" valueType="num">
                                      <p:cBhvr>
                                        <p:cTn id="32" dur="1000" fill="hold"/>
                                        <p:tgtEl>
                                          <p:spTgt spid="67"/>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fade">
                                      <p:cBhvr>
                                        <p:cTn id="35" dur="1000"/>
                                        <p:tgtEl>
                                          <p:spTgt spid="62"/>
                                        </p:tgtEl>
                                      </p:cBhvr>
                                    </p:animEffect>
                                    <p:anim calcmode="lin" valueType="num">
                                      <p:cBhvr>
                                        <p:cTn id="36" dur="1000" fill="hold"/>
                                        <p:tgtEl>
                                          <p:spTgt spid="62"/>
                                        </p:tgtEl>
                                        <p:attrNameLst>
                                          <p:attrName>ppt_x</p:attrName>
                                        </p:attrNameLst>
                                      </p:cBhvr>
                                      <p:tavLst>
                                        <p:tav tm="0">
                                          <p:val>
                                            <p:strVal val="#ppt_x"/>
                                          </p:val>
                                        </p:tav>
                                        <p:tav tm="100000">
                                          <p:val>
                                            <p:strVal val="#ppt_x"/>
                                          </p:val>
                                        </p:tav>
                                      </p:tavLst>
                                    </p:anim>
                                    <p:anim calcmode="lin" valueType="num">
                                      <p:cBhvr>
                                        <p:cTn id="37" dur="1000" fill="hold"/>
                                        <p:tgtEl>
                                          <p:spTgt spid="62"/>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fade">
                                      <p:cBhvr>
                                        <p:cTn id="40" dur="1000"/>
                                        <p:tgtEl>
                                          <p:spTgt spid="57"/>
                                        </p:tgtEl>
                                      </p:cBhvr>
                                    </p:animEffect>
                                    <p:anim calcmode="lin" valueType="num">
                                      <p:cBhvr>
                                        <p:cTn id="41" dur="1000" fill="hold"/>
                                        <p:tgtEl>
                                          <p:spTgt spid="57"/>
                                        </p:tgtEl>
                                        <p:attrNameLst>
                                          <p:attrName>ppt_x</p:attrName>
                                        </p:attrNameLst>
                                      </p:cBhvr>
                                      <p:tavLst>
                                        <p:tav tm="0">
                                          <p:val>
                                            <p:strVal val="#ppt_x"/>
                                          </p:val>
                                        </p:tav>
                                        <p:tav tm="100000">
                                          <p:val>
                                            <p:strVal val="#ppt_x"/>
                                          </p:val>
                                        </p:tav>
                                      </p:tavLst>
                                    </p:anim>
                                    <p:anim calcmode="lin" valueType="num">
                                      <p:cBhvr>
                                        <p:cTn id="42" dur="1000" fill="hold"/>
                                        <p:tgtEl>
                                          <p:spTgt spid="57"/>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1000"/>
                                        <p:tgtEl>
                                          <p:spTgt spid="25"/>
                                        </p:tgtEl>
                                      </p:cBhvr>
                                    </p:animEffect>
                                    <p:anim calcmode="lin" valueType="num">
                                      <p:cBhvr>
                                        <p:cTn id="46" dur="1000" fill="hold"/>
                                        <p:tgtEl>
                                          <p:spTgt spid="25"/>
                                        </p:tgtEl>
                                        <p:attrNameLst>
                                          <p:attrName>ppt_x</p:attrName>
                                        </p:attrNameLst>
                                      </p:cBhvr>
                                      <p:tavLst>
                                        <p:tav tm="0">
                                          <p:val>
                                            <p:strVal val="#ppt_x"/>
                                          </p:val>
                                        </p:tav>
                                        <p:tav tm="100000">
                                          <p:val>
                                            <p:strVal val="#ppt_x"/>
                                          </p:val>
                                        </p:tav>
                                      </p:tavLst>
                                    </p:anim>
                                    <p:anim calcmode="lin" valueType="num">
                                      <p:cBhvr>
                                        <p:cTn id="47" dur="1000" fill="hold"/>
                                        <p:tgtEl>
                                          <p:spTgt spid="25"/>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64"/>
                                        </p:tgtEl>
                                        <p:attrNameLst>
                                          <p:attrName>style.visibility</p:attrName>
                                        </p:attrNameLst>
                                      </p:cBhvr>
                                      <p:to>
                                        <p:strVal val="visible"/>
                                      </p:to>
                                    </p:set>
                                    <p:animEffect transition="in" filter="fade">
                                      <p:cBhvr>
                                        <p:cTn id="50" dur="1000"/>
                                        <p:tgtEl>
                                          <p:spTgt spid="64"/>
                                        </p:tgtEl>
                                      </p:cBhvr>
                                    </p:animEffect>
                                    <p:anim calcmode="lin" valueType="num">
                                      <p:cBhvr>
                                        <p:cTn id="51" dur="1000" fill="hold"/>
                                        <p:tgtEl>
                                          <p:spTgt spid="64"/>
                                        </p:tgtEl>
                                        <p:attrNameLst>
                                          <p:attrName>ppt_x</p:attrName>
                                        </p:attrNameLst>
                                      </p:cBhvr>
                                      <p:tavLst>
                                        <p:tav tm="0">
                                          <p:val>
                                            <p:strVal val="#ppt_x"/>
                                          </p:val>
                                        </p:tav>
                                        <p:tav tm="100000">
                                          <p:val>
                                            <p:strVal val="#ppt_x"/>
                                          </p:val>
                                        </p:tav>
                                      </p:tavLst>
                                    </p:anim>
                                    <p:anim calcmode="lin" valueType="num">
                                      <p:cBhvr>
                                        <p:cTn id="52" dur="1000" fill="hold"/>
                                        <p:tgtEl>
                                          <p:spTgt spid="64"/>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fade">
                                      <p:cBhvr>
                                        <p:cTn id="55" dur="1000"/>
                                        <p:tgtEl>
                                          <p:spTgt spid="66"/>
                                        </p:tgtEl>
                                      </p:cBhvr>
                                    </p:animEffect>
                                    <p:anim calcmode="lin" valueType="num">
                                      <p:cBhvr>
                                        <p:cTn id="56" dur="1000" fill="hold"/>
                                        <p:tgtEl>
                                          <p:spTgt spid="66"/>
                                        </p:tgtEl>
                                        <p:attrNameLst>
                                          <p:attrName>ppt_x</p:attrName>
                                        </p:attrNameLst>
                                      </p:cBhvr>
                                      <p:tavLst>
                                        <p:tav tm="0">
                                          <p:val>
                                            <p:strVal val="#ppt_x"/>
                                          </p:val>
                                        </p:tav>
                                        <p:tav tm="100000">
                                          <p:val>
                                            <p:strVal val="#ppt_x"/>
                                          </p:val>
                                        </p:tav>
                                      </p:tavLst>
                                    </p:anim>
                                    <p:anim calcmode="lin" valueType="num">
                                      <p:cBhvr>
                                        <p:cTn id="57" dur="1000" fill="hold"/>
                                        <p:tgtEl>
                                          <p:spTgt spid="66"/>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fade">
                                      <p:cBhvr>
                                        <p:cTn id="60" dur="1000"/>
                                        <p:tgtEl>
                                          <p:spTgt spid="65"/>
                                        </p:tgtEl>
                                      </p:cBhvr>
                                    </p:animEffect>
                                    <p:anim calcmode="lin" valueType="num">
                                      <p:cBhvr>
                                        <p:cTn id="61" dur="1000" fill="hold"/>
                                        <p:tgtEl>
                                          <p:spTgt spid="65"/>
                                        </p:tgtEl>
                                        <p:attrNameLst>
                                          <p:attrName>ppt_x</p:attrName>
                                        </p:attrNameLst>
                                      </p:cBhvr>
                                      <p:tavLst>
                                        <p:tav tm="0">
                                          <p:val>
                                            <p:strVal val="#ppt_x"/>
                                          </p:val>
                                        </p:tav>
                                        <p:tav tm="100000">
                                          <p:val>
                                            <p:strVal val="#ppt_x"/>
                                          </p:val>
                                        </p:tav>
                                      </p:tavLst>
                                    </p:anim>
                                    <p:anim calcmode="lin" valueType="num">
                                      <p:cBhvr>
                                        <p:cTn id="62" dur="1000" fill="hold"/>
                                        <p:tgtEl>
                                          <p:spTgt spid="65"/>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72"/>
                                        </p:tgtEl>
                                        <p:attrNameLst>
                                          <p:attrName>style.visibility</p:attrName>
                                        </p:attrNameLst>
                                      </p:cBhvr>
                                      <p:to>
                                        <p:strVal val="visible"/>
                                      </p:to>
                                    </p:set>
                                    <p:animEffect transition="in" filter="fade">
                                      <p:cBhvr>
                                        <p:cTn id="65" dur="1000"/>
                                        <p:tgtEl>
                                          <p:spTgt spid="72"/>
                                        </p:tgtEl>
                                      </p:cBhvr>
                                    </p:animEffect>
                                    <p:anim calcmode="lin" valueType="num">
                                      <p:cBhvr>
                                        <p:cTn id="66" dur="1000" fill="hold"/>
                                        <p:tgtEl>
                                          <p:spTgt spid="72"/>
                                        </p:tgtEl>
                                        <p:attrNameLst>
                                          <p:attrName>ppt_x</p:attrName>
                                        </p:attrNameLst>
                                      </p:cBhvr>
                                      <p:tavLst>
                                        <p:tav tm="0">
                                          <p:val>
                                            <p:strVal val="#ppt_x"/>
                                          </p:val>
                                        </p:tav>
                                        <p:tav tm="100000">
                                          <p:val>
                                            <p:strVal val="#ppt_x"/>
                                          </p:val>
                                        </p:tav>
                                      </p:tavLst>
                                    </p:anim>
                                    <p:anim calcmode="lin" valueType="num">
                                      <p:cBhvr>
                                        <p:cTn id="67"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2" grpId="0" animBg="1"/>
      <p:bldP spid="63" grpId="0" animBg="1"/>
      <p:bldP spid="64" grpId="0" animBg="1"/>
      <p:bldP spid="65" grpId="0" animBg="1"/>
      <p:bldP spid="66" grpId="0" animBg="1"/>
      <p:bldP spid="67" grpId="0" animBg="1"/>
      <p:bldP spid="68" grpId="0" animBg="1"/>
      <p:bldP spid="72" grpId="0" animBg="1"/>
      <p:bldP spid="4" grpId="0" bldLvl="0" animBg="1"/>
      <p:bldP spid="25" grpId="0" animBg="1"/>
      <p:bldP spid="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Angular(Angular2~)</a:t>
            </a:r>
          </a:p>
        </p:txBody>
      </p:sp>
      <p:sp>
        <p:nvSpPr>
          <p:cNvPr id="3" name="副标题 2"/>
          <p:cNvSpPr>
            <a:spLocks noGrp="1"/>
          </p:cNvSpPr>
          <p:nvPr>
            <p:ph type="subTitle" idx="1"/>
          </p:nvPr>
        </p:nvSpPr>
        <p:spPr/>
        <p:txBody>
          <a:bodyPr>
            <a:normAutofit fontScale="85000" lnSpcReduction="10000"/>
          </a:bodyPr>
          <a:lstStyle/>
          <a:p>
            <a:r>
              <a:rPr lang="zh-CN" altLang="en-US" dirty="0"/>
              <a:t>语法：</a:t>
            </a:r>
            <a:r>
              <a:rPr lang="en-US" altLang="zh-CN" dirty="0"/>
              <a:t>Angular </a:t>
            </a:r>
            <a:r>
              <a:rPr lang="zh-CN" altLang="en-US" dirty="0"/>
              <a:t>事实上必须用 </a:t>
            </a:r>
            <a:r>
              <a:rPr lang="en-US" altLang="zh-CN" dirty="0"/>
              <a:t>TypeScript </a:t>
            </a:r>
            <a:r>
              <a:rPr lang="zh-CN" altLang="en-US" dirty="0"/>
              <a:t>来开发，因为它的文档和学习资源几乎全部是面向 </a:t>
            </a:r>
            <a:r>
              <a:rPr lang="en-US" altLang="zh-CN" dirty="0"/>
              <a:t>TS </a:t>
            </a:r>
            <a:r>
              <a:rPr lang="zh-CN" altLang="en-US" dirty="0"/>
              <a:t>的。</a:t>
            </a:r>
          </a:p>
          <a:p>
            <a:r>
              <a:rPr lang="zh-CN" altLang="en-US" dirty="0"/>
              <a:t>学习曲线：</a:t>
            </a:r>
            <a:r>
              <a:rPr lang="en-US" altLang="zh-CN" dirty="0"/>
              <a:t>Angular </a:t>
            </a:r>
            <a:r>
              <a:rPr lang="zh-CN" altLang="en-US" dirty="0"/>
              <a:t>的学习曲线是非常陡峭的，作为一个框架，它的 </a:t>
            </a:r>
            <a:r>
              <a:rPr lang="en-US" altLang="zh-CN" dirty="0"/>
              <a:t>API </a:t>
            </a:r>
            <a:r>
              <a:rPr lang="zh-CN" altLang="en-US" dirty="0"/>
              <a:t>面积比起 </a:t>
            </a:r>
            <a:r>
              <a:rPr lang="en-US" altLang="zh-CN" dirty="0" err="1"/>
              <a:t>Vue</a:t>
            </a:r>
            <a:r>
              <a:rPr lang="en-US" altLang="zh-CN" dirty="0"/>
              <a:t> </a:t>
            </a:r>
            <a:r>
              <a:rPr lang="zh-CN" altLang="en-US" dirty="0"/>
              <a:t>要大得多，你也因此需要理解更多的概念才能开始有效率地工作。</a:t>
            </a:r>
          </a:p>
          <a:p>
            <a:r>
              <a:rPr lang="zh-CN" altLang="en-US" dirty="0"/>
              <a:t>当然，</a:t>
            </a:r>
            <a:r>
              <a:rPr lang="en-US" altLang="zh-CN" dirty="0"/>
              <a:t>Angular</a:t>
            </a:r>
            <a:r>
              <a:rPr lang="zh-CN" altLang="en-US" dirty="0"/>
              <a:t>本身的复杂度是因为它的设计目标就是针对大型的复杂应用，但不可否认的是，这也使得它对于经验不甚丰富的开发者相当的不友好。</a:t>
            </a:r>
          </a:p>
        </p:txBody>
      </p:sp>
    </p:spTree>
    <p:extLst>
      <p:ext uri="{BB962C8B-B14F-4D97-AF65-F5344CB8AC3E}">
        <p14:creationId xmlns:p14="http://schemas.microsoft.com/office/powerpoint/2010/main" val="2511000589"/>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267811"/>
            <a:ext cx="2831079" cy="2719993"/>
            <a:chOff x="4706287" y="1267811"/>
            <a:chExt cx="2831079"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2072640" cy="2352040"/>
            </a:xfrm>
            <a:prstGeom prst="rect">
              <a:avLst/>
            </a:prstGeom>
            <a:noFill/>
          </p:spPr>
          <p:txBody>
            <a:bodyPr wrap="none" rtlCol="0">
              <a:spAutoFit/>
            </a:bodyPr>
            <a:lstStyle/>
            <a:p>
              <a:r>
                <a:rPr lang="en-US" altLang="zh-CN" sz="13800" dirty="0">
                  <a:solidFill>
                    <a:srgbClr val="18B0E3"/>
                  </a:solidFill>
                  <a:latin typeface="Agency FB" panose="020B0503020202020204" pitchFamily="34" charset="0"/>
                </a:rPr>
                <a:t>03</a:t>
              </a:r>
            </a:p>
          </p:txBody>
        </p:sp>
        <p:sp>
          <p:nvSpPr>
            <p:cNvPr id="19" name="文本框 18"/>
            <p:cNvSpPr txBox="1"/>
            <p:nvPr/>
          </p:nvSpPr>
          <p:spPr>
            <a:xfrm>
              <a:off x="5379480" y="3195033"/>
              <a:ext cx="1753870" cy="541655"/>
            </a:xfrm>
            <a:prstGeom prst="rect">
              <a:avLst/>
            </a:prstGeom>
            <a:noFill/>
          </p:spPr>
          <p:txBody>
            <a:bodyPr wrap="none" rtlCol="0">
              <a:spAutoFit/>
            </a:bodyPr>
            <a:lstStyle/>
            <a:p>
              <a:r>
                <a:rPr lang="en-US" altLang="zh-CN" sz="2800" b="1" dirty="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rPr>
                <a:t>Part Three</a:t>
              </a:r>
            </a:p>
          </p:txBody>
        </p:sp>
      </p:grpSp>
      <p:sp>
        <p:nvSpPr>
          <p:cNvPr id="21" name="文本框 20"/>
          <p:cNvSpPr txBox="1"/>
          <p:nvPr/>
        </p:nvSpPr>
        <p:spPr>
          <a:xfrm>
            <a:off x="4250055" y="4807585"/>
            <a:ext cx="3903345" cy="706755"/>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en-US" altLang="zh-CN" sz="4000" dirty="0">
                <a:solidFill>
                  <a:schemeClr val="bg1"/>
                </a:solidFill>
                <a:sym typeface="+mn-ea"/>
              </a:rPr>
              <a:t>What</a:t>
            </a:r>
            <a:endParaRPr lang="en-US" altLang="zh-CN" sz="4000" b="1" dirty="0">
              <a:solidFill>
                <a:schemeClr val="bg1"/>
              </a:solidFill>
              <a:latin typeface="Corbel" panose="020B0503020204020204" charset="0"/>
              <a:ea typeface="方正正纤黑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1"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b="1" dirty="0">
                <a:latin typeface="微软雅黑" panose="020B0503020204020204" pitchFamily="34" charset="-122"/>
                <a:ea typeface="微软雅黑" panose="020B0503020204020204" pitchFamily="34" charset="-122"/>
                <a:sym typeface="+mn-ea"/>
              </a:rPr>
              <a:t>环境搭建</a:t>
            </a:r>
          </a:p>
        </p:txBody>
      </p:sp>
      <p:sp>
        <p:nvSpPr>
          <p:cNvPr id="5" name="副标题 4"/>
          <p:cNvSpPr>
            <a:spLocks noGrp="1"/>
          </p:cNvSpPr>
          <p:nvPr>
            <p:ph type="subTitle" idx="1"/>
          </p:nvPr>
        </p:nvSpPr>
        <p:spPr/>
        <p:txBody>
          <a:bodyPr>
            <a:normAutofit fontScale="92500"/>
          </a:bodyPr>
          <a:lstStyle/>
          <a:p>
            <a:r>
              <a:rPr lang="zh-CN" altLang="en-US" b="1" dirty="0"/>
              <a:t>独立版本</a:t>
            </a:r>
            <a:endParaRPr lang="en-US" altLang="zh-CN" b="1" dirty="0"/>
          </a:p>
          <a:p>
            <a:pPr marL="0" indent="0">
              <a:buNone/>
            </a:pPr>
            <a:r>
              <a:rPr lang="zh-CN" altLang="en-US" b="1" dirty="0"/>
              <a:t>官网上直接下载 </a:t>
            </a:r>
            <a:r>
              <a:rPr lang="en-US" altLang="zh-CN" b="1" dirty="0"/>
              <a:t>vue.min.js </a:t>
            </a:r>
            <a:r>
              <a:rPr lang="zh-CN" altLang="en-US" b="1" dirty="0"/>
              <a:t>并用</a:t>
            </a:r>
            <a:r>
              <a:rPr lang="en-US" altLang="zh-CN" b="1" dirty="0"/>
              <a:t>script</a:t>
            </a:r>
            <a:r>
              <a:rPr lang="zh-CN" altLang="en-US" b="1" dirty="0"/>
              <a:t>标签引入。</a:t>
            </a:r>
            <a:endParaRPr lang="en-US" altLang="zh-CN" b="1" dirty="0"/>
          </a:p>
          <a:p>
            <a:r>
              <a:rPr lang="zh-CN" altLang="en-US" b="1" dirty="0"/>
              <a:t>使用 </a:t>
            </a:r>
            <a:r>
              <a:rPr lang="en-US" altLang="zh-CN" b="1" dirty="0"/>
              <a:t>CDN </a:t>
            </a:r>
          </a:p>
          <a:p>
            <a:pPr marL="0" indent="0">
              <a:buNone/>
            </a:pPr>
            <a:r>
              <a:rPr lang="en-US" altLang="zh-CN" u="sng" dirty="0">
                <a:hlinkClick r:id="rId2"/>
              </a:rPr>
              <a:t>https://cdn.bootcss.com/vue/2.2.2/vue.min.js</a:t>
            </a:r>
            <a:endParaRPr lang="en-US" altLang="zh-CN" b="1" dirty="0"/>
          </a:p>
          <a:p>
            <a:r>
              <a:rPr lang="en-US" altLang="zh-CN" b="1" dirty="0"/>
              <a:t>NPM</a:t>
            </a:r>
          </a:p>
          <a:p>
            <a:pPr marL="0" indent="0">
              <a:buNone/>
            </a:pPr>
            <a:r>
              <a:rPr lang="en-US" altLang="zh-CN" b="1" dirty="0"/>
              <a:t>$ </a:t>
            </a:r>
            <a:r>
              <a:rPr lang="en-US" altLang="zh-CN" b="1" dirty="0" err="1"/>
              <a:t>npm</a:t>
            </a:r>
            <a:r>
              <a:rPr lang="en-US" altLang="zh-CN" b="1" dirty="0"/>
              <a:t> install </a:t>
            </a:r>
            <a:r>
              <a:rPr lang="en-US" altLang="zh-CN" b="1" dirty="0" err="1"/>
              <a:t>vue</a:t>
            </a:r>
            <a:endParaRPr lang="zh-CN" altLang="en-US" b="1" dirty="0"/>
          </a:p>
          <a:p>
            <a:endParaRPr lang="zh-CN" altLang="en-US" b="1" dirty="0"/>
          </a:p>
          <a:p>
            <a:endParaRPr lang="en-US" altLang="zh-CN" b="1" dirty="0"/>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sym typeface="+mn-ea"/>
              </a:rPr>
              <a:t>Hello World</a:t>
            </a:r>
            <a:endParaRPr lang="zh-CN" altLang="en-US"/>
          </a:p>
        </p:txBody>
      </p:sp>
      <p:sp>
        <p:nvSpPr>
          <p:cNvPr id="3" name="副标题 2"/>
          <p:cNvSpPr>
            <a:spLocks noGrp="1"/>
          </p:cNvSpPr>
          <p:nvPr>
            <p:ph type="subTitle" idx="1"/>
          </p:nvPr>
        </p:nvSpPr>
        <p:spPr/>
        <p:txBody>
          <a:bodyPr>
            <a:normAutofit fontScale="90000" lnSpcReduction="10000"/>
          </a:bodyPr>
          <a:lstStyle/>
          <a:p>
            <a:pPr marL="0" marR="0" lvl="0" indent="0" algn="l" defTabSz="914400" rtl="0" eaLnBrk="1" fontAlgn="base" latinLnBrk="0" hangingPunct="1">
              <a:lnSpc>
                <a:spcPct val="100000"/>
              </a:lnSpc>
              <a:spcBef>
                <a:spcPct val="0"/>
              </a:spcBef>
              <a:spcAft>
                <a:spcPct val="0"/>
              </a:spcAft>
              <a:buClrTx/>
              <a:buSzTx/>
              <a:buNone/>
              <a:defRPr/>
            </a:pPr>
            <a:r>
              <a:rPr lang="en-US" altLang="zh-CN" noProof="1">
                <a:latin typeface="+mn-lt"/>
                <a:ea typeface="+mn-ea"/>
              </a:rPr>
              <a:t>    </a:t>
            </a:r>
            <a:r>
              <a:rPr kumimoji="0" lang="en-US" altLang="zh-CN" b="0" i="0" u="none" strike="noStrike" kern="1200" cap="none" spc="0" normalizeH="0" baseline="0" noProof="1">
                <a:ln>
                  <a:noFill/>
                </a:ln>
                <a:solidFill>
                  <a:schemeClr val="bg1"/>
                </a:solidFill>
                <a:effectLst/>
                <a:uLnTx/>
                <a:uFillTx/>
                <a:latin typeface="+mn-lt"/>
                <a:ea typeface="+mn-ea"/>
                <a:cs typeface="+mn-cs"/>
              </a:rPr>
              <a:t>&lt;div id="app"&gt;</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&lt;input type="text" </a:t>
            </a:r>
            <a:r>
              <a:rPr kumimoji="0" lang="en-US" altLang="zh-CN" b="0" i="0" u="none" strike="noStrike" kern="1200" cap="none" spc="0" normalizeH="0" baseline="0" noProof="1">
                <a:ln>
                  <a:noFill/>
                </a:ln>
                <a:solidFill>
                  <a:srgbClr val="FF0000"/>
                </a:solidFill>
                <a:effectLst/>
                <a:uLnTx/>
                <a:uFillTx/>
                <a:latin typeface="+mn-lt"/>
                <a:ea typeface="+mn-ea"/>
                <a:cs typeface="+mn-cs"/>
              </a:rPr>
              <a:t>v-model="myName"</a:t>
            </a:r>
            <a:r>
              <a:rPr kumimoji="0" lang="en-US" altLang="zh-CN" b="0" i="0" u="none" strike="noStrike" kern="1200" cap="none" spc="0" normalizeH="0" baseline="0" noProof="1">
                <a:ln>
                  <a:noFill/>
                </a:ln>
                <a:solidFill>
                  <a:schemeClr val="bg1"/>
                </a:solidFill>
                <a:effectLst/>
                <a:uLnTx/>
                <a:uFillTx/>
                <a:latin typeface="+mn-lt"/>
                <a:ea typeface="+mn-ea"/>
                <a:cs typeface="+mn-cs"/>
              </a:rPr>
              <a:t> /&gt;</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&lt;h1&gt;Hello </a:t>
            </a:r>
            <a:r>
              <a:rPr kumimoji="0" lang="en-US" altLang="zh-CN" b="0" i="0" u="none" strike="noStrike" kern="1200" cap="none" spc="0" normalizeH="0" baseline="0" noProof="1">
                <a:ln>
                  <a:noFill/>
                </a:ln>
                <a:solidFill>
                  <a:srgbClr val="FF0000"/>
                </a:solidFill>
                <a:effectLst/>
                <a:uLnTx/>
                <a:uFillTx/>
                <a:latin typeface="+mn-lt"/>
                <a:ea typeface="+mn-ea"/>
                <a:cs typeface="+mn-cs"/>
              </a:rPr>
              <a:t>{{ myName }}</a:t>
            </a:r>
            <a:r>
              <a:rPr kumimoji="0" lang="en-US" altLang="zh-CN" b="0" i="0" u="none" strike="noStrike" kern="1200" cap="none" spc="0" normalizeH="0" baseline="0" noProof="1">
                <a:ln>
                  <a:noFill/>
                </a:ln>
                <a:solidFill>
                  <a:schemeClr val="bg1"/>
                </a:solidFill>
                <a:effectLst/>
                <a:uLnTx/>
                <a:uFillTx/>
                <a:latin typeface="+mn-lt"/>
                <a:ea typeface="+mn-ea"/>
                <a:cs typeface="+mn-cs"/>
              </a:rPr>
              <a:t>!&lt;/h1&gt;</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&lt;/div&gt;</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new Vue({</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el: '#app',</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data: {</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a:t>
            </a:r>
            <a:r>
              <a:rPr kumimoji="0" lang="en-US" altLang="zh-CN" b="0" i="0" u="none" strike="noStrike" kern="1200" cap="none" spc="0" normalizeH="0" baseline="0" noProof="1">
                <a:ln>
                  <a:noFill/>
                </a:ln>
                <a:solidFill>
                  <a:srgbClr val="FF0000"/>
                </a:solidFill>
                <a:effectLst/>
                <a:uLnTx/>
                <a:uFillTx/>
                <a:latin typeface="+mn-lt"/>
                <a:ea typeface="+mn-ea"/>
                <a:cs typeface="+mn-cs"/>
              </a:rPr>
              <a:t>myName: 'World'</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charset="0"/>
              <a:buChar char="Ø"/>
              <a:defRPr/>
            </a:pPr>
            <a:endParaRPr lang="zh-CN" altLang="en-US" dirty="0">
              <a:sym typeface="+mn-ea"/>
            </a:endParaRPr>
          </a:p>
          <a:p>
            <a:endParaRPr lang="zh-CN" altLang="en-US" dirty="0">
              <a:sym typeface="+mn-ea"/>
            </a:endParaRPr>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b="1" dirty="0" err="1">
                <a:latin typeface="微软雅黑" panose="020B0503020204020204" pitchFamily="34" charset="-122"/>
                <a:ea typeface="微软雅黑" panose="020B0503020204020204" pitchFamily="34" charset="-122"/>
                <a:sym typeface="+mn-ea"/>
              </a:rPr>
              <a:t>Vue</a:t>
            </a:r>
            <a:r>
              <a:rPr lang="zh-CN" altLang="en-US" b="1" dirty="0">
                <a:latin typeface="微软雅黑" panose="020B0503020204020204" pitchFamily="34" charset="-122"/>
                <a:ea typeface="微软雅黑" panose="020B0503020204020204" pitchFamily="34" charset="-122"/>
                <a:sym typeface="+mn-ea"/>
              </a:rPr>
              <a:t>实例</a:t>
            </a:r>
          </a:p>
        </p:txBody>
      </p:sp>
      <p:sp>
        <p:nvSpPr>
          <p:cNvPr id="5" name="副标题 4"/>
          <p:cNvSpPr>
            <a:spLocks noGrp="1"/>
          </p:cNvSpPr>
          <p:nvPr>
            <p:ph type="subTitle" idx="1"/>
          </p:nvPr>
        </p:nvSpPr>
        <p:spPr/>
        <p:txBody>
          <a:bodyPr>
            <a:normAutofit fontScale="70000" lnSpcReduction="20000"/>
          </a:bodyPr>
          <a:lstStyle/>
          <a:p>
            <a:r>
              <a:rPr lang="zh-CN" altLang="en-US" dirty="0"/>
              <a:t>我们通过</a:t>
            </a:r>
            <a:r>
              <a:rPr lang="en-US" altLang="zh-CN" dirty="0"/>
              <a:t>new </a:t>
            </a:r>
            <a:r>
              <a:rPr lang="en-US" altLang="zh-CN" dirty="0" err="1"/>
              <a:t>Vue</a:t>
            </a:r>
            <a:r>
              <a:rPr lang="en-US" altLang="zh-CN" dirty="0"/>
              <a:t>()</a:t>
            </a:r>
            <a:r>
              <a:rPr lang="zh-CN" altLang="en-US" dirty="0"/>
              <a:t>构建了一个</a:t>
            </a:r>
            <a:r>
              <a:rPr lang="en-US" altLang="zh-CN" dirty="0" err="1"/>
              <a:t>Vue</a:t>
            </a:r>
            <a:r>
              <a:rPr lang="zh-CN" altLang="en-US" dirty="0"/>
              <a:t>的实例，在实例中，可以包含挂载元素（</a:t>
            </a:r>
            <a:r>
              <a:rPr lang="en-US" altLang="zh-CN" dirty="0"/>
              <a:t>el</a:t>
            </a:r>
            <a:r>
              <a:rPr lang="zh-CN" altLang="en-US" dirty="0"/>
              <a:t>），数据（</a:t>
            </a:r>
            <a:r>
              <a:rPr lang="en-US" altLang="zh-CN" dirty="0"/>
              <a:t>data</a:t>
            </a:r>
            <a:r>
              <a:rPr lang="zh-CN" altLang="en-US" dirty="0"/>
              <a:t>），模板（</a:t>
            </a:r>
            <a:r>
              <a:rPr lang="en-US" altLang="zh-CN" dirty="0"/>
              <a:t>template</a:t>
            </a:r>
            <a:r>
              <a:rPr lang="zh-CN" altLang="en-US" dirty="0"/>
              <a:t>），方法（</a:t>
            </a:r>
            <a:r>
              <a:rPr lang="en-US" altLang="zh-CN" dirty="0"/>
              <a:t>methods</a:t>
            </a:r>
            <a:r>
              <a:rPr lang="zh-CN" altLang="en-US" dirty="0"/>
              <a:t>）与生命周期钩子（</a:t>
            </a:r>
            <a:r>
              <a:rPr lang="en-US" altLang="zh-CN" dirty="0"/>
              <a:t>created</a:t>
            </a:r>
            <a:r>
              <a:rPr lang="zh-CN" altLang="en-US" dirty="0"/>
              <a:t>等）等选项。</a:t>
            </a:r>
            <a:endParaRPr lang="en-US" altLang="zh-CN" dirty="0"/>
          </a:p>
          <a:p>
            <a:r>
              <a:rPr lang="en-US" altLang="zh-CN" b="1" dirty="0"/>
              <a:t>el</a:t>
            </a:r>
            <a:r>
              <a:rPr lang="zh-CN" altLang="en-US" dirty="0"/>
              <a:t>表明我们的</a:t>
            </a:r>
            <a:r>
              <a:rPr lang="en-US" altLang="zh-CN" dirty="0" err="1"/>
              <a:t>Vue</a:t>
            </a:r>
            <a:r>
              <a:rPr lang="zh-CN" altLang="en-US" dirty="0"/>
              <a:t>需要操作哪一个元素下的区域，’</a:t>
            </a:r>
            <a:r>
              <a:rPr lang="en-US" altLang="zh-CN" dirty="0"/>
              <a:t>#demo’</a:t>
            </a:r>
            <a:r>
              <a:rPr lang="zh-CN" altLang="en-US" dirty="0"/>
              <a:t>表示操作</a:t>
            </a:r>
            <a:r>
              <a:rPr lang="en-US" altLang="zh-CN" dirty="0"/>
              <a:t>id</a:t>
            </a:r>
            <a:r>
              <a:rPr lang="zh-CN" altLang="en-US" dirty="0"/>
              <a:t>为</a:t>
            </a:r>
            <a:r>
              <a:rPr lang="en-US" altLang="zh-CN" dirty="0"/>
              <a:t>demo</a:t>
            </a:r>
            <a:r>
              <a:rPr lang="zh-CN" altLang="en-US" dirty="0"/>
              <a:t>的元素下区域。</a:t>
            </a:r>
            <a:endParaRPr lang="en-US" altLang="zh-CN" dirty="0"/>
          </a:p>
          <a:p>
            <a:r>
              <a:rPr lang="en-US" altLang="zh-CN" b="1" dirty="0"/>
              <a:t>data</a:t>
            </a:r>
            <a:r>
              <a:rPr lang="zh-CN" altLang="en-US" dirty="0"/>
              <a:t>表示</a:t>
            </a:r>
            <a:r>
              <a:rPr lang="en-US" altLang="zh-CN" dirty="0" err="1"/>
              <a:t>Vue</a:t>
            </a:r>
            <a:r>
              <a:rPr lang="en-US" altLang="zh-CN" dirty="0"/>
              <a:t> </a:t>
            </a:r>
            <a:r>
              <a:rPr lang="zh-CN" altLang="en-US" dirty="0"/>
              <a:t>实例的数据对象，</a:t>
            </a:r>
            <a:r>
              <a:rPr lang="en-US" altLang="zh-CN" dirty="0"/>
              <a:t>data </a:t>
            </a:r>
            <a:r>
              <a:rPr lang="zh-CN" altLang="en-US" dirty="0"/>
              <a:t>的属性能够响应数据的变化。</a:t>
            </a:r>
            <a:endParaRPr lang="en-US" altLang="zh-CN" dirty="0"/>
          </a:p>
          <a:p>
            <a:r>
              <a:rPr lang="en-US" altLang="zh-CN" b="1" dirty="0"/>
              <a:t>created</a:t>
            </a:r>
            <a:r>
              <a:rPr lang="zh-CN" altLang="en-US" dirty="0"/>
              <a:t>表示实例生命周期中创建完成的那一步，当实例已经创建完成之后将调用其方法。</a:t>
            </a:r>
            <a:endParaRPr lang="en-US" altLang="zh-CN" b="1" dirty="0"/>
          </a:p>
          <a:p>
            <a:endParaRPr lang="en-US" altLang="zh-CN" b="1" dirty="0"/>
          </a:p>
          <a:p>
            <a:endParaRPr lang="zh-CN" altLang="en-US" b="1" dirty="0"/>
          </a:p>
          <a:p>
            <a:endParaRPr lang="en-US" altLang="zh-CN" b="1" dirty="0"/>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07836"/>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b="1" dirty="0">
                <a:latin typeface="微软雅黑" panose="020B0503020204020204" pitchFamily="34" charset="-122"/>
                <a:ea typeface="微软雅黑" panose="020B0503020204020204" pitchFamily="34" charset="-122"/>
                <a:sym typeface="+mn-ea"/>
              </a:rPr>
              <a:t>模板语法</a:t>
            </a:r>
          </a:p>
        </p:txBody>
      </p:sp>
      <p:sp>
        <p:nvSpPr>
          <p:cNvPr id="5" name="副标题 4"/>
          <p:cNvSpPr>
            <a:spLocks noGrp="1"/>
          </p:cNvSpPr>
          <p:nvPr>
            <p:ph type="subTitle" idx="1"/>
          </p:nvPr>
        </p:nvSpPr>
        <p:spPr/>
        <p:txBody>
          <a:bodyPr>
            <a:normAutofit fontScale="70000" lnSpcReduction="20000"/>
          </a:bodyPr>
          <a:lstStyle/>
          <a:p>
            <a:r>
              <a:rPr lang="zh-CN" altLang="en-US" b="1" dirty="0"/>
              <a:t>插值：</a:t>
            </a:r>
            <a:r>
              <a:rPr lang="zh-CN" altLang="en-US" dirty="0"/>
              <a:t>数据绑定最常见的形式就是使用 “</a:t>
            </a:r>
            <a:r>
              <a:rPr lang="en-US" altLang="zh-CN" dirty="0"/>
              <a:t>Mustache” </a:t>
            </a:r>
            <a:r>
              <a:rPr lang="zh-CN" altLang="en-US" dirty="0"/>
              <a:t>语法（双大括号）的文本插值，</a:t>
            </a:r>
            <a:r>
              <a:rPr lang="en-US" altLang="zh-CN" dirty="0"/>
              <a:t>Mustache </a:t>
            </a:r>
            <a:r>
              <a:rPr lang="zh-CN" altLang="en-US" dirty="0"/>
              <a:t>标签将会被替代为对应数据对象上 </a:t>
            </a:r>
            <a:r>
              <a:rPr lang="en-US" altLang="zh-CN" dirty="0" err="1"/>
              <a:t>msg</a:t>
            </a:r>
            <a:r>
              <a:rPr lang="en-US" altLang="zh-CN" dirty="0"/>
              <a:t> </a:t>
            </a:r>
            <a:r>
              <a:rPr lang="zh-CN" altLang="en-US" dirty="0"/>
              <a:t>属性的值。无论何时，绑定的数据对象上 </a:t>
            </a:r>
            <a:r>
              <a:rPr lang="en-US" altLang="zh-CN" dirty="0" err="1"/>
              <a:t>msg</a:t>
            </a:r>
            <a:r>
              <a:rPr lang="en-US" altLang="zh-CN" dirty="0"/>
              <a:t> </a:t>
            </a:r>
            <a:r>
              <a:rPr lang="zh-CN" altLang="en-US" dirty="0"/>
              <a:t>属性发生了改变，插值处的内容都会更新。</a:t>
            </a:r>
          </a:p>
          <a:p>
            <a:pPr marL="0" indent="0">
              <a:buNone/>
            </a:pPr>
            <a:r>
              <a:rPr lang="en-US" altLang="zh-CN" b="1" dirty="0"/>
              <a:t>	&lt;span&gt;Message: {{ </a:t>
            </a:r>
            <a:r>
              <a:rPr lang="en-US" altLang="zh-CN" b="1" dirty="0" err="1"/>
              <a:t>msg</a:t>
            </a:r>
            <a:r>
              <a:rPr lang="en-US" altLang="zh-CN" b="1" dirty="0"/>
              <a:t> }}&lt;/span&gt;</a:t>
            </a:r>
          </a:p>
          <a:p>
            <a:r>
              <a:rPr lang="en-US" altLang="zh-CN" b="1" dirty="0"/>
              <a:t>v-bind</a:t>
            </a:r>
            <a:r>
              <a:rPr lang="zh-CN" altLang="en-US" b="1" dirty="0"/>
              <a:t>：</a:t>
            </a:r>
            <a:r>
              <a:rPr lang="zh-CN" altLang="en-US" dirty="0"/>
              <a:t>单项绑定，这里的单向指的是数据到界面的单向。数据改变时</a:t>
            </a:r>
            <a:r>
              <a:rPr lang="en-US" altLang="zh-CN" dirty="0"/>
              <a:t>Dom</a:t>
            </a:r>
            <a:r>
              <a:rPr lang="zh-CN" altLang="en-US" dirty="0"/>
              <a:t>文档也会改变。当绑定的值为</a:t>
            </a:r>
            <a:r>
              <a:rPr lang="en-US" altLang="zh-CN" dirty="0" err="1"/>
              <a:t>false,null</a:t>
            </a:r>
            <a:r>
              <a:rPr lang="zh-CN" altLang="en-US" dirty="0"/>
              <a:t>时属性不会绑定上去，简写形式为</a:t>
            </a:r>
            <a:r>
              <a:rPr lang="en-US" altLang="zh-CN" dirty="0"/>
              <a:t>:</a:t>
            </a:r>
            <a:r>
              <a:rPr lang="zh-CN" altLang="en-US" dirty="0"/>
              <a:t>属性</a:t>
            </a:r>
            <a:r>
              <a:rPr lang="en-US" altLang="zh-CN" dirty="0"/>
              <a:t>=“”</a:t>
            </a:r>
          </a:p>
          <a:p>
            <a:r>
              <a:rPr lang="en-US" altLang="zh-CN" b="1" dirty="0"/>
              <a:t>v-model</a:t>
            </a:r>
            <a:r>
              <a:rPr lang="zh-CN" altLang="en-US" b="1" dirty="0"/>
              <a:t>：</a:t>
            </a:r>
            <a:r>
              <a:rPr lang="zh-CN" altLang="en-US" dirty="0"/>
              <a:t>双向绑定</a:t>
            </a:r>
            <a:endParaRPr lang="en-US" altLang="zh-CN" dirty="0"/>
          </a:p>
          <a:p>
            <a:r>
              <a:rPr lang="en-US" altLang="zh-CN" b="1" dirty="0"/>
              <a:t>v-html:</a:t>
            </a:r>
            <a:r>
              <a:rPr lang="zh-CN" altLang="en-US" dirty="0"/>
              <a:t>绑定</a:t>
            </a:r>
            <a:r>
              <a:rPr lang="en-US" altLang="zh-CN" dirty="0"/>
              <a:t>HTML</a:t>
            </a:r>
          </a:p>
          <a:p>
            <a:endParaRPr lang="en-US" altLang="zh-CN" b="1" dirty="0"/>
          </a:p>
          <a:p>
            <a:endParaRPr lang="en-US" altLang="zh-CN" b="1" dirty="0"/>
          </a:p>
          <a:p>
            <a:endParaRPr lang="zh-CN" altLang="en-US" b="1" dirty="0"/>
          </a:p>
          <a:p>
            <a:endParaRPr lang="en-US" altLang="zh-CN" b="1" dirty="0"/>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1353175"/>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b="1" dirty="0">
                <a:latin typeface="微软雅黑" panose="020B0503020204020204" pitchFamily="34" charset="-122"/>
                <a:ea typeface="微软雅黑" panose="020B0503020204020204" pitchFamily="34" charset="-122"/>
                <a:sym typeface="+mn-ea"/>
              </a:rPr>
              <a:t>指令</a:t>
            </a:r>
            <a:endParaRPr lang="en-US" altLang="zh-CN" b="1" dirty="0">
              <a:latin typeface="微软雅黑" panose="020B0503020204020204" pitchFamily="34" charset="-122"/>
              <a:ea typeface="微软雅黑" panose="020B0503020204020204" pitchFamily="34" charset="-122"/>
              <a:sym typeface="+mn-ea"/>
            </a:endParaRPr>
          </a:p>
        </p:txBody>
      </p:sp>
      <p:sp>
        <p:nvSpPr>
          <p:cNvPr id="5" name="副标题 4"/>
          <p:cNvSpPr>
            <a:spLocks noGrp="1"/>
          </p:cNvSpPr>
          <p:nvPr>
            <p:ph type="subTitle" idx="1"/>
          </p:nvPr>
        </p:nvSpPr>
        <p:spPr/>
        <p:txBody>
          <a:bodyPr>
            <a:normAutofit/>
          </a:bodyPr>
          <a:lstStyle/>
          <a:p>
            <a:r>
              <a:rPr lang="zh-CN" altLang="en-US" dirty="0"/>
              <a:t>指令是带有 </a:t>
            </a:r>
            <a:r>
              <a:rPr lang="en-US" altLang="zh-CN" dirty="0"/>
              <a:t>v- </a:t>
            </a:r>
            <a:r>
              <a:rPr lang="zh-CN" altLang="en-US" dirty="0"/>
              <a:t>前缀的特殊属性，用来封装 </a:t>
            </a:r>
            <a:r>
              <a:rPr lang="en-US" altLang="zh-CN" dirty="0"/>
              <a:t>DOM </a:t>
            </a:r>
            <a:r>
              <a:rPr lang="zh-CN" altLang="en-US" dirty="0"/>
              <a:t>操作。</a:t>
            </a:r>
            <a:endParaRPr lang="en-US" altLang="zh-CN" dirty="0"/>
          </a:p>
          <a:p>
            <a:pPr marL="0" indent="0">
              <a:buNone/>
            </a:pPr>
            <a:r>
              <a:rPr lang="en-US" altLang="zh-CN" dirty="0"/>
              <a:t>	&lt;div id="app"&gt; </a:t>
            </a:r>
          </a:p>
          <a:p>
            <a:pPr marL="0" indent="0">
              <a:buNone/>
            </a:pPr>
            <a:r>
              <a:rPr lang="en-US" altLang="zh-CN" dirty="0"/>
              <a:t>		&lt;p v-if="true"&gt;</a:t>
            </a:r>
            <a:r>
              <a:rPr lang="zh-CN" altLang="en-US" dirty="0"/>
              <a:t>现在你看到我了</a:t>
            </a:r>
            <a:r>
              <a:rPr lang="en-US" altLang="zh-CN" dirty="0"/>
              <a:t>&lt;/p&gt;</a:t>
            </a:r>
          </a:p>
          <a:p>
            <a:pPr marL="0" indent="0">
              <a:buNone/>
            </a:pPr>
            <a:r>
              <a:rPr lang="en-US" altLang="zh-CN" dirty="0"/>
              <a:t>	&lt;/div&gt;</a:t>
            </a:r>
            <a:endParaRPr lang="zh-CN" altLang="en-US" b="1" dirty="0"/>
          </a:p>
          <a:p>
            <a:endParaRPr lang="en-US" altLang="zh-CN" b="1" dirty="0"/>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1648104"/>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dirty="0">
                <a:sym typeface="+mn-ea"/>
              </a:rPr>
              <a:t>v</a:t>
            </a:r>
            <a:r>
              <a:rPr lang="en-US" altLang="zh-CN" b="1" dirty="0">
                <a:latin typeface="微软雅黑" panose="020B0503020204020204" pitchFamily="34" charset="-122"/>
                <a:ea typeface="微软雅黑" panose="020B0503020204020204" pitchFamily="34" charset="-122"/>
                <a:sym typeface="+mn-ea"/>
              </a:rPr>
              <a:t>-if</a:t>
            </a:r>
            <a:endParaRPr lang="zh-CN" altLang="en-US" b="1" dirty="0">
              <a:latin typeface="微软雅黑" panose="020B0503020204020204" pitchFamily="34" charset="-122"/>
              <a:ea typeface="微软雅黑" panose="020B0503020204020204" pitchFamily="34" charset="-122"/>
              <a:sym typeface="+mn-ea"/>
            </a:endParaRPr>
          </a:p>
        </p:txBody>
      </p:sp>
      <p:sp>
        <p:nvSpPr>
          <p:cNvPr id="5" name="副标题 4"/>
          <p:cNvSpPr>
            <a:spLocks noGrp="1"/>
          </p:cNvSpPr>
          <p:nvPr>
            <p:ph type="subTitle" idx="1"/>
          </p:nvPr>
        </p:nvSpPr>
        <p:spPr/>
        <p:txBody>
          <a:bodyPr>
            <a:normAutofit fontScale="85000" lnSpcReduction="20000"/>
          </a:bodyPr>
          <a:lstStyle/>
          <a:p>
            <a:r>
              <a:rPr lang="en-US" altLang="zh-CN" dirty="0"/>
              <a:t>v-if </a:t>
            </a:r>
            <a:r>
              <a:rPr lang="zh-CN" altLang="en-US" dirty="0"/>
              <a:t>是“真正的”条件渲染，因为它会确保在切换过程中条件块内的事件监听器和子组件适当地被销毁和重建。</a:t>
            </a:r>
            <a:endParaRPr lang="en-US" altLang="zh-CN" dirty="0"/>
          </a:p>
          <a:p>
            <a:r>
              <a:rPr lang="en-US" altLang="zh-CN" dirty="0"/>
              <a:t>v-if</a:t>
            </a:r>
            <a:r>
              <a:rPr lang="zh-CN" altLang="en-US" dirty="0"/>
              <a:t>后面可以跟</a:t>
            </a:r>
            <a:r>
              <a:rPr lang="en-US" altLang="zh-CN" dirty="0"/>
              <a:t>v-else-if</a:t>
            </a:r>
            <a:r>
              <a:rPr lang="zh-CN" altLang="en-US" dirty="0"/>
              <a:t>和</a:t>
            </a:r>
            <a:r>
              <a:rPr lang="en-US" altLang="zh-CN" dirty="0"/>
              <a:t>v-else</a:t>
            </a:r>
            <a:endParaRPr lang="zh-CN" altLang="en-US" dirty="0"/>
          </a:p>
          <a:p>
            <a:pPr marL="0" indent="0">
              <a:buNone/>
            </a:pPr>
            <a:r>
              <a:rPr lang="en-US" altLang="zh-CN" sz="1900" b="1" dirty="0"/>
              <a:t>	&lt;div </a:t>
            </a:r>
            <a:r>
              <a:rPr lang="en-US" altLang="zh-CN" sz="1900" b="1" dirty="0">
                <a:solidFill>
                  <a:srgbClr val="FF0000"/>
                </a:solidFill>
              </a:rPr>
              <a:t>v-if</a:t>
            </a:r>
            <a:r>
              <a:rPr lang="en-US" altLang="zh-CN" sz="1900" b="1" dirty="0"/>
              <a:t>="type === 'A'"&gt;A&lt;/div&gt;</a:t>
            </a:r>
          </a:p>
          <a:p>
            <a:pPr marL="0" indent="0">
              <a:buNone/>
            </a:pPr>
            <a:r>
              <a:rPr lang="en-US" altLang="zh-CN" sz="1900" b="1" dirty="0"/>
              <a:t>	&lt;div </a:t>
            </a:r>
            <a:r>
              <a:rPr lang="en-US" altLang="zh-CN" sz="1900" b="1" dirty="0">
                <a:solidFill>
                  <a:srgbClr val="FF0000"/>
                </a:solidFill>
              </a:rPr>
              <a:t>v-else-if</a:t>
            </a:r>
            <a:r>
              <a:rPr lang="en-US" altLang="zh-CN" sz="1900" b="1" dirty="0"/>
              <a:t>="type === 'B'"&gt;B&lt;/div&gt;</a:t>
            </a:r>
          </a:p>
          <a:p>
            <a:pPr marL="0" indent="0">
              <a:buNone/>
            </a:pPr>
            <a:r>
              <a:rPr lang="en-US" altLang="zh-CN" sz="1900" b="1" dirty="0"/>
              <a:t>	&lt;div </a:t>
            </a:r>
            <a:r>
              <a:rPr lang="en-US" altLang="zh-CN" sz="1900" b="1" dirty="0">
                <a:solidFill>
                  <a:srgbClr val="FF0000"/>
                </a:solidFill>
              </a:rPr>
              <a:t>v-else-if</a:t>
            </a:r>
            <a:r>
              <a:rPr lang="en-US" altLang="zh-CN" sz="1900" b="1" dirty="0"/>
              <a:t>="type === 'C'"&gt;C&lt;/div&gt;</a:t>
            </a:r>
          </a:p>
          <a:p>
            <a:pPr marL="0" indent="0">
              <a:buNone/>
            </a:pPr>
            <a:r>
              <a:rPr lang="en-US" altLang="zh-CN" sz="1900" b="1" dirty="0"/>
              <a:t>	&lt;div </a:t>
            </a:r>
            <a:r>
              <a:rPr lang="en-US" altLang="zh-CN" sz="1900" b="1" dirty="0">
                <a:solidFill>
                  <a:srgbClr val="FF0000"/>
                </a:solidFill>
              </a:rPr>
              <a:t>v-else</a:t>
            </a:r>
            <a:r>
              <a:rPr lang="en-US" altLang="zh-CN" sz="1900" b="1" dirty="0"/>
              <a:t>&gt;Not A/B/C&lt;/div&gt;</a:t>
            </a:r>
          </a:p>
          <a:p>
            <a:pPr>
              <a:lnSpc>
                <a:spcPct val="130000"/>
              </a:lnSpc>
            </a:pPr>
            <a:r>
              <a:rPr lang="en-US" altLang="zh-CN" sz="3600" dirty="0"/>
              <a:t>v-if </a:t>
            </a:r>
            <a:r>
              <a:rPr lang="zh-CN" altLang="en-US" sz="3600" dirty="0"/>
              <a:t>也是惰性的：如果在初始渲染时条件为假，则什么也不做</a:t>
            </a:r>
            <a:r>
              <a:rPr lang="en-US" altLang="zh-CN" sz="3600" dirty="0"/>
              <a:t>——</a:t>
            </a:r>
            <a:r>
              <a:rPr lang="zh-CN" altLang="en-US" sz="3600" dirty="0"/>
              <a:t>直到条件第一次变为真时，才会开始渲染条件块。</a:t>
            </a: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3140037"/>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dirty="0">
                <a:sym typeface="+mn-ea"/>
              </a:rPr>
              <a:t>v</a:t>
            </a:r>
            <a:r>
              <a:rPr lang="en-US" altLang="zh-CN" b="1" dirty="0">
                <a:latin typeface="微软雅黑" panose="020B0503020204020204" pitchFamily="34" charset="-122"/>
                <a:ea typeface="微软雅黑" panose="020B0503020204020204" pitchFamily="34" charset="-122"/>
                <a:sym typeface="+mn-ea"/>
              </a:rPr>
              <a:t>-show</a:t>
            </a:r>
            <a:endParaRPr lang="zh-CN" altLang="en-US" b="1" dirty="0">
              <a:latin typeface="微软雅黑" panose="020B0503020204020204" pitchFamily="34" charset="-122"/>
              <a:ea typeface="微软雅黑" panose="020B0503020204020204" pitchFamily="34" charset="-122"/>
              <a:sym typeface="+mn-ea"/>
            </a:endParaRPr>
          </a:p>
        </p:txBody>
      </p:sp>
      <p:sp>
        <p:nvSpPr>
          <p:cNvPr id="5" name="副标题 4"/>
          <p:cNvSpPr>
            <a:spLocks noGrp="1"/>
          </p:cNvSpPr>
          <p:nvPr>
            <p:ph type="subTitle" idx="1"/>
          </p:nvPr>
        </p:nvSpPr>
        <p:spPr/>
        <p:txBody>
          <a:bodyPr>
            <a:normAutofit/>
          </a:bodyPr>
          <a:lstStyle/>
          <a:p>
            <a:pPr marL="0" indent="0">
              <a:buNone/>
            </a:pPr>
            <a:r>
              <a:rPr lang="zh-CN" altLang="en-US" sz="2400" dirty="0"/>
              <a:t>带有 </a:t>
            </a:r>
            <a:r>
              <a:rPr lang="en-US" altLang="zh-CN" sz="2400" dirty="0"/>
              <a:t>v-show </a:t>
            </a:r>
            <a:r>
              <a:rPr lang="zh-CN" altLang="en-US" sz="2400" dirty="0"/>
              <a:t>的元素始终会被渲染并保留在 </a:t>
            </a:r>
            <a:r>
              <a:rPr lang="en-US" altLang="zh-CN" sz="2400" dirty="0"/>
              <a:t>DOM </a:t>
            </a:r>
            <a:r>
              <a:rPr lang="zh-CN" altLang="en-US" sz="2400" dirty="0"/>
              <a:t>中。</a:t>
            </a:r>
            <a:r>
              <a:rPr lang="en-US" altLang="zh-CN" sz="2400" dirty="0"/>
              <a:t>v-show </a:t>
            </a:r>
            <a:r>
              <a:rPr lang="zh-CN" altLang="en-US" sz="2400" dirty="0"/>
              <a:t>是简单地切换元素的 </a:t>
            </a:r>
            <a:r>
              <a:rPr lang="en-US" altLang="zh-CN" sz="2400" dirty="0"/>
              <a:t>CSS </a:t>
            </a:r>
            <a:r>
              <a:rPr lang="zh-CN" altLang="en-US" sz="2400" dirty="0"/>
              <a:t>属性 </a:t>
            </a:r>
            <a:r>
              <a:rPr lang="en-US" altLang="zh-CN" sz="2400" dirty="0"/>
              <a:t>display </a:t>
            </a:r>
            <a:r>
              <a:rPr lang="zh-CN" altLang="en-US" sz="2400" dirty="0"/>
              <a:t>。</a:t>
            </a:r>
            <a:endParaRPr lang="en-US" altLang="zh-CN" sz="2400" dirty="0"/>
          </a:p>
          <a:p>
            <a:r>
              <a:rPr lang="en-US" altLang="zh-CN" b="1" dirty="0"/>
              <a:t>v-if vs v-show:</a:t>
            </a:r>
            <a:endParaRPr lang="zh-CN" altLang="en-US" b="1" dirty="0"/>
          </a:p>
          <a:p>
            <a:pPr marL="0" indent="0">
              <a:buNone/>
            </a:pPr>
            <a:r>
              <a:rPr lang="en-US" altLang="zh-CN" sz="2400" dirty="0"/>
              <a:t>v-if </a:t>
            </a:r>
            <a:r>
              <a:rPr lang="zh-CN" altLang="en-US" sz="2400" dirty="0"/>
              <a:t>有更高的切换开销，而 </a:t>
            </a:r>
            <a:r>
              <a:rPr lang="en-US" altLang="zh-CN" sz="2400" dirty="0"/>
              <a:t>v-show </a:t>
            </a:r>
            <a:r>
              <a:rPr lang="zh-CN" altLang="en-US" sz="2400" dirty="0"/>
              <a:t>有更高的初始渲染开销。因此，如果需要非常频繁地切换，则使用 </a:t>
            </a:r>
            <a:r>
              <a:rPr lang="en-US" altLang="zh-CN" sz="2400" dirty="0"/>
              <a:t>v-show </a:t>
            </a:r>
            <a:r>
              <a:rPr lang="zh-CN" altLang="en-US" sz="2400" dirty="0"/>
              <a:t>较好；如果在运行时条件不太可能改变，则使用 </a:t>
            </a:r>
            <a:r>
              <a:rPr lang="en-US" altLang="zh-CN" sz="2400" dirty="0"/>
              <a:t>v-if </a:t>
            </a:r>
            <a:r>
              <a:rPr lang="zh-CN" altLang="en-US" sz="2400" dirty="0"/>
              <a:t>较好。</a:t>
            </a:r>
            <a:endParaRPr lang="en-US" altLang="zh-CN" sz="2400" dirty="0"/>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0948233"/>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dirty="0">
                <a:sym typeface="+mn-ea"/>
              </a:rPr>
              <a:t>v</a:t>
            </a:r>
            <a:r>
              <a:rPr lang="en-US" altLang="zh-CN" b="1" dirty="0">
                <a:latin typeface="微软雅黑" panose="020B0503020204020204" pitchFamily="34" charset="-122"/>
                <a:ea typeface="微软雅黑" panose="020B0503020204020204" pitchFamily="34" charset="-122"/>
                <a:sym typeface="+mn-ea"/>
              </a:rPr>
              <a:t>-for</a:t>
            </a:r>
            <a:endParaRPr lang="zh-CN" altLang="en-US" b="1" dirty="0">
              <a:latin typeface="微软雅黑" panose="020B0503020204020204" pitchFamily="34" charset="-122"/>
              <a:ea typeface="微软雅黑" panose="020B0503020204020204" pitchFamily="34" charset="-122"/>
              <a:sym typeface="+mn-ea"/>
            </a:endParaRPr>
          </a:p>
        </p:txBody>
      </p:sp>
      <p:sp>
        <p:nvSpPr>
          <p:cNvPr id="5" name="副标题 4"/>
          <p:cNvSpPr>
            <a:spLocks noGrp="1"/>
          </p:cNvSpPr>
          <p:nvPr>
            <p:ph type="subTitle" idx="1"/>
          </p:nvPr>
        </p:nvSpPr>
        <p:spPr/>
        <p:txBody>
          <a:bodyPr>
            <a:normAutofit fontScale="85000" lnSpcReduction="20000"/>
          </a:bodyPr>
          <a:lstStyle/>
          <a:p>
            <a:r>
              <a:rPr lang="zh-CN" altLang="en-US" dirty="0"/>
              <a:t>基于源数据多次渲染元素或模板块。该指令的值，必须使用特定语法 </a:t>
            </a:r>
            <a:endParaRPr lang="en-US" altLang="zh-CN" dirty="0"/>
          </a:p>
          <a:p>
            <a:pPr marL="0" indent="0">
              <a:buNone/>
            </a:pPr>
            <a:r>
              <a:rPr lang="en-US" altLang="zh-CN" b="1" dirty="0"/>
              <a:t>&lt;div v-for="item in items"&gt;&lt;/div&gt;</a:t>
            </a:r>
            <a:endParaRPr lang="en-US" altLang="zh-CN" dirty="0"/>
          </a:p>
          <a:p>
            <a:pPr marL="0" indent="0">
              <a:buNone/>
            </a:pPr>
            <a:r>
              <a:rPr lang="en-US" altLang="zh-CN" b="1" dirty="0"/>
              <a:t>&lt;div v-for="(item, index) in items"&gt;&lt;/div&gt;</a:t>
            </a:r>
          </a:p>
          <a:p>
            <a:pPr marL="0" indent="0">
              <a:buNone/>
            </a:pPr>
            <a:r>
              <a:rPr lang="en-US" altLang="zh-CN" b="1" dirty="0"/>
              <a:t>&lt;div v-for="(</a:t>
            </a:r>
            <a:r>
              <a:rPr lang="en-US" altLang="zh-CN" b="1" dirty="0" err="1"/>
              <a:t>val</a:t>
            </a:r>
            <a:r>
              <a:rPr lang="en-US" altLang="zh-CN" b="1" dirty="0"/>
              <a:t>, key) in object"&gt;&lt;/div&gt;</a:t>
            </a:r>
          </a:p>
          <a:p>
            <a:pPr marL="0" indent="0">
              <a:buNone/>
            </a:pPr>
            <a:r>
              <a:rPr lang="en-US" altLang="zh-CN" b="1" dirty="0"/>
              <a:t>&lt;div v-for="(</a:t>
            </a:r>
            <a:r>
              <a:rPr lang="en-US" altLang="zh-CN" b="1" dirty="0" err="1"/>
              <a:t>val</a:t>
            </a:r>
            <a:r>
              <a:rPr lang="en-US" altLang="zh-CN" b="1" dirty="0"/>
              <a:t>, key, index) in object"&gt;&lt;/div&gt;</a:t>
            </a:r>
            <a:endParaRPr lang="en-US" altLang="zh-CN" dirty="0"/>
          </a:p>
          <a:p>
            <a:r>
              <a:rPr lang="zh-CN" altLang="en-US" dirty="0"/>
              <a:t>基于源数据多次渲染元素或模板块。该指令的值，必须使用特定语法 </a:t>
            </a:r>
            <a:endParaRPr lang="en-US" altLang="zh-CN" dirty="0"/>
          </a:p>
          <a:p>
            <a:endParaRPr lang="en-US" altLang="zh-CN" dirty="0"/>
          </a:p>
          <a:p>
            <a:pPr marL="0" indent="0">
              <a:buNone/>
            </a:pPr>
            <a:endParaRPr lang="en-US" altLang="zh-CN" b="1" dirty="0"/>
          </a:p>
          <a:p>
            <a:pPr marL="0" indent="0">
              <a:buNone/>
            </a:pPr>
            <a:endParaRPr lang="zh-CN" altLang="en-US" b="1" dirty="0"/>
          </a:p>
          <a:p>
            <a:endParaRPr lang="en-US" altLang="zh-CN" b="1" dirty="0"/>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08840286"/>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267811"/>
            <a:ext cx="2828456" cy="2719993"/>
            <a:chOff x="4706287" y="1267811"/>
            <a:chExt cx="2828456"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1311578" cy="2215991"/>
            </a:xfrm>
            <a:prstGeom prst="rect">
              <a:avLst/>
            </a:prstGeom>
            <a:noFill/>
          </p:spPr>
          <p:txBody>
            <a:bodyPr wrap="none" rtlCol="0">
              <a:spAutoFit/>
            </a:bodyPr>
            <a:lstStyle/>
            <a:p>
              <a:r>
                <a:rPr lang="en-US" altLang="zh-CN" sz="13800" dirty="0">
                  <a:solidFill>
                    <a:srgbClr val="18B0E3"/>
                  </a:solidFill>
                  <a:latin typeface="Agency FB" panose="020B0503020202020204" pitchFamily="34" charset="0"/>
                </a:rPr>
                <a:t>01</a:t>
              </a:r>
              <a:endParaRPr lang="zh-CN" altLang="en-US" sz="13800" dirty="0">
                <a:solidFill>
                  <a:srgbClr val="18B0E3"/>
                </a:solidFill>
                <a:latin typeface="Agency FB" panose="020B0503020202020204" pitchFamily="34" charset="0"/>
              </a:endParaRPr>
            </a:p>
          </p:txBody>
        </p:sp>
        <p:sp>
          <p:nvSpPr>
            <p:cNvPr id="19" name="文本框 18"/>
            <p:cNvSpPr txBox="1"/>
            <p:nvPr/>
          </p:nvSpPr>
          <p:spPr>
            <a:xfrm>
              <a:off x="5379480" y="3195033"/>
              <a:ext cx="1549207" cy="523220"/>
            </a:xfrm>
            <a:prstGeom prst="rect">
              <a:avLst/>
            </a:prstGeom>
            <a:noFill/>
          </p:spPr>
          <p:txBody>
            <a:bodyPr wrap="none" rtlCol="0">
              <a:spAutoFit/>
            </a:bodyPr>
            <a:lstStyle/>
            <a:p>
              <a:r>
                <a:rPr lang="en-US" altLang="zh-CN" sz="2800" b="1" dirty="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rPr>
                <a:t>Part One</a:t>
              </a:r>
              <a:endParaRPr lang="zh-CN" altLang="en-US" sz="2800" b="1" dirty="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endParaRPr>
            </a:p>
          </p:txBody>
        </p:sp>
      </p:grpSp>
      <p:sp>
        <p:nvSpPr>
          <p:cNvPr id="21" name="文本框 20"/>
          <p:cNvSpPr txBox="1"/>
          <p:nvPr/>
        </p:nvSpPr>
        <p:spPr>
          <a:xfrm>
            <a:off x="4250055" y="4807585"/>
            <a:ext cx="3903345" cy="706755"/>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en-US" altLang="zh-CN" sz="4000" b="1" dirty="0">
                <a:solidFill>
                  <a:schemeClr val="bg1"/>
                </a:solidFill>
                <a:latin typeface="Corbel" panose="020B0503020204020204" charset="0"/>
                <a:ea typeface="方正正纤黑简体" panose="02000000000000000000" pitchFamily="2" charset="-122"/>
              </a:rPr>
              <a:t>What</a:t>
            </a:r>
            <a:endParaRPr lang="zh-CN" altLang="en-US" sz="4000" b="1" dirty="0">
              <a:solidFill>
                <a:schemeClr val="bg1"/>
              </a:solidFill>
              <a:latin typeface="Corbel" panose="020B0503020204020204" charset="0"/>
              <a:ea typeface="方正正纤黑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dirty="0">
                <a:sym typeface="+mn-ea"/>
              </a:rPr>
              <a:t>v</a:t>
            </a:r>
            <a:r>
              <a:rPr lang="en-US" altLang="zh-CN" b="1" dirty="0">
                <a:latin typeface="微软雅黑" panose="020B0503020204020204" pitchFamily="34" charset="-122"/>
                <a:ea typeface="微软雅黑" panose="020B0503020204020204" pitchFamily="34" charset="-122"/>
                <a:sym typeface="+mn-ea"/>
              </a:rPr>
              <a:t>-on</a:t>
            </a:r>
            <a:endParaRPr lang="zh-CN" altLang="en-US" b="1" dirty="0">
              <a:latin typeface="微软雅黑" panose="020B0503020204020204" pitchFamily="34" charset="-122"/>
              <a:ea typeface="微软雅黑" panose="020B0503020204020204" pitchFamily="34" charset="-122"/>
              <a:sym typeface="+mn-ea"/>
            </a:endParaRPr>
          </a:p>
        </p:txBody>
      </p:sp>
      <p:sp>
        <p:nvSpPr>
          <p:cNvPr id="5" name="副标题 4"/>
          <p:cNvSpPr>
            <a:spLocks noGrp="1"/>
          </p:cNvSpPr>
          <p:nvPr>
            <p:ph type="subTitle" idx="1"/>
          </p:nvPr>
        </p:nvSpPr>
        <p:spPr/>
        <p:txBody>
          <a:bodyPr>
            <a:normAutofit/>
          </a:bodyPr>
          <a:lstStyle/>
          <a:p>
            <a:r>
              <a:rPr lang="zh-CN" altLang="en-US" dirty="0"/>
              <a:t>绑定事件监听器。事件类型由参数指定。 绑定的方法定义在</a:t>
            </a:r>
            <a:r>
              <a:rPr lang="en-US" altLang="zh-CN" dirty="0" err="1"/>
              <a:t>Vue</a:t>
            </a:r>
            <a:r>
              <a:rPr lang="zh-CN" altLang="en-US" dirty="0"/>
              <a:t>参数</a:t>
            </a:r>
            <a:r>
              <a:rPr lang="en-US" altLang="zh-CN" dirty="0"/>
              <a:t>methods</a:t>
            </a:r>
            <a:r>
              <a:rPr lang="zh-CN" altLang="en-US" dirty="0"/>
              <a:t>中，这些方法可以访问</a:t>
            </a:r>
            <a:r>
              <a:rPr lang="en-US" altLang="zh-CN" dirty="0" err="1"/>
              <a:t>Vue</a:t>
            </a:r>
            <a:r>
              <a:rPr lang="zh-CN" altLang="en-US" dirty="0"/>
              <a:t>的</a:t>
            </a:r>
            <a:r>
              <a:rPr lang="en-US" altLang="zh-CN" dirty="0"/>
              <a:t>data</a:t>
            </a:r>
            <a:r>
              <a:rPr lang="zh-CN" altLang="en-US" dirty="0"/>
              <a:t>属性。</a:t>
            </a:r>
            <a:endParaRPr lang="en-US" altLang="zh-CN" dirty="0"/>
          </a:p>
          <a:p>
            <a:pPr marL="0" indent="0">
              <a:buNone/>
            </a:pPr>
            <a:r>
              <a:rPr lang="en-US" altLang="zh-CN" sz="2600" b="1" dirty="0"/>
              <a:t>&lt;!-- </a:t>
            </a:r>
            <a:r>
              <a:rPr lang="zh-CN" altLang="en-US" sz="2600" b="1" dirty="0"/>
              <a:t>方法处理器 </a:t>
            </a:r>
            <a:r>
              <a:rPr lang="en-US" altLang="zh-CN" sz="2600" b="1" dirty="0"/>
              <a:t>--&gt;&lt;button </a:t>
            </a:r>
            <a:r>
              <a:rPr lang="en-US" altLang="zh-CN" sz="2600" b="1" dirty="0" err="1"/>
              <a:t>v-on:click</a:t>
            </a:r>
            <a:r>
              <a:rPr lang="en-US" altLang="zh-CN" sz="2600" b="1" dirty="0"/>
              <a:t>="</a:t>
            </a:r>
            <a:r>
              <a:rPr lang="en-US" altLang="zh-CN" sz="2600" b="1" dirty="0" err="1"/>
              <a:t>doThis</a:t>
            </a:r>
            <a:r>
              <a:rPr lang="en-US" altLang="zh-CN" sz="2600" b="1" dirty="0"/>
              <a:t>"&gt;&lt;/button&gt;</a:t>
            </a:r>
          </a:p>
          <a:p>
            <a:pPr marL="0" indent="0">
              <a:buNone/>
            </a:pPr>
            <a:r>
              <a:rPr lang="en-US" altLang="zh-CN" sz="2600" b="1" dirty="0"/>
              <a:t>&lt;!-- </a:t>
            </a:r>
            <a:r>
              <a:rPr lang="zh-CN" altLang="en-US" sz="2600" b="1" dirty="0"/>
              <a:t>缩写 </a:t>
            </a:r>
            <a:r>
              <a:rPr lang="en-US" altLang="zh-CN" sz="2600" b="1" dirty="0"/>
              <a:t>--&gt;&lt;button @click="</a:t>
            </a:r>
            <a:r>
              <a:rPr lang="en-US" altLang="zh-CN" sz="2600" b="1" dirty="0" err="1"/>
              <a:t>doThis</a:t>
            </a:r>
            <a:r>
              <a:rPr lang="en-US" altLang="zh-CN" sz="2600" b="1" dirty="0"/>
              <a:t>"&gt;&lt;/button&gt;</a:t>
            </a:r>
          </a:p>
          <a:p>
            <a:pPr marL="0" indent="0">
              <a:buNone/>
            </a:pPr>
            <a:r>
              <a:rPr lang="en-US" altLang="zh-CN" sz="2600" b="1" dirty="0"/>
              <a:t>&lt;!-- </a:t>
            </a:r>
            <a:r>
              <a:rPr lang="zh-CN" altLang="en-US" sz="2600" b="1" dirty="0"/>
              <a:t>停止冒泡 </a:t>
            </a:r>
            <a:r>
              <a:rPr lang="en-US" altLang="zh-CN" sz="2600" b="1" dirty="0"/>
              <a:t>--&gt;&lt;button @</a:t>
            </a:r>
            <a:r>
              <a:rPr lang="en-US" altLang="zh-CN" sz="2600" b="1" dirty="0" err="1"/>
              <a:t>click.stop</a:t>
            </a:r>
            <a:r>
              <a:rPr lang="en-US" altLang="zh-CN" sz="2600" b="1" dirty="0"/>
              <a:t>="</a:t>
            </a:r>
            <a:r>
              <a:rPr lang="en-US" altLang="zh-CN" sz="2600" b="1" dirty="0" err="1"/>
              <a:t>doThis</a:t>
            </a:r>
            <a:r>
              <a:rPr lang="en-US" altLang="zh-CN" sz="2600" b="1" dirty="0"/>
              <a:t>"&gt;&lt;/button&gt;</a:t>
            </a:r>
          </a:p>
          <a:p>
            <a:pPr marL="0" indent="0">
              <a:buNone/>
            </a:pPr>
            <a:r>
              <a:rPr lang="en-US" altLang="zh-CN" sz="2600" b="1" dirty="0"/>
              <a:t>&lt;!-- </a:t>
            </a:r>
            <a:r>
              <a:rPr lang="zh-CN" altLang="en-US" sz="2600" b="1" dirty="0"/>
              <a:t>键修饰符，键别名 </a:t>
            </a:r>
            <a:r>
              <a:rPr lang="en-US" altLang="zh-CN" sz="2600" b="1" dirty="0"/>
              <a:t>--&gt;&lt;input @</a:t>
            </a:r>
            <a:r>
              <a:rPr lang="en-US" altLang="zh-CN" sz="2600" b="1" dirty="0" err="1"/>
              <a:t>keyup.enter</a:t>
            </a:r>
            <a:r>
              <a:rPr lang="en-US" altLang="zh-CN" sz="2600" b="1" dirty="0"/>
              <a:t>="</a:t>
            </a:r>
            <a:r>
              <a:rPr lang="en-US" altLang="zh-CN" sz="2600" b="1" dirty="0" err="1"/>
              <a:t>onEnter</a:t>
            </a:r>
            <a:r>
              <a:rPr lang="en-US" altLang="zh-CN" sz="2600" b="1" dirty="0"/>
              <a:t>"&gt;</a:t>
            </a:r>
          </a:p>
          <a:p>
            <a:endParaRPr lang="en-US" altLang="zh-CN" b="1" dirty="0"/>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5896650"/>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b="1" dirty="0">
                <a:latin typeface="微软雅黑" panose="020B0503020204020204" pitchFamily="34" charset="-122"/>
                <a:ea typeface="微软雅黑" panose="020B0503020204020204" pitchFamily="34" charset="-122"/>
                <a:sym typeface="+mn-ea"/>
              </a:rPr>
              <a:t>自定义指令</a:t>
            </a:r>
          </a:p>
        </p:txBody>
      </p:sp>
      <p:sp>
        <p:nvSpPr>
          <p:cNvPr id="5" name="副标题 4"/>
          <p:cNvSpPr>
            <a:spLocks noGrp="1"/>
          </p:cNvSpPr>
          <p:nvPr>
            <p:ph type="subTitle" idx="1"/>
          </p:nvPr>
        </p:nvSpPr>
        <p:spPr/>
        <p:txBody>
          <a:bodyPr>
            <a:normAutofit fontScale="92500" lnSpcReduction="20000"/>
          </a:bodyPr>
          <a:lstStyle/>
          <a:p>
            <a:pPr marL="0" indent="0">
              <a:buNone/>
            </a:pPr>
            <a:r>
              <a:rPr lang="en-US" altLang="zh-CN" b="1" dirty="0"/>
              <a:t>// </a:t>
            </a:r>
            <a:r>
              <a:rPr lang="zh-CN" altLang="en-US" b="1" dirty="0"/>
              <a:t>自定义全局指令</a:t>
            </a:r>
          </a:p>
          <a:p>
            <a:pPr marL="0" indent="0">
              <a:buNone/>
            </a:pPr>
            <a:r>
              <a:rPr lang="en-US" altLang="zh-CN" b="1" dirty="0" err="1"/>
              <a:t>Vue.directive</a:t>
            </a:r>
            <a:r>
              <a:rPr lang="en-US" altLang="zh-CN" b="1" dirty="0"/>
              <a:t>(</a:t>
            </a:r>
            <a:r>
              <a:rPr lang="en-US" altLang="zh-CN" b="1" dirty="0">
                <a:solidFill>
                  <a:srgbClr val="FF0000"/>
                </a:solidFill>
              </a:rPr>
              <a:t>'focus</a:t>
            </a:r>
            <a:r>
              <a:rPr lang="en-US" altLang="zh-CN" b="1" dirty="0"/>
              <a:t>', {})</a:t>
            </a:r>
            <a:endParaRPr lang="zh-CN" altLang="en-US" b="1" dirty="0"/>
          </a:p>
          <a:p>
            <a:pPr marL="0" indent="0">
              <a:buNone/>
            </a:pPr>
            <a:r>
              <a:rPr lang="en-US" altLang="zh-CN" b="1" dirty="0"/>
              <a:t>// </a:t>
            </a:r>
            <a:r>
              <a:rPr lang="zh-CN" altLang="en-US" b="1" dirty="0"/>
              <a:t>注册局部指令</a:t>
            </a:r>
          </a:p>
          <a:p>
            <a:pPr marL="0" indent="0">
              <a:buNone/>
            </a:pPr>
            <a:r>
              <a:rPr lang="en-US" altLang="zh-CN" b="1" dirty="0"/>
              <a:t>new </a:t>
            </a:r>
            <a:r>
              <a:rPr lang="en-US" altLang="zh-CN" b="1" dirty="0" err="1"/>
              <a:t>Vue</a:t>
            </a:r>
            <a:r>
              <a:rPr lang="en-US" altLang="zh-CN" b="1" dirty="0"/>
              <a:t>({</a:t>
            </a:r>
          </a:p>
          <a:p>
            <a:pPr marL="0" indent="0">
              <a:buNone/>
            </a:pPr>
            <a:r>
              <a:rPr lang="en-US" altLang="zh-CN" b="1" dirty="0"/>
              <a:t>	el: '#app',</a:t>
            </a:r>
          </a:p>
          <a:p>
            <a:pPr marL="0" indent="0">
              <a:buNone/>
            </a:pPr>
            <a:r>
              <a:rPr lang="en-US" altLang="zh-CN" b="1" dirty="0"/>
              <a:t>	directives: {'</a:t>
            </a:r>
            <a:r>
              <a:rPr lang="en-US" altLang="zh-CN" b="1" dirty="0">
                <a:solidFill>
                  <a:srgbClr val="FF0000"/>
                </a:solidFill>
              </a:rPr>
              <a:t>auto-height</a:t>
            </a:r>
            <a:r>
              <a:rPr lang="en-US" altLang="zh-CN" b="1" dirty="0"/>
              <a:t>': function (el) {}}</a:t>
            </a:r>
          </a:p>
          <a:p>
            <a:pPr marL="0" indent="0">
              <a:buNone/>
            </a:pPr>
            <a:r>
              <a:rPr lang="en-US" altLang="zh-CN" b="1" dirty="0"/>
              <a:t>});</a:t>
            </a:r>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59810782"/>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709930" y="221942"/>
            <a:ext cx="10817860" cy="6266488"/>
          </a:xfrm>
        </p:spPr>
        <p:txBody>
          <a:bodyPr>
            <a:normAutofit fontScale="85000" lnSpcReduction="20000"/>
          </a:bodyPr>
          <a:lstStyle/>
          <a:p>
            <a:r>
              <a:rPr lang="zh-CN" altLang="en-US" dirty="0"/>
              <a:t>指令定义函数提供了几个钩子函数（可选）：</a:t>
            </a:r>
            <a:endParaRPr lang="en-US" altLang="zh-CN" dirty="0"/>
          </a:p>
          <a:p>
            <a:pPr marL="0" indent="0">
              <a:buNone/>
            </a:pPr>
            <a:r>
              <a:rPr lang="en-US" altLang="zh-CN" sz="2800" dirty="0"/>
              <a:t>bind: </a:t>
            </a:r>
            <a:r>
              <a:rPr lang="zh-CN" altLang="en-US" sz="2800" dirty="0"/>
              <a:t>只调用一次，指令第一次绑定到元素时调用。</a:t>
            </a:r>
          </a:p>
          <a:p>
            <a:pPr marL="0" indent="0">
              <a:buNone/>
            </a:pPr>
            <a:r>
              <a:rPr lang="en-US" altLang="zh-CN" sz="2800" dirty="0"/>
              <a:t>inserted: </a:t>
            </a:r>
            <a:r>
              <a:rPr lang="zh-CN" altLang="en-US" sz="2800" dirty="0"/>
              <a:t>被绑定元素插入父节点时调用。</a:t>
            </a:r>
          </a:p>
          <a:p>
            <a:pPr marL="0" indent="0">
              <a:buNone/>
            </a:pPr>
            <a:r>
              <a:rPr lang="en-US" altLang="zh-CN" sz="2800" dirty="0"/>
              <a:t>update: </a:t>
            </a:r>
            <a:r>
              <a:rPr lang="zh-CN" altLang="en-US" sz="2800" dirty="0"/>
              <a:t>被绑定元素所在的模板更新时调用。</a:t>
            </a:r>
          </a:p>
          <a:p>
            <a:pPr marL="0" indent="0">
              <a:buNone/>
            </a:pPr>
            <a:r>
              <a:rPr lang="en-US" altLang="zh-CN" sz="2800" dirty="0" err="1"/>
              <a:t>componentUpdated</a:t>
            </a:r>
            <a:r>
              <a:rPr lang="en-US" altLang="zh-CN" sz="2800" dirty="0"/>
              <a:t>: </a:t>
            </a:r>
            <a:r>
              <a:rPr lang="zh-CN" altLang="en-US" sz="2800" dirty="0"/>
              <a:t>元素所在模板完成一次更新周期时调用。</a:t>
            </a:r>
          </a:p>
          <a:p>
            <a:pPr marL="0" indent="0">
              <a:buNone/>
            </a:pPr>
            <a:r>
              <a:rPr lang="en-US" altLang="zh-CN" sz="2800" dirty="0"/>
              <a:t>unbind: </a:t>
            </a:r>
            <a:r>
              <a:rPr lang="zh-CN" altLang="en-US" sz="2800" dirty="0"/>
              <a:t>指令与元素解绑时调用。</a:t>
            </a:r>
            <a:endParaRPr lang="en-US" altLang="zh-CN" sz="2800" dirty="0"/>
          </a:p>
          <a:p>
            <a:r>
              <a:rPr lang="zh-CN" altLang="en-US" dirty="0"/>
              <a:t>钩子函数被赋予了以下参数：</a:t>
            </a:r>
            <a:endParaRPr lang="en-US" altLang="zh-CN" dirty="0"/>
          </a:p>
          <a:p>
            <a:pPr marL="0" indent="0">
              <a:buNone/>
            </a:pPr>
            <a:r>
              <a:rPr lang="en-US" altLang="zh-CN" sz="2900" dirty="0"/>
              <a:t>el: </a:t>
            </a:r>
            <a:r>
              <a:rPr lang="zh-CN" altLang="en-US" sz="2900" dirty="0"/>
              <a:t>指令所绑定的元素，可以用来直接操作 </a:t>
            </a:r>
            <a:r>
              <a:rPr lang="en-US" altLang="zh-CN" sz="2900" dirty="0"/>
              <a:t>DOM </a:t>
            </a:r>
            <a:r>
              <a:rPr lang="zh-CN" altLang="en-US" sz="2900" dirty="0"/>
              <a:t>。</a:t>
            </a:r>
          </a:p>
          <a:p>
            <a:pPr marL="0" indent="0">
              <a:buNone/>
            </a:pPr>
            <a:r>
              <a:rPr lang="en-US" altLang="zh-CN" sz="2900" dirty="0"/>
              <a:t>binding: </a:t>
            </a:r>
            <a:r>
              <a:rPr lang="zh-CN" altLang="en-US" sz="2900" dirty="0"/>
              <a:t>一个对象，包含以下属性：</a:t>
            </a:r>
          </a:p>
          <a:p>
            <a:pPr marL="0" indent="0">
              <a:buNone/>
            </a:pPr>
            <a:r>
              <a:rPr lang="en-US" altLang="zh-CN" sz="2900" dirty="0"/>
              <a:t>name: </a:t>
            </a:r>
            <a:r>
              <a:rPr lang="zh-CN" altLang="en-US" sz="2900" dirty="0"/>
              <a:t>指令名，不包括 </a:t>
            </a:r>
            <a:r>
              <a:rPr lang="en-US" altLang="zh-CN" sz="2900" dirty="0"/>
              <a:t>v- </a:t>
            </a:r>
            <a:r>
              <a:rPr lang="zh-CN" altLang="en-US" sz="2900" dirty="0"/>
              <a:t>前缀。</a:t>
            </a:r>
          </a:p>
          <a:p>
            <a:pPr marL="0" indent="0">
              <a:buNone/>
            </a:pPr>
            <a:r>
              <a:rPr lang="en-US" altLang="zh-CN" sz="2900" dirty="0"/>
              <a:t>value: </a:t>
            </a:r>
            <a:r>
              <a:rPr lang="zh-CN" altLang="en-US" sz="2900" dirty="0"/>
              <a:t>指令的绑定值， 例如： </a:t>
            </a:r>
            <a:r>
              <a:rPr lang="en-US" altLang="zh-CN" sz="2900" dirty="0"/>
              <a:t>v-my-directive="1 + 1", value </a:t>
            </a:r>
            <a:r>
              <a:rPr lang="zh-CN" altLang="en-US" sz="2900" dirty="0"/>
              <a:t>的值是 </a:t>
            </a:r>
            <a:r>
              <a:rPr lang="en-US" altLang="zh-CN" sz="2900" dirty="0"/>
              <a:t>2</a:t>
            </a:r>
            <a:r>
              <a:rPr lang="zh-CN" altLang="en-US" sz="2900" dirty="0"/>
              <a:t>。</a:t>
            </a:r>
          </a:p>
          <a:p>
            <a:pPr marL="0" indent="0">
              <a:buNone/>
            </a:pPr>
            <a:r>
              <a:rPr lang="en-US" altLang="zh-CN" sz="2900" dirty="0" err="1"/>
              <a:t>arg</a:t>
            </a:r>
            <a:r>
              <a:rPr lang="en-US" altLang="zh-CN" sz="2900" dirty="0"/>
              <a:t>: </a:t>
            </a:r>
            <a:r>
              <a:rPr lang="zh-CN" altLang="en-US" sz="2900" dirty="0"/>
              <a:t>传给指令的参数。例如 </a:t>
            </a:r>
            <a:r>
              <a:rPr lang="en-US" altLang="zh-CN" sz="2900" dirty="0" err="1"/>
              <a:t>v-my-directive:foo</a:t>
            </a:r>
            <a:r>
              <a:rPr lang="zh-CN" altLang="en-US" sz="2900" dirty="0"/>
              <a:t>， </a:t>
            </a:r>
            <a:r>
              <a:rPr lang="en-US" altLang="zh-CN" sz="2900" dirty="0" err="1"/>
              <a:t>arg</a:t>
            </a:r>
            <a:r>
              <a:rPr lang="en-US" altLang="zh-CN" sz="2900" dirty="0"/>
              <a:t> </a:t>
            </a:r>
            <a:r>
              <a:rPr lang="zh-CN" altLang="en-US" sz="2900" dirty="0"/>
              <a:t>的值是 </a:t>
            </a:r>
            <a:r>
              <a:rPr lang="en-US" altLang="zh-CN" sz="2900" dirty="0"/>
              <a:t>"foo"</a:t>
            </a:r>
            <a:r>
              <a:rPr lang="zh-CN" altLang="en-US" sz="2900" dirty="0"/>
              <a:t>。</a:t>
            </a:r>
            <a:endParaRPr lang="en-US" altLang="zh-CN" sz="2900" dirty="0"/>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7337643"/>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957232D-E516-428B-9286-9A42CDF65A66}"/>
              </a:ext>
            </a:extLst>
          </p:cNvPr>
          <p:cNvSpPr>
            <a:spLocks noGrp="1"/>
          </p:cNvSpPr>
          <p:nvPr>
            <p:ph type="ctrTitle"/>
          </p:nvPr>
        </p:nvSpPr>
        <p:spPr/>
        <p:txBody>
          <a:bodyPr/>
          <a:lstStyle/>
          <a:p>
            <a:r>
              <a:rPr lang="zh-CN" altLang="en-US" dirty="0"/>
              <a:t>简写形式</a:t>
            </a:r>
          </a:p>
        </p:txBody>
      </p:sp>
      <p:sp>
        <p:nvSpPr>
          <p:cNvPr id="5" name="副标题 4"/>
          <p:cNvSpPr>
            <a:spLocks noGrp="1"/>
          </p:cNvSpPr>
          <p:nvPr>
            <p:ph type="subTitle" idx="1"/>
          </p:nvPr>
        </p:nvSpPr>
        <p:spPr/>
        <p:txBody>
          <a:bodyPr>
            <a:normAutofit fontScale="92500"/>
          </a:bodyPr>
          <a:lstStyle/>
          <a:p>
            <a:r>
              <a:rPr lang="zh-CN" altLang="en-US" dirty="0"/>
              <a:t>大多数情况下，我们可能想在 </a:t>
            </a:r>
            <a:r>
              <a:rPr lang="en-US" altLang="zh-CN" dirty="0"/>
              <a:t>bind </a:t>
            </a:r>
            <a:r>
              <a:rPr lang="zh-CN" altLang="en-US" dirty="0"/>
              <a:t>和 </a:t>
            </a:r>
            <a:r>
              <a:rPr lang="en-US" altLang="zh-CN" dirty="0"/>
              <a:t>update </a:t>
            </a:r>
            <a:r>
              <a:rPr lang="zh-CN" altLang="en-US" dirty="0"/>
              <a:t>钩子上做重复动作，并且不想关心其它的钩子函数。可以这样写</a:t>
            </a:r>
            <a:r>
              <a:rPr lang="en-US" altLang="zh-CN" dirty="0"/>
              <a:t>:</a:t>
            </a:r>
            <a:endParaRPr lang="zh-CN" altLang="en-US" b="1" dirty="0"/>
          </a:p>
          <a:p>
            <a:pPr marL="0" indent="0">
              <a:lnSpc>
                <a:spcPct val="130000"/>
              </a:lnSpc>
              <a:buNone/>
            </a:pPr>
            <a:r>
              <a:rPr lang="en-US" altLang="zh-CN" sz="3600" dirty="0" err="1"/>
              <a:t>Vue.directive</a:t>
            </a:r>
            <a:r>
              <a:rPr lang="en-US" altLang="zh-CN" sz="3600" dirty="0"/>
              <a:t>('color-swatch', function (el, binding) {</a:t>
            </a:r>
          </a:p>
          <a:p>
            <a:pPr marL="0" indent="0">
              <a:lnSpc>
                <a:spcPct val="130000"/>
              </a:lnSpc>
              <a:buNone/>
            </a:pPr>
            <a:r>
              <a:rPr lang="en-US" altLang="zh-CN" sz="3600" dirty="0"/>
              <a:t>  </a:t>
            </a:r>
            <a:r>
              <a:rPr lang="en-US" altLang="zh-CN" sz="3600" dirty="0" err="1"/>
              <a:t>el.style.backgroundColor</a:t>
            </a:r>
            <a:r>
              <a:rPr lang="en-US" altLang="zh-CN" sz="3600" dirty="0"/>
              <a:t> = </a:t>
            </a:r>
            <a:r>
              <a:rPr lang="en-US" altLang="zh-CN" sz="3600" dirty="0" err="1"/>
              <a:t>binding.value</a:t>
            </a:r>
            <a:endParaRPr lang="en-US" altLang="zh-CN" sz="3600" dirty="0"/>
          </a:p>
          <a:p>
            <a:pPr marL="0" indent="0">
              <a:lnSpc>
                <a:spcPct val="130000"/>
              </a:lnSpc>
              <a:buNone/>
            </a:pPr>
            <a:r>
              <a:rPr lang="en-US" altLang="zh-CN" sz="3600" dirty="0"/>
              <a:t>})</a:t>
            </a: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1548582"/>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3951824" y="2521036"/>
            <a:ext cx="4754880" cy="1310640"/>
          </a:xfrm>
          <a:prstGeom prst="rect">
            <a:avLst/>
          </a:prstGeom>
          <a:noFill/>
          <a:effectLst>
            <a:outerShdw blurRad="114300" dist="38100" dir="5460000" algn="tr" rotWithShape="0">
              <a:prstClr val="black">
                <a:alpha val="16000"/>
              </a:prstClr>
            </a:outerShdw>
          </a:effectLst>
        </p:spPr>
        <p:txBody>
          <a:bodyPr wrap="none" rtlCol="0">
            <a:spAutoFit/>
          </a:bodyPr>
          <a:lstStyle/>
          <a:p>
            <a:r>
              <a:rPr lang="zh-CN" altLang="en-US" sz="8000" dirty="0">
                <a:solidFill>
                  <a:schemeClr val="bg1"/>
                </a:solidFill>
                <a:latin typeface="方正正纤黑简体" panose="02000000000000000000" pitchFamily="2" charset="-122"/>
                <a:ea typeface="方正正纤黑简体" panose="02000000000000000000" pitchFamily="2" charset="-122"/>
              </a:rPr>
              <a:t>谢谢大家</a:t>
            </a:r>
            <a:r>
              <a:rPr lang="en-US" altLang="zh-CN" sz="8000" dirty="0">
                <a:solidFill>
                  <a:schemeClr val="bg1"/>
                </a:solidFill>
                <a:latin typeface="方正正纤黑简体" panose="02000000000000000000" pitchFamily="2" charset="-122"/>
                <a:ea typeface="方正正纤黑简体" panose="02000000000000000000" pitchFamily="2" charset="-122"/>
              </a:rPr>
              <a:t>!</a:t>
            </a:r>
          </a:p>
        </p:txBody>
      </p:sp>
      <p:sp>
        <p:nvSpPr>
          <p:cNvPr id="27" name="六边形 26"/>
          <p:cNvSpPr/>
          <p:nvPr/>
        </p:nvSpPr>
        <p:spPr>
          <a:xfrm rot="5400000">
            <a:off x="3977317" y="5593935"/>
            <a:ext cx="4237367" cy="3616159"/>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六边形 27"/>
          <p:cNvSpPr/>
          <p:nvPr/>
        </p:nvSpPr>
        <p:spPr>
          <a:xfrm rot="5400000" flipH="1">
            <a:off x="2583546" y="7014855"/>
            <a:ext cx="3207864" cy="273758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六边形 28"/>
          <p:cNvSpPr/>
          <p:nvPr/>
        </p:nvSpPr>
        <p:spPr>
          <a:xfrm rot="5400000" flipH="1">
            <a:off x="3405372" y="5833227"/>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29"/>
          <p:cNvSpPr/>
          <p:nvPr/>
        </p:nvSpPr>
        <p:spPr>
          <a:xfrm rot="5400000" flipH="1">
            <a:off x="8280493" y="5239130"/>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六边形 30"/>
          <p:cNvSpPr/>
          <p:nvPr/>
        </p:nvSpPr>
        <p:spPr>
          <a:xfrm rot="5400000" flipH="1">
            <a:off x="8812784" y="6406577"/>
            <a:ext cx="1689837" cy="144210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六边形 31"/>
          <p:cNvSpPr/>
          <p:nvPr/>
        </p:nvSpPr>
        <p:spPr>
          <a:xfrm rot="5400000" flipH="1">
            <a:off x="9827152" y="6349133"/>
            <a:ext cx="2635986" cy="224954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六边形 32"/>
          <p:cNvSpPr/>
          <p:nvPr/>
        </p:nvSpPr>
        <p:spPr>
          <a:xfrm rot="5400000" flipH="1">
            <a:off x="1957338" y="6647237"/>
            <a:ext cx="1833900" cy="1565045"/>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六边形 33"/>
          <p:cNvSpPr/>
          <p:nvPr/>
        </p:nvSpPr>
        <p:spPr>
          <a:xfrm rot="5400000" flipH="1">
            <a:off x="-300354" y="5341249"/>
            <a:ext cx="2581335" cy="220290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六边形 34"/>
          <p:cNvSpPr/>
          <p:nvPr/>
        </p:nvSpPr>
        <p:spPr>
          <a:xfrm rot="5400000" flipH="1">
            <a:off x="8480954" y="6906027"/>
            <a:ext cx="519340" cy="443204"/>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六边形 35"/>
          <p:cNvSpPr/>
          <p:nvPr/>
        </p:nvSpPr>
        <p:spPr>
          <a:xfrm rot="5400000" flipH="1">
            <a:off x="7644409" y="5524526"/>
            <a:ext cx="519344" cy="443208"/>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1000"/>
                                        <p:tgtEl>
                                          <p:spTgt spid="29"/>
                                        </p:tgtEl>
                                      </p:cBhvr>
                                    </p:animEffect>
                                    <p:anim calcmode="lin" valueType="num">
                                      <p:cBhvr>
                                        <p:cTn id="18" dur="1000" fill="hold"/>
                                        <p:tgtEl>
                                          <p:spTgt spid="29"/>
                                        </p:tgtEl>
                                        <p:attrNameLst>
                                          <p:attrName>ppt_x</p:attrName>
                                        </p:attrNameLst>
                                      </p:cBhvr>
                                      <p:tavLst>
                                        <p:tav tm="0">
                                          <p:val>
                                            <p:strVal val="#ppt_x"/>
                                          </p:val>
                                        </p:tav>
                                        <p:tav tm="100000">
                                          <p:val>
                                            <p:strVal val="#ppt_x"/>
                                          </p:val>
                                        </p:tav>
                                      </p:tavLst>
                                    </p:anim>
                                    <p:anim calcmode="lin" valueType="num">
                                      <p:cBhvr>
                                        <p:cTn id="19" dur="1000" fill="hold"/>
                                        <p:tgtEl>
                                          <p:spTgt spid="2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000"/>
                                        <p:tgtEl>
                                          <p:spTgt spid="33"/>
                                        </p:tgtEl>
                                      </p:cBhvr>
                                    </p:animEffect>
                                    <p:anim calcmode="lin" valueType="num">
                                      <p:cBhvr>
                                        <p:cTn id="23" dur="1000" fill="hold"/>
                                        <p:tgtEl>
                                          <p:spTgt spid="33"/>
                                        </p:tgtEl>
                                        <p:attrNameLst>
                                          <p:attrName>ppt_x</p:attrName>
                                        </p:attrNameLst>
                                      </p:cBhvr>
                                      <p:tavLst>
                                        <p:tav tm="0">
                                          <p:val>
                                            <p:strVal val="#ppt_x"/>
                                          </p:val>
                                        </p:tav>
                                        <p:tav tm="100000">
                                          <p:val>
                                            <p:strVal val="#ppt_x"/>
                                          </p:val>
                                        </p:tav>
                                      </p:tavLst>
                                    </p:anim>
                                    <p:anim calcmode="lin" valueType="num">
                                      <p:cBhvr>
                                        <p:cTn id="24" dur="1000" fill="hold"/>
                                        <p:tgtEl>
                                          <p:spTgt spid="3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1000"/>
                                        <p:tgtEl>
                                          <p:spTgt spid="28"/>
                                        </p:tgtEl>
                                      </p:cBhvr>
                                    </p:animEffect>
                                    <p:anim calcmode="lin" valueType="num">
                                      <p:cBhvr>
                                        <p:cTn id="28" dur="1000" fill="hold"/>
                                        <p:tgtEl>
                                          <p:spTgt spid="28"/>
                                        </p:tgtEl>
                                        <p:attrNameLst>
                                          <p:attrName>ppt_x</p:attrName>
                                        </p:attrNameLst>
                                      </p:cBhvr>
                                      <p:tavLst>
                                        <p:tav tm="0">
                                          <p:val>
                                            <p:strVal val="#ppt_x"/>
                                          </p:val>
                                        </p:tav>
                                        <p:tav tm="100000">
                                          <p:val>
                                            <p:strVal val="#ppt_x"/>
                                          </p:val>
                                        </p:tav>
                                      </p:tavLst>
                                    </p:anim>
                                    <p:anim calcmode="lin" valueType="num">
                                      <p:cBhvr>
                                        <p:cTn id="29" dur="1000" fill="hold"/>
                                        <p:tgtEl>
                                          <p:spTgt spid="2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anim calcmode="lin" valueType="num">
                                      <p:cBhvr>
                                        <p:cTn id="33" dur="1000" fill="hold"/>
                                        <p:tgtEl>
                                          <p:spTgt spid="27"/>
                                        </p:tgtEl>
                                        <p:attrNameLst>
                                          <p:attrName>ppt_x</p:attrName>
                                        </p:attrNameLst>
                                      </p:cBhvr>
                                      <p:tavLst>
                                        <p:tav tm="0">
                                          <p:val>
                                            <p:strVal val="#ppt_x"/>
                                          </p:val>
                                        </p:tav>
                                        <p:tav tm="100000">
                                          <p:val>
                                            <p:strVal val="#ppt_x"/>
                                          </p:val>
                                        </p:tav>
                                      </p:tavLst>
                                    </p:anim>
                                    <p:anim calcmode="lin" valueType="num">
                                      <p:cBhvr>
                                        <p:cTn id="34" dur="1000" fill="hold"/>
                                        <p:tgtEl>
                                          <p:spTgt spid="2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1000"/>
                                        <p:tgtEl>
                                          <p:spTgt spid="36"/>
                                        </p:tgtEl>
                                      </p:cBhvr>
                                    </p:animEffect>
                                    <p:anim calcmode="lin" valueType="num">
                                      <p:cBhvr>
                                        <p:cTn id="38" dur="1000" fill="hold"/>
                                        <p:tgtEl>
                                          <p:spTgt spid="36"/>
                                        </p:tgtEl>
                                        <p:attrNameLst>
                                          <p:attrName>ppt_x</p:attrName>
                                        </p:attrNameLst>
                                      </p:cBhvr>
                                      <p:tavLst>
                                        <p:tav tm="0">
                                          <p:val>
                                            <p:strVal val="#ppt_x"/>
                                          </p:val>
                                        </p:tav>
                                        <p:tav tm="100000">
                                          <p:val>
                                            <p:strVal val="#ppt_x"/>
                                          </p:val>
                                        </p:tav>
                                      </p:tavLst>
                                    </p:anim>
                                    <p:anim calcmode="lin" valueType="num">
                                      <p:cBhvr>
                                        <p:cTn id="39" dur="1000" fill="hold"/>
                                        <p:tgtEl>
                                          <p:spTgt spid="3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000"/>
                                        <p:tgtEl>
                                          <p:spTgt spid="30"/>
                                        </p:tgtEl>
                                      </p:cBhvr>
                                    </p:animEffect>
                                    <p:anim calcmode="lin" valueType="num">
                                      <p:cBhvr>
                                        <p:cTn id="43" dur="1000" fill="hold"/>
                                        <p:tgtEl>
                                          <p:spTgt spid="30"/>
                                        </p:tgtEl>
                                        <p:attrNameLst>
                                          <p:attrName>ppt_x</p:attrName>
                                        </p:attrNameLst>
                                      </p:cBhvr>
                                      <p:tavLst>
                                        <p:tav tm="0">
                                          <p:val>
                                            <p:strVal val="#ppt_x"/>
                                          </p:val>
                                        </p:tav>
                                        <p:tav tm="100000">
                                          <p:val>
                                            <p:strVal val="#ppt_x"/>
                                          </p:val>
                                        </p:tav>
                                      </p:tavLst>
                                    </p:anim>
                                    <p:anim calcmode="lin" valueType="num">
                                      <p:cBhvr>
                                        <p:cTn id="44" dur="1000" fill="hold"/>
                                        <p:tgtEl>
                                          <p:spTgt spid="3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1000"/>
                                        <p:tgtEl>
                                          <p:spTgt spid="31"/>
                                        </p:tgtEl>
                                      </p:cBhvr>
                                    </p:animEffect>
                                    <p:anim calcmode="lin" valueType="num">
                                      <p:cBhvr>
                                        <p:cTn id="53" dur="1000" fill="hold"/>
                                        <p:tgtEl>
                                          <p:spTgt spid="31"/>
                                        </p:tgtEl>
                                        <p:attrNameLst>
                                          <p:attrName>ppt_x</p:attrName>
                                        </p:attrNameLst>
                                      </p:cBhvr>
                                      <p:tavLst>
                                        <p:tav tm="0">
                                          <p:val>
                                            <p:strVal val="#ppt_x"/>
                                          </p:val>
                                        </p:tav>
                                        <p:tav tm="100000">
                                          <p:val>
                                            <p:strVal val="#ppt_x"/>
                                          </p:val>
                                        </p:tav>
                                      </p:tavLst>
                                    </p:anim>
                                    <p:anim calcmode="lin" valueType="num">
                                      <p:cBhvr>
                                        <p:cTn id="54" dur="1000" fill="hold"/>
                                        <p:tgtEl>
                                          <p:spTgt spid="31"/>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1000"/>
                                        <p:tgtEl>
                                          <p:spTgt spid="35"/>
                                        </p:tgtEl>
                                      </p:cBhvr>
                                    </p:animEffect>
                                    <p:anim calcmode="lin" valueType="num">
                                      <p:cBhvr>
                                        <p:cTn id="58" dur="1000" fill="hold"/>
                                        <p:tgtEl>
                                          <p:spTgt spid="35"/>
                                        </p:tgtEl>
                                        <p:attrNameLst>
                                          <p:attrName>ppt_x</p:attrName>
                                        </p:attrNameLst>
                                      </p:cBhvr>
                                      <p:tavLst>
                                        <p:tav tm="0">
                                          <p:val>
                                            <p:strVal val="#ppt_x"/>
                                          </p:val>
                                        </p:tav>
                                        <p:tav tm="100000">
                                          <p:val>
                                            <p:strVal val="#ppt_x"/>
                                          </p:val>
                                        </p:tav>
                                      </p:tavLst>
                                    </p:anim>
                                    <p:anim calcmode="lin" valueType="num">
                                      <p:cBhvr>
                                        <p:cTn id="5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dirty="0">
                <a:sym typeface="+mn-ea"/>
              </a:rPr>
              <a:t>什么是</a:t>
            </a:r>
            <a:r>
              <a:rPr lang="en-US" altLang="zh-CN" dirty="0">
                <a:sym typeface="+mn-ea"/>
              </a:rPr>
              <a:t>Vue.js</a:t>
            </a:r>
          </a:p>
        </p:txBody>
      </p:sp>
      <p:sp>
        <p:nvSpPr>
          <p:cNvPr id="5" name="副标题 4"/>
          <p:cNvSpPr>
            <a:spLocks noGrp="1"/>
          </p:cNvSpPr>
          <p:nvPr>
            <p:ph type="subTitle" idx="1"/>
          </p:nvPr>
        </p:nvSpPr>
        <p:spPr/>
        <p:txBody>
          <a:bodyPr>
            <a:normAutofit lnSpcReduction="10000"/>
          </a:bodyPr>
          <a:lstStyle/>
          <a:p>
            <a:pPr>
              <a:lnSpc>
                <a:spcPct val="130000"/>
              </a:lnSpc>
            </a:pPr>
            <a:r>
              <a:rPr lang="zh-CN" altLang="en-US" sz="3600" dirty="0">
                <a:sym typeface="+mn-ea"/>
              </a:rPr>
              <a:t>基础：</a:t>
            </a:r>
            <a:r>
              <a:rPr lang="en-US" altLang="zh-CN" sz="3600" dirty="0">
                <a:sym typeface="+mn-ea"/>
              </a:rPr>
              <a:t>HTML5</a:t>
            </a:r>
            <a:r>
              <a:rPr lang="zh-CN" altLang="en-US" sz="3600" dirty="0">
                <a:sym typeface="+mn-ea"/>
              </a:rPr>
              <a:t>、</a:t>
            </a:r>
            <a:r>
              <a:rPr lang="en-US" altLang="zh-CN" sz="3600" dirty="0">
                <a:sym typeface="+mn-ea"/>
              </a:rPr>
              <a:t>CSS</a:t>
            </a:r>
            <a:r>
              <a:rPr lang="zh-CN" altLang="en-US" sz="3600" dirty="0">
                <a:sym typeface="+mn-ea"/>
              </a:rPr>
              <a:t>、</a:t>
            </a:r>
            <a:r>
              <a:rPr lang="en-US" altLang="zh-CN" sz="3600" dirty="0">
                <a:sym typeface="+mn-ea"/>
              </a:rPr>
              <a:t>JavaScript</a:t>
            </a:r>
          </a:p>
          <a:p>
            <a:pPr>
              <a:lnSpc>
                <a:spcPct val="130000"/>
              </a:lnSpc>
            </a:pPr>
            <a:r>
              <a:rPr lang="en-US" altLang="zh-CN" sz="3600" dirty="0">
                <a:sym typeface="+mn-ea"/>
              </a:rPr>
              <a:t>Vue.js</a:t>
            </a:r>
            <a:r>
              <a:rPr lang="zh-CN" altLang="en-US" dirty="0"/>
              <a:t>（读音 </a:t>
            </a:r>
            <a:r>
              <a:rPr lang="en-US" altLang="zh-CN" dirty="0"/>
              <a:t>/</a:t>
            </a:r>
            <a:r>
              <a:rPr lang="en-US" altLang="zh-CN" dirty="0" err="1"/>
              <a:t>vju</a:t>
            </a:r>
            <a:r>
              <a:rPr lang="en-US" altLang="zh-CN" dirty="0"/>
              <a:t>ː/</a:t>
            </a:r>
            <a:r>
              <a:rPr lang="zh-CN" altLang="en-US" dirty="0"/>
              <a:t>，类似于 </a:t>
            </a:r>
            <a:r>
              <a:rPr lang="en-US" altLang="zh-CN" b="1" dirty="0"/>
              <a:t>view</a:t>
            </a:r>
            <a:r>
              <a:rPr lang="zh-CN" altLang="en-US" dirty="0"/>
              <a:t>）</a:t>
            </a:r>
            <a:r>
              <a:rPr lang="en-US" altLang="zh-CN" sz="3600" dirty="0" err="1">
                <a:sym typeface="+mn-ea"/>
              </a:rPr>
              <a:t>是一套构建用户界面的渐进式javascript框架</a:t>
            </a:r>
            <a:r>
              <a:rPr lang="en-US" altLang="zh-CN" sz="3600" dirty="0">
                <a:sym typeface="+mn-ea"/>
              </a:rPr>
              <a:t>。</a:t>
            </a:r>
          </a:p>
          <a:p>
            <a:pPr marL="285750" lvl="0" indent="-285750">
              <a:lnSpc>
                <a:spcPct val="100000"/>
              </a:lnSpc>
              <a:spcBef>
                <a:spcPct val="0"/>
              </a:spcBef>
              <a:buFont typeface="Wingdings" panose="05000000000000000000" pitchFamily="2" charset="2"/>
              <a:buChar char="Ø"/>
            </a:pPr>
            <a:r>
              <a:rPr lang="zh-CN" altLang="en-US" sz="3600" dirty="0">
                <a:sym typeface="+mn-ea"/>
              </a:rPr>
              <a:t>Vue</a:t>
            </a:r>
            <a:r>
              <a:rPr lang="zh-CN" altLang="en-US" dirty="0"/>
              <a:t>的核心库只关注视图层，它不仅易于上手，还便于与第三方库或既有项目整合。</a:t>
            </a:r>
            <a:endParaRPr lang="zh-CN" altLang="en-US" sz="3600" dirty="0">
              <a:sym typeface="+mn-ea"/>
            </a:endParaRPr>
          </a:p>
          <a:p>
            <a:pPr marL="285750" lvl="0" indent="-285750">
              <a:lnSpc>
                <a:spcPct val="100000"/>
              </a:lnSpc>
              <a:spcBef>
                <a:spcPct val="0"/>
              </a:spcBef>
              <a:buFont typeface="Wingdings" panose="05000000000000000000" pitchFamily="2" charset="2"/>
              <a:buChar char="Ø"/>
            </a:pPr>
            <a:r>
              <a:rPr lang="zh-CN" altLang="en-US" dirty="0"/>
              <a:t>当与</a:t>
            </a:r>
            <a:r>
              <a:rPr lang="zh-CN" altLang="en-US" dirty="0">
                <a:hlinkClick r:id="rId2"/>
              </a:rPr>
              <a:t>单文件组件</a:t>
            </a:r>
            <a:r>
              <a:rPr lang="zh-CN" altLang="en-US" dirty="0"/>
              <a:t>和 </a:t>
            </a:r>
            <a:r>
              <a:rPr lang="en-US" altLang="zh-CN" dirty="0" err="1">
                <a:hlinkClick r:id="rId3"/>
              </a:rPr>
              <a:t>Vue</a:t>
            </a:r>
            <a:r>
              <a:rPr lang="en-US" altLang="zh-CN" dirty="0">
                <a:hlinkClick r:id="rId3"/>
              </a:rPr>
              <a:t> </a:t>
            </a:r>
            <a:r>
              <a:rPr lang="zh-CN" altLang="en-US" dirty="0">
                <a:hlinkClick r:id="rId3"/>
              </a:rPr>
              <a:t>生态系统支持的库</a:t>
            </a:r>
            <a:r>
              <a:rPr lang="zh-CN" altLang="en-US" dirty="0"/>
              <a:t>结合使用时，</a:t>
            </a:r>
            <a:r>
              <a:rPr lang="en-US" altLang="zh-CN" dirty="0" err="1"/>
              <a:t>Vue</a:t>
            </a:r>
            <a:r>
              <a:rPr lang="en-US" altLang="zh-CN" dirty="0"/>
              <a:t> </a:t>
            </a:r>
            <a:r>
              <a:rPr lang="zh-CN" altLang="en-US" dirty="0"/>
              <a:t>也完全能够为复杂的单页应用程序提供驱动。</a:t>
            </a:r>
            <a:endParaRPr lang="zh-CN" altLang="en-US" sz="3600" dirty="0">
              <a:sym typeface="+mn-ea"/>
            </a:endParaRP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b="1" dirty="0" err="1" smtClean="0">
                <a:latin typeface="微软雅黑" panose="020B0503020204020204" pitchFamily="34" charset="-122"/>
                <a:ea typeface="微软雅黑" panose="020B0503020204020204" pitchFamily="34" charset="-122"/>
                <a:sym typeface="+mn-ea"/>
              </a:rPr>
              <a:t>Vue</a:t>
            </a:r>
            <a:r>
              <a:rPr lang="zh-CN" altLang="en-US" dirty="0">
                <a:sym typeface="+mn-ea"/>
              </a:rPr>
              <a:t>兼容性</a:t>
            </a:r>
            <a:endParaRPr lang="zh-CN" altLang="en-US" b="1" dirty="0">
              <a:latin typeface="微软雅黑" panose="020B0503020204020204" pitchFamily="34" charset="-122"/>
              <a:ea typeface="微软雅黑" panose="020B0503020204020204" pitchFamily="34" charset="-122"/>
              <a:sym typeface="+mn-ea"/>
            </a:endParaRPr>
          </a:p>
        </p:txBody>
      </p:sp>
      <p:sp>
        <p:nvSpPr>
          <p:cNvPr id="5" name="副标题 4"/>
          <p:cNvSpPr>
            <a:spLocks noGrp="1"/>
          </p:cNvSpPr>
          <p:nvPr>
            <p:ph type="subTitle" idx="1"/>
          </p:nvPr>
        </p:nvSpPr>
        <p:spPr/>
        <p:txBody>
          <a:bodyPr>
            <a:normAutofit/>
          </a:bodyPr>
          <a:lstStyle/>
          <a:p>
            <a:pPr marL="0" indent="0">
              <a:lnSpc>
                <a:spcPct val="130000"/>
              </a:lnSpc>
              <a:buNone/>
            </a:pPr>
            <a:endParaRPr lang="zh-CN" altLang="en-US" sz="36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3100" y="2169319"/>
            <a:ext cx="5303376" cy="4336685"/>
          </a:xfrm>
          <a:prstGeom prst="rect">
            <a:avLst/>
          </a:prstGeom>
        </p:spPr>
      </p:pic>
    </p:spTree>
    <p:extLst>
      <p:ext uri="{BB962C8B-B14F-4D97-AF65-F5344CB8AC3E}">
        <p14:creationId xmlns:p14="http://schemas.microsoft.com/office/powerpoint/2010/main" val="2174081501"/>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267811"/>
            <a:ext cx="2831079" cy="2719993"/>
            <a:chOff x="4706287" y="1267811"/>
            <a:chExt cx="2831079"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2072640" cy="2352040"/>
            </a:xfrm>
            <a:prstGeom prst="rect">
              <a:avLst/>
            </a:prstGeom>
            <a:noFill/>
          </p:spPr>
          <p:txBody>
            <a:bodyPr wrap="none" rtlCol="0">
              <a:spAutoFit/>
            </a:bodyPr>
            <a:lstStyle/>
            <a:p>
              <a:r>
                <a:rPr lang="en-US" altLang="zh-CN" sz="13800" dirty="0">
                  <a:solidFill>
                    <a:srgbClr val="18B0E3"/>
                  </a:solidFill>
                  <a:latin typeface="Agency FB" panose="020B0503020202020204" pitchFamily="34" charset="0"/>
                </a:rPr>
                <a:t>02</a:t>
              </a:r>
            </a:p>
          </p:txBody>
        </p:sp>
        <p:sp>
          <p:nvSpPr>
            <p:cNvPr id="19" name="文本框 18"/>
            <p:cNvSpPr txBox="1"/>
            <p:nvPr/>
          </p:nvSpPr>
          <p:spPr>
            <a:xfrm>
              <a:off x="5379480" y="3195033"/>
              <a:ext cx="1507490" cy="541655"/>
            </a:xfrm>
            <a:prstGeom prst="rect">
              <a:avLst/>
            </a:prstGeom>
            <a:noFill/>
          </p:spPr>
          <p:txBody>
            <a:bodyPr wrap="none" rtlCol="0">
              <a:spAutoFit/>
            </a:bodyPr>
            <a:lstStyle/>
            <a:p>
              <a:r>
                <a:rPr lang="en-US" altLang="zh-CN" sz="2800" b="1" dirty="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rPr>
                <a:t>Part Two</a:t>
              </a:r>
            </a:p>
          </p:txBody>
        </p:sp>
      </p:grpSp>
      <p:sp>
        <p:nvSpPr>
          <p:cNvPr id="21" name="文本框 20"/>
          <p:cNvSpPr txBox="1"/>
          <p:nvPr/>
        </p:nvSpPr>
        <p:spPr>
          <a:xfrm>
            <a:off x="4250055" y="4807585"/>
            <a:ext cx="3903345" cy="706755"/>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en-US" altLang="zh-CN" sz="4000" dirty="0">
                <a:solidFill>
                  <a:schemeClr val="bg1"/>
                </a:solidFill>
                <a:sym typeface="+mn-ea"/>
              </a:rPr>
              <a:t>Why</a:t>
            </a:r>
            <a:endParaRPr lang="en-US" altLang="zh-CN" sz="4000" b="1" dirty="0">
              <a:solidFill>
                <a:schemeClr val="bg1"/>
              </a:solidFill>
              <a:latin typeface="Corbel" panose="020B0503020204020204" charset="0"/>
              <a:ea typeface="方正正纤黑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1"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为什么要用框架</a:t>
            </a:r>
          </a:p>
        </p:txBody>
      </p:sp>
      <p:sp>
        <p:nvSpPr>
          <p:cNvPr id="3" name="副标题 2"/>
          <p:cNvSpPr>
            <a:spLocks noGrp="1"/>
          </p:cNvSpPr>
          <p:nvPr>
            <p:ph type="subTitle" idx="1"/>
          </p:nvPr>
        </p:nvSpPr>
        <p:spPr/>
        <p:txBody>
          <a:bodyPr>
            <a:normAutofit fontScale="70000" lnSpcReduction="20000"/>
          </a:bodyPr>
          <a:lstStyle/>
          <a:p>
            <a:r>
              <a:rPr lang="zh-CN" altLang="en-US" dirty="0"/>
              <a:t>框架（</a:t>
            </a:r>
            <a:r>
              <a:rPr lang="en-US" altLang="zh-CN" dirty="0"/>
              <a:t>framework</a:t>
            </a:r>
            <a:r>
              <a:rPr lang="zh-CN" altLang="en-US" dirty="0"/>
              <a:t>）是一个基本概念上的结构，用于去解决或者处理复杂的问题。简单说就是使用别人搭好的舞台，你来做表演。</a:t>
            </a:r>
            <a:endParaRPr lang="en-US" altLang="zh-CN" dirty="0"/>
          </a:p>
          <a:p>
            <a:r>
              <a:rPr lang="zh-CN" altLang="en-US" dirty="0"/>
              <a:t>使用成熟的框架，就相当于让别人帮你完成一些基础工作，你只需要集中精力完成系统的业务逻辑设计。框架可以处理系统很多细节问题，比如：事物处理，安全性，数据流控制等问题。</a:t>
            </a:r>
          </a:p>
          <a:p>
            <a:r>
              <a:rPr lang="zh-CN" altLang="en-US" dirty="0"/>
              <a:t>而且它是不断升级的，你可以直接享受别人升级代码带来的好处。 </a:t>
            </a:r>
          </a:p>
          <a:p>
            <a:r>
              <a:rPr lang="zh-CN" altLang="en-US" dirty="0"/>
              <a:t>框架最重要的目标是提高企业的竞争能力，包括降低成本、提高质量、改善客户满意程度，控制进度等方面。</a:t>
            </a:r>
          </a:p>
          <a:p>
            <a:endParaRPr lang="zh-CN" altLang="en-US" dirty="0"/>
          </a:p>
        </p:txBody>
      </p:sp>
    </p:spTree>
    <p:extLst>
      <p:ext uri="{BB962C8B-B14F-4D97-AF65-F5344CB8AC3E}">
        <p14:creationId xmlns:p14="http://schemas.microsoft.com/office/powerpoint/2010/main" val="2967217746"/>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Why </a:t>
            </a:r>
            <a:r>
              <a:rPr lang="en-US" altLang="zh-CN" dirty="0" err="1"/>
              <a:t>Vue</a:t>
            </a:r>
            <a:r>
              <a:rPr lang="en-US" altLang="zh-CN" dirty="0"/>
              <a:t>?</a:t>
            </a:r>
          </a:p>
        </p:txBody>
      </p:sp>
      <p:sp>
        <p:nvSpPr>
          <p:cNvPr id="3" name="副标题 2"/>
          <p:cNvSpPr>
            <a:spLocks noGrp="1"/>
          </p:cNvSpPr>
          <p:nvPr>
            <p:ph type="subTitle" idx="1"/>
          </p:nvPr>
        </p:nvSpPr>
        <p:spPr/>
        <p:txBody>
          <a:bodyPr>
            <a:normAutofit/>
          </a:bodyPr>
          <a:lstStyle/>
          <a:p>
            <a:r>
              <a:rPr lang="en-US" altLang="zh-CN" dirty="0"/>
              <a:t>GitHub Star </a:t>
            </a:r>
            <a:r>
              <a:rPr lang="zh-CN" altLang="en-US" dirty="0" smtClean="0"/>
              <a:t>排名</a:t>
            </a:r>
            <a:endParaRPr lang="en-US" altLang="zh-CN" dirty="0" smtClean="0"/>
          </a:p>
          <a:p>
            <a:r>
              <a:rPr lang="zh-CN" altLang="en-US" dirty="0"/>
              <a:t>第三方跑分（仅供参考） </a:t>
            </a:r>
            <a:r>
              <a:rPr lang="en-US" altLang="zh-CN" dirty="0">
                <a:hlinkClick r:id="rId2"/>
              </a:rPr>
              <a:t>https://rawgit.com/krausest/js-framework-benchmark/master/webdriver-ts/table.html</a:t>
            </a:r>
            <a:endParaRPr lang="en-US" altLang="zh-CN" dirty="0"/>
          </a:p>
          <a:p>
            <a:endParaRPr lang="zh-CN" altLang="en-US" dirty="0"/>
          </a:p>
        </p:txBody>
      </p:sp>
    </p:spTree>
    <p:extLst>
      <p:ext uri="{BB962C8B-B14F-4D97-AF65-F5344CB8AC3E}">
        <p14:creationId xmlns:p14="http://schemas.microsoft.com/office/powerpoint/2010/main" val="2031119288"/>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React</a:t>
            </a:r>
            <a:endParaRPr lang="zh-CN" altLang="en-US" dirty="0"/>
          </a:p>
        </p:txBody>
      </p:sp>
      <p:sp>
        <p:nvSpPr>
          <p:cNvPr id="3" name="副标题 2"/>
          <p:cNvSpPr>
            <a:spLocks noGrp="1"/>
          </p:cNvSpPr>
          <p:nvPr>
            <p:ph type="subTitle" idx="1"/>
          </p:nvPr>
        </p:nvSpPr>
        <p:spPr/>
        <p:txBody>
          <a:bodyPr>
            <a:normAutofit fontScale="62500" lnSpcReduction="20000"/>
          </a:bodyPr>
          <a:lstStyle/>
          <a:p>
            <a:r>
              <a:rPr lang="zh-CN" altLang="en-US" dirty="0"/>
              <a:t>性能</a:t>
            </a:r>
            <a:r>
              <a:rPr lang="en-US" altLang="zh-CN" dirty="0"/>
              <a:t>:</a:t>
            </a:r>
            <a:r>
              <a:rPr lang="zh-CN" altLang="en-US" dirty="0"/>
              <a:t> 通常 </a:t>
            </a:r>
            <a:r>
              <a:rPr lang="en-US" altLang="zh-CN" dirty="0" err="1"/>
              <a:t>Vue</a:t>
            </a:r>
            <a:r>
              <a:rPr lang="en-US" altLang="zh-CN" dirty="0"/>
              <a:t> </a:t>
            </a:r>
            <a:r>
              <a:rPr lang="zh-CN" altLang="en-US" dirty="0"/>
              <a:t>会有少量优势</a:t>
            </a:r>
            <a:endParaRPr lang="en-US" altLang="zh-CN" dirty="0"/>
          </a:p>
          <a:p>
            <a:r>
              <a:rPr lang="en-US" altLang="zh-CN" b="1" dirty="0" smtClean="0"/>
              <a:t>HTML</a:t>
            </a:r>
            <a:r>
              <a:rPr lang="zh-CN" altLang="en-US" b="1" dirty="0"/>
              <a:t>构建：</a:t>
            </a:r>
            <a:r>
              <a:rPr lang="zh-CN" altLang="en-US" dirty="0"/>
              <a:t> 在 </a:t>
            </a:r>
            <a:r>
              <a:rPr lang="en-US" altLang="zh-CN" dirty="0"/>
              <a:t>React </a:t>
            </a:r>
            <a:r>
              <a:rPr lang="zh-CN" altLang="en-US" dirty="0"/>
              <a:t>中，所有的组件的渲染功能都依靠 </a:t>
            </a:r>
            <a:r>
              <a:rPr lang="en-US" altLang="zh-CN" dirty="0"/>
              <a:t>JSX</a:t>
            </a:r>
            <a:r>
              <a:rPr lang="zh-CN" altLang="en-US" dirty="0"/>
              <a:t>。</a:t>
            </a:r>
            <a:r>
              <a:rPr lang="en-US" altLang="zh-CN" dirty="0"/>
              <a:t>JSX </a:t>
            </a:r>
            <a:r>
              <a:rPr lang="zh-CN" altLang="en-US" dirty="0"/>
              <a:t>是使用 </a:t>
            </a:r>
            <a:r>
              <a:rPr lang="en-US" altLang="zh-CN" dirty="0"/>
              <a:t>XML </a:t>
            </a:r>
            <a:r>
              <a:rPr lang="zh-CN" altLang="en-US" dirty="0"/>
              <a:t>语法编写 </a:t>
            </a:r>
            <a:r>
              <a:rPr lang="en-US" altLang="zh-CN" dirty="0"/>
              <a:t>JavaScript </a:t>
            </a:r>
            <a:r>
              <a:rPr lang="zh-CN" altLang="en-US" dirty="0"/>
              <a:t>的一种语法糖。 </a:t>
            </a:r>
            <a:r>
              <a:rPr lang="en-US" altLang="zh-CN" dirty="0" err="1"/>
              <a:t>Vue</a:t>
            </a:r>
            <a:r>
              <a:rPr lang="zh-CN" altLang="en-US" dirty="0"/>
              <a:t>默认推荐通过模板来构建页面。</a:t>
            </a:r>
            <a:endParaRPr lang="en-US" altLang="zh-CN" dirty="0"/>
          </a:p>
          <a:p>
            <a:r>
              <a:rPr lang="zh-CN" altLang="en-US" dirty="0"/>
              <a:t>规模： </a:t>
            </a:r>
            <a:r>
              <a:rPr lang="en-US" altLang="zh-CN" dirty="0"/>
              <a:t>React </a:t>
            </a:r>
            <a:r>
              <a:rPr lang="zh-CN" altLang="en-US" dirty="0"/>
              <a:t>社区在状态管理方面非常有创新精神（比如</a:t>
            </a:r>
            <a:r>
              <a:rPr lang="en-US" altLang="zh-CN" dirty="0"/>
              <a:t>Flux</a:t>
            </a:r>
            <a:r>
              <a:rPr lang="zh-CN" altLang="en-US" dirty="0"/>
              <a:t>、</a:t>
            </a:r>
            <a:r>
              <a:rPr lang="en-US" altLang="zh-CN" dirty="0"/>
              <a:t>Redux</a:t>
            </a:r>
            <a:r>
              <a:rPr lang="zh-CN" altLang="en-US" dirty="0"/>
              <a:t>）， </a:t>
            </a:r>
            <a:r>
              <a:rPr lang="en-US" altLang="zh-CN" dirty="0" err="1"/>
              <a:t>Vue</a:t>
            </a:r>
            <a:r>
              <a:rPr lang="en-US" altLang="zh-CN" dirty="0"/>
              <a:t> </a:t>
            </a:r>
            <a:r>
              <a:rPr lang="zh-CN" altLang="en-US" dirty="0"/>
              <a:t>的路由库和状态管理库都是由官方维护支持且与核心库同步更新的。</a:t>
            </a:r>
            <a:endParaRPr lang="en-US" altLang="zh-CN" dirty="0"/>
          </a:p>
          <a:p>
            <a:r>
              <a:rPr lang="zh-CN" altLang="en-US" dirty="0"/>
              <a:t>本地渲染：</a:t>
            </a:r>
            <a:r>
              <a:rPr lang="en-US" altLang="zh-CN" dirty="0" err="1"/>
              <a:t>ReactNative</a:t>
            </a:r>
            <a:r>
              <a:rPr lang="en-US" altLang="zh-CN" dirty="0"/>
              <a:t> </a:t>
            </a:r>
            <a:r>
              <a:rPr lang="zh-CN" altLang="en-US" dirty="0"/>
              <a:t>能使你用相同的组件模型编写有本地渲染能力的 </a:t>
            </a:r>
            <a:r>
              <a:rPr lang="en-US" altLang="zh-CN" dirty="0"/>
              <a:t>APP</a:t>
            </a:r>
            <a:r>
              <a:rPr lang="zh-CN" altLang="en-US" dirty="0"/>
              <a:t>（</a:t>
            </a:r>
            <a:r>
              <a:rPr lang="en-US" altLang="zh-CN" dirty="0"/>
              <a:t>iOS </a:t>
            </a:r>
            <a:r>
              <a:rPr lang="zh-CN" altLang="en-US" dirty="0"/>
              <a:t>和 </a:t>
            </a:r>
            <a:r>
              <a:rPr lang="en-US" altLang="zh-CN" dirty="0"/>
              <a:t>Android</a:t>
            </a:r>
            <a:r>
              <a:rPr lang="zh-CN" altLang="en-US" dirty="0"/>
              <a:t>）。能同时跨多平台开发；相应地，</a:t>
            </a:r>
            <a:r>
              <a:rPr lang="en-US" altLang="zh-CN" dirty="0" err="1"/>
              <a:t>Vue</a:t>
            </a:r>
            <a:r>
              <a:rPr lang="en-US" altLang="zh-CN" dirty="0"/>
              <a:t> </a:t>
            </a:r>
            <a:r>
              <a:rPr lang="zh-CN" altLang="en-US" dirty="0"/>
              <a:t>和 </a:t>
            </a:r>
            <a:r>
              <a:rPr lang="en-US" altLang="zh-CN" b="1" dirty="0" err="1">
                <a:hlinkClick r:id="rId2"/>
              </a:rPr>
              <a:t>Weex</a:t>
            </a:r>
            <a:r>
              <a:rPr lang="zh-CN" altLang="en-US" dirty="0"/>
              <a:t> 会进行官方合作，</a:t>
            </a:r>
            <a:r>
              <a:rPr lang="en-US" altLang="zh-CN" dirty="0" err="1"/>
              <a:t>Weex</a:t>
            </a:r>
            <a:r>
              <a:rPr lang="en-US" altLang="zh-CN" dirty="0"/>
              <a:t> </a:t>
            </a:r>
            <a:r>
              <a:rPr lang="zh-CN" altLang="en-US" dirty="0"/>
              <a:t>是阿里的跨平台用户界面开发框架，</a:t>
            </a:r>
            <a:r>
              <a:rPr lang="en-US" altLang="zh-CN" dirty="0" err="1"/>
              <a:t>Weex</a:t>
            </a:r>
            <a:r>
              <a:rPr lang="en-US" altLang="zh-CN" dirty="0"/>
              <a:t> </a:t>
            </a:r>
            <a:r>
              <a:rPr lang="zh-CN" altLang="en-US" dirty="0"/>
              <a:t>的 </a:t>
            </a:r>
            <a:r>
              <a:rPr lang="en-US" altLang="zh-CN" dirty="0"/>
              <a:t>JavaScript </a:t>
            </a:r>
            <a:r>
              <a:rPr lang="zh-CN" altLang="en-US" dirty="0"/>
              <a:t>框架运行时用的就是 </a:t>
            </a:r>
            <a:r>
              <a:rPr lang="en-US" altLang="zh-CN" dirty="0" err="1"/>
              <a:t>Vue</a:t>
            </a:r>
            <a:r>
              <a:rPr lang="zh-CN" altLang="en-US" dirty="0"/>
              <a:t>。</a:t>
            </a:r>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Angularjs</a:t>
            </a:r>
            <a:r>
              <a:rPr lang="en-US" altLang="zh-CN" dirty="0"/>
              <a:t>(Angular1)</a:t>
            </a:r>
            <a:endParaRPr lang="zh-CN" altLang="en-US" dirty="0"/>
          </a:p>
        </p:txBody>
      </p:sp>
      <p:sp>
        <p:nvSpPr>
          <p:cNvPr id="3" name="副标题 2"/>
          <p:cNvSpPr>
            <a:spLocks noGrp="1"/>
          </p:cNvSpPr>
          <p:nvPr>
            <p:ph type="subTitle" idx="1"/>
          </p:nvPr>
        </p:nvSpPr>
        <p:spPr/>
        <p:txBody>
          <a:bodyPr>
            <a:normAutofit fontScale="55000" lnSpcReduction="20000"/>
          </a:bodyPr>
          <a:lstStyle/>
          <a:p>
            <a:r>
              <a:rPr lang="zh-CN" altLang="en-US" dirty="0"/>
              <a:t>语法：</a:t>
            </a:r>
            <a:r>
              <a:rPr lang="en-US" altLang="zh-CN" dirty="0" err="1"/>
              <a:t>Vue</a:t>
            </a:r>
            <a:r>
              <a:rPr lang="en-US" altLang="zh-CN" dirty="0"/>
              <a:t> </a:t>
            </a:r>
            <a:r>
              <a:rPr lang="zh-CN" altLang="en-US" dirty="0"/>
              <a:t>的一些语法和 </a:t>
            </a:r>
            <a:r>
              <a:rPr lang="en-US" altLang="zh-CN" dirty="0"/>
              <a:t>Angular </a:t>
            </a:r>
            <a:r>
              <a:rPr lang="zh-CN" altLang="en-US" dirty="0"/>
              <a:t>的很相似（例如 </a:t>
            </a:r>
            <a:r>
              <a:rPr lang="en-US" altLang="zh-CN" dirty="0"/>
              <a:t>v-if vs ng-if</a:t>
            </a:r>
            <a:r>
              <a:rPr lang="zh-CN" altLang="en-US" dirty="0"/>
              <a:t>）。因为 </a:t>
            </a:r>
            <a:r>
              <a:rPr lang="en-US" altLang="zh-CN" dirty="0"/>
              <a:t>Angular </a:t>
            </a:r>
            <a:r>
              <a:rPr lang="zh-CN" altLang="en-US" dirty="0"/>
              <a:t>是 </a:t>
            </a:r>
            <a:r>
              <a:rPr lang="en-US" altLang="zh-CN" dirty="0" err="1"/>
              <a:t>Vue</a:t>
            </a:r>
            <a:r>
              <a:rPr lang="en-US" altLang="zh-CN" dirty="0"/>
              <a:t> </a:t>
            </a:r>
            <a:r>
              <a:rPr lang="zh-CN" altLang="en-US" dirty="0"/>
              <a:t>早期开发的灵感来源。在 </a:t>
            </a:r>
            <a:r>
              <a:rPr lang="en-US" altLang="zh-CN" dirty="0"/>
              <a:t>API </a:t>
            </a:r>
            <a:r>
              <a:rPr lang="zh-CN" altLang="en-US" dirty="0"/>
              <a:t>与设计两方面上 </a:t>
            </a:r>
            <a:r>
              <a:rPr lang="en-US" altLang="zh-CN" dirty="0"/>
              <a:t>Vue.js </a:t>
            </a:r>
            <a:r>
              <a:rPr lang="zh-CN" altLang="en-US" dirty="0"/>
              <a:t>比 </a:t>
            </a:r>
            <a:r>
              <a:rPr lang="en-US" altLang="zh-CN" dirty="0"/>
              <a:t>Angular 1 </a:t>
            </a:r>
            <a:r>
              <a:rPr lang="zh-CN" altLang="en-US" dirty="0"/>
              <a:t>简单。</a:t>
            </a:r>
          </a:p>
          <a:p>
            <a:r>
              <a:rPr lang="zh-CN" altLang="en-US" dirty="0"/>
              <a:t>数据绑定：</a:t>
            </a:r>
            <a:r>
              <a:rPr lang="en-US" altLang="zh-CN" dirty="0"/>
              <a:t>Angular 1 </a:t>
            </a:r>
            <a:r>
              <a:rPr lang="zh-CN" altLang="en-US" dirty="0"/>
              <a:t>使用双向绑定，</a:t>
            </a:r>
            <a:r>
              <a:rPr lang="en-US" altLang="zh-CN" dirty="0" err="1"/>
              <a:t>Vue</a:t>
            </a:r>
            <a:r>
              <a:rPr lang="en-US" altLang="zh-CN" dirty="0"/>
              <a:t> </a:t>
            </a:r>
            <a:r>
              <a:rPr lang="zh-CN" altLang="en-US" dirty="0"/>
              <a:t>在不同组件间强制使用单向数据流。这使应用中的数据流更加清晰易懂。</a:t>
            </a:r>
          </a:p>
          <a:p>
            <a:r>
              <a:rPr lang="zh-CN" altLang="en-US" dirty="0"/>
              <a:t>指令和组件：在 </a:t>
            </a:r>
            <a:r>
              <a:rPr lang="en-US" altLang="zh-CN" dirty="0" err="1"/>
              <a:t>Vue</a:t>
            </a:r>
            <a:r>
              <a:rPr lang="en-US" altLang="zh-CN" dirty="0"/>
              <a:t> </a:t>
            </a:r>
            <a:r>
              <a:rPr lang="zh-CN" altLang="en-US" dirty="0"/>
              <a:t>中指令和组件分得更清晰。指令只封装 </a:t>
            </a:r>
            <a:r>
              <a:rPr lang="en-US" altLang="zh-CN" dirty="0"/>
              <a:t>DOM </a:t>
            </a:r>
            <a:r>
              <a:rPr lang="zh-CN" altLang="en-US" dirty="0"/>
              <a:t>操作，而组件代表一个自给自足的独立单元 </a:t>
            </a:r>
            <a:r>
              <a:rPr lang="en-US" altLang="zh-CN" dirty="0"/>
              <a:t>—— </a:t>
            </a:r>
            <a:r>
              <a:rPr lang="zh-CN" altLang="en-US" dirty="0"/>
              <a:t>有自己的视图和数据逻辑。在 </a:t>
            </a:r>
            <a:r>
              <a:rPr lang="en-US" altLang="zh-CN" dirty="0"/>
              <a:t>Angular </a:t>
            </a:r>
            <a:r>
              <a:rPr lang="zh-CN" altLang="en-US" dirty="0"/>
              <a:t>中两者有不少相混的地方。</a:t>
            </a:r>
          </a:p>
          <a:p>
            <a:r>
              <a:rPr lang="zh-CN" altLang="en-US" dirty="0"/>
              <a:t>性能：在 </a:t>
            </a:r>
            <a:r>
              <a:rPr lang="en-US" altLang="zh-CN" dirty="0"/>
              <a:t>Angular 1 </a:t>
            </a:r>
            <a:r>
              <a:rPr lang="zh-CN" altLang="en-US" dirty="0"/>
              <a:t>中，当 </a:t>
            </a:r>
            <a:r>
              <a:rPr lang="en-US" altLang="zh-CN" dirty="0"/>
              <a:t>watcher </a:t>
            </a:r>
            <a:r>
              <a:rPr lang="zh-CN" altLang="en-US" dirty="0"/>
              <a:t>越来越多时会变得越来越慢，因为作用域内的每一次变化，所有 </a:t>
            </a:r>
            <a:r>
              <a:rPr lang="en-US" altLang="zh-CN" dirty="0"/>
              <a:t>watcher </a:t>
            </a:r>
            <a:r>
              <a:rPr lang="zh-CN" altLang="en-US" dirty="0"/>
              <a:t>都要重新计算。并且，如果一些 </a:t>
            </a:r>
            <a:r>
              <a:rPr lang="en-US" altLang="zh-CN" dirty="0"/>
              <a:t>watcher </a:t>
            </a:r>
            <a:r>
              <a:rPr lang="zh-CN" altLang="en-US" dirty="0"/>
              <a:t>触发另一个更新，脏检查循环（</a:t>
            </a:r>
            <a:r>
              <a:rPr lang="en-US" altLang="zh-CN" dirty="0"/>
              <a:t>digest cycle</a:t>
            </a:r>
            <a:r>
              <a:rPr lang="zh-CN" altLang="en-US" dirty="0"/>
              <a:t>）可能要运行多次。</a:t>
            </a:r>
            <a:r>
              <a:rPr lang="en-US" altLang="zh-CN" dirty="0" err="1"/>
              <a:t>Vue</a:t>
            </a:r>
            <a:r>
              <a:rPr lang="en-US" altLang="zh-CN" dirty="0"/>
              <a:t> </a:t>
            </a:r>
            <a:r>
              <a:rPr lang="zh-CN" altLang="en-US" dirty="0"/>
              <a:t>则根本没有这个问题，因为它使用基于依赖追踪的观察系统并且异步队列更新，所有的数据变化都是独立触发，除非它们之间有明确的依赖关系。</a:t>
            </a:r>
          </a:p>
        </p:txBody>
      </p:sp>
    </p:spTree>
    <p:extLst>
      <p:ext uri="{BB962C8B-B14F-4D97-AF65-F5344CB8AC3E}">
        <p14:creationId xmlns:p14="http://schemas.microsoft.com/office/powerpoint/2010/main" val="3297677802"/>
      </p:ext>
    </p:extLst>
  </p:cSld>
  <p:clrMapOvr>
    <a:masterClrMapping/>
  </p:clrMapOvr>
  <p:transition>
    <p:wipe dir="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TotalTime>
  <Words>1228</Words>
  <Application>Microsoft Office PowerPoint</Application>
  <PresentationFormat>宽屏</PresentationFormat>
  <Paragraphs>139</Paragraphs>
  <Slides>24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24</vt:i4>
      </vt:variant>
    </vt:vector>
  </HeadingPairs>
  <TitlesOfParts>
    <vt:vector size="37" baseType="lpstr">
      <vt:lpstr>Kozuka Gothic Pro L</vt:lpstr>
      <vt:lpstr>方正正纤黑简体</vt:lpstr>
      <vt:lpstr>锐字云字库超粗黑体1.0</vt:lpstr>
      <vt:lpstr>宋体</vt:lpstr>
      <vt:lpstr>微软雅黑</vt:lpstr>
      <vt:lpstr>Agency FB</vt:lpstr>
      <vt:lpstr>Arial</vt:lpstr>
      <vt:lpstr>Calibri</vt:lpstr>
      <vt:lpstr>Calibri Light</vt:lpstr>
      <vt:lpstr>Corbel</vt:lpstr>
      <vt:lpstr>Segoe UI Semilight</vt:lpstr>
      <vt:lpstr>Wingdings</vt:lpstr>
      <vt:lpstr>Office 主题</vt:lpstr>
      <vt:lpstr>PowerPoint 演示文稿</vt:lpstr>
      <vt:lpstr>PowerPoint 演示文稿</vt:lpstr>
      <vt:lpstr>什么是Vue.js</vt:lpstr>
      <vt:lpstr>Vue兼容性</vt:lpstr>
      <vt:lpstr>PowerPoint 演示文稿</vt:lpstr>
      <vt:lpstr>为什么要用框架</vt:lpstr>
      <vt:lpstr>Why Vue?</vt:lpstr>
      <vt:lpstr>React</vt:lpstr>
      <vt:lpstr>Angularjs(Angular1)</vt:lpstr>
      <vt:lpstr>Angular(Angular2~)</vt:lpstr>
      <vt:lpstr>PowerPoint 演示文稿</vt:lpstr>
      <vt:lpstr>环境搭建</vt:lpstr>
      <vt:lpstr>Hello World</vt:lpstr>
      <vt:lpstr>Vue实例</vt:lpstr>
      <vt:lpstr>模板语法</vt:lpstr>
      <vt:lpstr>指令</vt:lpstr>
      <vt:lpstr>v-if</vt:lpstr>
      <vt:lpstr>v-show</vt:lpstr>
      <vt:lpstr>v-for</vt:lpstr>
      <vt:lpstr>v-on</vt:lpstr>
      <vt:lpstr>自定义指令</vt:lpstr>
      <vt:lpstr>PowerPoint 演示文稿</vt:lpstr>
      <vt:lpstr>简写形式</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陈博</cp:lastModifiedBy>
  <cp:revision>248</cp:revision>
  <dcterms:created xsi:type="dcterms:W3CDTF">2016-03-31T10:33:00Z</dcterms:created>
  <dcterms:modified xsi:type="dcterms:W3CDTF">2017-07-14T10:28:40Z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