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328" r:id="rId3"/>
    <p:sldId id="329" r:id="rId4"/>
    <p:sldId id="330" r:id="rId5"/>
    <p:sldId id="276" r:id="rId6"/>
    <p:sldId id="297" r:id="rId7"/>
    <p:sldId id="317" r:id="rId8"/>
    <p:sldId id="299" r:id="rId9"/>
    <p:sldId id="300" r:id="rId10"/>
    <p:sldId id="302" r:id="rId11"/>
    <p:sldId id="304" r:id="rId12"/>
    <p:sldId id="309" r:id="rId13"/>
    <p:sldId id="306" r:id="rId14"/>
    <p:sldId id="311" r:id="rId15"/>
    <p:sldId id="303" r:id="rId16"/>
    <p:sldId id="310" r:id="rId17"/>
    <p:sldId id="331" r:id="rId18"/>
    <p:sldId id="332" r:id="rId19"/>
    <p:sldId id="28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00ABE3"/>
    <a:srgbClr val="428ECE"/>
    <a:srgbClr val="18B0E3"/>
    <a:srgbClr val="08ADE3"/>
    <a:srgbClr val="14B0E3"/>
    <a:srgbClr val="65C2E3"/>
    <a:srgbClr val="19B1E3"/>
    <a:srgbClr val="0EAEE3"/>
    <a:srgbClr val="0DA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5" autoAdjust="0"/>
    <p:restoredTop sz="91050" autoAdjust="0"/>
  </p:normalViewPr>
  <p:slideViewPr>
    <p:cSldViewPr snapToGrid="0">
      <p:cViewPr varScale="1">
        <p:scale>
          <a:sx n="106" d="100"/>
          <a:sy n="106" d="100"/>
        </p:scale>
        <p:origin x="9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A9A77-0CE4-4E25-84E3-55E75407559E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1A85F-987C-4966-9EA5-739D5AF14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01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29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9930" y="414020"/>
            <a:ext cx="10817860" cy="831215"/>
          </a:xfrm>
        </p:spPr>
        <p:txBody>
          <a:bodyPr anchor="b"/>
          <a:lstStyle>
            <a:lvl1pPr algn="l"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输入标题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09930" y="1442720"/>
            <a:ext cx="10817860" cy="5045710"/>
          </a:xfrm>
        </p:spPr>
        <p:txBody>
          <a:bodyPr/>
          <a:lstStyle>
            <a:lvl1pPr marL="342900" indent="-342900" algn="l">
              <a:lnSpc>
                <a:spcPct val="120000"/>
              </a:lnSpc>
              <a:buFont typeface="Wingdings" panose="05000000000000000000" charset="0"/>
              <a:buChar char="Ø"/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输入正文</a:t>
            </a:r>
          </a:p>
          <a:p>
            <a:endParaRPr lang="en-US" altLang="zh-C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8C6E2">
                  <a:alpha val="88000"/>
                </a:srgbClr>
              </a:gs>
              <a:gs pos="100000">
                <a:srgbClr val="00ABE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CA398"/>
              </a:gs>
              <a:gs pos="100000">
                <a:srgbClr val="99DC9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E63F0A"/>
              </a:gs>
              <a:gs pos="100000">
                <a:srgbClr val="D7001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rgbClr val="00B0F0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5677-1990-4DEF-94A6-269AB3DAB6C5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6C3AE-BC06-43B9-998E-CC8415D264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六边形 56"/>
          <p:cNvSpPr/>
          <p:nvPr/>
        </p:nvSpPr>
        <p:spPr>
          <a:xfrm rot="5400000">
            <a:off x="3977317" y="5593935"/>
            <a:ext cx="4237367" cy="3616159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六边形 61"/>
          <p:cNvSpPr/>
          <p:nvPr/>
        </p:nvSpPr>
        <p:spPr>
          <a:xfrm rot="5400000" flipH="1">
            <a:off x="2583546" y="7014855"/>
            <a:ext cx="3207864" cy="273758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六边形 62"/>
          <p:cNvSpPr/>
          <p:nvPr/>
        </p:nvSpPr>
        <p:spPr>
          <a:xfrm rot="5400000" flipH="1">
            <a:off x="3405372" y="5833227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六边形 63"/>
          <p:cNvSpPr/>
          <p:nvPr/>
        </p:nvSpPr>
        <p:spPr>
          <a:xfrm rot="5400000" flipH="1">
            <a:off x="8280493" y="5239130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六边形 64"/>
          <p:cNvSpPr/>
          <p:nvPr/>
        </p:nvSpPr>
        <p:spPr>
          <a:xfrm rot="5400000" flipH="1">
            <a:off x="8812784" y="6406577"/>
            <a:ext cx="1689837" cy="144210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六边形 65"/>
          <p:cNvSpPr/>
          <p:nvPr/>
        </p:nvSpPr>
        <p:spPr>
          <a:xfrm rot="5400000" flipH="1">
            <a:off x="9827152" y="6349133"/>
            <a:ext cx="2635986" cy="224954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六边形 66"/>
          <p:cNvSpPr/>
          <p:nvPr/>
        </p:nvSpPr>
        <p:spPr>
          <a:xfrm rot="5400000" flipH="1">
            <a:off x="1957338" y="6647237"/>
            <a:ext cx="1833900" cy="1565045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六边形 67"/>
          <p:cNvSpPr/>
          <p:nvPr/>
        </p:nvSpPr>
        <p:spPr>
          <a:xfrm rot="5400000" flipH="1">
            <a:off x="-300354" y="5341249"/>
            <a:ext cx="2581335" cy="220290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六边形 71"/>
          <p:cNvSpPr/>
          <p:nvPr/>
        </p:nvSpPr>
        <p:spPr>
          <a:xfrm rot="5400000" flipH="1">
            <a:off x="8480954" y="6906027"/>
            <a:ext cx="519340" cy="443204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91395" y="1952711"/>
            <a:ext cx="8069580" cy="91440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广铁项目系列课之</a:t>
            </a:r>
            <a:r>
              <a:rPr lang="en-US" altLang="zh-CN" sz="5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WPF</a:t>
            </a:r>
            <a:r>
              <a:rPr lang="zh-CN" altLang="en-US" sz="5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动画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25675" y="2963545"/>
            <a:ext cx="7906385" cy="22225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六边形 24"/>
          <p:cNvSpPr/>
          <p:nvPr/>
        </p:nvSpPr>
        <p:spPr>
          <a:xfrm rot="5400000" flipH="1">
            <a:off x="7644409" y="5524526"/>
            <a:ext cx="519344" cy="443208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85100" y="3348528"/>
            <a:ext cx="2214880" cy="57912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锐字云字库超粗黑体1.0" panose="02010604000000000000" pitchFamily="2" charset="-122"/>
                <a:ea typeface="锐字云字库超粗黑体1.0" panose="02010604000000000000" pitchFamily="2" charset="-122"/>
              </a:rPr>
              <a:t>作者：陈博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2" grpId="0" animBg="1"/>
      <p:bldP spid="4" grpId="0" bldLvl="0" animBg="1"/>
      <p:bldP spid="25" grpId="0" animBg="1"/>
      <p:bldP spid="9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4249692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06286" y="1267811"/>
            <a:ext cx="2831079" cy="2719993"/>
            <a:chOff x="4706287" y="1267811"/>
            <a:chExt cx="2831079" cy="2719993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464726" y="1267811"/>
              <a:ext cx="2072640" cy="2352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 smtClean="0">
                  <a:solidFill>
                    <a:srgbClr val="18B0E3"/>
                  </a:solidFill>
                  <a:latin typeface="Agency FB" panose="020B0503020202020204" pitchFamily="34" charset="0"/>
                </a:rPr>
                <a:t>03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79480" y="3195033"/>
              <a:ext cx="1753870" cy="541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18B0E3"/>
                  </a:solidFill>
                  <a:latin typeface="Segoe UI Semilight" panose="020B0402040204020203" pitchFamily="34" charset="0"/>
                  <a:ea typeface="Kozuka Gothic Pro L" panose="020B0200000000000000" pitchFamily="34" charset="-128"/>
                  <a:cs typeface="Segoe UI Semilight" panose="020B0402040204020203" pitchFamily="34" charset="0"/>
                </a:rPr>
                <a:t>Part Three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250055" y="4807585"/>
            <a:ext cx="3903345" cy="706755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How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2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Hello World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在WPF中我们采用Storyboard（故事板）的方式来编写动画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Animation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 err="1"/>
              <a:t>Animation提供一种简单的“渐变”动画</a:t>
            </a:r>
            <a:endParaRPr dirty="0"/>
          </a:p>
          <a:p>
            <a:r>
              <a:rPr lang="zh-CN" altLang="en-US" dirty="0">
                <a:sym typeface="+mn-ea"/>
              </a:rPr>
              <a:t>我们为一个Animation指定开始值和一个结束值，并指定由开始值到达结束值所需的时间，便可形成一个简单的</a:t>
            </a:r>
            <a:r>
              <a:rPr lang="zh-CN" altLang="en-US" dirty="0" smtClean="0">
                <a:sym typeface="+mn-ea"/>
              </a:rPr>
              <a:t>动画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>
                <a:sym typeface="+mn-ea"/>
              </a:rPr>
              <a:t>可</a:t>
            </a:r>
            <a:r>
              <a:rPr lang="zh-CN" altLang="en-US" dirty="0" smtClean="0">
                <a:sym typeface="+mn-ea"/>
              </a:rPr>
              <a:t>分为</a:t>
            </a:r>
            <a:r>
              <a:rPr lang="zh-CN" altLang="en-US" dirty="0" smtClean="0"/>
              <a:t>线性动画、关键</a:t>
            </a:r>
            <a:r>
              <a:rPr lang="zh-CN" altLang="en-US" dirty="0"/>
              <a:t>帧</a:t>
            </a:r>
            <a:r>
              <a:rPr lang="zh-CN" altLang="en-US" dirty="0" smtClean="0"/>
              <a:t>动画和基于</a:t>
            </a:r>
            <a:r>
              <a:rPr lang="zh-CN" altLang="en-US" dirty="0"/>
              <a:t>路径的</a:t>
            </a:r>
            <a:r>
              <a:rPr lang="zh-CN" altLang="en-US" dirty="0" smtClean="0"/>
              <a:t>动画三类</a:t>
            </a:r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Animation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BeginTime</a:t>
            </a:r>
            <a:r>
              <a:rPr lang="en-US" altLang="zh-CN" dirty="0"/>
              <a:t> </a:t>
            </a:r>
            <a:r>
              <a:rPr lang="zh-CN" altLang="en-US" dirty="0"/>
              <a:t>：设置启动时间，例如设置 </a:t>
            </a:r>
            <a:r>
              <a:rPr lang="en-US" altLang="zh-CN" dirty="0"/>
              <a:t>"0:0:10"</a:t>
            </a:r>
            <a:r>
              <a:rPr lang="zh-CN" altLang="en-US" dirty="0"/>
              <a:t>，那么</a:t>
            </a:r>
            <a:r>
              <a:rPr lang="en-US" altLang="zh-CN" dirty="0"/>
              <a:t>10</a:t>
            </a:r>
            <a:r>
              <a:rPr lang="zh-CN" altLang="en-US" dirty="0"/>
              <a:t>秒后启动，这个用于多个动画的协调是很有用的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Duartion</a:t>
            </a:r>
            <a:r>
              <a:rPr lang="en-US" altLang="zh-CN" dirty="0"/>
              <a:t> : </a:t>
            </a:r>
            <a:r>
              <a:rPr lang="zh-CN" altLang="en-US" dirty="0"/>
              <a:t>设置动画持续时间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RepeatBehavior</a:t>
            </a:r>
            <a:r>
              <a:rPr lang="zh-CN" altLang="en-US" dirty="0"/>
              <a:t>：就是重复行为了，可以指定次数或者指定时间内的重复动画。</a:t>
            </a:r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Animation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2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SpeedRatio</a:t>
            </a:r>
            <a:r>
              <a:rPr lang="en-US" altLang="zh-CN" dirty="0"/>
              <a:t> : </a:t>
            </a:r>
            <a:r>
              <a:rPr lang="zh-CN" altLang="en-US" dirty="0"/>
              <a:t>提高或减慢动画速度，呈倍数增长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AutoReverse</a:t>
            </a:r>
            <a:r>
              <a:rPr lang="en-US" altLang="zh-CN" dirty="0"/>
              <a:t> </a:t>
            </a:r>
            <a:r>
              <a:rPr lang="zh-CN" altLang="en-US" dirty="0"/>
              <a:t>：自动原路返回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en-US" altLang="zh-CN" dirty="0" err="1"/>
              <a:t>FillBehavior</a:t>
            </a:r>
            <a:r>
              <a:rPr lang="en-US" altLang="zh-CN" dirty="0"/>
              <a:t> </a:t>
            </a:r>
            <a:r>
              <a:rPr lang="zh-CN" altLang="en-US" dirty="0"/>
              <a:t>：枚举，分别有</a:t>
            </a:r>
            <a:r>
              <a:rPr lang="en-US" altLang="zh-CN" dirty="0"/>
              <a:t>Stop</a:t>
            </a:r>
            <a:r>
              <a:rPr lang="zh-CN" altLang="en-US" dirty="0"/>
              <a:t>和</a:t>
            </a:r>
            <a:r>
              <a:rPr lang="en-US" altLang="zh-CN" dirty="0" err="1"/>
              <a:t>HoldEnd</a:t>
            </a:r>
            <a:r>
              <a:rPr lang="zh-CN" altLang="en-US" dirty="0"/>
              <a:t>，前者是动画结束时立马返回原来的值，后者是固定为结束值啦。</a:t>
            </a:r>
            <a:endParaRPr lang="en-US" altLang="zh-CN" dirty="0" err="1" smtClean="0"/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0" dirty="0"/>
              <a:t>线性插值动画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元素的某个属性，在开始值和结束值之间逐步增加，是一种线性插值的过程</a:t>
            </a:r>
          </a:p>
          <a:p>
            <a:r>
              <a:rPr lang="en-US" altLang="zh-CN" dirty="0" err="1" smtClean="0"/>
              <a:t>DoubleAnimation</a:t>
            </a:r>
            <a:endParaRPr lang="en-US" altLang="zh-CN" dirty="0" smtClean="0"/>
          </a:p>
          <a:p>
            <a:r>
              <a:rPr lang="en-US" altLang="zh-CN" dirty="0" err="1" smtClean="0"/>
              <a:t>PointAnimation</a:t>
            </a:r>
            <a:endParaRPr lang="en-US" altLang="zh-CN" dirty="0" smtClean="0"/>
          </a:p>
          <a:p>
            <a:r>
              <a:rPr lang="en-US" altLang="zh-CN" dirty="0" err="1"/>
              <a:t>ColorAnimation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0" dirty="0" smtClean="0"/>
              <a:t>线性动画属性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from </a:t>
            </a:r>
            <a:r>
              <a:rPr lang="zh-CN" altLang="en-US" dirty="0"/>
              <a:t>就是设置动画属性从哪里开始，如果不设置的话默认为物体本身的那个值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to </a:t>
            </a:r>
            <a:r>
              <a:rPr lang="zh-CN" altLang="en-US" dirty="0"/>
              <a:t>就是设置动画属性去哪里，如果不设置的话就默认为物体本身的那个值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by </a:t>
            </a:r>
            <a:r>
              <a:rPr lang="zh-CN" altLang="en-US" dirty="0"/>
              <a:t>就是设置数量改变值，例如设置</a:t>
            </a:r>
            <a:r>
              <a:rPr lang="en-US" altLang="zh-CN" dirty="0" err="1" smtClean="0"/>
              <a:t>widthAnimation.By</a:t>
            </a:r>
            <a:r>
              <a:rPr lang="en-US" altLang="zh-CN" dirty="0" smtClean="0"/>
              <a:t>=10</a:t>
            </a:r>
            <a:r>
              <a:rPr lang="en-US" altLang="zh-CN" dirty="0"/>
              <a:t>,</a:t>
            </a:r>
            <a:r>
              <a:rPr lang="zh-CN" altLang="en-US" dirty="0"/>
              <a:t>那么意思就是</a:t>
            </a:r>
            <a:r>
              <a:rPr lang="en-US" altLang="zh-CN" dirty="0" err="1" smtClean="0"/>
              <a:t>widthAnimation.To</a:t>
            </a:r>
            <a:r>
              <a:rPr lang="en-US" altLang="zh-CN" dirty="0" smtClean="0"/>
              <a:t>=widthAnimation.Width+10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0" dirty="0"/>
              <a:t>关键帧动画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关键帧动画是以时间为节点，在指定时间节点上，属性达到某个值</a:t>
            </a:r>
          </a:p>
          <a:p>
            <a:r>
              <a:rPr lang="en-US" altLang="zh-CN" dirty="0" err="1" smtClean="0"/>
              <a:t>DoubleAnimationUsingKeyFrames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0" dirty="0"/>
              <a:t>路径动画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让元素沿着</a:t>
            </a:r>
            <a:r>
              <a:rPr lang="zh-CN" altLang="en-US" dirty="0" err="1" smtClean="0"/>
              <a:t>指定</a:t>
            </a:r>
            <a:r>
              <a:rPr lang="en-US" altLang="zh-CN" dirty="0" err="1" smtClean="0"/>
              <a:t>路径移动</a:t>
            </a:r>
          </a:p>
          <a:p>
            <a:r>
              <a:rPr lang="en-US" altLang="zh-CN" dirty="0" err="1"/>
              <a:t>DoubleAnimationUsingPath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951824" y="2521036"/>
            <a:ext cx="4754880" cy="131064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80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谢谢大家</a:t>
            </a:r>
            <a:r>
              <a:rPr lang="en-US" altLang="zh-CN" sz="80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!</a:t>
            </a:r>
          </a:p>
        </p:txBody>
      </p:sp>
      <p:sp>
        <p:nvSpPr>
          <p:cNvPr id="27" name="六边形 26"/>
          <p:cNvSpPr/>
          <p:nvPr/>
        </p:nvSpPr>
        <p:spPr>
          <a:xfrm rot="5400000">
            <a:off x="3977317" y="5593935"/>
            <a:ext cx="4237367" cy="3616159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六边形 27"/>
          <p:cNvSpPr/>
          <p:nvPr/>
        </p:nvSpPr>
        <p:spPr>
          <a:xfrm rot="5400000" flipH="1">
            <a:off x="2583546" y="7014855"/>
            <a:ext cx="3207864" cy="273758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六边形 28"/>
          <p:cNvSpPr/>
          <p:nvPr/>
        </p:nvSpPr>
        <p:spPr>
          <a:xfrm rot="5400000" flipH="1">
            <a:off x="3405372" y="5833227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 rot="5400000" flipH="1">
            <a:off x="8280493" y="5239130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六边形 30"/>
          <p:cNvSpPr/>
          <p:nvPr/>
        </p:nvSpPr>
        <p:spPr>
          <a:xfrm rot="5400000" flipH="1">
            <a:off x="8812784" y="6406577"/>
            <a:ext cx="1689837" cy="144210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六边形 31"/>
          <p:cNvSpPr/>
          <p:nvPr/>
        </p:nvSpPr>
        <p:spPr>
          <a:xfrm rot="5400000" flipH="1">
            <a:off x="9827152" y="6349133"/>
            <a:ext cx="2635986" cy="224954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六边形 32"/>
          <p:cNvSpPr/>
          <p:nvPr/>
        </p:nvSpPr>
        <p:spPr>
          <a:xfrm rot="5400000" flipH="1">
            <a:off x="1957338" y="6647237"/>
            <a:ext cx="1833900" cy="1565045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六边形 33"/>
          <p:cNvSpPr/>
          <p:nvPr/>
        </p:nvSpPr>
        <p:spPr>
          <a:xfrm rot="5400000" flipH="1">
            <a:off x="-300354" y="5341249"/>
            <a:ext cx="2581335" cy="220290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六边形 34"/>
          <p:cNvSpPr/>
          <p:nvPr/>
        </p:nvSpPr>
        <p:spPr>
          <a:xfrm rot="5400000" flipH="1">
            <a:off x="8480954" y="6906027"/>
            <a:ext cx="519340" cy="443204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35"/>
          <p:cNvSpPr/>
          <p:nvPr/>
        </p:nvSpPr>
        <p:spPr>
          <a:xfrm rot="5400000" flipH="1">
            <a:off x="7644409" y="5524526"/>
            <a:ext cx="519344" cy="443208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MVVM</a:t>
            </a:r>
          </a:p>
        </p:txBody>
      </p:sp>
      <p:pic>
        <p:nvPicPr>
          <p:cNvPr id="3" name="图片 2" descr="MVVM（Model-View-ViewModel）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810" y="1245235"/>
            <a:ext cx="8627745" cy="529844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MVVM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关键点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en-US"/>
              <a:t>Model-View-ViewModel</a:t>
            </a:r>
          </a:p>
          <a:p>
            <a:r>
              <a:rPr lang="zh-CN" altLang="en-US"/>
              <a:t>用户和View交互。</a:t>
            </a:r>
          </a:p>
          <a:p>
            <a:r>
              <a:rPr lang="zh-CN" altLang="en-US"/>
              <a:t>View和ViewModel是多对一关系。意味着一个ViewModel可以映射多个View。</a:t>
            </a:r>
          </a:p>
          <a:p>
            <a:r>
              <a:rPr lang="zh-CN" altLang="en-US"/>
              <a:t>View持有ViewModel的引用，但是ViewModel没有任何View的信息。</a:t>
            </a:r>
          </a:p>
          <a:p>
            <a:r>
              <a:rPr lang="zh-CN" altLang="en-US"/>
              <a:t>View 和ViewModel之间有双向数据绑定关系</a:t>
            </a: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MVVM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优点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低耦合：分离视图（View）和模型（Model）</a:t>
            </a:r>
          </a:p>
          <a:p>
            <a:r>
              <a:rPr lang="zh-CN" altLang="en-US"/>
              <a:t>可重用性：我们把视图逻辑放在一个ViewModel里面，让很多view重用这段视图逻辑</a:t>
            </a:r>
          </a:p>
          <a:p>
            <a:r>
              <a:rPr lang="zh-CN" altLang="en-US"/>
              <a:t>独立开发：开发人员可以专注于业务逻辑和数据的开发（ViewModel），设计人员可以专注于页面设计</a:t>
            </a: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4249692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06286" y="1267811"/>
            <a:ext cx="2828456" cy="2719993"/>
            <a:chOff x="4706287" y="1267811"/>
            <a:chExt cx="2828456" cy="2719993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464726" y="1267811"/>
              <a:ext cx="1311578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 smtClean="0">
                  <a:solidFill>
                    <a:srgbClr val="18B0E3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13800" dirty="0">
                <a:solidFill>
                  <a:srgbClr val="18B0E3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79480" y="3195033"/>
              <a:ext cx="15492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18B0E3"/>
                  </a:solidFill>
                  <a:latin typeface="Segoe UI Semilight" panose="020B0402040204020203" pitchFamily="34" charset="0"/>
                  <a:ea typeface="Kozuka Gothic Pro L" panose="020B0200000000000000" pitchFamily="34" charset="-128"/>
                  <a:cs typeface="Segoe UI Semilight" panose="020B0402040204020203" pitchFamily="34" charset="0"/>
                </a:rPr>
                <a:t>Part One</a:t>
              </a:r>
              <a:endParaRPr lang="zh-CN" altLang="en-US" sz="2800" b="1" dirty="0">
                <a:solidFill>
                  <a:srgbClr val="18B0E3"/>
                </a:solidFill>
                <a:latin typeface="Segoe UI Semilight" panose="020B0402040204020203" pitchFamily="34" charset="0"/>
                <a:ea typeface="Kozuka Gothic Pro L" panose="020B0200000000000000" pitchFamily="34" charset="-128"/>
                <a:cs typeface="Segoe UI Semilight" panose="020B0402040204020203" pitchFamily="34" charset="0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250055" y="4807585"/>
            <a:ext cx="3903345" cy="706755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What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什么是动画？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动画是通过把人物的表情、动作、变化等分解后画成许多动作瞬间的画幅，再用摄影机连续拍摄成一系列画面，给视觉造成连续变化的图画。</a:t>
            </a:r>
          </a:p>
          <a:p>
            <a:pPr>
              <a:lnSpc>
                <a:spcPct val="130000"/>
              </a:lnSpc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医学证明人类具有“视觉暂留”的特性，人的眼睛看到一幅画或一个物体后，在0.34秒内不会消失。</a:t>
            </a:r>
          </a:p>
          <a:p>
            <a:pPr>
              <a:lnSpc>
                <a:spcPct val="130000"/>
              </a:lnSpc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利用这一原理，在一幅画还没有消失前播放下一幅画，就会给人造成一种流畅的视觉变化效果。</a:t>
            </a: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翻页画</a:t>
            </a:r>
          </a:p>
        </p:txBody>
      </p:sp>
      <p:pic>
        <p:nvPicPr>
          <p:cNvPr id="2" name="图片 1" descr="13064708avg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30" y="1094740"/>
            <a:ext cx="10944225" cy="564134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4249692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06286" y="1267811"/>
            <a:ext cx="2831079" cy="2719993"/>
            <a:chOff x="4706287" y="1267811"/>
            <a:chExt cx="2831079" cy="2719993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464726" y="1267811"/>
              <a:ext cx="2072640" cy="2352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 smtClean="0">
                  <a:solidFill>
                    <a:srgbClr val="18B0E3"/>
                  </a:solidFill>
                  <a:latin typeface="Agency FB" panose="020B0503020202020204" pitchFamily="34" charset="0"/>
                </a:rPr>
                <a:t>02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79480" y="3195033"/>
              <a:ext cx="1507490" cy="541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18B0E3"/>
                  </a:solidFill>
                  <a:latin typeface="Segoe UI Semilight" panose="020B0402040204020203" pitchFamily="34" charset="0"/>
                  <a:ea typeface="Kozuka Gothic Pro L" panose="020B0200000000000000" pitchFamily="34" charset="-128"/>
                  <a:cs typeface="Segoe UI Semilight" panose="020B0402040204020203" pitchFamily="34" charset="0"/>
                </a:rPr>
                <a:t>Part Two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250055" y="4807585"/>
            <a:ext cx="3903345" cy="706755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Why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2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为什么需要动画效果？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>
                <a:sym typeface="+mn-ea"/>
              </a:rPr>
              <a:t>雪中送炭型：</a:t>
            </a:r>
          </a:p>
          <a:p>
            <a:pPr marL="0" indent="0">
              <a:buNone/>
            </a:pPr>
            <a:r>
              <a:rPr lang="en-US" altLang="zh-CN">
                <a:sym typeface="+mn-ea"/>
              </a:rPr>
              <a:t>	合理的动画，可以让应用程序的界面看起来更加自然、真实、流畅、舒适，更有效地向用户展现信息，用户也更容易接受。</a:t>
            </a:r>
            <a:r>
              <a:rPr lang="zh-CN" altLang="en-US">
                <a:sym typeface="+mn-ea"/>
              </a:rPr>
              <a:t>传达状态并提供反馈，</a:t>
            </a:r>
            <a:r>
              <a:rPr lang="en-US" altLang="zh-CN">
                <a:sym typeface="+mn-ea"/>
              </a:rPr>
              <a:t>增强直接操控的感受</a:t>
            </a:r>
            <a:r>
              <a:rPr lang="zh-CN" altLang="en-US">
                <a:sym typeface="+mn-ea"/>
              </a:rPr>
              <a:t>减少用户枯燥的等待时间比如说</a:t>
            </a:r>
            <a:r>
              <a:rPr lang="en-US" altLang="zh-CN">
                <a:sym typeface="+mn-ea"/>
              </a:rPr>
              <a:t>Loading</a:t>
            </a:r>
            <a:r>
              <a:rPr lang="zh-CN" altLang="en-US">
                <a:sym typeface="+mn-ea"/>
              </a:rPr>
              <a:t>、下载进度条、正在跳转</a:t>
            </a:r>
            <a:r>
              <a:rPr lang="en-US" altLang="zh-CN">
                <a:sym typeface="+mn-ea"/>
              </a:rPr>
              <a:t>...</a:t>
            </a:r>
          </a:p>
          <a:p>
            <a:r>
              <a:rPr lang="zh-CN" altLang="en-US">
                <a:sym typeface="+mn-ea"/>
              </a:rPr>
              <a:t>锦上添花型：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t>当产品发展了一定的阶段可以</a:t>
            </a:r>
            <a:r>
              <a:rPr lang="zh-CN"/>
              <a:t>去</a:t>
            </a:r>
            <a:r>
              <a:t>做，除了让产品增色，可以在众多的竞品中保持一定的差异化，同时还能给用户带来惊喜，提高粘性</a:t>
            </a:r>
            <a:r>
              <a:rPr lang="zh-CN"/>
              <a:t>，比如说按钮点击效果、页面切换效果、淡入淡出</a:t>
            </a:r>
            <a:r>
              <a:rPr lang="en-US" altLang="zh-CN"/>
              <a:t>...</a:t>
            </a:r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Microsoft Office PowerPoint</Application>
  <PresentationFormat>宽屏</PresentationFormat>
  <Paragraphs>62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Kozuka Gothic Pro L</vt:lpstr>
      <vt:lpstr>方正正纤黑简体</vt:lpstr>
      <vt:lpstr>楷体</vt:lpstr>
      <vt:lpstr>锐字云字库超粗黑体1.0</vt:lpstr>
      <vt:lpstr>宋体</vt:lpstr>
      <vt:lpstr>微软雅黑</vt:lpstr>
      <vt:lpstr>Agency FB</vt:lpstr>
      <vt:lpstr>Arial</vt:lpstr>
      <vt:lpstr>Calibri</vt:lpstr>
      <vt:lpstr>Calibri Light</vt:lpstr>
      <vt:lpstr>Corbel</vt:lpstr>
      <vt:lpstr>Segoe UI Semilight</vt:lpstr>
      <vt:lpstr>Wingdings</vt:lpstr>
      <vt:lpstr>Office 主题</vt:lpstr>
      <vt:lpstr>PowerPoint 演示文稿</vt:lpstr>
      <vt:lpstr>MVVM</vt:lpstr>
      <vt:lpstr>MVVM关键点</vt:lpstr>
      <vt:lpstr>MVVM优点</vt:lpstr>
      <vt:lpstr>PowerPoint 演示文稿</vt:lpstr>
      <vt:lpstr>什么是动画？</vt:lpstr>
      <vt:lpstr>翻页画</vt:lpstr>
      <vt:lpstr>PowerPoint 演示文稿</vt:lpstr>
      <vt:lpstr>为什么需要动画效果？</vt:lpstr>
      <vt:lpstr>PowerPoint 演示文稿</vt:lpstr>
      <vt:lpstr>Hello World</vt:lpstr>
      <vt:lpstr>Animation</vt:lpstr>
      <vt:lpstr>Animation属性1</vt:lpstr>
      <vt:lpstr>Animation属性2</vt:lpstr>
      <vt:lpstr>线性插值动画</vt:lpstr>
      <vt:lpstr>线性动画属性</vt:lpstr>
      <vt:lpstr>关键帧动画</vt:lpstr>
      <vt:lpstr>路径动画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陈博</cp:lastModifiedBy>
  <cp:revision>180</cp:revision>
  <dcterms:created xsi:type="dcterms:W3CDTF">2016-03-31T10:33:00Z</dcterms:created>
  <dcterms:modified xsi:type="dcterms:W3CDTF">2017-04-20T01:26:22Z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2052-10.1.0.6390</vt:lpwstr>
  </property>
</Properties>
</file>