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76" r:id="rId3"/>
    <p:sldId id="297" r:id="rId4"/>
    <p:sldId id="299" r:id="rId5"/>
    <p:sldId id="300" r:id="rId6"/>
    <p:sldId id="301" r:id="rId7"/>
    <p:sldId id="302" r:id="rId8"/>
    <p:sldId id="304" r:id="rId9"/>
    <p:sldId id="306" r:id="rId10"/>
    <p:sldId id="303" r:id="rId11"/>
    <p:sldId id="307" r:id="rId12"/>
    <p:sldId id="308" r:id="rId13"/>
    <p:sldId id="280"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0D0D"/>
    <a:srgbClr val="00ABE3"/>
    <a:srgbClr val="428ECE"/>
    <a:srgbClr val="18B0E3"/>
    <a:srgbClr val="08ADE3"/>
    <a:srgbClr val="14B0E3"/>
    <a:srgbClr val="65C2E3"/>
    <a:srgbClr val="19B1E3"/>
    <a:srgbClr val="0EAEE3"/>
    <a:srgbClr val="0DA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95" autoAdjust="0"/>
    <p:restoredTop sz="91050" autoAdjust="0"/>
  </p:normalViewPr>
  <p:slideViewPr>
    <p:cSldViewPr snapToGrid="0">
      <p:cViewPr varScale="1">
        <p:scale>
          <a:sx n="84" d="100"/>
          <a:sy n="84" d="100"/>
        </p:scale>
        <p:origin x="10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EA9A77-0CE4-4E25-84E3-55E75407559E}" type="datetimeFigureOut">
              <a:rPr lang="zh-CN" altLang="en-US" smtClean="0"/>
              <a:t>2017/4/7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1A85F-987C-4966-9EA5-739D5AF1443F}" type="slidenum">
              <a:rPr lang="zh-CN" altLang="en-US" smtClean="0"/>
              <a:t>‹#›</a:t>
            </a:fld>
            <a:endParaRPr lang="zh-CN" altLang="en-US"/>
          </a:p>
        </p:txBody>
      </p:sp>
    </p:spTree>
    <p:extLst>
      <p:ext uri="{BB962C8B-B14F-4D97-AF65-F5344CB8AC3E}">
        <p14:creationId xmlns:p14="http://schemas.microsoft.com/office/powerpoint/2010/main" val="124539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709930" y="414020"/>
            <a:ext cx="10817860" cy="831215"/>
          </a:xfrm>
        </p:spPr>
        <p:txBody>
          <a:bodyPr anchor="b"/>
          <a:lstStyle>
            <a:lvl1pPr algn="l">
              <a:defRPr sz="4400" b="1">
                <a:latin typeface="微软雅黑" panose="020B0503020204020204" pitchFamily="34" charset="-122"/>
                <a:ea typeface="微软雅黑" panose="020B0503020204020204" pitchFamily="34" charset="-122"/>
              </a:defRPr>
            </a:lvl1pPr>
          </a:lstStyle>
          <a:p>
            <a:r>
              <a:rPr lang="zh-CN" altLang="en-US" smtClean="0"/>
              <a:t>输入标题</a:t>
            </a:r>
          </a:p>
        </p:txBody>
      </p:sp>
      <p:sp>
        <p:nvSpPr>
          <p:cNvPr id="3" name="副标题 2"/>
          <p:cNvSpPr>
            <a:spLocks noGrp="1"/>
          </p:cNvSpPr>
          <p:nvPr>
            <p:ph type="subTitle" idx="1" hasCustomPrompt="1"/>
          </p:nvPr>
        </p:nvSpPr>
        <p:spPr>
          <a:xfrm>
            <a:off x="709930" y="1442720"/>
            <a:ext cx="10817860" cy="5045710"/>
          </a:xfrm>
        </p:spPr>
        <p:txBody>
          <a:bodyPr/>
          <a:lstStyle>
            <a:lvl1pPr marL="342900" indent="-342900" algn="l">
              <a:lnSpc>
                <a:spcPct val="120000"/>
              </a:lnSpc>
              <a:buFont typeface="Wingdings" panose="05000000000000000000" charset="0"/>
              <a:buChar char="Ø"/>
              <a:defRPr sz="40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输入正文</a:t>
            </a:r>
          </a:p>
          <a:p>
            <a:endParaRPr lang="en-US" altLang="zh-CN"/>
          </a:p>
        </p:txBody>
      </p:sp>
    </p:spTree>
  </p:cSld>
  <p:clrMapOvr>
    <a:masterClrMapping/>
  </p:clrMapOvr>
  <mc:AlternateContent xmlns:mc="http://schemas.openxmlformats.org/markup-compatibility/2006" xmlns:p14="http://schemas.microsoft.com/office/powerpoint/2010/main">
    <mc:Choice Requires="p14">
      <p:transition>
        <p:wipe dir="r"/>
      </p:transition>
    </mc:Choice>
    <mc:Fallback xmlns="">
      <p:transition>
        <p:wipe dir="r"/>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gradFill flip="none" rotWithShape="1">
            <a:gsLst>
              <a:gs pos="0">
                <a:srgbClr val="78C6E2">
                  <a:alpha val="88000"/>
                </a:srgbClr>
              </a:gs>
              <a:gs pos="100000">
                <a:srgbClr val="00ABE3"/>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gradFill flip="none" rotWithShape="1">
            <a:gsLst>
              <a:gs pos="0">
                <a:srgbClr val="2CA398"/>
              </a:gs>
              <a:gs pos="100000">
                <a:srgbClr val="99DC9A"/>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9" name="矩形 8"/>
          <p:cNvSpPr/>
          <p:nvPr userDrawn="1"/>
        </p:nvSpPr>
        <p:spPr>
          <a:xfrm>
            <a:off x="0" y="0"/>
            <a:ext cx="12192000" cy="6858000"/>
          </a:xfrm>
          <a:prstGeom prst="rect">
            <a:avLst/>
          </a:prstGeom>
          <a:gradFill flip="none" rotWithShape="1">
            <a:gsLst>
              <a:gs pos="0">
                <a:srgbClr val="E63F0A"/>
              </a:gs>
              <a:gs pos="100000">
                <a:srgbClr val="D70010"/>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accent1">
                <a:lumMod val="60000"/>
                <a:lumOff val="40000"/>
              </a:schemeClr>
            </a:gs>
            <a:gs pos="100000">
              <a:srgbClr val="00B0F0"/>
            </a:gs>
          </a:gsLst>
          <a:lin ang="162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A5677-1990-4DEF-94A6-269AB3DAB6C5}" type="datetimeFigureOut">
              <a:rPr lang="zh-CN" altLang="en-US" smtClean="0"/>
              <a:t>2017/4/7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6C3AE-BC06-43B9-998E-CC8415D264D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六边形 56"/>
          <p:cNvSpPr/>
          <p:nvPr/>
        </p:nvSpPr>
        <p:spPr>
          <a:xfrm rot="5400000">
            <a:off x="3977317" y="5593935"/>
            <a:ext cx="4237367" cy="3616159"/>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六边形 61"/>
          <p:cNvSpPr/>
          <p:nvPr/>
        </p:nvSpPr>
        <p:spPr>
          <a:xfrm rot="5400000" flipH="1">
            <a:off x="2583546" y="7014855"/>
            <a:ext cx="3207864" cy="273758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六边形 62"/>
          <p:cNvSpPr/>
          <p:nvPr/>
        </p:nvSpPr>
        <p:spPr>
          <a:xfrm rot="5400000" flipH="1">
            <a:off x="3405372" y="5833227"/>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5400000" flipH="1">
            <a:off x="8280493" y="5239130"/>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六边形 64"/>
          <p:cNvSpPr/>
          <p:nvPr/>
        </p:nvSpPr>
        <p:spPr>
          <a:xfrm rot="5400000" flipH="1">
            <a:off x="8812784" y="6406577"/>
            <a:ext cx="1689837" cy="144210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六边形 65"/>
          <p:cNvSpPr/>
          <p:nvPr/>
        </p:nvSpPr>
        <p:spPr>
          <a:xfrm rot="5400000" flipH="1">
            <a:off x="9827152" y="6349133"/>
            <a:ext cx="2635986" cy="224954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六边形 66"/>
          <p:cNvSpPr/>
          <p:nvPr/>
        </p:nvSpPr>
        <p:spPr>
          <a:xfrm rot="5400000" flipH="1">
            <a:off x="1957338" y="6647237"/>
            <a:ext cx="1833900" cy="1565045"/>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六边形 67"/>
          <p:cNvSpPr/>
          <p:nvPr/>
        </p:nvSpPr>
        <p:spPr>
          <a:xfrm rot="5400000" flipH="1">
            <a:off x="-300354" y="5341249"/>
            <a:ext cx="2581335" cy="220290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六边形 71"/>
          <p:cNvSpPr/>
          <p:nvPr/>
        </p:nvSpPr>
        <p:spPr>
          <a:xfrm rot="5400000" flipH="1">
            <a:off x="8480954" y="6906027"/>
            <a:ext cx="519340" cy="443204"/>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091395" y="1952711"/>
            <a:ext cx="8069580" cy="914400"/>
          </a:xfrm>
          <a:prstGeom prst="rect">
            <a:avLst/>
          </a:prstGeom>
          <a:noFill/>
          <a:effectLst>
            <a:outerShdw blurRad="114300" dist="38100" dir="5460000" algn="tr" rotWithShape="0">
              <a:prstClr val="black">
                <a:alpha val="16000"/>
              </a:prstClr>
            </a:outerShdw>
          </a:effectLst>
        </p:spPr>
        <p:txBody>
          <a:bodyPr wrap="none" rtlCol="0">
            <a:spAutoFit/>
          </a:bodyPr>
          <a:lstStyle/>
          <a:p>
            <a:pPr algn="ctr"/>
            <a:r>
              <a:rPr lang="zh-CN" altLang="en-US" sz="5400" dirty="0">
                <a:solidFill>
                  <a:schemeClr val="bg1"/>
                </a:solidFill>
                <a:latin typeface="锐字云字库超粗黑体1.0" panose="02010604000000000000" pitchFamily="2" charset="-122"/>
                <a:ea typeface="锐字云字库超粗黑体1.0" panose="02010604000000000000" pitchFamily="2" charset="-122"/>
              </a:rPr>
              <a:t>广铁项目系列课之</a:t>
            </a:r>
            <a:r>
              <a:rPr lang="en-US" altLang="zh-CN" sz="5400" dirty="0">
                <a:solidFill>
                  <a:schemeClr val="bg1"/>
                </a:solidFill>
                <a:latin typeface="锐字云字库超粗黑体1.0" panose="02010604000000000000" pitchFamily="2" charset="-122"/>
                <a:ea typeface="锐字云字库超粗黑体1.0" panose="02010604000000000000" pitchFamily="2" charset="-122"/>
              </a:rPr>
              <a:t>WPF</a:t>
            </a:r>
            <a:r>
              <a:rPr lang="zh-CN" altLang="en-US" sz="5400" dirty="0">
                <a:solidFill>
                  <a:schemeClr val="bg1"/>
                </a:solidFill>
                <a:latin typeface="锐字云字库超粗黑体1.0" panose="02010604000000000000" pitchFamily="2" charset="-122"/>
                <a:ea typeface="锐字云字库超粗黑体1.0" panose="02010604000000000000" pitchFamily="2" charset="-122"/>
              </a:rPr>
              <a:t>基础</a:t>
            </a:r>
          </a:p>
        </p:txBody>
      </p:sp>
      <p:cxnSp>
        <p:nvCxnSpPr>
          <p:cNvPr id="7" name="直接连接符 6"/>
          <p:cNvCxnSpPr/>
          <p:nvPr/>
        </p:nvCxnSpPr>
        <p:spPr>
          <a:xfrm flipV="1">
            <a:off x="2225675" y="2963545"/>
            <a:ext cx="7906385" cy="22225"/>
          </a:xfrm>
          <a:prstGeom prst="line">
            <a:avLst/>
          </a:prstGeom>
          <a:ln>
            <a:solidFill>
              <a:schemeClr val="bg1"/>
            </a:solidFill>
          </a:ln>
          <a:effectLst>
            <a:outerShdw blurRad="114300" dist="38100" dir="5460000" algn="tr" rotWithShape="0">
              <a:prstClr val="black">
                <a:alpha val="16000"/>
              </a:prstClr>
            </a:outerShdw>
          </a:effectLst>
        </p:spPr>
        <p:style>
          <a:lnRef idx="1">
            <a:schemeClr val="accent1"/>
          </a:lnRef>
          <a:fillRef idx="0">
            <a:schemeClr val="accent1"/>
          </a:fillRef>
          <a:effectRef idx="0">
            <a:schemeClr val="accent1"/>
          </a:effectRef>
          <a:fontRef idx="minor">
            <a:schemeClr val="tx1"/>
          </a:fontRef>
        </p:style>
      </p:cxnSp>
      <p:sp>
        <p:nvSpPr>
          <p:cNvPr id="25" name="六边形 24"/>
          <p:cNvSpPr/>
          <p:nvPr/>
        </p:nvSpPr>
        <p:spPr>
          <a:xfrm rot="5400000" flipH="1">
            <a:off x="7644409" y="5524526"/>
            <a:ext cx="519344" cy="443208"/>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785100" y="3348528"/>
            <a:ext cx="2214880" cy="579120"/>
          </a:xfrm>
          <a:prstGeom prst="rect">
            <a:avLst/>
          </a:prstGeom>
          <a:noFill/>
          <a:effectLst>
            <a:outerShdw blurRad="114300" dist="38100" dir="5460000" algn="tr" rotWithShape="0">
              <a:prstClr val="black">
                <a:alpha val="16000"/>
              </a:prstClr>
            </a:outerShdw>
          </a:effectLst>
        </p:spPr>
        <p:txBody>
          <a:bodyPr wrap="none" rtlCol="0">
            <a:spAutoFit/>
          </a:bodyPr>
          <a:lstStyle/>
          <a:p>
            <a:r>
              <a:rPr lang="zh-CN" altLang="en-US" sz="3200" dirty="0" smtClean="0">
                <a:solidFill>
                  <a:schemeClr val="bg1"/>
                </a:solidFill>
                <a:latin typeface="锐字云字库超粗黑体1.0" panose="02010604000000000000" pitchFamily="2" charset="-122"/>
                <a:ea typeface="锐字云字库超粗黑体1.0" panose="02010604000000000000" pitchFamily="2" charset="-122"/>
              </a:rPr>
              <a:t>作者：陈博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down)">
                                      <p:cBhvr>
                                        <p:cTn id="8" dur="500"/>
                                        <p:tgtEl>
                                          <p:spTgt spid="4"/>
                                        </p:tgtEl>
                                      </p:cBhvr>
                                    </p:animEffect>
                                  </p:childTnLst>
                                </p:cTn>
                              </p:par>
                              <p:par>
                                <p:cTn id="9" presetID="16" presetClass="entr" presetSubtype="37"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par>
                                <p:cTn id="12" presetID="53" presetClass="entr" presetSubtype="16"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1000"/>
                                        <p:tgtEl>
                                          <p:spTgt spid="68"/>
                                        </p:tgtEl>
                                      </p:cBhvr>
                                    </p:animEffect>
                                    <p:anim calcmode="lin" valueType="num">
                                      <p:cBhvr>
                                        <p:cTn id="21" dur="1000" fill="hold"/>
                                        <p:tgtEl>
                                          <p:spTgt spid="68"/>
                                        </p:tgtEl>
                                        <p:attrNameLst>
                                          <p:attrName>ppt_x</p:attrName>
                                        </p:attrNameLst>
                                      </p:cBhvr>
                                      <p:tavLst>
                                        <p:tav tm="0">
                                          <p:val>
                                            <p:strVal val="#ppt_x"/>
                                          </p:val>
                                        </p:tav>
                                        <p:tav tm="100000">
                                          <p:val>
                                            <p:strVal val="#ppt_x"/>
                                          </p:val>
                                        </p:tav>
                                      </p:tavLst>
                                    </p:anim>
                                    <p:anim calcmode="lin" valueType="num">
                                      <p:cBhvr>
                                        <p:cTn id="22" dur="1000" fill="hold"/>
                                        <p:tgtEl>
                                          <p:spTgt spid="68"/>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1000"/>
                                        <p:tgtEl>
                                          <p:spTgt spid="63"/>
                                        </p:tgtEl>
                                      </p:cBhvr>
                                    </p:animEffect>
                                    <p:anim calcmode="lin" valueType="num">
                                      <p:cBhvr>
                                        <p:cTn id="26" dur="1000" fill="hold"/>
                                        <p:tgtEl>
                                          <p:spTgt spid="63"/>
                                        </p:tgtEl>
                                        <p:attrNameLst>
                                          <p:attrName>ppt_x</p:attrName>
                                        </p:attrNameLst>
                                      </p:cBhvr>
                                      <p:tavLst>
                                        <p:tav tm="0">
                                          <p:val>
                                            <p:strVal val="#ppt_x"/>
                                          </p:val>
                                        </p:tav>
                                        <p:tav tm="100000">
                                          <p:val>
                                            <p:strVal val="#ppt_x"/>
                                          </p:val>
                                        </p:tav>
                                      </p:tavLst>
                                    </p:anim>
                                    <p:anim calcmode="lin" valueType="num">
                                      <p:cBhvr>
                                        <p:cTn id="27" dur="1000" fill="hold"/>
                                        <p:tgtEl>
                                          <p:spTgt spid="63"/>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67"/>
                                        </p:tgtEl>
                                        <p:attrNameLst>
                                          <p:attrName>style.visibility</p:attrName>
                                        </p:attrNameLst>
                                      </p:cBhvr>
                                      <p:to>
                                        <p:strVal val="visible"/>
                                      </p:to>
                                    </p:set>
                                    <p:animEffect transition="in" filter="fade">
                                      <p:cBhvr>
                                        <p:cTn id="30" dur="1000"/>
                                        <p:tgtEl>
                                          <p:spTgt spid="67"/>
                                        </p:tgtEl>
                                      </p:cBhvr>
                                    </p:animEffect>
                                    <p:anim calcmode="lin" valueType="num">
                                      <p:cBhvr>
                                        <p:cTn id="31" dur="1000" fill="hold"/>
                                        <p:tgtEl>
                                          <p:spTgt spid="67"/>
                                        </p:tgtEl>
                                        <p:attrNameLst>
                                          <p:attrName>ppt_x</p:attrName>
                                        </p:attrNameLst>
                                      </p:cBhvr>
                                      <p:tavLst>
                                        <p:tav tm="0">
                                          <p:val>
                                            <p:strVal val="#ppt_x"/>
                                          </p:val>
                                        </p:tav>
                                        <p:tav tm="100000">
                                          <p:val>
                                            <p:strVal val="#ppt_x"/>
                                          </p:val>
                                        </p:tav>
                                      </p:tavLst>
                                    </p:anim>
                                    <p:anim calcmode="lin" valueType="num">
                                      <p:cBhvr>
                                        <p:cTn id="32" dur="1000" fill="hold"/>
                                        <p:tgtEl>
                                          <p:spTgt spid="67"/>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fade">
                                      <p:cBhvr>
                                        <p:cTn id="35" dur="1000"/>
                                        <p:tgtEl>
                                          <p:spTgt spid="62"/>
                                        </p:tgtEl>
                                      </p:cBhvr>
                                    </p:animEffect>
                                    <p:anim calcmode="lin" valueType="num">
                                      <p:cBhvr>
                                        <p:cTn id="36" dur="1000" fill="hold"/>
                                        <p:tgtEl>
                                          <p:spTgt spid="62"/>
                                        </p:tgtEl>
                                        <p:attrNameLst>
                                          <p:attrName>ppt_x</p:attrName>
                                        </p:attrNameLst>
                                      </p:cBhvr>
                                      <p:tavLst>
                                        <p:tav tm="0">
                                          <p:val>
                                            <p:strVal val="#ppt_x"/>
                                          </p:val>
                                        </p:tav>
                                        <p:tav tm="100000">
                                          <p:val>
                                            <p:strVal val="#ppt_x"/>
                                          </p:val>
                                        </p:tav>
                                      </p:tavLst>
                                    </p:anim>
                                    <p:anim calcmode="lin" valueType="num">
                                      <p:cBhvr>
                                        <p:cTn id="37" dur="1000" fill="hold"/>
                                        <p:tgtEl>
                                          <p:spTgt spid="62"/>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1000"/>
                                        <p:tgtEl>
                                          <p:spTgt spid="57"/>
                                        </p:tgtEl>
                                      </p:cBhvr>
                                    </p:animEffect>
                                    <p:anim calcmode="lin" valueType="num">
                                      <p:cBhvr>
                                        <p:cTn id="41" dur="1000" fill="hold"/>
                                        <p:tgtEl>
                                          <p:spTgt spid="57"/>
                                        </p:tgtEl>
                                        <p:attrNameLst>
                                          <p:attrName>ppt_x</p:attrName>
                                        </p:attrNameLst>
                                      </p:cBhvr>
                                      <p:tavLst>
                                        <p:tav tm="0">
                                          <p:val>
                                            <p:strVal val="#ppt_x"/>
                                          </p:val>
                                        </p:tav>
                                        <p:tav tm="100000">
                                          <p:val>
                                            <p:strVal val="#ppt_x"/>
                                          </p:val>
                                        </p:tav>
                                      </p:tavLst>
                                    </p:anim>
                                    <p:anim calcmode="lin" valueType="num">
                                      <p:cBhvr>
                                        <p:cTn id="42" dur="1000" fill="hold"/>
                                        <p:tgtEl>
                                          <p:spTgt spid="57"/>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1000"/>
                                        <p:tgtEl>
                                          <p:spTgt spid="25"/>
                                        </p:tgtEl>
                                      </p:cBhvr>
                                    </p:animEffect>
                                    <p:anim calcmode="lin" valueType="num">
                                      <p:cBhvr>
                                        <p:cTn id="46" dur="1000" fill="hold"/>
                                        <p:tgtEl>
                                          <p:spTgt spid="25"/>
                                        </p:tgtEl>
                                        <p:attrNameLst>
                                          <p:attrName>ppt_x</p:attrName>
                                        </p:attrNameLst>
                                      </p:cBhvr>
                                      <p:tavLst>
                                        <p:tav tm="0">
                                          <p:val>
                                            <p:strVal val="#ppt_x"/>
                                          </p:val>
                                        </p:tav>
                                        <p:tav tm="100000">
                                          <p:val>
                                            <p:strVal val="#ppt_x"/>
                                          </p:val>
                                        </p:tav>
                                      </p:tavLst>
                                    </p:anim>
                                    <p:anim calcmode="lin" valueType="num">
                                      <p:cBhvr>
                                        <p:cTn id="47" dur="1000" fill="hold"/>
                                        <p:tgtEl>
                                          <p:spTgt spid="25"/>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64"/>
                                        </p:tgtEl>
                                        <p:attrNameLst>
                                          <p:attrName>style.visibility</p:attrName>
                                        </p:attrNameLst>
                                      </p:cBhvr>
                                      <p:to>
                                        <p:strVal val="visible"/>
                                      </p:to>
                                    </p:set>
                                    <p:animEffect transition="in" filter="fade">
                                      <p:cBhvr>
                                        <p:cTn id="50" dur="1000"/>
                                        <p:tgtEl>
                                          <p:spTgt spid="64"/>
                                        </p:tgtEl>
                                      </p:cBhvr>
                                    </p:animEffect>
                                    <p:anim calcmode="lin" valueType="num">
                                      <p:cBhvr>
                                        <p:cTn id="51" dur="1000" fill="hold"/>
                                        <p:tgtEl>
                                          <p:spTgt spid="64"/>
                                        </p:tgtEl>
                                        <p:attrNameLst>
                                          <p:attrName>ppt_x</p:attrName>
                                        </p:attrNameLst>
                                      </p:cBhvr>
                                      <p:tavLst>
                                        <p:tav tm="0">
                                          <p:val>
                                            <p:strVal val="#ppt_x"/>
                                          </p:val>
                                        </p:tav>
                                        <p:tav tm="100000">
                                          <p:val>
                                            <p:strVal val="#ppt_x"/>
                                          </p:val>
                                        </p:tav>
                                      </p:tavLst>
                                    </p:anim>
                                    <p:anim calcmode="lin" valueType="num">
                                      <p:cBhvr>
                                        <p:cTn id="52" dur="1000" fill="hold"/>
                                        <p:tgtEl>
                                          <p:spTgt spid="64"/>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fade">
                                      <p:cBhvr>
                                        <p:cTn id="55" dur="1000"/>
                                        <p:tgtEl>
                                          <p:spTgt spid="66"/>
                                        </p:tgtEl>
                                      </p:cBhvr>
                                    </p:animEffect>
                                    <p:anim calcmode="lin" valueType="num">
                                      <p:cBhvr>
                                        <p:cTn id="56" dur="1000" fill="hold"/>
                                        <p:tgtEl>
                                          <p:spTgt spid="66"/>
                                        </p:tgtEl>
                                        <p:attrNameLst>
                                          <p:attrName>ppt_x</p:attrName>
                                        </p:attrNameLst>
                                      </p:cBhvr>
                                      <p:tavLst>
                                        <p:tav tm="0">
                                          <p:val>
                                            <p:strVal val="#ppt_x"/>
                                          </p:val>
                                        </p:tav>
                                        <p:tav tm="100000">
                                          <p:val>
                                            <p:strVal val="#ppt_x"/>
                                          </p:val>
                                        </p:tav>
                                      </p:tavLst>
                                    </p:anim>
                                    <p:anim calcmode="lin" valueType="num">
                                      <p:cBhvr>
                                        <p:cTn id="57" dur="1000" fill="hold"/>
                                        <p:tgtEl>
                                          <p:spTgt spid="66"/>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fade">
                                      <p:cBhvr>
                                        <p:cTn id="60" dur="1000"/>
                                        <p:tgtEl>
                                          <p:spTgt spid="65"/>
                                        </p:tgtEl>
                                      </p:cBhvr>
                                    </p:animEffect>
                                    <p:anim calcmode="lin" valueType="num">
                                      <p:cBhvr>
                                        <p:cTn id="61" dur="1000" fill="hold"/>
                                        <p:tgtEl>
                                          <p:spTgt spid="65"/>
                                        </p:tgtEl>
                                        <p:attrNameLst>
                                          <p:attrName>ppt_x</p:attrName>
                                        </p:attrNameLst>
                                      </p:cBhvr>
                                      <p:tavLst>
                                        <p:tav tm="0">
                                          <p:val>
                                            <p:strVal val="#ppt_x"/>
                                          </p:val>
                                        </p:tav>
                                        <p:tav tm="100000">
                                          <p:val>
                                            <p:strVal val="#ppt_x"/>
                                          </p:val>
                                        </p:tav>
                                      </p:tavLst>
                                    </p:anim>
                                    <p:anim calcmode="lin" valueType="num">
                                      <p:cBhvr>
                                        <p:cTn id="62" dur="1000" fill="hold"/>
                                        <p:tgtEl>
                                          <p:spTgt spid="65"/>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fade">
                                      <p:cBhvr>
                                        <p:cTn id="65" dur="1000"/>
                                        <p:tgtEl>
                                          <p:spTgt spid="72"/>
                                        </p:tgtEl>
                                      </p:cBhvr>
                                    </p:animEffect>
                                    <p:anim calcmode="lin" valueType="num">
                                      <p:cBhvr>
                                        <p:cTn id="66" dur="1000" fill="hold"/>
                                        <p:tgtEl>
                                          <p:spTgt spid="72"/>
                                        </p:tgtEl>
                                        <p:attrNameLst>
                                          <p:attrName>ppt_x</p:attrName>
                                        </p:attrNameLst>
                                      </p:cBhvr>
                                      <p:tavLst>
                                        <p:tav tm="0">
                                          <p:val>
                                            <p:strVal val="#ppt_x"/>
                                          </p:val>
                                        </p:tav>
                                        <p:tav tm="100000">
                                          <p:val>
                                            <p:strVal val="#ppt_x"/>
                                          </p:val>
                                        </p:tav>
                                      </p:tavLst>
                                    </p:anim>
                                    <p:anim calcmode="lin" valueType="num">
                                      <p:cBhvr>
                                        <p:cTn id="67"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2" grpId="0" animBg="1"/>
      <p:bldP spid="63" grpId="0" animBg="1"/>
      <p:bldP spid="64" grpId="0" animBg="1"/>
      <p:bldP spid="65" grpId="0" animBg="1"/>
      <p:bldP spid="66" grpId="0" animBg="1"/>
      <p:bldP spid="67" grpId="0" animBg="1"/>
      <p:bldP spid="68" grpId="0" animBg="1"/>
      <p:bldP spid="72" grpId="0" animBg="1"/>
      <p:bldP spid="4" grpId="0" bldLvl="0" animBg="1"/>
      <p:bldP spid="25" grpId="0" animBg="1"/>
      <p:bldP spid="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控件</a:t>
            </a:r>
          </a:p>
        </p:txBody>
      </p:sp>
      <p:sp>
        <p:nvSpPr>
          <p:cNvPr id="3" name="副标题 2"/>
          <p:cNvSpPr>
            <a:spLocks noGrp="1"/>
          </p:cNvSpPr>
          <p:nvPr>
            <p:ph type="subTitle" idx="1"/>
          </p:nvPr>
        </p:nvSpPr>
        <p:spPr/>
        <p:txBody>
          <a:bodyPr/>
          <a:lstStyle/>
          <a:p>
            <a:r>
              <a:rPr lang="zh-CN" altLang="en-US"/>
              <a:t>系统自带控件</a:t>
            </a:r>
          </a:p>
          <a:p>
            <a:pPr marL="0" indent="0">
              <a:buNone/>
            </a:pPr>
            <a:r>
              <a:rPr lang="en-US" altLang="zh-CN"/>
              <a:t>	Button</a:t>
            </a:r>
            <a:r>
              <a:rPr lang="zh-CN" altLang="en-US"/>
              <a:t>、</a:t>
            </a:r>
            <a:r>
              <a:rPr lang="en-US" altLang="zh-CN" dirty="0">
                <a:sym typeface="+mn-ea"/>
              </a:rPr>
              <a:t>TextBox</a:t>
            </a:r>
            <a:r>
              <a:rPr lang="zh-CN" altLang="en-US" dirty="0">
                <a:sym typeface="+mn-ea"/>
              </a:rPr>
              <a:t>、</a:t>
            </a:r>
            <a:r>
              <a:rPr lang="en-US" altLang="zh-CN" dirty="0">
                <a:sym typeface="+mn-ea"/>
              </a:rPr>
              <a:t>TextBlock</a:t>
            </a:r>
            <a:r>
              <a:rPr lang="zh-CN" altLang="en-US" dirty="0">
                <a:sym typeface="+mn-ea"/>
              </a:rPr>
              <a:t>、</a:t>
            </a:r>
            <a:r>
              <a:rPr lang="en-US" altLang="zh-CN" dirty="0">
                <a:sym typeface="+mn-ea"/>
              </a:rPr>
              <a:t>Label</a:t>
            </a:r>
          </a:p>
          <a:p>
            <a:pPr marL="0" indent="0">
              <a:buNone/>
            </a:pPr>
            <a:r>
              <a:rPr lang="en-US" altLang="zh-CN" dirty="0">
                <a:sym typeface="+mn-ea"/>
              </a:rPr>
              <a:t>	Image</a:t>
            </a:r>
            <a:r>
              <a:rPr lang="zh-CN" altLang="en-US" dirty="0">
                <a:sym typeface="+mn-ea"/>
              </a:rPr>
              <a:t>、WebBrowser等</a:t>
            </a:r>
          </a:p>
          <a:p>
            <a:r>
              <a:rPr lang="zh-CN" altLang="en-US" dirty="0">
                <a:sym typeface="+mn-ea"/>
              </a:rPr>
              <a:t>自定义控件</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p:wipe dir="r"/>
      </p:transition>
    </mc:Choice>
    <mc:Fallback xmlns="">
      <p:transition>
        <p:wipe dir="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布局</a:t>
            </a:r>
          </a:p>
        </p:txBody>
      </p:sp>
      <p:sp>
        <p:nvSpPr>
          <p:cNvPr id="3" name="副标题 2"/>
          <p:cNvSpPr>
            <a:spLocks noGrp="1"/>
          </p:cNvSpPr>
          <p:nvPr>
            <p:ph type="subTitle" idx="1"/>
          </p:nvPr>
        </p:nvSpPr>
        <p:spPr/>
        <p:txBody>
          <a:bodyPr>
            <a:normAutofit fontScale="77500" lnSpcReduction="10000"/>
          </a:bodyPr>
          <a:lstStyle/>
          <a:p>
            <a:r>
              <a:rPr lang="zh-CN" altLang="en-US" dirty="0">
                <a:sym typeface="+mn-ea"/>
              </a:rPr>
              <a:t>Grid，网格布局，自定义行列</a:t>
            </a:r>
          </a:p>
          <a:p>
            <a:r>
              <a:rPr lang="zh-CN" altLang="en-US" dirty="0">
                <a:sym typeface="+mn-ea"/>
              </a:rPr>
              <a:t>StackPanel，栈式面板，将包含的元素在水平或垂直方向排成一条线</a:t>
            </a:r>
          </a:p>
          <a:p>
            <a:r>
              <a:rPr lang="zh-CN" altLang="en-US" dirty="0">
                <a:sym typeface="+mn-ea"/>
              </a:rPr>
              <a:t>Canvas，画布，内部元素可以使用以像素为单位的绝对坐标进行定位</a:t>
            </a:r>
          </a:p>
          <a:p>
            <a:r>
              <a:rPr lang="zh-CN" altLang="en-US" dirty="0">
                <a:sym typeface="+mn-ea"/>
              </a:rPr>
              <a:t>DockPanel，泊靠式面板。内部元素可以选择泊靠的方向</a:t>
            </a:r>
          </a:p>
          <a:p>
            <a:r>
              <a:rPr lang="zh-CN" altLang="en-US" dirty="0">
                <a:sym typeface="+mn-ea"/>
              </a:rPr>
              <a:t>WrapPanel，自动换行面板。内部元素在排满一行后能够自动换行</a:t>
            </a:r>
          </a:p>
          <a:p>
            <a:endParaRPr lang="zh-CN" altLang="en-US" dirty="0">
              <a:sym typeface="+mn-ea"/>
            </a:endParaRPr>
          </a:p>
          <a:p>
            <a:endParaRPr lang="zh-CN" altLang="en-US"/>
          </a:p>
        </p:txBody>
      </p:sp>
    </p:spTree>
  </p:cSld>
  <p:clrMapOvr>
    <a:masterClrMapping/>
  </p:clrMapOvr>
  <mc:AlternateContent xmlns:mc="http://schemas.openxmlformats.org/markup-compatibility/2006" xmlns:p14="http://schemas.microsoft.com/office/powerpoint/2010/main">
    <mc:Choice Requires="p14">
      <p:transition>
        <p:wipe dir="r"/>
      </p:transition>
    </mc:Choice>
    <mc:Fallback xmlns="">
      <p:transition>
        <p:wipe dir="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Binding</a:t>
            </a:r>
          </a:p>
        </p:txBody>
      </p:sp>
      <p:sp>
        <p:nvSpPr>
          <p:cNvPr id="3" name="副标题 2"/>
          <p:cNvSpPr>
            <a:spLocks noGrp="1"/>
          </p:cNvSpPr>
          <p:nvPr>
            <p:ph type="subTitle" idx="1"/>
          </p:nvPr>
        </p:nvSpPr>
        <p:spPr/>
        <p:txBody>
          <a:bodyPr>
            <a:normAutofit/>
          </a:bodyPr>
          <a:lstStyle/>
          <a:p>
            <a:r>
              <a:rPr lang="zh-CN" altLang="en-US" dirty="0">
                <a:sym typeface="+mn-ea"/>
              </a:rPr>
              <a:t>实体类继承INotifyPropertyChanged接口</a:t>
            </a:r>
          </a:p>
          <a:p>
            <a:r>
              <a:rPr lang="zh-CN" altLang="en-US" dirty="0">
                <a:sym typeface="+mn-ea"/>
              </a:rPr>
              <a:t>DataContext = 实体;</a:t>
            </a:r>
          </a:p>
          <a:p>
            <a:r>
              <a:rPr lang="zh-CN" altLang="en-US" dirty="0">
                <a:sym typeface="+mn-ea"/>
              </a:rPr>
              <a:t>&lt;TextBox Text="{Binding Name,UpdateSourceTrigger=PropertyChanged}"&gt;&lt;/TextBox&gt;</a:t>
            </a:r>
          </a:p>
          <a:p>
            <a:endParaRPr lang="zh-CN" altLang="en-US" dirty="0">
              <a:sym typeface="+mn-ea"/>
            </a:endParaRP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p:wipe dir="r"/>
      </p:transition>
    </mc:Choice>
    <mc:Fallback xmlns="">
      <p:transition>
        <p:wipe dir="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3951824" y="2521036"/>
            <a:ext cx="4754880" cy="1310640"/>
          </a:xfrm>
          <a:prstGeom prst="rect">
            <a:avLst/>
          </a:prstGeom>
          <a:noFill/>
          <a:effectLst>
            <a:outerShdw blurRad="114300" dist="38100" dir="5460000" algn="tr" rotWithShape="0">
              <a:prstClr val="black">
                <a:alpha val="16000"/>
              </a:prstClr>
            </a:outerShdw>
          </a:effectLst>
        </p:spPr>
        <p:txBody>
          <a:bodyPr wrap="none" rtlCol="0">
            <a:spAutoFit/>
          </a:bodyPr>
          <a:lstStyle/>
          <a:p>
            <a:r>
              <a:rPr lang="zh-CN" altLang="en-US" sz="8000" dirty="0" smtClean="0">
                <a:solidFill>
                  <a:schemeClr val="bg1"/>
                </a:solidFill>
                <a:latin typeface="方正正纤黑简体" panose="02000000000000000000" pitchFamily="2" charset="-122"/>
                <a:ea typeface="方正正纤黑简体" panose="02000000000000000000" pitchFamily="2" charset="-122"/>
              </a:rPr>
              <a:t>谢谢大家</a:t>
            </a:r>
            <a:r>
              <a:rPr lang="en-US" altLang="zh-CN" sz="8000" dirty="0" smtClean="0">
                <a:solidFill>
                  <a:schemeClr val="bg1"/>
                </a:solidFill>
                <a:latin typeface="方正正纤黑简体" panose="02000000000000000000" pitchFamily="2" charset="-122"/>
                <a:ea typeface="方正正纤黑简体" panose="02000000000000000000" pitchFamily="2" charset="-122"/>
              </a:rPr>
              <a:t>!</a:t>
            </a:r>
          </a:p>
        </p:txBody>
      </p:sp>
      <p:sp>
        <p:nvSpPr>
          <p:cNvPr id="27" name="六边形 26"/>
          <p:cNvSpPr/>
          <p:nvPr/>
        </p:nvSpPr>
        <p:spPr>
          <a:xfrm rot="5400000">
            <a:off x="3977317" y="5593935"/>
            <a:ext cx="4237367" cy="3616159"/>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六边形 27"/>
          <p:cNvSpPr/>
          <p:nvPr/>
        </p:nvSpPr>
        <p:spPr>
          <a:xfrm rot="5400000" flipH="1">
            <a:off x="2583546" y="7014855"/>
            <a:ext cx="3207864" cy="273758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六边形 28"/>
          <p:cNvSpPr/>
          <p:nvPr/>
        </p:nvSpPr>
        <p:spPr>
          <a:xfrm rot="5400000" flipH="1">
            <a:off x="3405372" y="5833227"/>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29"/>
          <p:cNvSpPr/>
          <p:nvPr/>
        </p:nvSpPr>
        <p:spPr>
          <a:xfrm rot="5400000" flipH="1">
            <a:off x="8280493" y="5239130"/>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六边形 30"/>
          <p:cNvSpPr/>
          <p:nvPr/>
        </p:nvSpPr>
        <p:spPr>
          <a:xfrm rot="5400000" flipH="1">
            <a:off x="8812784" y="6406577"/>
            <a:ext cx="1689837" cy="144210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六边形 31"/>
          <p:cNvSpPr/>
          <p:nvPr/>
        </p:nvSpPr>
        <p:spPr>
          <a:xfrm rot="5400000" flipH="1">
            <a:off x="9827152" y="6349133"/>
            <a:ext cx="2635986" cy="224954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六边形 32"/>
          <p:cNvSpPr/>
          <p:nvPr/>
        </p:nvSpPr>
        <p:spPr>
          <a:xfrm rot="5400000" flipH="1">
            <a:off x="1957338" y="6647237"/>
            <a:ext cx="1833900" cy="1565045"/>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六边形 33"/>
          <p:cNvSpPr/>
          <p:nvPr/>
        </p:nvSpPr>
        <p:spPr>
          <a:xfrm rot="5400000" flipH="1">
            <a:off x="-300354" y="5341249"/>
            <a:ext cx="2581335" cy="220290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六边形 34"/>
          <p:cNvSpPr/>
          <p:nvPr/>
        </p:nvSpPr>
        <p:spPr>
          <a:xfrm rot="5400000" flipH="1">
            <a:off x="8480954" y="6906027"/>
            <a:ext cx="519340" cy="443204"/>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六边形 35"/>
          <p:cNvSpPr/>
          <p:nvPr/>
        </p:nvSpPr>
        <p:spPr>
          <a:xfrm rot="5400000" flipH="1">
            <a:off x="7644409" y="5524526"/>
            <a:ext cx="519344" cy="443208"/>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1000"/>
                                        <p:tgtEl>
                                          <p:spTgt spid="29"/>
                                        </p:tgtEl>
                                      </p:cBhvr>
                                    </p:animEffect>
                                    <p:anim calcmode="lin" valueType="num">
                                      <p:cBhvr>
                                        <p:cTn id="18" dur="1000" fill="hold"/>
                                        <p:tgtEl>
                                          <p:spTgt spid="29"/>
                                        </p:tgtEl>
                                        <p:attrNameLst>
                                          <p:attrName>ppt_x</p:attrName>
                                        </p:attrNameLst>
                                      </p:cBhvr>
                                      <p:tavLst>
                                        <p:tav tm="0">
                                          <p:val>
                                            <p:strVal val="#ppt_x"/>
                                          </p:val>
                                        </p:tav>
                                        <p:tav tm="100000">
                                          <p:val>
                                            <p:strVal val="#ppt_x"/>
                                          </p:val>
                                        </p:tav>
                                      </p:tavLst>
                                    </p:anim>
                                    <p:anim calcmode="lin" valueType="num">
                                      <p:cBhvr>
                                        <p:cTn id="19" dur="1000" fill="hold"/>
                                        <p:tgtEl>
                                          <p:spTgt spid="2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anim calcmode="lin" valueType="num">
                                      <p:cBhvr>
                                        <p:cTn id="23" dur="1000" fill="hold"/>
                                        <p:tgtEl>
                                          <p:spTgt spid="33"/>
                                        </p:tgtEl>
                                        <p:attrNameLst>
                                          <p:attrName>ppt_x</p:attrName>
                                        </p:attrNameLst>
                                      </p:cBhvr>
                                      <p:tavLst>
                                        <p:tav tm="0">
                                          <p:val>
                                            <p:strVal val="#ppt_x"/>
                                          </p:val>
                                        </p:tav>
                                        <p:tav tm="100000">
                                          <p:val>
                                            <p:strVal val="#ppt_x"/>
                                          </p:val>
                                        </p:tav>
                                      </p:tavLst>
                                    </p:anim>
                                    <p:anim calcmode="lin" valueType="num">
                                      <p:cBhvr>
                                        <p:cTn id="24" dur="1000" fill="hold"/>
                                        <p:tgtEl>
                                          <p:spTgt spid="3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1000"/>
                                        <p:tgtEl>
                                          <p:spTgt spid="28"/>
                                        </p:tgtEl>
                                      </p:cBhvr>
                                    </p:animEffect>
                                    <p:anim calcmode="lin" valueType="num">
                                      <p:cBhvr>
                                        <p:cTn id="28" dur="1000" fill="hold"/>
                                        <p:tgtEl>
                                          <p:spTgt spid="28"/>
                                        </p:tgtEl>
                                        <p:attrNameLst>
                                          <p:attrName>ppt_x</p:attrName>
                                        </p:attrNameLst>
                                      </p:cBhvr>
                                      <p:tavLst>
                                        <p:tav tm="0">
                                          <p:val>
                                            <p:strVal val="#ppt_x"/>
                                          </p:val>
                                        </p:tav>
                                        <p:tav tm="100000">
                                          <p:val>
                                            <p:strVal val="#ppt_x"/>
                                          </p:val>
                                        </p:tav>
                                      </p:tavLst>
                                    </p:anim>
                                    <p:anim calcmode="lin" valueType="num">
                                      <p:cBhvr>
                                        <p:cTn id="29" dur="1000" fill="hold"/>
                                        <p:tgtEl>
                                          <p:spTgt spid="2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anim calcmode="lin" valueType="num">
                                      <p:cBhvr>
                                        <p:cTn id="33" dur="1000" fill="hold"/>
                                        <p:tgtEl>
                                          <p:spTgt spid="27"/>
                                        </p:tgtEl>
                                        <p:attrNameLst>
                                          <p:attrName>ppt_x</p:attrName>
                                        </p:attrNameLst>
                                      </p:cBhvr>
                                      <p:tavLst>
                                        <p:tav tm="0">
                                          <p:val>
                                            <p:strVal val="#ppt_x"/>
                                          </p:val>
                                        </p:tav>
                                        <p:tav tm="100000">
                                          <p:val>
                                            <p:strVal val="#ppt_x"/>
                                          </p:val>
                                        </p:tav>
                                      </p:tavLst>
                                    </p:anim>
                                    <p:anim calcmode="lin" valueType="num">
                                      <p:cBhvr>
                                        <p:cTn id="34" dur="1000" fill="hold"/>
                                        <p:tgtEl>
                                          <p:spTgt spid="2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1000"/>
                                        <p:tgtEl>
                                          <p:spTgt spid="36"/>
                                        </p:tgtEl>
                                      </p:cBhvr>
                                    </p:animEffect>
                                    <p:anim calcmode="lin" valueType="num">
                                      <p:cBhvr>
                                        <p:cTn id="38" dur="1000" fill="hold"/>
                                        <p:tgtEl>
                                          <p:spTgt spid="36"/>
                                        </p:tgtEl>
                                        <p:attrNameLst>
                                          <p:attrName>ppt_x</p:attrName>
                                        </p:attrNameLst>
                                      </p:cBhvr>
                                      <p:tavLst>
                                        <p:tav tm="0">
                                          <p:val>
                                            <p:strVal val="#ppt_x"/>
                                          </p:val>
                                        </p:tav>
                                        <p:tav tm="100000">
                                          <p:val>
                                            <p:strVal val="#ppt_x"/>
                                          </p:val>
                                        </p:tav>
                                      </p:tavLst>
                                    </p:anim>
                                    <p:anim calcmode="lin" valueType="num">
                                      <p:cBhvr>
                                        <p:cTn id="39" dur="1000" fill="hold"/>
                                        <p:tgtEl>
                                          <p:spTgt spid="3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anim calcmode="lin" valueType="num">
                                      <p:cBhvr>
                                        <p:cTn id="43" dur="1000" fill="hold"/>
                                        <p:tgtEl>
                                          <p:spTgt spid="30"/>
                                        </p:tgtEl>
                                        <p:attrNameLst>
                                          <p:attrName>ppt_x</p:attrName>
                                        </p:attrNameLst>
                                      </p:cBhvr>
                                      <p:tavLst>
                                        <p:tav tm="0">
                                          <p:val>
                                            <p:strVal val="#ppt_x"/>
                                          </p:val>
                                        </p:tav>
                                        <p:tav tm="100000">
                                          <p:val>
                                            <p:strVal val="#ppt_x"/>
                                          </p:val>
                                        </p:tav>
                                      </p:tavLst>
                                    </p:anim>
                                    <p:anim calcmode="lin" valueType="num">
                                      <p:cBhvr>
                                        <p:cTn id="44" dur="1000" fill="hold"/>
                                        <p:tgtEl>
                                          <p:spTgt spid="3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1000"/>
                                        <p:tgtEl>
                                          <p:spTgt spid="31"/>
                                        </p:tgtEl>
                                      </p:cBhvr>
                                    </p:animEffect>
                                    <p:anim calcmode="lin" valueType="num">
                                      <p:cBhvr>
                                        <p:cTn id="53" dur="1000" fill="hold"/>
                                        <p:tgtEl>
                                          <p:spTgt spid="31"/>
                                        </p:tgtEl>
                                        <p:attrNameLst>
                                          <p:attrName>ppt_x</p:attrName>
                                        </p:attrNameLst>
                                      </p:cBhvr>
                                      <p:tavLst>
                                        <p:tav tm="0">
                                          <p:val>
                                            <p:strVal val="#ppt_x"/>
                                          </p:val>
                                        </p:tav>
                                        <p:tav tm="100000">
                                          <p:val>
                                            <p:strVal val="#ppt_x"/>
                                          </p:val>
                                        </p:tav>
                                      </p:tavLst>
                                    </p:anim>
                                    <p:anim calcmode="lin" valueType="num">
                                      <p:cBhvr>
                                        <p:cTn id="54" dur="1000" fill="hold"/>
                                        <p:tgtEl>
                                          <p:spTgt spid="31"/>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1000"/>
                                        <p:tgtEl>
                                          <p:spTgt spid="35"/>
                                        </p:tgtEl>
                                      </p:cBhvr>
                                    </p:animEffect>
                                    <p:anim calcmode="lin" valueType="num">
                                      <p:cBhvr>
                                        <p:cTn id="58" dur="1000" fill="hold"/>
                                        <p:tgtEl>
                                          <p:spTgt spid="35"/>
                                        </p:tgtEl>
                                        <p:attrNameLst>
                                          <p:attrName>ppt_x</p:attrName>
                                        </p:attrNameLst>
                                      </p:cBhvr>
                                      <p:tavLst>
                                        <p:tav tm="0">
                                          <p:val>
                                            <p:strVal val="#ppt_x"/>
                                          </p:val>
                                        </p:tav>
                                        <p:tav tm="100000">
                                          <p:val>
                                            <p:strVal val="#ppt_x"/>
                                          </p:val>
                                        </p:tav>
                                      </p:tavLst>
                                    </p:anim>
                                    <p:anim calcmode="lin" valueType="num">
                                      <p:cBhvr>
                                        <p:cTn id="5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267811"/>
            <a:ext cx="2828456" cy="2719993"/>
            <a:chOff x="4706287" y="1267811"/>
            <a:chExt cx="2828456"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1311578" cy="2215991"/>
            </a:xfrm>
            <a:prstGeom prst="rect">
              <a:avLst/>
            </a:prstGeom>
            <a:noFill/>
          </p:spPr>
          <p:txBody>
            <a:bodyPr wrap="none" rtlCol="0">
              <a:spAutoFit/>
            </a:bodyPr>
            <a:lstStyle/>
            <a:p>
              <a:r>
                <a:rPr lang="en-US" altLang="zh-CN" sz="13800" dirty="0" smtClean="0">
                  <a:solidFill>
                    <a:srgbClr val="18B0E3"/>
                  </a:solidFill>
                  <a:latin typeface="Agency FB" panose="020B0503020202020204" pitchFamily="34" charset="0"/>
                </a:rPr>
                <a:t>01</a:t>
              </a:r>
              <a:endParaRPr lang="zh-CN" altLang="en-US" sz="13800" dirty="0">
                <a:solidFill>
                  <a:srgbClr val="18B0E3"/>
                </a:solidFill>
                <a:latin typeface="Agency FB" panose="020B0503020202020204" pitchFamily="34" charset="0"/>
              </a:endParaRPr>
            </a:p>
          </p:txBody>
        </p:sp>
        <p:sp>
          <p:nvSpPr>
            <p:cNvPr id="19" name="文本框 18"/>
            <p:cNvSpPr txBox="1"/>
            <p:nvPr/>
          </p:nvSpPr>
          <p:spPr>
            <a:xfrm>
              <a:off x="5379480" y="3195033"/>
              <a:ext cx="1549207" cy="523220"/>
            </a:xfrm>
            <a:prstGeom prst="rect">
              <a:avLst/>
            </a:prstGeom>
            <a:noFill/>
          </p:spPr>
          <p:txBody>
            <a:bodyPr wrap="none" rtlCol="0">
              <a:spAutoFit/>
            </a:bodyPr>
            <a:lstStyle/>
            <a:p>
              <a:r>
                <a:rPr lang="en-US" altLang="zh-CN" sz="2800" b="1" dirty="0" smtClean="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One</a:t>
              </a:r>
              <a:endParaRPr lang="zh-CN" altLang="en-US" sz="2800" b="1" dirty="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endParaRPr>
            </a:p>
          </p:txBody>
        </p:sp>
      </p:grpSp>
      <p:sp>
        <p:nvSpPr>
          <p:cNvPr id="21" name="文本框 20"/>
          <p:cNvSpPr txBox="1"/>
          <p:nvPr/>
        </p:nvSpPr>
        <p:spPr>
          <a:xfrm>
            <a:off x="4250055"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b="1" dirty="0">
                <a:solidFill>
                  <a:schemeClr val="bg1"/>
                </a:solidFill>
                <a:latin typeface="Corbel" panose="020B0503020204020204" charset="0"/>
                <a:ea typeface="方正正纤黑简体" panose="02000000000000000000" pitchFamily="2" charset="-122"/>
              </a:rPr>
              <a:t>What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b="1" dirty="0">
                <a:latin typeface="微软雅黑" panose="020B0503020204020204" pitchFamily="34" charset="-122"/>
                <a:ea typeface="微软雅黑" panose="020B0503020204020204" pitchFamily="34" charset="-122"/>
                <a:sym typeface="+mn-ea"/>
              </a:rPr>
              <a:t>什么是</a:t>
            </a:r>
            <a:r>
              <a:rPr lang="en-US" altLang="zh-CN" b="1" dirty="0">
                <a:latin typeface="微软雅黑" panose="020B0503020204020204" pitchFamily="34" charset="-122"/>
                <a:ea typeface="微软雅黑" panose="020B0503020204020204" pitchFamily="34" charset="-122"/>
                <a:sym typeface="+mn-ea"/>
              </a:rPr>
              <a:t>WPF</a:t>
            </a:r>
            <a:r>
              <a:rPr lang="zh-CN" altLang="en-US" b="1" dirty="0">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p:txBody>
      </p:sp>
      <p:sp>
        <p:nvSpPr>
          <p:cNvPr id="5" name="副标题 4"/>
          <p:cNvSpPr>
            <a:spLocks noGrp="1"/>
          </p:cNvSpPr>
          <p:nvPr>
            <p:ph type="subTitle" idx="1"/>
          </p:nvPr>
        </p:nvSpPr>
        <p:spPr/>
        <p:txBody>
          <a:bodyPr/>
          <a:lstStyle/>
          <a:p>
            <a:pPr>
              <a:lnSpc>
                <a:spcPct val="130000"/>
              </a:lnSpc>
            </a:pPr>
            <a:r>
              <a:rPr lang="zh-CN" altLang="en-US" sz="3600">
                <a:latin typeface="微软雅黑" panose="020B0503020204020204" pitchFamily="34" charset="-122"/>
                <a:ea typeface="微软雅黑" panose="020B0503020204020204" pitchFamily="34" charset="-122"/>
              </a:rPr>
              <a:t>全称Windows Presentation Foundation</a:t>
            </a:r>
          </a:p>
          <a:p>
            <a:pPr>
              <a:lnSpc>
                <a:spcPct val="130000"/>
              </a:lnSpc>
            </a:pPr>
            <a:r>
              <a:rPr lang="zh-CN" altLang="en-US" sz="3600">
                <a:latin typeface="微软雅黑" panose="020B0503020204020204" pitchFamily="34" charset="-122"/>
                <a:ea typeface="微软雅黑" panose="020B0503020204020204" pitchFamily="34" charset="-122"/>
              </a:rPr>
              <a:t>中文译为“Windows呈现基础”</a:t>
            </a:r>
          </a:p>
          <a:p>
            <a:pPr>
              <a:lnSpc>
                <a:spcPct val="130000"/>
              </a:lnSpc>
            </a:pPr>
            <a:r>
              <a:rPr lang="zh-CN" altLang="en-US" sz="3600">
                <a:latin typeface="微软雅黑" panose="020B0503020204020204" pitchFamily="34" charset="-122"/>
                <a:ea typeface="微软雅黑" panose="020B0503020204020204" pitchFamily="34" charset="-122"/>
              </a:rPr>
              <a:t>是微软推出的用户界面框架</a:t>
            </a:r>
          </a:p>
        </p:txBody>
      </p:sp>
    </p:spTree>
  </p:cSld>
  <p:clrMapOvr>
    <a:masterClrMapping/>
  </p:clrMapOvr>
  <mc:AlternateContent xmlns:mc="http://schemas.openxmlformats.org/markup-compatibility/2006" xmlns:p14="http://schemas.microsoft.com/office/powerpoint/2010/main">
    <mc:Choice Requires="p14">
      <p:transition>
        <p:wipe dir="r"/>
      </p:transition>
    </mc:Choice>
    <mc:Fallback xmlns="">
      <p:transition>
        <p:wipe dir="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290671"/>
            <a:ext cx="2828456" cy="2697133"/>
            <a:chOff x="4706287" y="1290671"/>
            <a:chExt cx="2828456" cy="269713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270416" y="1290671"/>
              <a:ext cx="2072640" cy="2352040"/>
            </a:xfrm>
            <a:prstGeom prst="rect">
              <a:avLst/>
            </a:prstGeom>
            <a:noFill/>
          </p:spPr>
          <p:txBody>
            <a:bodyPr wrap="none" rtlCol="0">
              <a:spAutoFit/>
            </a:bodyPr>
            <a:lstStyle/>
            <a:p>
              <a:r>
                <a:rPr lang="en-US" altLang="zh-CN" sz="13800" dirty="0" smtClean="0">
                  <a:solidFill>
                    <a:srgbClr val="18B0E3"/>
                  </a:solidFill>
                  <a:latin typeface="Agency FB" panose="020B0503020202020204" pitchFamily="34" charset="0"/>
                </a:rPr>
                <a:t>02</a:t>
              </a:r>
            </a:p>
          </p:txBody>
        </p:sp>
        <p:sp>
          <p:nvSpPr>
            <p:cNvPr id="19" name="文本框 18"/>
            <p:cNvSpPr txBox="1"/>
            <p:nvPr/>
          </p:nvSpPr>
          <p:spPr>
            <a:xfrm>
              <a:off x="5379480" y="3195033"/>
              <a:ext cx="1507490" cy="541655"/>
            </a:xfrm>
            <a:prstGeom prst="rect">
              <a:avLst/>
            </a:prstGeom>
            <a:noFill/>
          </p:spPr>
          <p:txBody>
            <a:bodyPr wrap="none" rtlCol="0">
              <a:spAutoFit/>
            </a:bodyPr>
            <a:lstStyle/>
            <a:p>
              <a:r>
                <a:rPr lang="en-US" altLang="zh-CN" sz="2800" b="1" dirty="0" smtClean="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Two</a:t>
              </a:r>
            </a:p>
          </p:txBody>
        </p:sp>
      </p:grpSp>
      <p:sp>
        <p:nvSpPr>
          <p:cNvPr id="21" name="文本框 20"/>
          <p:cNvSpPr txBox="1"/>
          <p:nvPr/>
        </p:nvSpPr>
        <p:spPr>
          <a:xfrm>
            <a:off x="4250055"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b="1" dirty="0">
                <a:solidFill>
                  <a:schemeClr val="bg1"/>
                </a:solidFill>
                <a:latin typeface="Corbel" panose="020B0503020204020204" charset="0"/>
                <a:ea typeface="方正正纤黑简体" panose="02000000000000000000" pitchFamily="2" charset="-122"/>
              </a:rPr>
              <a:t>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1"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优势</a:t>
            </a:r>
          </a:p>
        </p:txBody>
      </p:sp>
      <p:sp>
        <p:nvSpPr>
          <p:cNvPr id="3" name="副标题 2"/>
          <p:cNvSpPr>
            <a:spLocks noGrp="1"/>
          </p:cNvSpPr>
          <p:nvPr>
            <p:ph type="subTitle" idx="1"/>
          </p:nvPr>
        </p:nvSpPr>
        <p:spPr/>
        <p:txBody>
          <a:bodyPr>
            <a:normAutofit/>
          </a:bodyPr>
          <a:lstStyle/>
          <a:p>
            <a:r>
              <a:rPr lang="zh-CN" altLang="en-US">
                <a:sym typeface="+mn-ea"/>
              </a:rPr>
              <a:t>灵活的控件组合，自定义控件</a:t>
            </a:r>
          </a:p>
          <a:p>
            <a:r>
              <a:rPr lang="zh-CN" altLang="en-US"/>
              <a:t>MVVM模式，数据和视图分离</a:t>
            </a:r>
          </a:p>
          <a:p>
            <a:r>
              <a:rPr lang="zh-CN" altLang="en-US"/>
              <a:t>强大的数据绑定功能，“属性驱动”，而非WinForm的“事件驱动”</a:t>
            </a:r>
          </a:p>
          <a:p>
            <a:r>
              <a:rPr lang="zh-CN" altLang="en-US"/>
              <a:t>Style可以让你应用不同的样式到不同的控件，而且易于管理</a:t>
            </a:r>
          </a:p>
        </p:txBody>
      </p:sp>
    </p:spTree>
  </p:cSld>
  <p:clrMapOvr>
    <a:masterClrMapping/>
  </p:clrMapOvr>
  <mc:AlternateContent xmlns:mc="http://schemas.openxmlformats.org/markup-compatibility/2006" xmlns:p14="http://schemas.microsoft.com/office/powerpoint/2010/main">
    <mc:Choice Requires="p14">
      <p:transition>
        <p:wipe dir="r"/>
      </p:transition>
    </mc:Choice>
    <mc:Fallback xmlns="">
      <p:transition>
        <p:wipe dir="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劣势</a:t>
            </a:r>
          </a:p>
        </p:txBody>
      </p:sp>
      <p:sp>
        <p:nvSpPr>
          <p:cNvPr id="3" name="副标题 2"/>
          <p:cNvSpPr>
            <a:spLocks noGrp="1"/>
          </p:cNvSpPr>
          <p:nvPr>
            <p:ph type="subTitle" idx="1"/>
          </p:nvPr>
        </p:nvSpPr>
        <p:spPr/>
        <p:txBody>
          <a:bodyPr/>
          <a:lstStyle/>
          <a:p>
            <a:r>
              <a:rPr lang="zh-CN" altLang="en-US"/>
              <a:t>复杂度更高，增加了前期的学习成本</a:t>
            </a:r>
          </a:p>
          <a:p>
            <a:r>
              <a:rPr lang="zh-CN" altLang="en-US" dirty="0">
                <a:sym typeface="+mn-ea"/>
              </a:rPr>
              <a:t>更占内存，机器性能要求更高</a:t>
            </a:r>
            <a:endParaRPr lang="zh-CN" altLang="en-US" dirty="0"/>
          </a:p>
          <a:p>
            <a:endParaRPr lang="zh-CN" altLang="en-US"/>
          </a:p>
        </p:txBody>
      </p:sp>
    </p:spTree>
  </p:cSld>
  <p:clrMapOvr>
    <a:masterClrMapping/>
  </p:clrMapOvr>
  <mc:AlternateContent xmlns:mc="http://schemas.openxmlformats.org/markup-compatibility/2006" xmlns:p14="http://schemas.microsoft.com/office/powerpoint/2010/main">
    <mc:Choice Requires="p14">
      <p:transition>
        <p:wipe dir="r"/>
      </p:transition>
    </mc:Choice>
    <mc:Fallback xmlns="">
      <p:transition>
        <p:wipe dir="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384648"/>
            <a:ext cx="2828456" cy="2603156"/>
            <a:chOff x="4706287" y="1384648"/>
            <a:chExt cx="2828456" cy="2603156"/>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379480" y="1384648"/>
              <a:ext cx="2072640" cy="2352040"/>
            </a:xfrm>
            <a:prstGeom prst="rect">
              <a:avLst/>
            </a:prstGeom>
            <a:noFill/>
          </p:spPr>
          <p:txBody>
            <a:bodyPr wrap="none" rtlCol="0">
              <a:spAutoFit/>
            </a:bodyPr>
            <a:lstStyle/>
            <a:p>
              <a:r>
                <a:rPr lang="en-US" altLang="zh-CN" sz="13800" dirty="0" smtClean="0">
                  <a:solidFill>
                    <a:srgbClr val="18B0E3"/>
                  </a:solidFill>
                  <a:latin typeface="Agency FB" panose="020B0503020202020204" pitchFamily="34" charset="0"/>
                </a:rPr>
                <a:t>03</a:t>
              </a:r>
            </a:p>
          </p:txBody>
        </p:sp>
        <p:sp>
          <p:nvSpPr>
            <p:cNvPr id="19" name="文本框 18"/>
            <p:cNvSpPr txBox="1"/>
            <p:nvPr/>
          </p:nvSpPr>
          <p:spPr>
            <a:xfrm>
              <a:off x="5379480" y="3195033"/>
              <a:ext cx="1753870" cy="541655"/>
            </a:xfrm>
            <a:prstGeom prst="rect">
              <a:avLst/>
            </a:prstGeom>
            <a:noFill/>
          </p:spPr>
          <p:txBody>
            <a:bodyPr wrap="none" rtlCol="0">
              <a:spAutoFit/>
            </a:bodyPr>
            <a:lstStyle/>
            <a:p>
              <a:r>
                <a:rPr lang="en-US" altLang="zh-CN" sz="2800" b="1" dirty="0" smtClean="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Three</a:t>
              </a:r>
            </a:p>
          </p:txBody>
        </p:sp>
      </p:grpSp>
      <p:sp>
        <p:nvSpPr>
          <p:cNvPr id="21" name="文本框 20"/>
          <p:cNvSpPr txBox="1"/>
          <p:nvPr/>
        </p:nvSpPr>
        <p:spPr>
          <a:xfrm>
            <a:off x="4250055"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b="1" dirty="0">
                <a:solidFill>
                  <a:schemeClr val="bg1"/>
                </a:solidFill>
                <a:latin typeface="Corbel" panose="020B0503020204020204" charset="0"/>
                <a:ea typeface="方正正纤黑简体" panose="02000000000000000000" pitchFamily="2" charset="-122"/>
              </a:rPr>
              <a:t>How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1"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Hello World</a:t>
            </a:r>
          </a:p>
        </p:txBody>
      </p:sp>
      <p:sp>
        <p:nvSpPr>
          <p:cNvPr id="3" name="副标题 2"/>
          <p:cNvSpPr>
            <a:spLocks noGrp="1"/>
          </p:cNvSpPr>
          <p:nvPr>
            <p:ph type="subTitle" idx="1"/>
          </p:nvPr>
        </p:nvSpPr>
        <p:spPr/>
        <p:txBody>
          <a:bodyPr/>
          <a:lstStyle/>
          <a:p>
            <a:r>
              <a:rPr lang="en-US" altLang="zh-CN"/>
              <a:t>IDE</a:t>
            </a:r>
            <a:r>
              <a:rPr lang="zh-CN" altLang="en-US"/>
              <a:t>：</a:t>
            </a:r>
            <a:r>
              <a:rPr lang="en-US" altLang="zh-CN"/>
              <a:t>microsoft visual studio</a:t>
            </a:r>
          </a:p>
          <a:p>
            <a:r>
              <a:rPr lang="zh-CN" altLang="en-US" dirty="0">
                <a:sym typeface="+mn-ea"/>
              </a:rPr>
              <a:t>启动文件</a:t>
            </a:r>
          </a:p>
          <a:p>
            <a:pPr marL="0" indent="0">
              <a:buNone/>
            </a:pPr>
            <a:r>
              <a:rPr lang="en-US" altLang="zh-CN" dirty="0">
                <a:sym typeface="+mn-ea"/>
              </a:rPr>
              <a:t>	App.xaml	StartupUri="MainWindow.xaml"</a:t>
            </a:r>
          </a:p>
          <a:p>
            <a:pPr marL="0" indent="0">
              <a:buNone/>
            </a:pPr>
            <a:r>
              <a:rPr lang="en-US" altLang="zh-CN" dirty="0">
                <a:sym typeface="+mn-ea"/>
              </a:rPr>
              <a:t>	Application.Resources</a:t>
            </a:r>
            <a:r>
              <a:rPr lang="zh-CN" altLang="en-US" dirty="0">
                <a:sym typeface="+mn-ea"/>
              </a:rPr>
              <a:t>：配置全局样式、</a:t>
            </a:r>
            <a:r>
              <a:rPr lang="en-US" altLang="zh-CN" dirty="0">
                <a:sym typeface="+mn-ea"/>
              </a:rPr>
              <a:t>		</a:t>
            </a:r>
            <a:r>
              <a:rPr lang="zh-CN" altLang="en-US" dirty="0">
                <a:sym typeface="+mn-ea"/>
              </a:rPr>
              <a:t>资源文件等</a:t>
            </a:r>
            <a:endParaRPr lang="en-US" altLang="zh-CN" dirty="0">
              <a:sym typeface="+mn-ea"/>
            </a:endParaRPr>
          </a:p>
          <a:p>
            <a:endParaRPr lang="zh-CN" altLang="en-US"/>
          </a:p>
        </p:txBody>
      </p:sp>
    </p:spTree>
  </p:cSld>
  <p:clrMapOvr>
    <a:masterClrMapping/>
  </p:clrMapOvr>
  <mc:AlternateContent xmlns:mc="http://schemas.openxmlformats.org/markup-compatibility/2006" xmlns:p14="http://schemas.microsoft.com/office/powerpoint/2010/main">
    <mc:Choice Requires="p14">
      <p:transition>
        <p:wipe dir="r"/>
      </p:transition>
    </mc:Choice>
    <mc:Fallback xmlns="">
      <p:transition>
        <p:wipe dir="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XAML</a:t>
            </a:r>
          </a:p>
        </p:txBody>
      </p:sp>
      <p:sp>
        <p:nvSpPr>
          <p:cNvPr id="3" name="副标题 2"/>
          <p:cNvSpPr>
            <a:spLocks noGrp="1"/>
          </p:cNvSpPr>
          <p:nvPr>
            <p:ph type="subTitle" idx="1"/>
          </p:nvPr>
        </p:nvSpPr>
        <p:spPr/>
        <p:txBody>
          <a:bodyPr/>
          <a:lstStyle/>
          <a:p>
            <a:r>
              <a:rPr lang="en-US" altLang="zh-CN"/>
              <a:t>e</a:t>
            </a:r>
            <a:r>
              <a:rPr lang="zh-CN" altLang="en-US"/>
              <a:t>Xtensible Application Markup Language</a:t>
            </a:r>
          </a:p>
          <a:p>
            <a:r>
              <a:rPr lang="zh-CN" altLang="en-US" dirty="0">
                <a:sym typeface="+mn-ea"/>
              </a:rPr>
              <a:t>中文名称为可扩展应用程序标记语言</a:t>
            </a:r>
          </a:p>
          <a:p>
            <a:r>
              <a:rPr lang="zh-CN" altLang="en-US" dirty="0">
                <a:sym typeface="+mn-ea"/>
              </a:rPr>
              <a:t>它是微软公司为构建应用程序用户界面而创建的一种新的描述性语言</a:t>
            </a:r>
          </a:p>
          <a:p>
            <a:r>
              <a:rPr lang="zh-CN" altLang="en-US">
                <a:sym typeface="+mn-ea"/>
              </a:rPr>
              <a:t>使用特性xmlns声明XAML命名空间</a:t>
            </a:r>
            <a:endParaRPr lang="zh-CN" altLang="en-US"/>
          </a:p>
          <a:p>
            <a:endParaRPr lang="zh-CN" altLang="en-US"/>
          </a:p>
        </p:txBody>
      </p:sp>
    </p:spTree>
  </p:cSld>
  <p:clrMapOvr>
    <a:masterClrMapping/>
  </p:clrMapOvr>
  <mc:AlternateContent xmlns:mc="http://schemas.openxmlformats.org/markup-compatibility/2006" xmlns:p14="http://schemas.microsoft.com/office/powerpoint/2010/main">
    <mc:Choice Requires="p14">
      <p:transition>
        <p:wipe dir="r"/>
      </p:transition>
    </mc:Choice>
    <mc:Fallback xmlns="">
      <p:transition>
        <p:wipe dir="r"/>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264</Words>
  <Application>Microsoft Office PowerPoint</Application>
  <PresentationFormat>宽屏</PresentationFormat>
  <Paragraphs>49</Paragraphs>
  <Slides>13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Kozuka Gothic Pro L</vt:lpstr>
      <vt:lpstr>方正正纤黑简体</vt:lpstr>
      <vt:lpstr>锐字云字库超粗黑体1.0</vt:lpstr>
      <vt:lpstr>宋体</vt:lpstr>
      <vt:lpstr>微软雅黑</vt:lpstr>
      <vt:lpstr>Agency FB</vt:lpstr>
      <vt:lpstr>Arial</vt:lpstr>
      <vt:lpstr>Calibri</vt:lpstr>
      <vt:lpstr>Calibri Light</vt:lpstr>
      <vt:lpstr>Corbel</vt:lpstr>
      <vt:lpstr>Segoe UI Semilight</vt:lpstr>
      <vt:lpstr>Wingdings</vt:lpstr>
      <vt:lpstr>Office 主题</vt:lpstr>
      <vt:lpstr>PowerPoint 演示文稿</vt:lpstr>
      <vt:lpstr>PowerPoint 演示文稿</vt:lpstr>
      <vt:lpstr>什么是WPF？</vt:lpstr>
      <vt:lpstr>PowerPoint 演示文稿</vt:lpstr>
      <vt:lpstr>优势</vt:lpstr>
      <vt:lpstr>劣势</vt:lpstr>
      <vt:lpstr>PowerPoint 演示文稿</vt:lpstr>
      <vt:lpstr>Hello World</vt:lpstr>
      <vt:lpstr>XAML</vt:lpstr>
      <vt:lpstr>控件</vt:lpstr>
      <vt:lpstr>布局</vt:lpstr>
      <vt:lpstr>Binding</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陈博</cp:lastModifiedBy>
  <cp:revision>168</cp:revision>
  <dcterms:created xsi:type="dcterms:W3CDTF">2016-03-31T10:33:00Z</dcterms:created>
  <dcterms:modified xsi:type="dcterms:W3CDTF">2017-04-07T07:06:44Z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