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76" r:id="rId3"/>
    <p:sldId id="297" r:id="rId4"/>
    <p:sldId id="357" r:id="rId5"/>
    <p:sldId id="371" r:id="rId6"/>
    <p:sldId id="333" r:id="rId7"/>
    <p:sldId id="317" r:id="rId8"/>
    <p:sldId id="374" r:id="rId9"/>
    <p:sldId id="299" r:id="rId10"/>
    <p:sldId id="360" r:id="rId11"/>
    <p:sldId id="372" r:id="rId12"/>
    <p:sldId id="373" r:id="rId13"/>
    <p:sldId id="354" r:id="rId14"/>
    <p:sldId id="358" r:id="rId15"/>
    <p:sldId id="359" r:id="rId16"/>
    <p:sldId id="356" r:id="rId17"/>
    <p:sldId id="353" r:id="rId18"/>
    <p:sldId id="318" r:id="rId19"/>
    <p:sldId id="355" r:id="rId20"/>
    <p:sldId id="361" r:id="rId21"/>
    <p:sldId id="375" r:id="rId22"/>
    <p:sldId id="370" r:id="rId23"/>
    <p:sldId id="376" r:id="rId24"/>
    <p:sldId id="362" r:id="rId25"/>
    <p:sldId id="363" r:id="rId26"/>
    <p:sldId id="364" r:id="rId27"/>
    <p:sldId id="365" r:id="rId28"/>
    <p:sldId id="366" r:id="rId29"/>
    <p:sldId id="367" r:id="rId30"/>
    <p:sldId id="368" r:id="rId31"/>
    <p:sldId id="369" r:id="rId32"/>
    <p:sldId id="28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a:t>排名</a:t>
            </a:r>
            <a:endParaRPr lang="en-US" altLang="zh-CN" dirty="0"/>
          </a:p>
          <a:p>
            <a:r>
              <a:rPr lang="zh-CN" altLang="en-US" dirty="0"/>
              <a:t>第三方跑分（仅供参考）</a:t>
            </a:r>
            <a:endParaRPr lang="en-US" altLang="zh-CN" dirty="0"/>
          </a:p>
          <a:p>
            <a:pPr marL="0" indent="0">
              <a:buNone/>
            </a:pPr>
            <a:r>
              <a:rPr lang="zh-CN" altLang="en-US" dirty="0"/>
              <a:t>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E747-A1EF-4E44-94C2-23D248755243}"/>
              </a:ext>
            </a:extLst>
          </p:cNvPr>
          <p:cNvSpPr>
            <a:spLocks noGrp="1"/>
          </p:cNvSpPr>
          <p:nvPr>
            <p:ph type="ctrTitle"/>
          </p:nvPr>
        </p:nvSpPr>
        <p:spPr/>
        <p:txBody>
          <a:bodyPr/>
          <a:lstStyle/>
          <a:p>
            <a:r>
              <a:rPr lang="en-US" altLang="zh-CN" dirty="0"/>
              <a:t>Web</a:t>
            </a:r>
            <a:r>
              <a:rPr lang="zh-CN" altLang="en-US" dirty="0"/>
              <a:t>开发中常见的高级功能</a:t>
            </a:r>
          </a:p>
        </p:txBody>
      </p:sp>
      <p:sp>
        <p:nvSpPr>
          <p:cNvPr id="3" name="副标题 2">
            <a:extLst>
              <a:ext uri="{FF2B5EF4-FFF2-40B4-BE49-F238E27FC236}">
                <a16:creationId xmlns:a16="http://schemas.microsoft.com/office/drawing/2014/main" id="{700FAE8E-0904-4C83-9BDA-724049F713A1}"/>
              </a:ext>
            </a:extLst>
          </p:cNvPr>
          <p:cNvSpPr>
            <a:spLocks noGrp="1"/>
          </p:cNvSpPr>
          <p:nvPr>
            <p:ph type="subTitle" idx="1"/>
          </p:nvPr>
        </p:nvSpPr>
        <p:spPr/>
        <p:txBody>
          <a:bodyPr>
            <a:normAutofit/>
          </a:bodyPr>
          <a:lstStyle/>
          <a:p>
            <a:r>
              <a:rPr lang="zh-CN" altLang="en-US" dirty="0"/>
              <a:t>解耦视图和数据</a:t>
            </a:r>
            <a:endParaRPr lang="en-US" altLang="zh-CN" dirty="0"/>
          </a:p>
          <a:p>
            <a:r>
              <a:rPr lang="zh-CN" altLang="en-US" dirty="0"/>
              <a:t>可复用的组件</a:t>
            </a:r>
            <a:endParaRPr lang="en-US" altLang="zh-CN" dirty="0"/>
          </a:p>
          <a:p>
            <a:r>
              <a:rPr lang="zh-CN" altLang="en-US" dirty="0"/>
              <a:t>前端路由</a:t>
            </a:r>
            <a:endParaRPr lang="en-US" altLang="zh-CN" dirty="0"/>
          </a:p>
          <a:p>
            <a:r>
              <a:rPr lang="zh-CN" altLang="en-US" dirty="0"/>
              <a:t>状态管理</a:t>
            </a:r>
            <a:endParaRPr lang="en-US" altLang="zh-CN" dirty="0"/>
          </a:p>
          <a:p>
            <a:r>
              <a:rPr lang="en-US" altLang="zh-CN" dirty="0"/>
              <a:t>Virtual</a:t>
            </a:r>
            <a:r>
              <a:rPr lang="zh-CN" altLang="en-US" dirty="0"/>
              <a:t> </a:t>
            </a:r>
            <a:r>
              <a:rPr lang="en-US" altLang="zh-CN" dirty="0"/>
              <a:t>DOM</a:t>
            </a:r>
          </a:p>
          <a:p>
            <a:pPr marL="0" indent="0">
              <a:buNone/>
            </a:pPr>
            <a:endParaRPr lang="zh-CN" altLang="en-US" dirty="0"/>
          </a:p>
        </p:txBody>
      </p:sp>
    </p:spTree>
    <p:extLst>
      <p:ext uri="{BB962C8B-B14F-4D97-AF65-F5344CB8AC3E}">
        <p14:creationId xmlns:p14="http://schemas.microsoft.com/office/powerpoint/2010/main" val="6283054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E747-A1EF-4E44-94C2-23D248755243}"/>
              </a:ext>
            </a:extLst>
          </p:cNvPr>
          <p:cNvSpPr>
            <a:spLocks noGrp="1"/>
          </p:cNvSpPr>
          <p:nvPr>
            <p:ph type="ctrTitle"/>
          </p:nvPr>
        </p:nvSpPr>
        <p:spPr/>
        <p:txBody>
          <a:bodyPr/>
          <a:lstStyle/>
          <a:p>
            <a:r>
              <a:rPr lang="zh-CN" altLang="en-US" dirty="0"/>
              <a:t>特点</a:t>
            </a:r>
          </a:p>
        </p:txBody>
      </p:sp>
      <p:sp>
        <p:nvSpPr>
          <p:cNvPr id="3" name="副标题 2">
            <a:extLst>
              <a:ext uri="{FF2B5EF4-FFF2-40B4-BE49-F238E27FC236}">
                <a16:creationId xmlns:a16="http://schemas.microsoft.com/office/drawing/2014/main" id="{700FAE8E-0904-4C83-9BDA-724049F713A1}"/>
              </a:ext>
            </a:extLst>
          </p:cNvPr>
          <p:cNvSpPr>
            <a:spLocks noGrp="1"/>
          </p:cNvSpPr>
          <p:nvPr>
            <p:ph type="subTitle" idx="1"/>
          </p:nvPr>
        </p:nvSpPr>
        <p:spPr/>
        <p:txBody>
          <a:bodyPr>
            <a:normAutofit fontScale="77500" lnSpcReduction="20000"/>
          </a:bodyPr>
          <a:lstStyle/>
          <a:p>
            <a:r>
              <a:rPr lang="zh-CN" altLang="en-US" dirty="0"/>
              <a:t>易用</a:t>
            </a:r>
            <a:endParaRPr lang="en-US" altLang="zh-CN" dirty="0"/>
          </a:p>
          <a:p>
            <a:pPr marL="0" indent="0">
              <a:buNone/>
            </a:pPr>
            <a:r>
              <a:rPr lang="en-US" altLang="zh-CN" dirty="0"/>
              <a:t>	</a:t>
            </a:r>
            <a:r>
              <a:rPr lang="zh-CN" altLang="en-US" dirty="0"/>
              <a:t>非常同意构建</a:t>
            </a:r>
            <a:r>
              <a:rPr lang="en-US" altLang="zh-CN" dirty="0"/>
              <a:t>web</a:t>
            </a:r>
            <a:r>
              <a:rPr lang="zh-CN" altLang="en-US" dirty="0"/>
              <a:t>应用</a:t>
            </a:r>
          </a:p>
          <a:p>
            <a:r>
              <a:rPr lang="zh-CN" altLang="en-US" dirty="0"/>
              <a:t>灵活</a:t>
            </a:r>
            <a:endParaRPr lang="en-US" altLang="zh-CN" dirty="0"/>
          </a:p>
          <a:p>
            <a:pPr marL="0" indent="0">
              <a:buNone/>
            </a:pPr>
            <a:r>
              <a:rPr lang="en-US" altLang="zh-CN" dirty="0"/>
              <a:t>	</a:t>
            </a:r>
            <a:r>
              <a:rPr lang="zh-CN" altLang="en-US" dirty="0"/>
              <a:t>不断繁荣的生态系统，可以在一个库和一套完整框架之间自如伸缩。</a:t>
            </a:r>
          </a:p>
          <a:p>
            <a:r>
              <a:rPr lang="zh-CN" altLang="en-US" dirty="0"/>
              <a:t>高效</a:t>
            </a:r>
            <a:endParaRPr lang="en-US" altLang="zh-CN" dirty="0"/>
          </a:p>
          <a:p>
            <a:pPr marL="0" indent="0">
              <a:buNone/>
            </a:pPr>
            <a:r>
              <a:rPr lang="en-US" altLang="zh-CN" dirty="0"/>
              <a:t>	20kB </a:t>
            </a:r>
            <a:r>
              <a:rPr lang="en-US" altLang="zh-CN" dirty="0" err="1"/>
              <a:t>min+gzip</a:t>
            </a:r>
            <a:r>
              <a:rPr lang="en-US" altLang="zh-CN" dirty="0"/>
              <a:t> </a:t>
            </a:r>
            <a:r>
              <a:rPr lang="zh-CN" altLang="en-US" dirty="0"/>
              <a:t>运行大小</a:t>
            </a:r>
            <a:br>
              <a:rPr lang="zh-CN" altLang="en-US" dirty="0"/>
            </a:br>
            <a:r>
              <a:rPr lang="en-US" altLang="zh-CN" dirty="0"/>
              <a:t>	</a:t>
            </a:r>
            <a:r>
              <a:rPr lang="zh-CN" altLang="en-US" dirty="0"/>
              <a:t>超快虚拟 </a:t>
            </a:r>
            <a:r>
              <a:rPr lang="en-US" altLang="zh-CN" dirty="0"/>
              <a:t>DOM </a:t>
            </a:r>
            <a:br>
              <a:rPr lang="en-US" altLang="zh-CN" dirty="0"/>
            </a:br>
            <a:r>
              <a:rPr lang="en-US" altLang="zh-CN" dirty="0"/>
              <a:t>	</a:t>
            </a:r>
            <a:r>
              <a:rPr lang="zh-CN" altLang="en-US" dirty="0"/>
              <a:t>最省心的优化</a:t>
            </a:r>
          </a:p>
          <a:p>
            <a:endParaRPr lang="zh-CN" altLang="en-US" dirty="0"/>
          </a:p>
        </p:txBody>
      </p:sp>
    </p:spTree>
    <p:extLst>
      <p:ext uri="{BB962C8B-B14F-4D97-AF65-F5344CB8AC3E}">
        <p14:creationId xmlns:p14="http://schemas.microsoft.com/office/powerpoint/2010/main" val="279398087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dirty="0"/>
              <a:t>Vue.js </a:t>
            </a:r>
            <a:r>
              <a:rPr lang="zh-CN" altLang="en-US" dirty="0"/>
              <a:t>不支持 </a:t>
            </a:r>
            <a:r>
              <a:rPr lang="en-US" altLang="zh-CN" dirty="0"/>
              <a:t>IE8 </a:t>
            </a:r>
            <a:r>
              <a:rPr lang="zh-CN" altLang="en-US" dirty="0"/>
              <a:t>及其以下版本，因为 </a:t>
            </a:r>
            <a:r>
              <a:rPr lang="en-US" altLang="zh-CN" dirty="0"/>
              <a:t>Vue.js </a:t>
            </a:r>
            <a:r>
              <a:rPr lang="zh-CN" altLang="en-US" dirty="0"/>
              <a:t>使用了 </a:t>
            </a:r>
            <a:r>
              <a:rPr lang="en-US" altLang="zh-CN" dirty="0"/>
              <a:t>IE8 </a:t>
            </a:r>
            <a:r>
              <a:rPr lang="zh-CN" altLang="en-US" dirty="0"/>
              <a:t>不能模拟的 </a:t>
            </a:r>
            <a:r>
              <a:rPr lang="en-US" altLang="zh-CN" dirty="0"/>
              <a:t>ECMAScript 5 </a:t>
            </a:r>
            <a:r>
              <a:rPr lang="zh-CN" altLang="en-US" dirty="0"/>
              <a:t>特性。</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08150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 </a:t>
            </a:r>
            <a:r>
              <a:rPr lang="zh-CN" altLang="en-US" b="1" dirty="0"/>
              <a:t>结合</a:t>
            </a:r>
            <a:r>
              <a:rPr lang="en-US" altLang="zh-CN" b="1" dirty="0"/>
              <a:t>webpack</a:t>
            </a:r>
            <a:r>
              <a:rPr lang="zh-CN" altLang="en-US" b="1" dirty="0"/>
              <a:t>（进阶用法）</a:t>
            </a:r>
            <a:endParaRPr lang="en-US" altLang="zh-CN" b="1" dirty="0"/>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a:t>Vue</a:t>
            </a:r>
            <a:r>
              <a:rPr lang="zh-CN" altLang="en-US" dirty="0"/>
              <a:t>的根实例</a:t>
            </a:r>
            <a:r>
              <a:rPr lang="en-US" altLang="zh-CN" dirty="0"/>
              <a:t>,</a:t>
            </a:r>
            <a:r>
              <a:rPr lang="zh-CN" altLang="en-US" dirty="0"/>
              <a:t>并启动</a:t>
            </a:r>
            <a:r>
              <a:rPr lang="en-US" altLang="zh-CN" dirty="0"/>
              <a:t>Vue</a:t>
            </a:r>
            <a:r>
              <a:rPr lang="zh-CN" altLang="en-US" dirty="0"/>
              <a:t>应用</a:t>
            </a:r>
            <a:endParaRPr lang="en-US" altLang="zh-CN" dirty="0"/>
          </a:p>
          <a:p>
            <a:r>
              <a:rPr lang="zh-CN" altLang="en-US" dirty="0"/>
              <a:t>在实例中包含挂载元素（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需要操作哪一个元素下的区域，使用</a:t>
            </a:r>
            <a:r>
              <a:rPr lang="en-US" altLang="zh-CN" dirty="0" err="1"/>
              <a:t>css</a:t>
            </a:r>
            <a:r>
              <a:rPr lang="zh-CN" altLang="en-US" dirty="0"/>
              <a:t>选择器，如’</a:t>
            </a:r>
            <a:r>
              <a:rPr lang="en-US" altLang="zh-CN" dirty="0"/>
              <a:t>#app’</a:t>
            </a:r>
            <a:r>
              <a:rPr lang="zh-CN" altLang="en-US" dirty="0"/>
              <a:t>表示</a:t>
            </a:r>
            <a:r>
              <a:rPr lang="en-US" altLang="zh-CN" dirty="0"/>
              <a:t>id</a:t>
            </a:r>
            <a:r>
              <a:rPr lang="zh-CN" altLang="en-US" dirty="0"/>
              <a:t>为</a:t>
            </a:r>
            <a:r>
              <a:rPr lang="en-US" altLang="zh-CN" dirty="0"/>
              <a:t>app</a:t>
            </a:r>
            <a:r>
              <a:rPr lang="zh-CN" altLang="en-US" dirty="0"/>
              <a:t>的元素。</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EEF3-F277-4A56-B013-CB1A21818A9D}"/>
              </a:ext>
            </a:extLst>
          </p:cNvPr>
          <p:cNvSpPr>
            <a:spLocks noGrp="1"/>
          </p:cNvSpPr>
          <p:nvPr>
            <p:ph type="ctrTitle"/>
          </p:nvPr>
        </p:nvSpPr>
        <p:spPr/>
        <p:txBody>
          <a:bodyPr/>
          <a:lstStyle/>
          <a:p>
            <a:r>
              <a:rPr lang="zh-CN" altLang="en-US" dirty="0"/>
              <a:t>生命周期</a:t>
            </a:r>
          </a:p>
        </p:txBody>
      </p:sp>
      <p:sp>
        <p:nvSpPr>
          <p:cNvPr id="3" name="副标题 2">
            <a:extLst>
              <a:ext uri="{FF2B5EF4-FFF2-40B4-BE49-F238E27FC236}">
                <a16:creationId xmlns:a16="http://schemas.microsoft.com/office/drawing/2014/main" id="{2F79080D-1DC9-488D-A8B6-A50EF5F397F5}"/>
              </a:ext>
            </a:extLst>
          </p:cNvPr>
          <p:cNvSpPr>
            <a:spLocks noGrp="1"/>
          </p:cNvSpPr>
          <p:nvPr>
            <p:ph type="subTitle" idx="1"/>
          </p:nvPr>
        </p:nvSpPr>
        <p:spPr/>
        <p:txBody>
          <a:bodyPr>
            <a:normAutofit fontScale="92500" lnSpcReduction="20000"/>
          </a:bodyPr>
          <a:lstStyle/>
          <a:p>
            <a:r>
              <a:rPr lang="zh-CN" altLang="en-US" dirty="0"/>
              <a:t>每个</a:t>
            </a:r>
            <a:r>
              <a:rPr lang="en-US" altLang="zh-CN" dirty="0"/>
              <a:t>Vue</a:t>
            </a:r>
            <a:r>
              <a:rPr lang="zh-CN" altLang="en-US" dirty="0"/>
              <a:t>实例创建时，都会经历一系列的初始化过程，同时也会调用相应的生命周期钩子。</a:t>
            </a:r>
            <a:endParaRPr lang="en-US" altLang="zh-CN" dirty="0"/>
          </a:p>
          <a:p>
            <a:r>
              <a:rPr lang="en-US" altLang="zh-CN" dirty="0"/>
              <a:t>created </a:t>
            </a:r>
            <a:r>
              <a:rPr lang="zh-CN" altLang="en-US" dirty="0"/>
              <a:t>实例创建完成，但尚未挂载，初始化处理一些数据</a:t>
            </a:r>
            <a:endParaRPr lang="en-US" altLang="zh-CN" dirty="0"/>
          </a:p>
          <a:p>
            <a:r>
              <a:rPr lang="en-US" altLang="zh-CN" dirty="0"/>
              <a:t>mounted el</a:t>
            </a:r>
            <a:r>
              <a:rPr lang="zh-CN" altLang="en-US" dirty="0"/>
              <a:t>挂载到实例上调用，一般业务逻辑会在这里开始</a:t>
            </a:r>
            <a:endParaRPr lang="en-US" altLang="zh-CN" dirty="0"/>
          </a:p>
          <a:p>
            <a:r>
              <a:rPr lang="en-US" altLang="zh-CN" dirty="0" err="1"/>
              <a:t>beforeDestroy</a:t>
            </a:r>
            <a:r>
              <a:rPr lang="en-US" altLang="zh-CN" dirty="0"/>
              <a:t> </a:t>
            </a:r>
            <a:r>
              <a:rPr lang="zh-CN" altLang="en-US" dirty="0"/>
              <a:t>实例销毁之前调用，销毁绑定事件，定时器等</a:t>
            </a:r>
          </a:p>
        </p:txBody>
      </p:sp>
    </p:spTree>
    <p:extLst>
      <p:ext uri="{BB962C8B-B14F-4D97-AF65-F5344CB8AC3E}">
        <p14:creationId xmlns:p14="http://schemas.microsoft.com/office/powerpoint/2010/main" val="261753684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插值绑定</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77500" lnSpcReduction="20000"/>
          </a:bodyPr>
          <a:lstStyle/>
          <a:p>
            <a:r>
              <a:rPr lang="zh-CN" altLang="en-US" dirty="0"/>
              <a:t>数据绑定最常见的形式就是使用 “</a:t>
            </a:r>
            <a:r>
              <a:rPr lang="en-US" altLang="zh-CN" dirty="0"/>
              <a:t>Mustache” </a:t>
            </a:r>
            <a:r>
              <a:rPr lang="zh-CN" altLang="en-US" dirty="0"/>
              <a:t>语法（双大括号）的文本插值，它会将我们的双向绑定数据显示出来。</a:t>
            </a:r>
            <a:endParaRPr lang="en-US" altLang="zh-CN" dirty="0"/>
          </a:p>
          <a:p>
            <a:pPr marL="0" indent="0">
              <a:buNone/>
            </a:pPr>
            <a:r>
              <a:rPr lang="en-US" altLang="zh-CN" b="1" dirty="0"/>
              <a:t>	&lt;span&gt;Message: {{ </a:t>
            </a:r>
            <a:r>
              <a:rPr lang="en-US" altLang="zh-CN" b="1" dirty="0" err="1"/>
              <a:t>msg</a:t>
            </a:r>
            <a:r>
              <a:rPr lang="en-US" altLang="zh-CN" b="1" dirty="0"/>
              <a:t> }}&lt;/span&gt;</a:t>
            </a:r>
          </a:p>
          <a:p>
            <a:r>
              <a:rPr lang="zh-CN" altLang="en-US" b="1" dirty="0"/>
              <a:t>属性值</a:t>
            </a:r>
            <a:endParaRPr lang="en-US" altLang="zh-CN" dirty="0"/>
          </a:p>
          <a:p>
            <a:r>
              <a:rPr lang="zh-CN" altLang="en-US" b="1" dirty="0"/>
              <a:t>简单的运算</a:t>
            </a:r>
            <a:r>
              <a:rPr lang="en-US" altLang="zh-CN" b="1" dirty="0"/>
              <a:t>		{{number  I  10  ))</a:t>
            </a:r>
          </a:p>
          <a:p>
            <a:r>
              <a:rPr lang="zh-CN" altLang="en-US" b="1" dirty="0"/>
              <a:t>三元运算</a:t>
            </a:r>
            <a:r>
              <a:rPr lang="en-US" altLang="zh-CN" b="1" dirty="0"/>
              <a:t>	{{ </a:t>
            </a:r>
            <a:r>
              <a:rPr lang="en-US" altLang="zh-CN" b="1" dirty="0" err="1"/>
              <a:t>isOK</a:t>
            </a:r>
            <a:r>
              <a:rPr lang="en-US" altLang="zh-CN" b="1" dirty="0"/>
              <a:t> </a:t>
            </a:r>
            <a:r>
              <a:rPr lang="zh-CN" altLang="en-US" b="1" dirty="0"/>
              <a:t>？</a:t>
            </a:r>
            <a:r>
              <a:rPr lang="en-US" altLang="zh-CN" b="1" dirty="0"/>
              <a:t>’</a:t>
            </a:r>
            <a:r>
              <a:rPr lang="zh-CN" altLang="en-US" b="1" dirty="0"/>
              <a:t>确定</a:t>
            </a:r>
            <a:r>
              <a:rPr lang="en-US" altLang="zh-CN" b="1" dirty="0"/>
              <a:t>’</a:t>
            </a:r>
            <a:r>
              <a:rPr lang="zh-CN" altLang="en-US" b="1" dirty="0"/>
              <a:t>：’取消’ </a:t>
            </a:r>
            <a:r>
              <a:rPr lang="en-US" altLang="zh-CN" b="1" dirty="0"/>
              <a:t>}}</a:t>
            </a:r>
          </a:p>
          <a:p>
            <a:r>
              <a:rPr lang="zh-CN" altLang="en-US" b="1" dirty="0"/>
              <a:t>不能使用自定义的全局变量，只能使用</a:t>
            </a:r>
            <a:r>
              <a:rPr lang="en-US" altLang="zh-CN" b="1" dirty="0"/>
              <a:t>Vue</a:t>
            </a:r>
            <a:r>
              <a:rPr lang="zh-CN" altLang="en-US" b="1" dirty="0"/>
              <a:t>白名单内的全局变量，例如</a:t>
            </a:r>
            <a:r>
              <a:rPr lang="en-US" altLang="zh-CN" b="1" dirty="0"/>
              <a:t>Math</a:t>
            </a:r>
            <a:r>
              <a:rPr lang="zh-CN" altLang="en-US" b="1" dirty="0"/>
              <a:t>和</a:t>
            </a:r>
            <a:r>
              <a:rPr lang="en-US" altLang="zh-CN" b="1" dirty="0"/>
              <a:t>Date</a:t>
            </a:r>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lnSpcReduction="10000"/>
          </a:bodyPr>
          <a:lstStyle/>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r>
              <a:rPr lang="zh-CN" altLang="en-US" dirty="0"/>
              <a:t>，对内容做校验，防止</a:t>
            </a:r>
            <a:r>
              <a:rPr lang="en-US" altLang="zh-CN" dirty="0"/>
              <a:t>XSS</a:t>
            </a:r>
            <a:r>
              <a:rPr lang="zh-CN" altLang="en-US" dirty="0"/>
              <a:t>攻击</a:t>
            </a:r>
            <a:endParaRPr lang="en-US" altLang="zh-CN" dirty="0"/>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081966"/>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fontScale="92500" lnSpcReduction="2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endParaRPr lang="en-US" altLang="zh-CN" dirty="0"/>
          </a:p>
          <a:p>
            <a:pPr>
              <a:lnSpc>
                <a:spcPct val="130000"/>
              </a:lnSpc>
            </a:pPr>
            <a:r>
              <a:rPr lang="zh-CN" altLang="en-US" sz="3600" dirty="0">
                <a:sym typeface="+mn-ea"/>
              </a:rPr>
              <a:t>渐进式</a:t>
            </a:r>
            <a:r>
              <a:rPr lang="en-US" altLang="zh-CN" sz="3600" dirty="0">
                <a:sym typeface="+mn-ea"/>
              </a:rPr>
              <a:t>JavaScript</a:t>
            </a:r>
            <a:r>
              <a:rPr lang="zh-CN" altLang="en-US" sz="3600" dirty="0">
                <a:sym typeface="+mn-ea"/>
              </a:rPr>
              <a:t>框架</a:t>
            </a:r>
            <a:endParaRPr lang="en-US" altLang="zh-CN" sz="3600" dirty="0">
              <a:sym typeface="+mn-ea"/>
            </a:endParaRPr>
          </a:p>
          <a:p>
            <a:pPr>
              <a:lnSpc>
                <a:spcPct val="130000"/>
              </a:lnSpc>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渐进式</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zh-CN" altLang="en-US" dirty="0"/>
              <a:t>根据项目需求，选择不同的维度去使用它</a:t>
            </a:r>
            <a:endParaRPr lang="en-US" altLang="zh-CN" dirty="0"/>
          </a:p>
          <a:p>
            <a:pPr marL="742950" indent="-742950">
              <a:buFont typeface="+mj-lt"/>
              <a:buAutoNum type="arabicPeriod"/>
            </a:pPr>
            <a:r>
              <a:rPr lang="zh-CN" altLang="en-US" dirty="0"/>
              <a:t>利用</a:t>
            </a:r>
            <a:r>
              <a:rPr lang="en-US" altLang="zh-CN" dirty="0" err="1"/>
              <a:t>vue</a:t>
            </a:r>
            <a:r>
              <a:rPr lang="zh-CN" altLang="en-US" dirty="0"/>
              <a:t>去构建视图层，做一些表单提交、验证</a:t>
            </a:r>
            <a:endParaRPr lang="en-US" altLang="zh-CN" dirty="0"/>
          </a:p>
          <a:p>
            <a:pPr marL="742950" indent="-742950">
              <a:buFont typeface="+mj-lt"/>
              <a:buAutoNum type="arabicPeriod"/>
            </a:pPr>
            <a:r>
              <a:rPr lang="zh-CN" altLang="en-US" dirty="0"/>
              <a:t>前后端分离，开始尝试单页面应用，开始了解</a:t>
            </a:r>
            <a:r>
              <a:rPr lang="en-US" altLang="zh-CN" dirty="0"/>
              <a:t>webpack</a:t>
            </a:r>
            <a:r>
              <a:rPr lang="zh-CN" altLang="en-US" dirty="0"/>
              <a:t>、</a:t>
            </a:r>
            <a:r>
              <a:rPr lang="en-US" altLang="zh-CN" dirty="0" err="1"/>
              <a:t>vue</a:t>
            </a:r>
            <a:r>
              <a:rPr lang="en-US" altLang="zh-CN" dirty="0"/>
              <a:t>-router</a:t>
            </a:r>
            <a:r>
              <a:rPr lang="zh-CN" altLang="en-US" dirty="0"/>
              <a:t>、提取组件</a:t>
            </a:r>
            <a:endParaRPr lang="en-US" altLang="zh-CN" dirty="0"/>
          </a:p>
          <a:p>
            <a:pPr marL="742950" indent="-742950">
              <a:buFont typeface="+mj-lt"/>
              <a:buAutoNum type="arabicPeriod"/>
            </a:pPr>
            <a:r>
              <a:rPr lang="zh-CN" altLang="en-US" dirty="0"/>
              <a:t>大量的数据在组件之间交互频繁，然后你就会发现，</a:t>
            </a:r>
            <a:r>
              <a:rPr lang="en-US" altLang="zh-CN" dirty="0" err="1"/>
              <a:t>vuex</a:t>
            </a:r>
            <a:r>
              <a:rPr lang="zh-CN" altLang="en-US" dirty="0"/>
              <a:t>在组件间处理数据得心应手</a:t>
            </a:r>
            <a:endParaRPr lang="en-US" altLang="zh-CN" dirty="0"/>
          </a:p>
          <a:p>
            <a:pPr marL="742950" indent="-742950">
              <a:buFont typeface="+mj-lt"/>
              <a:buAutoNum type="arabicPeriod"/>
            </a:pPr>
            <a:r>
              <a:rPr lang="zh-CN" altLang="en-US" dirty="0"/>
              <a:t>底层对</a:t>
            </a:r>
            <a:r>
              <a:rPr lang="en-US" altLang="zh-CN" dirty="0"/>
              <a:t>SEO(</a:t>
            </a:r>
            <a:r>
              <a:rPr lang="zh-CN" altLang="en-US" dirty="0"/>
              <a:t>搜索引擎优化</a:t>
            </a:r>
            <a:r>
              <a:rPr lang="en-US" altLang="zh-CN" dirty="0"/>
              <a:t>)</a:t>
            </a:r>
            <a:r>
              <a:rPr lang="zh-CN" altLang="en-US" dirty="0"/>
              <a:t>不好，页面加载还可以更快，这时又开始用起了</a:t>
            </a:r>
            <a:r>
              <a:rPr lang="en-US" altLang="zh-CN" dirty="0"/>
              <a:t>SSR</a:t>
            </a:r>
          </a:p>
          <a:p>
            <a:pPr marL="742950" indent="-742950">
              <a:buFont typeface="+mj-lt"/>
              <a:buAutoNum type="arabicPeriod"/>
            </a:pPr>
            <a:r>
              <a:rPr lang="zh-CN" altLang="en-US" dirty="0"/>
              <a:t>开始针对</a:t>
            </a:r>
            <a:r>
              <a:rPr lang="en-US" altLang="zh-CN" dirty="0" err="1"/>
              <a:t>vm</a:t>
            </a:r>
            <a:r>
              <a:rPr lang="zh-CN" altLang="en-US" dirty="0"/>
              <a:t>写起单元测试、</a:t>
            </a:r>
            <a:r>
              <a:rPr lang="en-US" altLang="zh-CN" dirty="0"/>
              <a:t>UI</a:t>
            </a:r>
            <a:r>
              <a:rPr lang="zh-CN" altLang="en-US" dirty="0"/>
              <a:t>测试</a:t>
            </a:r>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397299242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a:latin typeface="微软雅黑" panose="020B0503020204020204" pitchFamily="34" charset="-122"/>
                <a:ea typeface="微软雅黑" panose="020B0503020204020204" pitchFamily="34" charset="-122"/>
                <a:sym typeface="+mn-ea"/>
              </a:rPr>
              <a:t>MVVM</a:t>
            </a:r>
          </a:p>
        </p:txBody>
      </p:sp>
      <p:pic>
        <p:nvPicPr>
          <p:cNvPr id="2" name="图片 1">
            <a:extLst>
              <a:ext uri="{FF2B5EF4-FFF2-40B4-BE49-F238E27FC236}">
                <a16:creationId xmlns:a16="http://schemas.microsoft.com/office/drawing/2014/main" id="{6CA06BA2-F13E-4AF1-9F78-5D88C4C11480}"/>
              </a:ext>
            </a:extLst>
          </p:cNvPr>
          <p:cNvPicPr>
            <a:picLocks noChangeAspect="1"/>
          </p:cNvPicPr>
          <p:nvPr/>
        </p:nvPicPr>
        <p:blipFill>
          <a:blip r:embed="rId2"/>
          <a:stretch>
            <a:fillRect/>
          </a:stretch>
        </p:blipFill>
        <p:spPr>
          <a:xfrm>
            <a:off x="1984653" y="1409525"/>
            <a:ext cx="8222693" cy="4038950"/>
          </a:xfrm>
          <a:prstGeom prst="rect">
            <a:avLst/>
          </a:prstGeom>
        </p:spPr>
      </p:pic>
    </p:spTree>
    <p:extLst>
      <p:ext uri="{BB962C8B-B14F-4D97-AF65-F5344CB8AC3E}">
        <p14:creationId xmlns:p14="http://schemas.microsoft.com/office/powerpoint/2010/main" val="163247129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MVVM</a:t>
            </a:r>
            <a:r>
              <a:rPr lang="zh-CN" altLang="en-US" dirty="0">
                <a:sym typeface="+mn-ea"/>
              </a:rPr>
              <a:t>关键点</a:t>
            </a:r>
            <a:endParaRPr lang="zh-CN" altLang="en-US"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r>
              <a:rPr lang="zh-CN" altLang="en-US" sz="3600" dirty="0"/>
              <a:t>Model-View-ViewModel</a:t>
            </a:r>
          </a:p>
          <a:p>
            <a:r>
              <a:rPr lang="zh-CN" altLang="en-US" sz="3600" dirty="0"/>
              <a:t>当</a:t>
            </a:r>
            <a:r>
              <a:rPr lang="en-US" altLang="zh-CN" sz="3600" dirty="0"/>
              <a:t>View(</a:t>
            </a:r>
            <a:r>
              <a:rPr lang="zh-CN" altLang="en-US" sz="3600" dirty="0"/>
              <a:t>视图层</a:t>
            </a:r>
            <a:r>
              <a:rPr lang="en-US" altLang="zh-CN" sz="3600" dirty="0"/>
              <a:t>)</a:t>
            </a:r>
            <a:r>
              <a:rPr lang="zh-CN" altLang="en-US" sz="3600" dirty="0"/>
              <a:t>变化时，会自动更新到</a:t>
            </a:r>
            <a:r>
              <a:rPr lang="en-US" altLang="zh-CN" sz="3600" dirty="0" err="1"/>
              <a:t>ViewModel</a:t>
            </a:r>
            <a:r>
              <a:rPr lang="en-US" altLang="zh-CN" sz="3600" dirty="0"/>
              <a:t>(</a:t>
            </a:r>
            <a:r>
              <a:rPr lang="zh-CN" altLang="en-US" sz="3600" dirty="0"/>
              <a:t>视图模型</a:t>
            </a:r>
            <a:r>
              <a:rPr lang="en-US" altLang="zh-CN" sz="3600" dirty="0"/>
              <a:t>),</a:t>
            </a:r>
            <a:r>
              <a:rPr lang="zh-CN" altLang="en-US" sz="3600" dirty="0"/>
              <a:t>反之亦然。</a:t>
            </a:r>
            <a:endParaRPr lang="en-US" altLang="zh-CN" sz="3600" dirty="0"/>
          </a:p>
          <a:p>
            <a:r>
              <a:rPr lang="en-US" altLang="zh-CN" sz="3600" dirty="0"/>
              <a:t>View</a:t>
            </a:r>
            <a:r>
              <a:rPr lang="zh-CN" altLang="en-US" sz="3600" dirty="0"/>
              <a:t>和</a:t>
            </a:r>
            <a:r>
              <a:rPr lang="en-US" altLang="zh-CN" sz="3600" dirty="0" err="1"/>
              <a:t>ViewModel</a:t>
            </a:r>
            <a:r>
              <a:rPr lang="zh-CN" altLang="en-US" sz="3600" dirty="0"/>
              <a:t>之间通过双向绑定（</a:t>
            </a:r>
            <a:r>
              <a:rPr lang="en-US" altLang="zh-CN" sz="3600" dirty="0"/>
              <a:t>data-binding</a:t>
            </a:r>
            <a:r>
              <a:rPr lang="zh-CN" altLang="en-US" sz="3600" dirty="0"/>
              <a:t>）建立联系</a:t>
            </a:r>
          </a:p>
          <a:p>
            <a:r>
              <a:rPr lang="zh-CN" altLang="en-US" sz="3600" dirty="0"/>
              <a:t>View持有ViewModel的引用，但是ViewModel没有任何View的信息</a:t>
            </a:r>
          </a:p>
        </p:txBody>
      </p:sp>
    </p:spTree>
    <p:extLst>
      <p:ext uri="{BB962C8B-B14F-4D97-AF65-F5344CB8AC3E}">
        <p14:creationId xmlns:p14="http://schemas.microsoft.com/office/powerpoint/2010/main" val="240623340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MVVM</a:t>
            </a:r>
            <a:r>
              <a:rPr lang="zh-CN" altLang="en-US" dirty="0">
                <a:sym typeface="+mn-ea"/>
              </a:rPr>
              <a:t>优点</a:t>
            </a:r>
            <a:endParaRPr lang="zh-CN" altLang="en-US"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r>
              <a:rPr lang="zh-CN" altLang="en-US" sz="3600" dirty="0"/>
              <a:t>低耦合：分离视图（View）和模型（Model）</a:t>
            </a:r>
          </a:p>
          <a:p>
            <a:r>
              <a:rPr lang="zh-CN" altLang="en-US" sz="3600" dirty="0"/>
              <a:t>可重用性：我们把视图逻辑放在一个ViewModel里面，让很多view重用这段视图逻辑</a:t>
            </a:r>
          </a:p>
          <a:p>
            <a:r>
              <a:rPr lang="zh-CN" altLang="en-US" sz="3600" dirty="0"/>
              <a:t>独立开发：开发人员可以专注于业务逻辑和数据的开发（ViewModel），设计人员可以专注于页面设计</a:t>
            </a:r>
          </a:p>
        </p:txBody>
      </p:sp>
    </p:spTree>
    <p:extLst>
      <p:ext uri="{BB962C8B-B14F-4D97-AF65-F5344CB8AC3E}">
        <p14:creationId xmlns:p14="http://schemas.microsoft.com/office/powerpoint/2010/main" val="19198700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1651</Words>
  <Application>Microsoft Office PowerPoint</Application>
  <PresentationFormat>宽屏</PresentationFormat>
  <Paragraphs>186</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渐进式</vt:lpstr>
      <vt:lpstr>框架</vt:lpstr>
      <vt:lpstr>MVVM</vt:lpstr>
      <vt:lpstr>MVVM关键点</vt:lpstr>
      <vt:lpstr>MVVM优点</vt:lpstr>
      <vt:lpstr>PowerPoint 演示文稿</vt:lpstr>
      <vt:lpstr>Why Vue?</vt:lpstr>
      <vt:lpstr>Web开发中常见的高级功能</vt:lpstr>
      <vt:lpstr>特点</vt:lpstr>
      <vt:lpstr>React</vt:lpstr>
      <vt:lpstr>Angularjs(Angular1)</vt:lpstr>
      <vt:lpstr>Angular(Angular2~)</vt:lpstr>
      <vt:lpstr>Vue兼容性</vt:lpstr>
      <vt:lpstr>PowerPoint 演示文稿</vt:lpstr>
      <vt:lpstr>环境搭建</vt:lpstr>
      <vt:lpstr>Hello World</vt:lpstr>
      <vt:lpstr>Vue实例</vt:lpstr>
      <vt:lpstr>生命周期</vt:lpstr>
      <vt:lpstr>插值绑定</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963838470@qq.com</cp:lastModifiedBy>
  <cp:revision>266</cp:revision>
  <dcterms:created xsi:type="dcterms:W3CDTF">2016-03-31T10:33:00Z</dcterms:created>
  <dcterms:modified xsi:type="dcterms:W3CDTF">2018-05-12T08:56:46Z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