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76" r:id="rId3"/>
    <p:sldId id="297" r:id="rId4"/>
    <p:sldId id="317" r:id="rId5"/>
    <p:sldId id="318" r:id="rId6"/>
    <p:sldId id="319" r:id="rId7"/>
    <p:sldId id="299" r:id="rId8"/>
    <p:sldId id="304" r:id="rId9"/>
    <p:sldId id="327" r:id="rId10"/>
    <p:sldId id="322" r:id="rId11"/>
    <p:sldId id="323" r:id="rId12"/>
    <p:sldId id="309" r:id="rId13"/>
    <p:sldId id="320" r:id="rId14"/>
    <p:sldId id="326" r:id="rId15"/>
    <p:sldId id="321" r:id="rId16"/>
    <p:sldId id="306" r:id="rId17"/>
    <p:sldId id="308" r:id="rId18"/>
    <p:sldId id="324" r:id="rId19"/>
    <p:sldId id="325" r:id="rId20"/>
    <p:sldId id="280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D0D"/>
    <a:srgbClr val="00ABE3"/>
    <a:srgbClr val="428ECE"/>
    <a:srgbClr val="18B0E3"/>
    <a:srgbClr val="08ADE3"/>
    <a:srgbClr val="14B0E3"/>
    <a:srgbClr val="65C2E3"/>
    <a:srgbClr val="19B1E3"/>
    <a:srgbClr val="0EAEE3"/>
    <a:srgbClr val="0DAE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95" autoAdjust="0"/>
    <p:restoredTop sz="91050" autoAdjust="0"/>
  </p:normalViewPr>
  <p:slideViewPr>
    <p:cSldViewPr snapToGrid="0">
      <p:cViewPr>
        <p:scale>
          <a:sx n="100" d="100"/>
          <a:sy n="100" d="100"/>
        </p:scale>
        <p:origin x="111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A9A77-0CE4-4E25-84E3-55E75407559E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1A85F-987C-4966-9EA5-739D5AF144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422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709930" y="414020"/>
            <a:ext cx="10817860" cy="831215"/>
          </a:xfrm>
        </p:spPr>
        <p:txBody>
          <a:bodyPr anchor="b"/>
          <a:lstStyle>
            <a:lvl1pPr algn="l"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输入标题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709930" y="1442720"/>
            <a:ext cx="10817860" cy="5045710"/>
          </a:xfrm>
        </p:spPr>
        <p:txBody>
          <a:bodyPr/>
          <a:lstStyle>
            <a:lvl1pPr marL="342900" indent="-342900" algn="l">
              <a:lnSpc>
                <a:spcPct val="120000"/>
              </a:lnSpc>
              <a:buFont typeface="Wingdings" panose="05000000000000000000" charset="0"/>
              <a:buChar char="Ø"/>
              <a:defRPr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输入正文</a:t>
            </a:r>
          </a:p>
          <a:p>
            <a:endParaRPr lang="en-US" altLang="zh-CN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A5677-1990-4DEF-94A6-269AB3DAB6C5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6C3AE-BC06-43B9-998E-CC8415D264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unoob.com/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六边形 56"/>
          <p:cNvSpPr/>
          <p:nvPr/>
        </p:nvSpPr>
        <p:spPr>
          <a:xfrm rot="5400000">
            <a:off x="3977317" y="5593935"/>
            <a:ext cx="4237367" cy="3616159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六边形 61"/>
          <p:cNvSpPr/>
          <p:nvPr/>
        </p:nvSpPr>
        <p:spPr>
          <a:xfrm rot="5400000" flipH="1">
            <a:off x="2583546" y="7014855"/>
            <a:ext cx="3207864" cy="2737582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六边形 62"/>
          <p:cNvSpPr/>
          <p:nvPr/>
        </p:nvSpPr>
        <p:spPr>
          <a:xfrm rot="5400000" flipH="1">
            <a:off x="3405372" y="5833227"/>
            <a:ext cx="1188193" cy="1014000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六边形 63"/>
          <p:cNvSpPr/>
          <p:nvPr/>
        </p:nvSpPr>
        <p:spPr>
          <a:xfrm rot="5400000" flipH="1">
            <a:off x="8280493" y="5239130"/>
            <a:ext cx="1188193" cy="1014000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六边形 64"/>
          <p:cNvSpPr/>
          <p:nvPr/>
        </p:nvSpPr>
        <p:spPr>
          <a:xfrm rot="5400000" flipH="1">
            <a:off x="8812784" y="6406577"/>
            <a:ext cx="1689837" cy="1442102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六边形 65"/>
          <p:cNvSpPr/>
          <p:nvPr/>
        </p:nvSpPr>
        <p:spPr>
          <a:xfrm rot="5400000" flipH="1">
            <a:off x="9827152" y="6349133"/>
            <a:ext cx="2635986" cy="2249543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六边形 66"/>
          <p:cNvSpPr/>
          <p:nvPr/>
        </p:nvSpPr>
        <p:spPr>
          <a:xfrm rot="5400000" flipH="1">
            <a:off x="1957338" y="6647237"/>
            <a:ext cx="1833900" cy="1565045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六边形 67"/>
          <p:cNvSpPr/>
          <p:nvPr/>
        </p:nvSpPr>
        <p:spPr>
          <a:xfrm rot="5400000" flipH="1">
            <a:off x="-300354" y="5341249"/>
            <a:ext cx="2581335" cy="2202903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六边形 71"/>
          <p:cNvSpPr/>
          <p:nvPr/>
        </p:nvSpPr>
        <p:spPr>
          <a:xfrm rot="5400000" flipH="1">
            <a:off x="8480954" y="6906027"/>
            <a:ext cx="519340" cy="443204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140705" y="1952711"/>
            <a:ext cx="3970960" cy="923330"/>
          </a:xfrm>
          <a:prstGeom prst="rect">
            <a:avLst/>
          </a:prstGeom>
          <a:noFill/>
          <a:effectLst>
            <a:outerShdw blurRad="114300" dist="38100" dir="5460000" algn="tr" rotWithShape="0">
              <a:prstClr val="black">
                <a:alpha val="16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HTML&amp;CSS</a:t>
            </a: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225675" y="2963545"/>
            <a:ext cx="7906385" cy="22225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114300" dist="38100" dir="5460000" algn="tr" rotWithShape="0">
              <a:prstClr val="black">
                <a:alpha val="1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六边形 24"/>
          <p:cNvSpPr/>
          <p:nvPr/>
        </p:nvSpPr>
        <p:spPr>
          <a:xfrm rot="5400000" flipH="1">
            <a:off x="7644409" y="5524526"/>
            <a:ext cx="519344" cy="443208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785100" y="3348528"/>
            <a:ext cx="2214880" cy="579120"/>
          </a:xfrm>
          <a:prstGeom prst="rect">
            <a:avLst/>
          </a:prstGeom>
          <a:noFill/>
          <a:effectLst>
            <a:outerShdw blurRad="114300" dist="38100" dir="5460000" algn="tr" rotWithShape="0">
              <a:prstClr val="black">
                <a:alpha val="1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作者：陈博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72" grpId="0" animBg="1"/>
      <p:bldP spid="4" grpId="0" bldLvl="0" animBg="1"/>
      <p:bldP spid="25" grpId="0" animBg="1"/>
      <p:bldP spid="9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CSS</a:t>
            </a:r>
            <a:r>
              <a:rPr lang="zh-CN" altLang="en-US"/>
              <a:t>选择器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0000" lnSpcReduction="20000"/>
          </a:bodyPr>
          <a:lstStyle/>
          <a:p>
            <a:r>
              <a:rPr lang="zh-CN" altLang="en-US" dirty="0" smtClean="0">
                <a:sym typeface="+mn-ea"/>
              </a:rPr>
              <a:t>.</a:t>
            </a:r>
            <a:r>
              <a:rPr lang="en-US" altLang="zh-CN" dirty="0" smtClean="0">
                <a:sym typeface="+mn-ea"/>
              </a:rPr>
              <a:t>xxx</a:t>
            </a:r>
            <a:r>
              <a:rPr lang="en-US" altLang="zh-CN" dirty="0">
                <a:sym typeface="+mn-ea"/>
              </a:rPr>
              <a:t>	 选择 class="xxx" 的所有元素</a:t>
            </a:r>
          </a:p>
          <a:p>
            <a:r>
              <a:rPr lang="zh-CN" altLang="en-US" dirty="0" smtClean="0">
                <a:sym typeface="+mn-ea"/>
              </a:rPr>
              <a:t>#</a:t>
            </a:r>
            <a:r>
              <a:rPr lang="en-US" altLang="zh-CN" dirty="0" smtClean="0">
                <a:sym typeface="+mn-ea"/>
              </a:rPr>
              <a:t>xxx</a:t>
            </a:r>
            <a:r>
              <a:rPr lang="en-US" altLang="zh-CN" dirty="0">
                <a:sym typeface="+mn-ea"/>
              </a:rPr>
              <a:t>	选择 id="XXX" 的所有元素</a:t>
            </a:r>
          </a:p>
          <a:p>
            <a:r>
              <a:rPr lang="zh-CN" altLang="en-US" dirty="0">
                <a:sym typeface="+mn-ea"/>
              </a:rPr>
              <a:t>*</a:t>
            </a:r>
            <a:r>
              <a:rPr lang="en-US" altLang="zh-CN" dirty="0">
                <a:sym typeface="+mn-ea"/>
              </a:rPr>
              <a:t>	选择所有元素</a:t>
            </a:r>
          </a:p>
          <a:p>
            <a:r>
              <a:rPr lang="en-US" altLang="zh-CN" dirty="0">
                <a:sym typeface="+mn-ea"/>
              </a:rPr>
              <a:t>element	选择所有X 元素</a:t>
            </a:r>
          </a:p>
          <a:p>
            <a:r>
              <a:rPr lang="zh-CN" altLang="en-US" dirty="0"/>
              <a:t>element</a:t>
            </a:r>
            <a:r>
              <a:rPr lang="en-US" altLang="zh-CN" dirty="0"/>
              <a:t>1</a:t>
            </a:r>
            <a:r>
              <a:rPr lang="zh-CN" altLang="en-US" dirty="0"/>
              <a:t>,element</a:t>
            </a:r>
            <a:r>
              <a:rPr lang="en-US" altLang="zh-CN" dirty="0"/>
              <a:t>2 </a:t>
            </a:r>
            <a:r>
              <a:rPr lang="en-US" altLang="zh-CN" dirty="0">
                <a:sym typeface="+mn-ea"/>
              </a:rPr>
              <a:t>选择所有X1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X2 元素</a:t>
            </a:r>
          </a:p>
          <a:p>
            <a:r>
              <a:rPr lang="en-US" altLang="zh-CN" dirty="0">
                <a:sym typeface="+mn-ea"/>
              </a:rPr>
              <a:t>element1 element2 选择X1</a:t>
            </a:r>
            <a:r>
              <a:rPr lang="zh-CN" altLang="en-US" dirty="0">
                <a:sym typeface="+mn-ea"/>
              </a:rPr>
              <a:t>下所有</a:t>
            </a:r>
            <a:r>
              <a:rPr lang="en-US" altLang="zh-CN" dirty="0">
                <a:sym typeface="+mn-ea"/>
              </a:rPr>
              <a:t>X2 元素</a:t>
            </a:r>
          </a:p>
          <a:p>
            <a:r>
              <a:rPr lang="zh-CN" altLang="en-US" dirty="0">
                <a:sym typeface="+mn-ea"/>
              </a:rPr>
              <a:t>:hover 伪类，鼠标移动到容器的样式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CSS</a:t>
            </a:r>
            <a:r>
              <a:rPr lang="zh-CN" altLang="en-US"/>
              <a:t>选择器优先级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0000" lnSpcReduction="20000"/>
          </a:bodyPr>
          <a:lstStyle/>
          <a:p>
            <a:r>
              <a:rPr lang="zh-CN" altLang="en-US" dirty="0">
                <a:sym typeface="+mn-ea"/>
              </a:rPr>
              <a:t>!important的权值为</a:t>
            </a:r>
            <a:r>
              <a:rPr lang="en-US" altLang="zh-CN" dirty="0">
                <a:sym typeface="+mn-ea"/>
              </a:rPr>
              <a:t>			10000</a:t>
            </a:r>
          </a:p>
          <a:p>
            <a:r>
              <a:rPr lang="zh-CN" altLang="en-US" dirty="0">
                <a:sym typeface="+mn-ea"/>
              </a:rPr>
              <a:t>内联样式表的权值为 </a:t>
            </a:r>
            <a:r>
              <a:rPr lang="en-US" altLang="zh-CN" dirty="0">
                <a:sym typeface="+mn-ea"/>
              </a:rPr>
              <a:t>		</a:t>
            </a:r>
            <a:r>
              <a:rPr lang="zh-CN" altLang="en-US" dirty="0">
                <a:sym typeface="+mn-ea"/>
              </a:rPr>
              <a:t>1000</a:t>
            </a:r>
          </a:p>
          <a:p>
            <a:r>
              <a:rPr lang="zh-CN" altLang="en-US" dirty="0">
                <a:sym typeface="+mn-ea"/>
              </a:rPr>
              <a:t>ID 选择器的权值为 </a:t>
            </a:r>
            <a:r>
              <a:rPr lang="en-US" altLang="zh-CN" dirty="0">
                <a:sym typeface="+mn-ea"/>
              </a:rPr>
              <a:t>			</a:t>
            </a:r>
            <a:r>
              <a:rPr lang="zh-CN" altLang="en-US" dirty="0">
                <a:sym typeface="+mn-ea"/>
              </a:rPr>
              <a:t>100</a:t>
            </a:r>
          </a:p>
          <a:p>
            <a:r>
              <a:rPr lang="zh-CN" altLang="en-US" dirty="0">
                <a:sym typeface="+mn-ea"/>
              </a:rPr>
              <a:t>Class 类选择器的权值为 </a:t>
            </a:r>
            <a:r>
              <a:rPr lang="en-US" altLang="zh-CN" dirty="0">
                <a:sym typeface="+mn-ea"/>
              </a:rPr>
              <a:t>		</a:t>
            </a:r>
            <a:r>
              <a:rPr lang="zh-CN" altLang="en-US" dirty="0">
                <a:sym typeface="+mn-ea"/>
              </a:rPr>
              <a:t>10</a:t>
            </a:r>
          </a:p>
          <a:p>
            <a:r>
              <a:rPr lang="zh-CN" altLang="en-US" dirty="0">
                <a:sym typeface="+mn-ea"/>
              </a:rPr>
              <a:t>HTML 标签选择器的权值为 </a:t>
            </a:r>
            <a:r>
              <a:rPr lang="en-US" altLang="zh-CN" dirty="0">
                <a:sym typeface="+mn-ea"/>
              </a:rPr>
              <a:t>	</a:t>
            </a:r>
            <a:r>
              <a:rPr lang="zh-CN" altLang="en-US" dirty="0">
                <a:sym typeface="+mn-ea"/>
              </a:rPr>
              <a:t>1</a:t>
            </a:r>
          </a:p>
          <a:p>
            <a:r>
              <a:rPr lang="zh-CN" altLang="en-US" dirty="0">
                <a:sym typeface="+mn-ea"/>
              </a:rPr>
              <a:t>简单记为限制越大，优先级越大</a:t>
            </a:r>
          </a:p>
          <a:p>
            <a:r>
              <a:rPr lang="zh-CN" altLang="en-US" dirty="0">
                <a:sym typeface="+mn-ea"/>
              </a:rPr>
              <a:t>就近原则：同一级别后写的会覆盖先写的样式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块级元素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块级元素会独占一行，其宽度自动填满其父元素宽度</a:t>
            </a:r>
          </a:p>
          <a:p>
            <a:r>
              <a:rPr lang="zh-CN" altLang="en-US" dirty="0">
                <a:sym typeface="+mn-ea"/>
              </a:rPr>
              <a:t>块级元素可以设置 width, height属性，块级元素即使设置了宽度，仍然是独占一行的</a:t>
            </a:r>
          </a:p>
          <a:p>
            <a:r>
              <a:rPr lang="zh-CN" altLang="en-US" dirty="0">
                <a:sym typeface="+mn-ea"/>
              </a:rPr>
              <a:t>块级元素可以设置margin 和 padding</a:t>
            </a:r>
          </a:p>
          <a:p>
            <a:r>
              <a:rPr lang="en-US" altLang="zh-CN" dirty="0">
                <a:sym typeface="+mn-ea"/>
              </a:rPr>
              <a:t>div,h1~h6,p,table...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行内元素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0000" lnSpcReduction="10000"/>
          </a:bodyPr>
          <a:lstStyle/>
          <a:p>
            <a:r>
              <a:rPr lang="zh-CN" altLang="en-US" dirty="0">
                <a:sym typeface="+mn-ea"/>
              </a:rPr>
              <a:t>行内元素（内联元素）不会独占一行，相邻的行内元素会排列在同一行里，直到一行排不下，才会换行，其宽度随元素的内容而变化</a:t>
            </a:r>
          </a:p>
          <a:p>
            <a:r>
              <a:rPr lang="zh-CN" altLang="en-US" dirty="0">
                <a:sym typeface="+mn-ea"/>
              </a:rPr>
              <a:t>行内元素设置width,  height无效</a:t>
            </a:r>
          </a:p>
          <a:p>
            <a:r>
              <a:rPr lang="zh-CN" altLang="en-US" dirty="0">
                <a:sym typeface="+mn-ea"/>
              </a:rPr>
              <a:t>行内元素的padding、margin水平方向会产生边距效果，但是竖直方向的不会产生边距效果</a:t>
            </a:r>
          </a:p>
          <a:p>
            <a:r>
              <a:rPr lang="en-US" altLang="zh-CN" dirty="0">
                <a:sym typeface="+mn-ea"/>
              </a:rPr>
              <a:t>a,img,span......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元素居中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7500"/>
          </a:bodyPr>
          <a:lstStyle/>
          <a:p>
            <a:r>
              <a:rPr lang="zh-CN" altLang="en-US" dirty="0" smtClean="0">
                <a:sym typeface="+mn-ea"/>
              </a:rPr>
              <a:t>固定宽度块级</a:t>
            </a:r>
            <a:r>
              <a:rPr lang="zh-CN" altLang="en-US" dirty="0" smtClean="0">
                <a:sym typeface="+mn-ea"/>
              </a:rPr>
              <a:t>元素设置</a:t>
            </a:r>
            <a:endParaRPr lang="en-US" altLang="zh-CN" dirty="0" smtClean="0"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 </a:t>
            </a:r>
            <a:r>
              <a:rPr lang="en-US" altLang="zh-CN" dirty="0" smtClean="0">
                <a:sym typeface="+mn-ea"/>
              </a:rPr>
              <a:t>	</a:t>
            </a:r>
            <a:r>
              <a:rPr lang="en-US" altLang="zh-CN" dirty="0" err="1" smtClean="0">
                <a:sym typeface="+mn-ea"/>
              </a:rPr>
              <a:t>margin-left:auto;margin-right:auto</a:t>
            </a:r>
            <a:r>
              <a:rPr lang="en-US" altLang="zh-CN" dirty="0" smtClean="0">
                <a:sym typeface="+mn-ea"/>
              </a:rPr>
              <a:t>;</a:t>
            </a:r>
          </a:p>
          <a:p>
            <a:r>
              <a:rPr lang="zh-CN" altLang="en-US" dirty="0" smtClean="0">
                <a:sym typeface="+mn-ea"/>
              </a:rPr>
              <a:t> 行</a:t>
            </a:r>
            <a:r>
              <a:rPr lang="zh-CN" altLang="en-US" dirty="0">
                <a:sym typeface="+mn-ea"/>
              </a:rPr>
              <a:t>内</a:t>
            </a:r>
            <a:r>
              <a:rPr lang="zh-CN" altLang="en-US" dirty="0" smtClean="0">
                <a:sym typeface="+mn-ea"/>
              </a:rPr>
              <a:t>元素设置父级元素</a:t>
            </a:r>
            <a:r>
              <a:rPr lang="en-US" altLang="zh-CN" dirty="0" err="1" smtClean="0">
                <a:sym typeface="+mn-ea"/>
              </a:rPr>
              <a:t>text-align:center</a:t>
            </a:r>
            <a:r>
              <a:rPr lang="en-US" altLang="zh-CN" dirty="0" smtClean="0">
                <a:sym typeface="+mn-ea"/>
              </a:rPr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852240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绝对定位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position: absolute;</a:t>
            </a:r>
          </a:p>
          <a:p>
            <a:r>
              <a:rPr lang="zh-CN" altLang="en-US" dirty="0">
                <a:sym typeface="+mn-ea"/>
              </a:rPr>
              <a:t>绝对定位的元素的位置相对于最近的已定位祖先元素，若没有则为界面左上方</a:t>
            </a:r>
          </a:p>
          <a:p>
            <a:r>
              <a:rPr lang="en-US" altLang="zh-CN" dirty="0">
                <a:sym typeface="+mn-ea"/>
              </a:rPr>
              <a:t>元素的位置通过 "left", "top", "right" 以及 "bottom" 属性进行规定</a:t>
            </a:r>
          </a:p>
          <a:p>
            <a:r>
              <a:rPr lang="en-US" altLang="zh-CN" dirty="0" err="1" smtClean="0">
                <a:sym typeface="+mn-ea"/>
              </a:rPr>
              <a:t>脱离了文</a:t>
            </a:r>
            <a:r>
              <a:rPr lang="zh-CN" altLang="en-US" dirty="0" smtClean="0">
                <a:sym typeface="+mn-ea"/>
              </a:rPr>
              <a:t>档</a:t>
            </a:r>
            <a:r>
              <a:rPr lang="en-US" altLang="zh-CN" dirty="0" err="1" smtClean="0">
                <a:sym typeface="+mn-ea"/>
              </a:rPr>
              <a:t>流</a:t>
            </a:r>
            <a:r>
              <a:rPr lang="en-US" altLang="zh-CN" dirty="0" err="1">
                <a:sym typeface="+mn-ea"/>
              </a:rPr>
              <a:t>（即在文档中已经不占据位置</a:t>
            </a:r>
            <a:r>
              <a:rPr lang="en-US" altLang="zh-CN" dirty="0">
                <a:sym typeface="+mn-ea"/>
              </a:rPr>
              <a:t>）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一个简单的页面布局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7500"/>
          </a:bodyPr>
          <a:lstStyle/>
          <a:p>
            <a:pPr marL="0" indent="0">
              <a:buNone/>
            </a:pPr>
            <a:r>
              <a:rPr lang="zh-CN" altLang="en-US" dirty="0"/>
              <a:t>    &lt;div class="header"&gt;&lt;/div&gt;</a:t>
            </a:r>
          </a:p>
          <a:p>
            <a:pPr marL="0" indent="0">
              <a:buNone/>
            </a:pPr>
            <a:r>
              <a:rPr lang="zh-CN" altLang="en-US" dirty="0"/>
              <a:t>    &lt;div class="center"&gt;</a:t>
            </a:r>
          </a:p>
          <a:p>
            <a:pPr marL="0" indent="0">
              <a:buNone/>
            </a:pPr>
            <a:r>
              <a:rPr lang="zh-CN" altLang="en-US" dirty="0"/>
              <a:t>        &lt;div class="menu"&gt;&lt;/div&gt;</a:t>
            </a:r>
          </a:p>
          <a:p>
            <a:pPr marL="0" indent="0">
              <a:buNone/>
            </a:pPr>
            <a:r>
              <a:rPr lang="zh-CN" altLang="en-US" dirty="0"/>
              <a:t>        &lt;div class="main"&gt;&lt;/div&gt;</a:t>
            </a:r>
          </a:p>
          <a:p>
            <a:pPr marL="0" indent="0">
              <a:buNone/>
            </a:pPr>
            <a:r>
              <a:rPr lang="zh-CN" altLang="en-US" dirty="0"/>
              <a:t>    &lt;/div&gt;</a:t>
            </a:r>
          </a:p>
          <a:p>
            <a:pPr marL="0" indent="0">
              <a:buNone/>
            </a:pPr>
            <a:r>
              <a:rPr lang="zh-CN" altLang="en-US" dirty="0"/>
              <a:t>    &lt;div class="footer"&gt;&lt;/div&gt;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学习建议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菜</a:t>
            </a:r>
            <a:r>
              <a:rPr lang="zh-CN" altLang="en-US" dirty="0" smtClean="0">
                <a:sym typeface="+mn-ea"/>
              </a:rPr>
              <a:t>鸟驿站（入门级）</a:t>
            </a:r>
            <a:endParaRPr lang="en-US" altLang="zh-CN" dirty="0" smtClean="0">
              <a:sym typeface="+mn-ea"/>
            </a:endParaRPr>
          </a:p>
          <a:p>
            <a:pPr marL="0" indent="0">
              <a:buNone/>
            </a:pPr>
            <a:r>
              <a:rPr lang="en-US" altLang="zh-CN" dirty="0" smtClean="0">
                <a:sym typeface="+mn-ea"/>
              </a:rPr>
              <a:t>	</a:t>
            </a:r>
            <a:r>
              <a:rPr lang="en-US" altLang="zh-CN" dirty="0" smtClean="0">
                <a:sym typeface="+mn-ea"/>
                <a:hlinkClick r:id="rId2"/>
              </a:rPr>
              <a:t>http://www.runoob.com/</a:t>
            </a:r>
            <a:endParaRPr lang="en-US" altLang="zh-CN" dirty="0" smtClean="0">
              <a:sym typeface="+mn-ea"/>
            </a:endParaRPr>
          </a:p>
          <a:p>
            <a:r>
              <a:rPr lang="en-US" altLang="zh-CN" dirty="0"/>
              <a:t>《CSS</a:t>
            </a:r>
            <a:r>
              <a:rPr lang="zh-CN" altLang="en-US" dirty="0"/>
              <a:t>权威指南</a:t>
            </a:r>
            <a:r>
              <a:rPr lang="en-US" altLang="zh-CN" dirty="0" smtClean="0"/>
              <a:t>》(</a:t>
            </a:r>
            <a:r>
              <a:rPr lang="zh-CN" altLang="en-US" dirty="0" smtClean="0"/>
              <a:t>工具书</a:t>
            </a:r>
            <a:r>
              <a:rPr lang="en-US" altLang="zh-CN" dirty="0"/>
              <a:t>)</a:t>
            </a:r>
            <a:r>
              <a:rPr lang="zh-CN" altLang="en-US" dirty="0" smtClean="0"/>
              <a:t>，有选择的去看</a:t>
            </a:r>
            <a:endParaRPr lang="en-US" altLang="zh-CN" dirty="0" smtClean="0">
              <a:sym typeface="+mn-ea"/>
            </a:endParaRPr>
          </a:p>
          <a:p>
            <a:pPr latinLnBrk="1"/>
            <a:r>
              <a:rPr lang="zh-CN" altLang="en-US" dirty="0"/>
              <a:t>读书好，多读书，读</a:t>
            </a:r>
            <a:r>
              <a:rPr lang="zh-CN" altLang="en-US" dirty="0" smtClean="0"/>
              <a:t>好书</a:t>
            </a:r>
            <a:r>
              <a:rPr lang="en-US" altLang="zh-CN" b="1" dirty="0"/>
              <a:t>	</a:t>
            </a:r>
            <a:r>
              <a:rPr lang="en-US" altLang="zh-CN" b="1" dirty="0" smtClean="0"/>
              <a:t>		——</a:t>
            </a:r>
            <a:r>
              <a:rPr lang="zh-CN" altLang="en-US" b="1" dirty="0" smtClean="0"/>
              <a:t>冰心</a:t>
            </a:r>
            <a:endParaRPr lang="zh-CN" altLang="en-US" dirty="0">
              <a:sym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使</a:t>
            </a:r>
            <a:r>
              <a:rPr lang="zh-CN" altLang="en-US" dirty="0" smtClean="0">
                <a:sym typeface="+mn-ea"/>
              </a:rPr>
              <a:t>用</a:t>
            </a:r>
            <a:r>
              <a:rPr lang="en-US" altLang="zh-CN" dirty="0" smtClean="0">
                <a:sym typeface="+mn-ea"/>
              </a:rPr>
              <a:t>html5+css</a:t>
            </a:r>
            <a:r>
              <a:rPr lang="zh-CN" altLang="en-US" dirty="0" smtClean="0">
                <a:sym typeface="+mn-ea"/>
              </a:rPr>
              <a:t>将页面分割成上中下三部分，中间分为左右两部分（考核点：样式与结构分离、命名规范、界面好看有加分）</a:t>
            </a:r>
            <a:endParaRPr lang="en-US" altLang="zh-CN" dirty="0" smtClean="0">
              <a:sym typeface="+mn-ea"/>
            </a:endParaRPr>
          </a:p>
          <a:p>
            <a:r>
              <a:rPr lang="zh-CN" altLang="en-US" dirty="0">
                <a:sym typeface="+mn-ea"/>
              </a:rPr>
              <a:t>提交</a:t>
            </a:r>
            <a:r>
              <a:rPr lang="zh-CN" altLang="en-US" dirty="0" smtClean="0">
                <a:sym typeface="+mn-ea"/>
              </a:rPr>
              <a:t>至</a:t>
            </a:r>
            <a:r>
              <a:rPr lang="en-US" altLang="zh-CN" dirty="0" smtClean="0">
                <a:sym typeface="+mn-ea"/>
              </a:rPr>
              <a:t>SVN</a:t>
            </a:r>
            <a:r>
              <a:rPr lang="zh-CN" altLang="en-US" dirty="0" smtClean="0">
                <a:sym typeface="+mn-ea"/>
              </a:rPr>
              <a:t>个人目录下</a:t>
            </a:r>
            <a:r>
              <a:rPr lang="en-US" altLang="zh-CN" dirty="0" smtClean="0">
                <a:sym typeface="+mn-ea"/>
              </a:rPr>
              <a:t>HTML</a:t>
            </a:r>
            <a:r>
              <a:rPr lang="zh-CN" altLang="en-US" dirty="0" smtClean="0">
                <a:sym typeface="+mn-ea"/>
              </a:rPr>
              <a:t>文件夹</a:t>
            </a:r>
            <a:endParaRPr lang="en-US" altLang="zh-CN" dirty="0" smtClean="0">
              <a:sym typeface="+mn-ea"/>
            </a:endParaRPr>
          </a:p>
          <a:p>
            <a:r>
              <a:rPr lang="zh-CN" altLang="en-US" dirty="0" smtClean="0">
                <a:sym typeface="+mn-ea"/>
              </a:rPr>
              <a:t>星期五交作业（截止至</a:t>
            </a:r>
            <a:r>
              <a:rPr lang="en-US" altLang="zh-CN" dirty="0" smtClean="0">
                <a:sym typeface="+mn-ea"/>
              </a:rPr>
              <a:t>14</a:t>
            </a:r>
            <a:r>
              <a:rPr lang="zh-CN" altLang="en-US" dirty="0" smtClean="0">
                <a:sym typeface="+mn-ea"/>
              </a:rPr>
              <a:t>：</a:t>
            </a:r>
            <a:r>
              <a:rPr lang="en-US" altLang="zh-CN" dirty="0" smtClean="0">
                <a:sym typeface="+mn-ea"/>
              </a:rPr>
              <a:t>00</a:t>
            </a:r>
            <a:r>
              <a:rPr lang="zh-CN" altLang="en-US" dirty="0" smtClean="0">
                <a:sym typeface="+mn-ea"/>
              </a:rPr>
              <a:t>）</a:t>
            </a:r>
            <a:endParaRPr lang="en-US" altLang="zh-CN" dirty="0" smtClean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307784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112" y="942975"/>
            <a:ext cx="886777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34808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4249692" y="1037774"/>
            <a:ext cx="3741644" cy="3360060"/>
          </a:xfrm>
          <a:custGeom>
            <a:avLst/>
            <a:gdLst>
              <a:gd name="connsiteX0" fmla="*/ 949445 w 3191647"/>
              <a:gd name="connsiteY0" fmla="*/ 0 h 2866152"/>
              <a:gd name="connsiteX1" fmla="*/ 2234352 w 3191647"/>
              <a:gd name="connsiteY1" fmla="*/ 0 h 2866152"/>
              <a:gd name="connsiteX2" fmla="*/ 2402131 w 3191647"/>
              <a:gd name="connsiteY2" fmla="*/ 51249 h 2866152"/>
              <a:gd name="connsiteX3" fmla="*/ 2409685 w 3191647"/>
              <a:gd name="connsiteY3" fmla="*/ 57482 h 2866152"/>
              <a:gd name="connsiteX4" fmla="*/ 2430115 w 3191647"/>
              <a:gd name="connsiteY4" fmla="*/ 70005 h 2866152"/>
              <a:gd name="connsiteX5" fmla="*/ 2508940 w 3191647"/>
              <a:gd name="connsiteY5" fmla="*/ 159371 h 2866152"/>
              <a:gd name="connsiteX6" fmla="*/ 3151394 w 3191647"/>
              <a:gd name="connsiteY6" fmla="*/ 1272133 h 2866152"/>
              <a:gd name="connsiteX7" fmla="*/ 3181372 w 3191647"/>
              <a:gd name="connsiteY7" fmla="*/ 1499841 h 2866152"/>
              <a:gd name="connsiteX8" fmla="*/ 3172981 w 3191647"/>
              <a:gd name="connsiteY8" fmla="*/ 1522315 h 2866152"/>
              <a:gd name="connsiteX9" fmla="*/ 3170003 w 3191647"/>
              <a:gd name="connsiteY9" fmla="*/ 1535472 h 2866152"/>
              <a:gd name="connsiteX10" fmla="*/ 3145044 w 3191647"/>
              <a:gd name="connsiteY10" fmla="*/ 1590895 h 2866152"/>
              <a:gd name="connsiteX11" fmla="*/ 2502590 w 3191647"/>
              <a:gd name="connsiteY11" fmla="*/ 2703657 h 2866152"/>
              <a:gd name="connsiteX12" fmla="*/ 2488794 w 3191647"/>
              <a:gd name="connsiteY12" fmla="*/ 2722817 h 2866152"/>
              <a:gd name="connsiteX13" fmla="*/ 2482806 w 3191647"/>
              <a:gd name="connsiteY13" fmla="*/ 2733849 h 2866152"/>
              <a:gd name="connsiteX14" fmla="*/ 2467439 w 3191647"/>
              <a:gd name="connsiteY14" fmla="*/ 2752474 h 2866152"/>
              <a:gd name="connsiteX15" fmla="*/ 2467072 w 3191647"/>
              <a:gd name="connsiteY15" fmla="*/ 2752984 h 2866152"/>
              <a:gd name="connsiteX16" fmla="*/ 2466846 w 3191647"/>
              <a:gd name="connsiteY16" fmla="*/ 2753192 h 2866152"/>
              <a:gd name="connsiteX17" fmla="*/ 2446163 w 3191647"/>
              <a:gd name="connsiteY17" fmla="*/ 2778260 h 2866152"/>
              <a:gd name="connsiteX18" fmla="*/ 2233973 w 3191647"/>
              <a:gd name="connsiteY18" fmla="*/ 2866152 h 2866152"/>
              <a:gd name="connsiteX19" fmla="*/ 949066 w 3191647"/>
              <a:gd name="connsiteY19" fmla="*/ 2866152 h 2866152"/>
              <a:gd name="connsiteX20" fmla="*/ 700233 w 3191647"/>
              <a:gd name="connsiteY20" fmla="*/ 2733849 h 2866152"/>
              <a:gd name="connsiteX21" fmla="*/ 689623 w 3191647"/>
              <a:gd name="connsiteY21" fmla="*/ 2714300 h 2866152"/>
              <a:gd name="connsiteX22" fmla="*/ 681960 w 3191647"/>
              <a:gd name="connsiteY22" fmla="*/ 2703658 h 2866152"/>
              <a:gd name="connsiteX23" fmla="*/ 39506 w 3191647"/>
              <a:gd name="connsiteY23" fmla="*/ 1590896 h 2866152"/>
              <a:gd name="connsiteX24" fmla="*/ 1526 w 3191647"/>
              <a:gd name="connsiteY24" fmla="*/ 1477948 h 2866152"/>
              <a:gd name="connsiteX25" fmla="*/ 720 w 3191647"/>
              <a:gd name="connsiteY25" fmla="*/ 1447354 h 2866152"/>
              <a:gd name="connsiteX26" fmla="*/ 0 w 3191647"/>
              <a:gd name="connsiteY26" fmla="*/ 1443059 h 2866152"/>
              <a:gd name="connsiteX27" fmla="*/ 303 w 3191647"/>
              <a:gd name="connsiteY27" fmla="*/ 1431516 h 2866152"/>
              <a:gd name="connsiteX28" fmla="*/ 0 w 3191647"/>
              <a:gd name="connsiteY28" fmla="*/ 1419970 h 2866152"/>
              <a:gd name="connsiteX29" fmla="*/ 720 w 3191647"/>
              <a:gd name="connsiteY29" fmla="*/ 1415675 h 2866152"/>
              <a:gd name="connsiteX30" fmla="*/ 1526 w 3191647"/>
              <a:gd name="connsiteY30" fmla="*/ 1385081 h 2866152"/>
              <a:gd name="connsiteX31" fmla="*/ 39506 w 3191647"/>
              <a:gd name="connsiteY31" fmla="*/ 1272134 h 2866152"/>
              <a:gd name="connsiteX32" fmla="*/ 681960 w 3191647"/>
              <a:gd name="connsiteY32" fmla="*/ 159372 h 2866152"/>
              <a:gd name="connsiteX33" fmla="*/ 698045 w 3191647"/>
              <a:gd name="connsiteY33" fmla="*/ 137034 h 2866152"/>
              <a:gd name="connsiteX34" fmla="*/ 700612 w 3191647"/>
              <a:gd name="connsiteY34" fmla="*/ 132303 h 2866152"/>
              <a:gd name="connsiteX35" fmla="*/ 707202 w 3191647"/>
              <a:gd name="connsiteY35" fmla="*/ 124316 h 2866152"/>
              <a:gd name="connsiteX36" fmla="*/ 717478 w 3191647"/>
              <a:gd name="connsiteY36" fmla="*/ 110046 h 2866152"/>
              <a:gd name="connsiteX37" fmla="*/ 723796 w 3191647"/>
              <a:gd name="connsiteY37" fmla="*/ 104204 h 2866152"/>
              <a:gd name="connsiteX38" fmla="*/ 737255 w 3191647"/>
              <a:gd name="connsiteY38" fmla="*/ 87892 h 2866152"/>
              <a:gd name="connsiteX39" fmla="*/ 949445 w 3191647"/>
              <a:gd name="connsiteY39" fmla="*/ 0 h 286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191647" h="2866152">
                <a:moveTo>
                  <a:pt x="949445" y="0"/>
                </a:moveTo>
                <a:lnTo>
                  <a:pt x="2234352" y="0"/>
                </a:lnTo>
                <a:cubicBezTo>
                  <a:pt x="2296501" y="0"/>
                  <a:pt x="2354237" y="18893"/>
                  <a:pt x="2402131" y="51249"/>
                </a:cubicBezTo>
                <a:lnTo>
                  <a:pt x="2409685" y="57482"/>
                </a:lnTo>
                <a:lnTo>
                  <a:pt x="2430115" y="70005"/>
                </a:lnTo>
                <a:cubicBezTo>
                  <a:pt x="2461216" y="93504"/>
                  <a:pt x="2488224" y="123489"/>
                  <a:pt x="2508940" y="159371"/>
                </a:cubicBezTo>
                <a:lnTo>
                  <a:pt x="3151394" y="1272133"/>
                </a:lnTo>
                <a:cubicBezTo>
                  <a:pt x="3192826" y="1343897"/>
                  <a:pt x="3201249" y="1425660"/>
                  <a:pt x="3181372" y="1499841"/>
                </a:cubicBezTo>
                <a:lnTo>
                  <a:pt x="3172981" y="1522315"/>
                </a:lnTo>
                <a:lnTo>
                  <a:pt x="3170003" y="1535472"/>
                </a:lnTo>
                <a:cubicBezTo>
                  <a:pt x="3163697" y="1554388"/>
                  <a:pt x="3155402" y="1572954"/>
                  <a:pt x="3145044" y="1590895"/>
                </a:cubicBezTo>
                <a:lnTo>
                  <a:pt x="2502590" y="2703657"/>
                </a:lnTo>
                <a:lnTo>
                  <a:pt x="2488794" y="2722817"/>
                </a:lnTo>
                <a:lnTo>
                  <a:pt x="2482806" y="2733849"/>
                </a:lnTo>
                <a:lnTo>
                  <a:pt x="2467439" y="2752474"/>
                </a:lnTo>
                <a:lnTo>
                  <a:pt x="2467072" y="2752984"/>
                </a:lnTo>
                <a:lnTo>
                  <a:pt x="2466846" y="2753192"/>
                </a:lnTo>
                <a:lnTo>
                  <a:pt x="2446163" y="2778260"/>
                </a:lnTo>
                <a:cubicBezTo>
                  <a:pt x="2391859" y="2832565"/>
                  <a:pt x="2316839" y="2866152"/>
                  <a:pt x="2233973" y="2866152"/>
                </a:cubicBezTo>
                <a:lnTo>
                  <a:pt x="949066" y="2866152"/>
                </a:lnTo>
                <a:cubicBezTo>
                  <a:pt x="845484" y="2866152"/>
                  <a:pt x="754160" y="2813671"/>
                  <a:pt x="700233" y="2733849"/>
                </a:cubicBezTo>
                <a:lnTo>
                  <a:pt x="689623" y="2714300"/>
                </a:lnTo>
                <a:lnTo>
                  <a:pt x="681960" y="2703658"/>
                </a:lnTo>
                <a:lnTo>
                  <a:pt x="39506" y="1590896"/>
                </a:lnTo>
                <a:cubicBezTo>
                  <a:pt x="18789" y="1555014"/>
                  <a:pt x="6326" y="1516632"/>
                  <a:pt x="1526" y="1477948"/>
                </a:cubicBezTo>
                <a:lnTo>
                  <a:pt x="720" y="1447354"/>
                </a:lnTo>
                <a:lnTo>
                  <a:pt x="0" y="1443059"/>
                </a:lnTo>
                <a:lnTo>
                  <a:pt x="303" y="1431516"/>
                </a:lnTo>
                <a:lnTo>
                  <a:pt x="0" y="1419970"/>
                </a:lnTo>
                <a:lnTo>
                  <a:pt x="720" y="1415675"/>
                </a:lnTo>
                <a:lnTo>
                  <a:pt x="1526" y="1385081"/>
                </a:lnTo>
                <a:cubicBezTo>
                  <a:pt x="6326" y="1346398"/>
                  <a:pt x="18789" y="1308016"/>
                  <a:pt x="39506" y="1272134"/>
                </a:cubicBezTo>
                <a:lnTo>
                  <a:pt x="681960" y="159372"/>
                </a:lnTo>
                <a:lnTo>
                  <a:pt x="698045" y="137034"/>
                </a:lnTo>
                <a:lnTo>
                  <a:pt x="700612" y="132303"/>
                </a:lnTo>
                <a:lnTo>
                  <a:pt x="707202" y="124316"/>
                </a:lnTo>
                <a:lnTo>
                  <a:pt x="717478" y="110046"/>
                </a:lnTo>
                <a:lnTo>
                  <a:pt x="723796" y="104204"/>
                </a:lnTo>
                <a:lnTo>
                  <a:pt x="737255" y="87892"/>
                </a:lnTo>
                <a:cubicBezTo>
                  <a:pt x="791559" y="33588"/>
                  <a:pt x="866580" y="0"/>
                  <a:pt x="949445" y="0"/>
                </a:cubicBezTo>
                <a:close/>
              </a:path>
            </a:pathLst>
          </a:custGeom>
          <a:noFill/>
          <a:ln w="25400">
            <a:solidFill>
              <a:schemeClr val="bg1">
                <a:alpha val="22000"/>
              </a:schemeClr>
            </a:solidFill>
          </a:ln>
          <a:effectLst>
            <a:outerShdw blurRad="571500" dist="342900" dir="228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706286" y="1267811"/>
            <a:ext cx="2828456" cy="2719993"/>
            <a:chOff x="4706287" y="1267811"/>
            <a:chExt cx="2828456" cy="2719993"/>
          </a:xfrm>
        </p:grpSpPr>
        <p:sp>
          <p:nvSpPr>
            <p:cNvPr id="3" name="任意多边形 2"/>
            <p:cNvSpPr/>
            <p:nvPr/>
          </p:nvSpPr>
          <p:spPr>
            <a:xfrm>
              <a:off x="4706287" y="1447803"/>
              <a:ext cx="2828456" cy="2540001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gradFill>
              <a:gsLst>
                <a:gs pos="0">
                  <a:srgbClr val="E5E5E5"/>
                </a:gs>
                <a:gs pos="100000">
                  <a:srgbClr val="FEFEFE"/>
                </a:gs>
              </a:gsLst>
              <a:lin ang="5400000" scaled="1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464726" y="1267811"/>
              <a:ext cx="1311578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3800" dirty="0" smtClean="0">
                  <a:solidFill>
                    <a:srgbClr val="18B0E3"/>
                  </a:solidFill>
                  <a:latin typeface="Agency FB" panose="020B0503020202020204" pitchFamily="34" charset="0"/>
                </a:rPr>
                <a:t>01</a:t>
              </a:r>
              <a:endParaRPr lang="zh-CN" altLang="en-US" sz="13800" dirty="0">
                <a:solidFill>
                  <a:srgbClr val="18B0E3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379480" y="3195033"/>
              <a:ext cx="15492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18B0E3"/>
                  </a:solidFill>
                  <a:latin typeface="Segoe UI Semilight" panose="020B0402040204020203" pitchFamily="34" charset="0"/>
                  <a:ea typeface="Kozuka Gothic Pro L" panose="020B0200000000000000" pitchFamily="34" charset="-128"/>
                  <a:cs typeface="Segoe UI Semilight" panose="020B0402040204020203" pitchFamily="34" charset="0"/>
                </a:rPr>
                <a:t>Part One</a:t>
              </a:r>
              <a:endParaRPr lang="zh-CN" altLang="en-US" sz="2800" b="1" dirty="0">
                <a:solidFill>
                  <a:srgbClr val="18B0E3"/>
                </a:solidFill>
                <a:latin typeface="Segoe UI Semilight" panose="020B0402040204020203" pitchFamily="34" charset="0"/>
                <a:ea typeface="Kozuka Gothic Pro L" panose="020B0200000000000000" pitchFamily="34" charset="-128"/>
                <a:cs typeface="Segoe UI Semilight" panose="020B0402040204020203" pitchFamily="34" charset="0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4250055" y="4807585"/>
            <a:ext cx="3903345" cy="706755"/>
          </a:xfrm>
          <a:prstGeom prst="rect">
            <a:avLst/>
          </a:prstGeom>
          <a:noFill/>
          <a:effectLst>
            <a:outerShdw blurRad="63500" dist="38100" dir="5400000" algn="t" rotWithShape="0">
              <a:prstClr val="black">
                <a:alpha val="27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Corbel" panose="020B0503020204020204" charset="0"/>
                <a:ea typeface="方正正纤黑简体" panose="02000000000000000000" pitchFamily="2" charset="-122"/>
              </a:rPr>
              <a:t>What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3951824" y="2521036"/>
            <a:ext cx="4754880" cy="1310640"/>
          </a:xfrm>
          <a:prstGeom prst="rect">
            <a:avLst/>
          </a:prstGeom>
          <a:noFill/>
          <a:effectLst>
            <a:outerShdw blurRad="114300" dist="38100" dir="5460000" algn="tr" rotWithShape="0">
              <a:prstClr val="black">
                <a:alpha val="1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8000" dirty="0" smtClean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谢谢大家</a:t>
            </a:r>
            <a:r>
              <a:rPr lang="en-US" altLang="zh-CN" sz="8000" dirty="0" smtClean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!</a:t>
            </a:r>
          </a:p>
        </p:txBody>
      </p:sp>
      <p:sp>
        <p:nvSpPr>
          <p:cNvPr id="27" name="六边形 26"/>
          <p:cNvSpPr/>
          <p:nvPr/>
        </p:nvSpPr>
        <p:spPr>
          <a:xfrm rot="5400000">
            <a:off x="3977317" y="5593935"/>
            <a:ext cx="4237367" cy="3616159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六边形 27"/>
          <p:cNvSpPr/>
          <p:nvPr/>
        </p:nvSpPr>
        <p:spPr>
          <a:xfrm rot="5400000" flipH="1">
            <a:off x="2583546" y="7014855"/>
            <a:ext cx="3207864" cy="2737582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六边形 28"/>
          <p:cNvSpPr/>
          <p:nvPr/>
        </p:nvSpPr>
        <p:spPr>
          <a:xfrm rot="5400000" flipH="1">
            <a:off x="3405372" y="5833227"/>
            <a:ext cx="1188193" cy="1014000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六边形 29"/>
          <p:cNvSpPr/>
          <p:nvPr/>
        </p:nvSpPr>
        <p:spPr>
          <a:xfrm rot="5400000" flipH="1">
            <a:off x="8280493" y="5239130"/>
            <a:ext cx="1188193" cy="1014000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六边形 30"/>
          <p:cNvSpPr/>
          <p:nvPr/>
        </p:nvSpPr>
        <p:spPr>
          <a:xfrm rot="5400000" flipH="1">
            <a:off x="8812784" y="6406577"/>
            <a:ext cx="1689837" cy="1442102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六边形 31"/>
          <p:cNvSpPr/>
          <p:nvPr/>
        </p:nvSpPr>
        <p:spPr>
          <a:xfrm rot="5400000" flipH="1">
            <a:off x="9827152" y="6349133"/>
            <a:ext cx="2635986" cy="2249543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六边形 32"/>
          <p:cNvSpPr/>
          <p:nvPr/>
        </p:nvSpPr>
        <p:spPr>
          <a:xfrm rot="5400000" flipH="1">
            <a:off x="1957338" y="6647237"/>
            <a:ext cx="1833900" cy="1565045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六边形 33"/>
          <p:cNvSpPr/>
          <p:nvPr/>
        </p:nvSpPr>
        <p:spPr>
          <a:xfrm rot="5400000" flipH="1">
            <a:off x="-300354" y="5341249"/>
            <a:ext cx="2581335" cy="2202903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六边形 34"/>
          <p:cNvSpPr/>
          <p:nvPr/>
        </p:nvSpPr>
        <p:spPr>
          <a:xfrm rot="5400000" flipH="1">
            <a:off x="8480954" y="6906027"/>
            <a:ext cx="519340" cy="443204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六边形 35"/>
          <p:cNvSpPr/>
          <p:nvPr/>
        </p:nvSpPr>
        <p:spPr>
          <a:xfrm rot="5400000" flipH="1">
            <a:off x="7644409" y="5524526"/>
            <a:ext cx="519344" cy="443208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什么是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HTML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超文本标记语言 (Hyper Text Markup Language)</a:t>
            </a:r>
          </a:p>
          <a:p>
            <a:pPr>
              <a:lnSpc>
                <a:spcPct val="130000"/>
              </a:lnSpc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HTML不是一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种编程语言，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而是一种标记语言</a:t>
            </a:r>
          </a:p>
          <a:p>
            <a:pPr>
              <a:lnSpc>
                <a:spcPct val="130000"/>
              </a:lnSpc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 浏览器的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作用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是读取 HTML 文档，并以网页的形式显示出它们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HTML标签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 使用标记标签来描述网页</a:t>
            </a:r>
          </a:p>
          <a:p>
            <a:pPr>
              <a:lnSpc>
                <a:spcPct val="130000"/>
              </a:lnSpc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 标签是由尖括号包围的关键词，比如 &lt;html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什么是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CSS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？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层叠样式表 (Cascading Style Sheets)</a:t>
            </a:r>
          </a:p>
          <a:p>
            <a:pPr>
              <a:lnSpc>
                <a:spcPct val="130000"/>
              </a:lnSpc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样式定义如何显示 HTML 元素 </a:t>
            </a:r>
          </a:p>
          <a:p>
            <a:pPr>
              <a:lnSpc>
                <a:spcPct val="130000"/>
              </a:lnSpc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外部样式表通常存储在 CSS 文件中，可以极大提高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工作效率，例如网页字体样式、颜色无需每次定义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HTML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CSS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的关系？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7500" lnSpcReduction="10000"/>
          </a:bodyPr>
          <a:lstStyle/>
          <a:p>
            <a:pPr>
              <a:lnSpc>
                <a:spcPct val="130000"/>
              </a:lnSpc>
            </a:pPr>
            <a:r>
              <a:rPr lang="en-US" altLang="zh-CN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html是标记，是把文字，图片等内容放在html标记中让浏览器去解释，并把内容显示在浏览器中，供用户阅读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30000"/>
              </a:lnSpc>
            </a:pPr>
            <a:r>
              <a:rPr lang="en-US" altLang="zh-CN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css给html标记添加各种样式，用来告诉浏览器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</a:t>
            </a:r>
            <a:r>
              <a:rPr lang="en-US" altLang="zh-CN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该如何显示这些标记里面的内容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就像是一个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毛坯房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，只是一间空的房子；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就像是装修，配置一些家具、电器、装饰物。</a:t>
            </a:r>
          </a:p>
          <a:p>
            <a:pPr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4249692" y="1037774"/>
            <a:ext cx="3741644" cy="3360060"/>
          </a:xfrm>
          <a:custGeom>
            <a:avLst/>
            <a:gdLst>
              <a:gd name="connsiteX0" fmla="*/ 949445 w 3191647"/>
              <a:gd name="connsiteY0" fmla="*/ 0 h 2866152"/>
              <a:gd name="connsiteX1" fmla="*/ 2234352 w 3191647"/>
              <a:gd name="connsiteY1" fmla="*/ 0 h 2866152"/>
              <a:gd name="connsiteX2" fmla="*/ 2402131 w 3191647"/>
              <a:gd name="connsiteY2" fmla="*/ 51249 h 2866152"/>
              <a:gd name="connsiteX3" fmla="*/ 2409685 w 3191647"/>
              <a:gd name="connsiteY3" fmla="*/ 57482 h 2866152"/>
              <a:gd name="connsiteX4" fmla="*/ 2430115 w 3191647"/>
              <a:gd name="connsiteY4" fmla="*/ 70005 h 2866152"/>
              <a:gd name="connsiteX5" fmla="*/ 2508940 w 3191647"/>
              <a:gd name="connsiteY5" fmla="*/ 159371 h 2866152"/>
              <a:gd name="connsiteX6" fmla="*/ 3151394 w 3191647"/>
              <a:gd name="connsiteY6" fmla="*/ 1272133 h 2866152"/>
              <a:gd name="connsiteX7" fmla="*/ 3181372 w 3191647"/>
              <a:gd name="connsiteY7" fmla="*/ 1499841 h 2866152"/>
              <a:gd name="connsiteX8" fmla="*/ 3172981 w 3191647"/>
              <a:gd name="connsiteY8" fmla="*/ 1522315 h 2866152"/>
              <a:gd name="connsiteX9" fmla="*/ 3170003 w 3191647"/>
              <a:gd name="connsiteY9" fmla="*/ 1535472 h 2866152"/>
              <a:gd name="connsiteX10" fmla="*/ 3145044 w 3191647"/>
              <a:gd name="connsiteY10" fmla="*/ 1590895 h 2866152"/>
              <a:gd name="connsiteX11" fmla="*/ 2502590 w 3191647"/>
              <a:gd name="connsiteY11" fmla="*/ 2703657 h 2866152"/>
              <a:gd name="connsiteX12" fmla="*/ 2488794 w 3191647"/>
              <a:gd name="connsiteY12" fmla="*/ 2722817 h 2866152"/>
              <a:gd name="connsiteX13" fmla="*/ 2482806 w 3191647"/>
              <a:gd name="connsiteY13" fmla="*/ 2733849 h 2866152"/>
              <a:gd name="connsiteX14" fmla="*/ 2467439 w 3191647"/>
              <a:gd name="connsiteY14" fmla="*/ 2752474 h 2866152"/>
              <a:gd name="connsiteX15" fmla="*/ 2467072 w 3191647"/>
              <a:gd name="connsiteY15" fmla="*/ 2752984 h 2866152"/>
              <a:gd name="connsiteX16" fmla="*/ 2466846 w 3191647"/>
              <a:gd name="connsiteY16" fmla="*/ 2753192 h 2866152"/>
              <a:gd name="connsiteX17" fmla="*/ 2446163 w 3191647"/>
              <a:gd name="connsiteY17" fmla="*/ 2778260 h 2866152"/>
              <a:gd name="connsiteX18" fmla="*/ 2233973 w 3191647"/>
              <a:gd name="connsiteY18" fmla="*/ 2866152 h 2866152"/>
              <a:gd name="connsiteX19" fmla="*/ 949066 w 3191647"/>
              <a:gd name="connsiteY19" fmla="*/ 2866152 h 2866152"/>
              <a:gd name="connsiteX20" fmla="*/ 700233 w 3191647"/>
              <a:gd name="connsiteY20" fmla="*/ 2733849 h 2866152"/>
              <a:gd name="connsiteX21" fmla="*/ 689623 w 3191647"/>
              <a:gd name="connsiteY21" fmla="*/ 2714300 h 2866152"/>
              <a:gd name="connsiteX22" fmla="*/ 681960 w 3191647"/>
              <a:gd name="connsiteY22" fmla="*/ 2703658 h 2866152"/>
              <a:gd name="connsiteX23" fmla="*/ 39506 w 3191647"/>
              <a:gd name="connsiteY23" fmla="*/ 1590896 h 2866152"/>
              <a:gd name="connsiteX24" fmla="*/ 1526 w 3191647"/>
              <a:gd name="connsiteY24" fmla="*/ 1477948 h 2866152"/>
              <a:gd name="connsiteX25" fmla="*/ 720 w 3191647"/>
              <a:gd name="connsiteY25" fmla="*/ 1447354 h 2866152"/>
              <a:gd name="connsiteX26" fmla="*/ 0 w 3191647"/>
              <a:gd name="connsiteY26" fmla="*/ 1443059 h 2866152"/>
              <a:gd name="connsiteX27" fmla="*/ 303 w 3191647"/>
              <a:gd name="connsiteY27" fmla="*/ 1431516 h 2866152"/>
              <a:gd name="connsiteX28" fmla="*/ 0 w 3191647"/>
              <a:gd name="connsiteY28" fmla="*/ 1419970 h 2866152"/>
              <a:gd name="connsiteX29" fmla="*/ 720 w 3191647"/>
              <a:gd name="connsiteY29" fmla="*/ 1415675 h 2866152"/>
              <a:gd name="connsiteX30" fmla="*/ 1526 w 3191647"/>
              <a:gd name="connsiteY30" fmla="*/ 1385081 h 2866152"/>
              <a:gd name="connsiteX31" fmla="*/ 39506 w 3191647"/>
              <a:gd name="connsiteY31" fmla="*/ 1272134 h 2866152"/>
              <a:gd name="connsiteX32" fmla="*/ 681960 w 3191647"/>
              <a:gd name="connsiteY32" fmla="*/ 159372 h 2866152"/>
              <a:gd name="connsiteX33" fmla="*/ 698045 w 3191647"/>
              <a:gd name="connsiteY33" fmla="*/ 137034 h 2866152"/>
              <a:gd name="connsiteX34" fmla="*/ 700612 w 3191647"/>
              <a:gd name="connsiteY34" fmla="*/ 132303 h 2866152"/>
              <a:gd name="connsiteX35" fmla="*/ 707202 w 3191647"/>
              <a:gd name="connsiteY35" fmla="*/ 124316 h 2866152"/>
              <a:gd name="connsiteX36" fmla="*/ 717478 w 3191647"/>
              <a:gd name="connsiteY36" fmla="*/ 110046 h 2866152"/>
              <a:gd name="connsiteX37" fmla="*/ 723796 w 3191647"/>
              <a:gd name="connsiteY37" fmla="*/ 104204 h 2866152"/>
              <a:gd name="connsiteX38" fmla="*/ 737255 w 3191647"/>
              <a:gd name="connsiteY38" fmla="*/ 87892 h 2866152"/>
              <a:gd name="connsiteX39" fmla="*/ 949445 w 3191647"/>
              <a:gd name="connsiteY39" fmla="*/ 0 h 286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191647" h="2866152">
                <a:moveTo>
                  <a:pt x="949445" y="0"/>
                </a:moveTo>
                <a:lnTo>
                  <a:pt x="2234352" y="0"/>
                </a:lnTo>
                <a:cubicBezTo>
                  <a:pt x="2296501" y="0"/>
                  <a:pt x="2354237" y="18893"/>
                  <a:pt x="2402131" y="51249"/>
                </a:cubicBezTo>
                <a:lnTo>
                  <a:pt x="2409685" y="57482"/>
                </a:lnTo>
                <a:lnTo>
                  <a:pt x="2430115" y="70005"/>
                </a:lnTo>
                <a:cubicBezTo>
                  <a:pt x="2461216" y="93504"/>
                  <a:pt x="2488224" y="123489"/>
                  <a:pt x="2508940" y="159371"/>
                </a:cubicBezTo>
                <a:lnTo>
                  <a:pt x="3151394" y="1272133"/>
                </a:lnTo>
                <a:cubicBezTo>
                  <a:pt x="3192826" y="1343897"/>
                  <a:pt x="3201249" y="1425660"/>
                  <a:pt x="3181372" y="1499841"/>
                </a:cubicBezTo>
                <a:lnTo>
                  <a:pt x="3172981" y="1522315"/>
                </a:lnTo>
                <a:lnTo>
                  <a:pt x="3170003" y="1535472"/>
                </a:lnTo>
                <a:cubicBezTo>
                  <a:pt x="3163697" y="1554388"/>
                  <a:pt x="3155402" y="1572954"/>
                  <a:pt x="3145044" y="1590895"/>
                </a:cubicBezTo>
                <a:lnTo>
                  <a:pt x="2502590" y="2703657"/>
                </a:lnTo>
                <a:lnTo>
                  <a:pt x="2488794" y="2722817"/>
                </a:lnTo>
                <a:lnTo>
                  <a:pt x="2482806" y="2733849"/>
                </a:lnTo>
                <a:lnTo>
                  <a:pt x="2467439" y="2752474"/>
                </a:lnTo>
                <a:lnTo>
                  <a:pt x="2467072" y="2752984"/>
                </a:lnTo>
                <a:lnTo>
                  <a:pt x="2466846" y="2753192"/>
                </a:lnTo>
                <a:lnTo>
                  <a:pt x="2446163" y="2778260"/>
                </a:lnTo>
                <a:cubicBezTo>
                  <a:pt x="2391859" y="2832565"/>
                  <a:pt x="2316839" y="2866152"/>
                  <a:pt x="2233973" y="2866152"/>
                </a:cubicBezTo>
                <a:lnTo>
                  <a:pt x="949066" y="2866152"/>
                </a:lnTo>
                <a:cubicBezTo>
                  <a:pt x="845484" y="2866152"/>
                  <a:pt x="754160" y="2813671"/>
                  <a:pt x="700233" y="2733849"/>
                </a:cubicBezTo>
                <a:lnTo>
                  <a:pt x="689623" y="2714300"/>
                </a:lnTo>
                <a:lnTo>
                  <a:pt x="681960" y="2703658"/>
                </a:lnTo>
                <a:lnTo>
                  <a:pt x="39506" y="1590896"/>
                </a:lnTo>
                <a:cubicBezTo>
                  <a:pt x="18789" y="1555014"/>
                  <a:pt x="6326" y="1516632"/>
                  <a:pt x="1526" y="1477948"/>
                </a:cubicBezTo>
                <a:lnTo>
                  <a:pt x="720" y="1447354"/>
                </a:lnTo>
                <a:lnTo>
                  <a:pt x="0" y="1443059"/>
                </a:lnTo>
                <a:lnTo>
                  <a:pt x="303" y="1431516"/>
                </a:lnTo>
                <a:lnTo>
                  <a:pt x="0" y="1419970"/>
                </a:lnTo>
                <a:lnTo>
                  <a:pt x="720" y="1415675"/>
                </a:lnTo>
                <a:lnTo>
                  <a:pt x="1526" y="1385081"/>
                </a:lnTo>
                <a:cubicBezTo>
                  <a:pt x="6326" y="1346398"/>
                  <a:pt x="18789" y="1308016"/>
                  <a:pt x="39506" y="1272134"/>
                </a:cubicBezTo>
                <a:lnTo>
                  <a:pt x="681960" y="159372"/>
                </a:lnTo>
                <a:lnTo>
                  <a:pt x="698045" y="137034"/>
                </a:lnTo>
                <a:lnTo>
                  <a:pt x="700612" y="132303"/>
                </a:lnTo>
                <a:lnTo>
                  <a:pt x="707202" y="124316"/>
                </a:lnTo>
                <a:lnTo>
                  <a:pt x="717478" y="110046"/>
                </a:lnTo>
                <a:lnTo>
                  <a:pt x="723796" y="104204"/>
                </a:lnTo>
                <a:lnTo>
                  <a:pt x="737255" y="87892"/>
                </a:lnTo>
                <a:cubicBezTo>
                  <a:pt x="791559" y="33588"/>
                  <a:pt x="866580" y="0"/>
                  <a:pt x="949445" y="0"/>
                </a:cubicBezTo>
                <a:close/>
              </a:path>
            </a:pathLst>
          </a:custGeom>
          <a:noFill/>
          <a:ln w="25400">
            <a:solidFill>
              <a:schemeClr val="bg1">
                <a:alpha val="22000"/>
              </a:schemeClr>
            </a:solidFill>
          </a:ln>
          <a:effectLst>
            <a:outerShdw blurRad="571500" dist="342900" dir="228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706286" y="1267811"/>
            <a:ext cx="2831079" cy="2719993"/>
            <a:chOff x="4706287" y="1267811"/>
            <a:chExt cx="2831079" cy="2719993"/>
          </a:xfrm>
        </p:grpSpPr>
        <p:sp>
          <p:nvSpPr>
            <p:cNvPr id="3" name="任意多边形 2"/>
            <p:cNvSpPr/>
            <p:nvPr/>
          </p:nvSpPr>
          <p:spPr>
            <a:xfrm>
              <a:off x="4706287" y="1447803"/>
              <a:ext cx="2828456" cy="2540001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gradFill>
              <a:gsLst>
                <a:gs pos="0">
                  <a:srgbClr val="E5E5E5"/>
                </a:gs>
                <a:gs pos="100000">
                  <a:srgbClr val="FEFEFE"/>
                </a:gs>
              </a:gsLst>
              <a:lin ang="5400000" scaled="1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464726" y="1267811"/>
              <a:ext cx="2072640" cy="2352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3800" dirty="0" smtClean="0">
                  <a:solidFill>
                    <a:srgbClr val="18B0E3"/>
                  </a:solidFill>
                  <a:latin typeface="Agency FB" panose="020B0503020202020204" pitchFamily="34" charset="0"/>
                </a:rPr>
                <a:t>02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379480" y="3195033"/>
              <a:ext cx="1507490" cy="541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18B0E3"/>
                  </a:solidFill>
                  <a:latin typeface="Segoe UI Semilight" panose="020B0402040204020203" pitchFamily="34" charset="0"/>
                  <a:ea typeface="Kozuka Gothic Pro L" panose="020B0200000000000000" pitchFamily="34" charset="-128"/>
                  <a:cs typeface="Segoe UI Semilight" panose="020B0402040204020203" pitchFamily="34" charset="0"/>
                </a:rPr>
                <a:t>Part Two</a:t>
              </a: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4250055" y="4807585"/>
            <a:ext cx="3903345" cy="706755"/>
          </a:xfrm>
          <a:prstGeom prst="rect">
            <a:avLst/>
          </a:prstGeom>
          <a:noFill/>
          <a:effectLst>
            <a:outerShdw blurRad="63500" dist="38100" dir="5400000" algn="t" rotWithShape="0">
              <a:prstClr val="black">
                <a:alpha val="27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Corbel" panose="020B0503020204020204" charset="0"/>
                <a:ea typeface="方正正纤黑简体" panose="02000000000000000000" pitchFamily="2" charset="-122"/>
              </a:rPr>
              <a:t>How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21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Hello World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5000" lnSpcReduction="20000"/>
          </a:bodyPr>
          <a:lstStyle/>
          <a:p>
            <a:pPr marL="0" indent="0">
              <a:buNone/>
            </a:pPr>
            <a:r>
              <a:rPr lang="en-US" altLang="zh-CN" sz="3600" b="1" dirty="0">
                <a:sym typeface="+mn-ea"/>
              </a:rPr>
              <a:t>&lt;!DOCTYPE html&gt;</a:t>
            </a:r>
          </a:p>
          <a:p>
            <a:pPr marL="0" indent="0">
              <a:buNone/>
            </a:pPr>
            <a:r>
              <a:rPr lang="en-US" altLang="zh-CN" sz="3600" b="1" dirty="0">
                <a:sym typeface="+mn-ea"/>
              </a:rPr>
              <a:t>&lt;html lang="zh-CN"&gt;</a:t>
            </a:r>
          </a:p>
          <a:p>
            <a:pPr marL="0" indent="0">
              <a:buNone/>
            </a:pPr>
            <a:r>
              <a:rPr lang="en-US" altLang="zh-CN" sz="3600" b="1" dirty="0">
                <a:sym typeface="+mn-ea"/>
              </a:rPr>
              <a:t>&lt;head&gt;</a:t>
            </a:r>
          </a:p>
          <a:p>
            <a:pPr marL="0" indent="0">
              <a:buNone/>
            </a:pPr>
            <a:r>
              <a:rPr lang="en-US" altLang="zh-CN" sz="3600" b="1" dirty="0">
                <a:sym typeface="+mn-ea"/>
              </a:rPr>
              <a:t>    &lt;meta </a:t>
            </a:r>
            <a:r>
              <a:rPr lang="en-US" altLang="zh-CN" sz="3600" b="1" dirty="0">
                <a:solidFill>
                  <a:srgbClr val="FF0000"/>
                </a:solidFill>
                <a:sym typeface="+mn-ea"/>
              </a:rPr>
              <a:t>charset="UTF-8"</a:t>
            </a:r>
            <a:r>
              <a:rPr lang="en-US" altLang="zh-CN" sz="3600" b="1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altLang="zh-CN" sz="3600" b="1" dirty="0">
                <a:sym typeface="+mn-ea"/>
              </a:rPr>
              <a:t>    &lt;</a:t>
            </a:r>
            <a:r>
              <a:rPr lang="en-US" altLang="zh-CN" sz="3600" b="1" dirty="0" smtClean="0">
                <a:sym typeface="+mn-ea"/>
              </a:rPr>
              <a:t>title&gt;Index&lt;/</a:t>
            </a:r>
            <a:r>
              <a:rPr lang="en-US" altLang="zh-CN" sz="3600" b="1" dirty="0">
                <a:sym typeface="+mn-ea"/>
              </a:rPr>
              <a:t>title&gt;</a:t>
            </a:r>
          </a:p>
          <a:p>
            <a:pPr marL="0" indent="0">
              <a:buNone/>
            </a:pPr>
            <a:r>
              <a:rPr lang="en-US" altLang="zh-CN" sz="3600" b="1" dirty="0">
                <a:sym typeface="+mn-ea"/>
              </a:rPr>
              <a:t>&lt;/head&gt;</a:t>
            </a:r>
          </a:p>
          <a:p>
            <a:pPr marL="0" indent="0">
              <a:buNone/>
            </a:pPr>
            <a:r>
              <a:rPr lang="en-US" altLang="zh-CN" sz="3600" b="1" dirty="0">
                <a:sym typeface="+mn-ea"/>
              </a:rPr>
              <a:t>&lt;body&gt;</a:t>
            </a:r>
          </a:p>
          <a:p>
            <a:pPr marL="0" indent="0">
              <a:buNone/>
            </a:pPr>
            <a:r>
              <a:rPr lang="en-US" altLang="zh-CN" sz="3600" b="1" dirty="0">
                <a:sym typeface="+mn-ea"/>
              </a:rPr>
              <a:t>    Hello World!!!</a:t>
            </a:r>
          </a:p>
          <a:p>
            <a:pPr marL="0" indent="0">
              <a:buNone/>
            </a:pPr>
            <a:r>
              <a:rPr lang="en-US" altLang="zh-CN" sz="3600" b="1" dirty="0">
                <a:sym typeface="+mn-ea"/>
              </a:rPr>
              <a:t>&lt;/body&gt;</a:t>
            </a:r>
          </a:p>
          <a:p>
            <a:pPr marL="0" indent="0">
              <a:buNone/>
            </a:pPr>
            <a:r>
              <a:rPr lang="en-US" altLang="zh-CN" sz="3600" b="1" dirty="0">
                <a:sym typeface="+mn-ea"/>
              </a:rPr>
              <a:t>&lt;/html&gt;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分析</a:t>
            </a:r>
            <a:r>
              <a:rPr lang="en-US" altLang="zh-CN" dirty="0"/>
              <a:t>H</a:t>
            </a:r>
            <a:r>
              <a:rPr lang="en-US" altLang="zh-CN" dirty="0" smtClean="0"/>
              <a:t>ello World</a:t>
            </a:r>
            <a:r>
              <a:rPr lang="zh-CN" altLang="en-US" dirty="0" smtClean="0"/>
              <a:t>页面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sym typeface="+mn-ea"/>
              </a:rPr>
              <a:t>&lt;!DOCTYPE html</a:t>
            </a:r>
            <a:r>
              <a:rPr lang="en-US" altLang="zh-CN" sz="3200" dirty="0" smtClean="0">
                <a:sym typeface="+mn-ea"/>
              </a:rPr>
              <a:t>&gt;  </a:t>
            </a:r>
            <a:r>
              <a:rPr lang="zh-CN" altLang="en-US" sz="3200" dirty="0" smtClean="0">
                <a:sym typeface="+mn-ea"/>
              </a:rPr>
              <a:t>声明文档类型为</a:t>
            </a:r>
            <a:r>
              <a:rPr lang="en-US" altLang="zh-CN" sz="3200" dirty="0" smtClean="0">
                <a:sym typeface="+mn-ea"/>
              </a:rPr>
              <a:t>html5</a:t>
            </a:r>
            <a:r>
              <a:rPr lang="zh-CN" altLang="en-US" sz="3200" dirty="0" smtClean="0">
                <a:sym typeface="+mn-ea"/>
              </a:rPr>
              <a:t>，通知浏览器使用何种方式解析</a:t>
            </a:r>
            <a:endParaRPr lang="en-US" altLang="zh-CN" sz="3200" dirty="0">
              <a:sym typeface="+mn-ea"/>
            </a:endParaRPr>
          </a:p>
          <a:p>
            <a:r>
              <a:rPr lang="en-US" altLang="zh-CN" sz="3200" dirty="0">
                <a:sym typeface="+mn-ea"/>
              </a:rPr>
              <a:t>&lt;meta charset="UTF-8</a:t>
            </a:r>
            <a:r>
              <a:rPr lang="en-US" altLang="zh-CN" sz="3200" dirty="0" smtClean="0">
                <a:sym typeface="+mn-ea"/>
              </a:rPr>
              <a:t>"&gt;  </a:t>
            </a:r>
            <a:r>
              <a:rPr lang="zh-CN" altLang="en-US" sz="3200" dirty="0" smtClean="0">
                <a:sym typeface="+mn-ea"/>
              </a:rPr>
              <a:t>指定编码类型</a:t>
            </a:r>
            <a:endParaRPr lang="en-US" altLang="zh-CN" sz="3200" dirty="0" smtClean="0">
              <a:sym typeface="+mn-ea"/>
            </a:endParaRPr>
          </a:p>
          <a:p>
            <a:r>
              <a:rPr lang="en-US" altLang="zh-CN" sz="3200" dirty="0" smtClean="0">
                <a:sym typeface="+mn-ea"/>
              </a:rPr>
              <a:t>head</a:t>
            </a:r>
            <a:r>
              <a:rPr lang="zh-CN" altLang="en-US" sz="3200" dirty="0" smtClean="0">
                <a:sym typeface="+mn-ea"/>
              </a:rPr>
              <a:t>标签用于</a:t>
            </a:r>
            <a:r>
              <a:rPr lang="zh-CN" altLang="en-US" sz="3200" dirty="0"/>
              <a:t>定义文档的</a:t>
            </a:r>
            <a:r>
              <a:rPr lang="zh-CN" altLang="en-US" sz="3200" dirty="0" smtClean="0"/>
              <a:t>头部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标题、资源文件引用</a:t>
            </a:r>
            <a:r>
              <a:rPr lang="en-US" altLang="zh-CN" sz="3200" dirty="0" smtClean="0"/>
              <a:t>)</a:t>
            </a:r>
            <a:endParaRPr lang="en-US" altLang="zh-CN" sz="3200" dirty="0">
              <a:sym typeface="+mn-ea"/>
            </a:endParaRPr>
          </a:p>
          <a:p>
            <a:r>
              <a:rPr lang="en-US" altLang="zh-CN" sz="3200" dirty="0" smtClean="0">
                <a:sym typeface="+mn-ea"/>
              </a:rPr>
              <a:t>body</a:t>
            </a:r>
            <a:r>
              <a:rPr lang="zh-CN" altLang="en-US" sz="3200" dirty="0">
                <a:sym typeface="+mn-ea"/>
              </a:rPr>
              <a:t>标签用于</a:t>
            </a:r>
            <a:r>
              <a:rPr lang="zh-CN" altLang="en-US" sz="3200" dirty="0" smtClean="0">
                <a:sym typeface="+mn-ea"/>
              </a:rPr>
              <a:t>定义</a:t>
            </a:r>
            <a:r>
              <a:rPr lang="zh-CN" altLang="en-US" sz="3200" dirty="0">
                <a:sym typeface="+mn-ea"/>
              </a:rPr>
              <a:t>文档的</a:t>
            </a:r>
            <a:r>
              <a:rPr lang="zh-CN" altLang="en-US" sz="3200" dirty="0" smtClean="0">
                <a:sym typeface="+mn-ea"/>
              </a:rPr>
              <a:t>主体</a:t>
            </a:r>
            <a:r>
              <a:rPr lang="en-US" altLang="zh-CN" sz="3200" dirty="0" smtClean="0">
                <a:sym typeface="+mn-ea"/>
              </a:rPr>
              <a:t>(</a:t>
            </a:r>
            <a:r>
              <a:rPr lang="zh-CN" altLang="en-US" sz="3200" dirty="0" smtClean="0">
                <a:sym typeface="+mn-ea"/>
              </a:rPr>
              <a:t>比如</a:t>
            </a:r>
            <a:r>
              <a:rPr lang="zh-CN" altLang="en-US" sz="3200" dirty="0">
                <a:sym typeface="+mn-ea"/>
              </a:rPr>
              <a:t>文本、超链接、图像、表格和列表等等</a:t>
            </a:r>
            <a:r>
              <a:rPr lang="zh-CN" altLang="en-US" sz="3200" dirty="0" smtClean="0">
                <a:sym typeface="+mn-ea"/>
              </a:rPr>
              <a:t>。</a:t>
            </a:r>
            <a:r>
              <a:rPr lang="en-US" altLang="zh-CN" sz="3200" dirty="0" smtClean="0">
                <a:sym typeface="+mn-ea"/>
              </a:rPr>
              <a:t>)</a:t>
            </a:r>
            <a:endParaRPr lang="en-US" altLang="zh-CN" sz="3200" dirty="0">
              <a:sym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0574939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605</Words>
  <Application>Microsoft Office PowerPoint</Application>
  <PresentationFormat>宽屏</PresentationFormat>
  <Paragraphs>91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4" baseType="lpstr">
      <vt:lpstr>Kozuka Gothic Pro L</vt:lpstr>
      <vt:lpstr>Microsoft JhengHei</vt:lpstr>
      <vt:lpstr>方正正纤黑简体</vt:lpstr>
      <vt:lpstr>华文楷体</vt:lpstr>
      <vt:lpstr>宋体</vt:lpstr>
      <vt:lpstr>微软雅黑</vt:lpstr>
      <vt:lpstr>Agency FB</vt:lpstr>
      <vt:lpstr>Arial</vt:lpstr>
      <vt:lpstr>Calibri</vt:lpstr>
      <vt:lpstr>Calibri Light</vt:lpstr>
      <vt:lpstr>Corbel</vt:lpstr>
      <vt:lpstr>Segoe UI Semilight</vt:lpstr>
      <vt:lpstr>Wingdings</vt:lpstr>
      <vt:lpstr>Office 主题</vt:lpstr>
      <vt:lpstr>PowerPoint 演示文稿</vt:lpstr>
      <vt:lpstr>PowerPoint 演示文稿</vt:lpstr>
      <vt:lpstr>什么是HTML？</vt:lpstr>
      <vt:lpstr>HTML标签</vt:lpstr>
      <vt:lpstr>什么是CSS？</vt:lpstr>
      <vt:lpstr>HTML与CSS的关系？</vt:lpstr>
      <vt:lpstr>PowerPoint 演示文稿</vt:lpstr>
      <vt:lpstr>Hello World</vt:lpstr>
      <vt:lpstr>分析Hello World页面</vt:lpstr>
      <vt:lpstr>CSS选择器</vt:lpstr>
      <vt:lpstr>CSS选择器优先级</vt:lpstr>
      <vt:lpstr>块级元素</vt:lpstr>
      <vt:lpstr>行内元素</vt:lpstr>
      <vt:lpstr>元素居中</vt:lpstr>
      <vt:lpstr>绝对定位</vt:lpstr>
      <vt:lpstr>一个简单的页面布局</vt:lpstr>
      <vt:lpstr>学习建议</vt:lpstr>
      <vt:lpstr>作业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陈博</cp:lastModifiedBy>
  <cp:revision>208</cp:revision>
  <dcterms:created xsi:type="dcterms:W3CDTF">2016-03-31T10:33:00Z</dcterms:created>
  <dcterms:modified xsi:type="dcterms:W3CDTF">2018-04-04T07:18:25Z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