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76" r:id="rId3"/>
    <p:sldId id="297" r:id="rId4"/>
    <p:sldId id="374" r:id="rId5"/>
    <p:sldId id="380" r:id="rId6"/>
    <p:sldId id="386" r:id="rId7"/>
    <p:sldId id="375" r:id="rId8"/>
    <p:sldId id="376" r:id="rId9"/>
    <p:sldId id="379" r:id="rId10"/>
    <p:sldId id="377" r:id="rId11"/>
    <p:sldId id="378" r:id="rId12"/>
    <p:sldId id="299" r:id="rId13"/>
    <p:sldId id="357" r:id="rId14"/>
    <p:sldId id="360" r:id="rId15"/>
    <p:sldId id="354" r:id="rId16"/>
    <p:sldId id="358" r:id="rId17"/>
    <p:sldId id="388" r:id="rId18"/>
    <p:sldId id="353" r:id="rId19"/>
    <p:sldId id="371" r:id="rId20"/>
    <p:sldId id="373" r:id="rId21"/>
    <p:sldId id="355" r:id="rId22"/>
    <p:sldId id="361" r:id="rId23"/>
    <p:sldId id="381" r:id="rId24"/>
    <p:sldId id="359" r:id="rId25"/>
    <p:sldId id="382" r:id="rId26"/>
    <p:sldId id="383" r:id="rId27"/>
    <p:sldId id="384" r:id="rId28"/>
    <p:sldId id="385"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blog.csdn.net/ma969070578/article/details/41013547" TargetMode="External"/><Relationship Id="rId2" Type="http://schemas.openxmlformats.org/officeDocument/2006/relationships/hyperlink" Target="http://www.cnblogs.com/luotingliang/p/7251136.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s.google.com/maps/documentation/javascript/get-api-key"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bsyun.baidu.com/apiconsole/ke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90535" y="1952711"/>
            <a:ext cx="2871299" cy="92333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smtClean="0">
                <a:solidFill>
                  <a:schemeClr val="bg1"/>
                </a:solidFill>
                <a:latin typeface="锐字云字库超粗黑体1.0" panose="02010604000000000000" pitchFamily="2" charset="-122"/>
                <a:ea typeface="锐字云字库超粗黑体1.0" panose="02010604000000000000" pitchFamily="2" charset="-122"/>
              </a:rPr>
              <a:t>GIS</a:t>
            </a:r>
            <a:r>
              <a:rPr lang="zh-CN" altLang="en-US" sz="5400" dirty="0" smtClean="0">
                <a:solidFill>
                  <a:schemeClr val="bg1"/>
                </a:solidFill>
                <a:latin typeface="锐字云字库超粗黑体1.0" panose="02010604000000000000" pitchFamily="2" charset="-122"/>
                <a:ea typeface="锐字云字库超粗黑体1.0" panose="02010604000000000000" pitchFamily="2" charset="-122"/>
              </a:rPr>
              <a:t>基础</a:t>
            </a:r>
            <a:endParaRPr lang="zh-CN" altLang="en-US" sz="5400" dirty="0">
              <a:solidFill>
                <a:schemeClr val="bg1"/>
              </a:solidFill>
              <a:latin typeface="锐字云字库超粗黑体1.0" panose="02010604000000000000" pitchFamily="2" charset="-122"/>
              <a:ea typeface="锐字云字库超粗黑体1.0" panose="02010604000000000000" pitchFamily="2" charset="-122"/>
            </a:endParaRP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地图</a:t>
            </a:r>
            <a:r>
              <a:rPr lang="en-US" altLang="zh-CN" dirty="0" smtClean="0">
                <a:sym typeface="+mn-ea"/>
              </a:rPr>
              <a:t>API</a:t>
            </a:r>
            <a:r>
              <a:rPr lang="zh-CN" altLang="en-US" dirty="0" smtClean="0">
                <a:sym typeface="+mn-ea"/>
              </a:rPr>
              <a:t>坐标系统</a:t>
            </a:r>
            <a:endParaRPr lang="en-US" altLang="zh-CN" dirty="0">
              <a:sym typeface="+mn-ea"/>
            </a:endParaRPr>
          </a:p>
        </p:txBody>
      </p:sp>
      <p:sp>
        <p:nvSpPr>
          <p:cNvPr id="5" name="副标题 4"/>
          <p:cNvSpPr>
            <a:spLocks noGrp="1"/>
          </p:cNvSpPr>
          <p:nvPr>
            <p:ph type="subTitle" idx="1"/>
          </p:nvPr>
        </p:nvSpPr>
        <p:spPr/>
        <p:txBody>
          <a:bodyPr>
            <a:normAutofit fontScale="85000" lnSpcReduction="20000"/>
          </a:bodyPr>
          <a:lstStyle/>
          <a:p>
            <a:pPr>
              <a:lnSpc>
                <a:spcPct val="130000"/>
              </a:lnSpc>
            </a:pPr>
            <a:r>
              <a:rPr lang="en-US" altLang="zh-CN" sz="3600" dirty="0"/>
              <a:t>WGS84</a:t>
            </a:r>
            <a:r>
              <a:rPr lang="zh-CN" altLang="en-US" sz="3600" dirty="0"/>
              <a:t>坐标系：即地球坐标系，国际上通用的坐标系。目前广泛使用的</a:t>
            </a:r>
            <a:r>
              <a:rPr lang="en-US" altLang="zh-CN" sz="3600" dirty="0"/>
              <a:t>GPS</a:t>
            </a:r>
            <a:r>
              <a:rPr lang="zh-CN" altLang="en-US" sz="3600" dirty="0"/>
              <a:t>全球卫星定位系统使用的坐标系（谷歌</a:t>
            </a:r>
            <a:r>
              <a:rPr lang="zh-CN" altLang="en-US" sz="3600" dirty="0" smtClean="0"/>
              <a:t>地图</a:t>
            </a:r>
            <a:r>
              <a:rPr lang="en-US" altLang="zh-CN" sz="3600" dirty="0" smtClean="0"/>
              <a:t>-</a:t>
            </a:r>
            <a:r>
              <a:rPr lang="zh-CN" altLang="en-US" sz="3600" dirty="0" smtClean="0"/>
              <a:t>中国</a:t>
            </a:r>
            <a:r>
              <a:rPr lang="zh-CN" altLang="en-US" sz="3600" dirty="0"/>
              <a:t>范围</a:t>
            </a:r>
            <a:r>
              <a:rPr lang="zh-CN" altLang="en-US" sz="3600" dirty="0" smtClean="0"/>
              <a:t>除外）</a:t>
            </a:r>
            <a:endParaRPr lang="en-US" altLang="zh-CN" sz="3600" dirty="0" smtClean="0"/>
          </a:p>
          <a:p>
            <a:r>
              <a:rPr lang="en-US" altLang="zh-CN" sz="3600" dirty="0"/>
              <a:t>GCJ02</a:t>
            </a:r>
            <a:r>
              <a:rPr lang="zh-CN" altLang="en-US" sz="3600" dirty="0"/>
              <a:t>坐标系：即火星坐标系，</a:t>
            </a:r>
            <a:r>
              <a:rPr lang="en-US" altLang="zh-CN" sz="3600" dirty="0"/>
              <a:t>WGS84</a:t>
            </a:r>
            <a:r>
              <a:rPr lang="zh-CN" altLang="en-US" sz="3600" dirty="0"/>
              <a:t>坐标系经加密后的</a:t>
            </a:r>
            <a:r>
              <a:rPr lang="zh-CN" altLang="en-US" sz="3600" dirty="0" smtClean="0"/>
              <a:t>坐标系</a:t>
            </a:r>
            <a:r>
              <a:rPr lang="en-US" altLang="zh-CN" sz="3600" dirty="0" smtClean="0"/>
              <a:t>(</a:t>
            </a:r>
            <a:r>
              <a:rPr lang="zh-CN" altLang="en-US" sz="3600" dirty="0"/>
              <a:t>谷歌中国</a:t>
            </a:r>
            <a:r>
              <a:rPr lang="zh-CN" altLang="en-US" sz="3600" dirty="0" smtClean="0"/>
              <a:t>地图、高德地图</a:t>
            </a:r>
            <a:r>
              <a:rPr lang="en-US" altLang="zh-CN" sz="3600" dirty="0" smtClean="0"/>
              <a:t>)</a:t>
            </a:r>
            <a:r>
              <a:rPr lang="zh-CN" altLang="en-US" sz="3600" dirty="0" smtClean="0"/>
              <a:t>（国家</a:t>
            </a:r>
            <a:r>
              <a:rPr lang="zh-CN" altLang="en-US" sz="3600" dirty="0"/>
              <a:t>地理测绘</a:t>
            </a:r>
            <a:r>
              <a:rPr lang="zh-CN" altLang="en-US" sz="3600" dirty="0" smtClean="0"/>
              <a:t>总局</a:t>
            </a:r>
            <a:r>
              <a:rPr lang="zh-CN" altLang="en-US" sz="3600" dirty="0"/>
              <a:t>要求互联网地图在国内必须至少使用</a:t>
            </a:r>
            <a:r>
              <a:rPr lang="en-US" altLang="zh-CN" sz="3600" dirty="0"/>
              <a:t>GCJ02</a:t>
            </a:r>
            <a:r>
              <a:rPr lang="zh-CN" altLang="en-US" sz="3600" dirty="0"/>
              <a:t>进行首次加密）</a:t>
            </a:r>
          </a:p>
          <a:p>
            <a:r>
              <a:rPr lang="en-US" altLang="zh-CN" sz="3600" dirty="0"/>
              <a:t>BD09</a:t>
            </a:r>
            <a:r>
              <a:rPr lang="zh-CN" altLang="en-US" sz="3600" dirty="0"/>
              <a:t>坐标系：即百度坐标系，</a:t>
            </a:r>
            <a:r>
              <a:rPr lang="en-US" altLang="zh-CN" sz="3600" dirty="0"/>
              <a:t>GCJ02</a:t>
            </a:r>
            <a:r>
              <a:rPr lang="zh-CN" altLang="en-US" sz="3600" dirty="0"/>
              <a:t>坐标系经加密后的</a:t>
            </a:r>
            <a:r>
              <a:rPr lang="zh-CN" altLang="en-US" sz="3600" dirty="0" smtClean="0"/>
              <a:t>坐标系（百度地图</a:t>
            </a:r>
            <a:r>
              <a:rPr lang="zh-CN" altLang="en-US" sz="3600" dirty="0" smtClean="0"/>
              <a:t>）</a:t>
            </a:r>
          </a:p>
          <a:p>
            <a:pPr>
              <a:lnSpc>
                <a:spcPct val="130000"/>
              </a:lnSpc>
            </a:pPr>
            <a:r>
              <a:rPr lang="en-US" altLang="zh-CN" sz="3600" dirty="0" smtClean="0"/>
              <a:t>…</a:t>
            </a:r>
            <a:endParaRPr lang="en-US" altLang="zh-CN" sz="3600" dirty="0" smtClean="0"/>
          </a:p>
        </p:txBody>
      </p:sp>
    </p:spTree>
    <p:extLst>
      <p:ext uri="{BB962C8B-B14F-4D97-AF65-F5344CB8AC3E}">
        <p14:creationId xmlns:p14="http://schemas.microsoft.com/office/powerpoint/2010/main" val="251094992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坐标系转换</a:t>
            </a:r>
            <a:endParaRPr lang="en-US" altLang="zh-CN" dirty="0">
              <a:sym typeface="+mn-ea"/>
            </a:endParaRP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smtClean="0"/>
              <a:t>我们设备采集到大地坐标系，</a:t>
            </a:r>
            <a:r>
              <a:rPr lang="zh-CN" altLang="en-US" sz="3600" dirty="0"/>
              <a:t>可是这种坐标如果显示到百度地图上就会</a:t>
            </a:r>
            <a:r>
              <a:rPr lang="zh-CN" altLang="en-US" sz="3600" dirty="0" smtClean="0"/>
              <a:t>偏移，</a:t>
            </a:r>
            <a:r>
              <a:rPr lang="zh-CN" altLang="en-US" sz="3600" dirty="0"/>
              <a:t>所以为了</a:t>
            </a:r>
            <a:r>
              <a:rPr lang="zh-CN" altLang="en-US" sz="3600" dirty="0" smtClean="0"/>
              <a:t>显示正常</a:t>
            </a:r>
            <a:r>
              <a:rPr lang="zh-CN" altLang="en-US" sz="3600" dirty="0"/>
              <a:t>就需要在绘制到百度地图上之前转换</a:t>
            </a:r>
            <a:r>
              <a:rPr lang="zh-CN" altLang="en-US" sz="3600" dirty="0" smtClean="0"/>
              <a:t>成百度坐标系坐标。</a:t>
            </a:r>
            <a:endParaRPr lang="en-US" altLang="zh-CN" sz="3600" dirty="0" smtClean="0"/>
          </a:p>
          <a:p>
            <a:pPr>
              <a:lnSpc>
                <a:spcPct val="130000"/>
              </a:lnSpc>
            </a:pPr>
            <a:r>
              <a:rPr lang="zh-CN" altLang="en-US" sz="3600" dirty="0"/>
              <a:t>网络</a:t>
            </a:r>
            <a:r>
              <a:rPr lang="zh-CN" altLang="en-US" sz="3600" dirty="0" smtClean="0"/>
              <a:t>上有很多的非官方转换算法（百</a:t>
            </a:r>
            <a:r>
              <a:rPr lang="zh-CN" altLang="en-US" sz="3600" dirty="0"/>
              <a:t>度坐标</a:t>
            </a:r>
            <a:r>
              <a:rPr lang="zh-CN" altLang="en-US" sz="3600" dirty="0" smtClean="0"/>
              <a:t>转</a:t>
            </a:r>
            <a:r>
              <a:rPr lang="zh-CN" altLang="en-US" sz="3600" dirty="0"/>
              <a:t>火星</a:t>
            </a:r>
            <a:r>
              <a:rPr lang="zh-CN" altLang="en-US" sz="3600" dirty="0" smtClean="0"/>
              <a:t>坐标会有一定偏差，且比较被动）</a:t>
            </a:r>
            <a:endParaRPr lang="en-US" altLang="zh-CN" sz="3600" dirty="0" smtClean="0"/>
          </a:p>
          <a:p>
            <a:pPr marL="0" indent="0">
              <a:lnSpc>
                <a:spcPct val="130000"/>
              </a:lnSpc>
              <a:buNone/>
            </a:pPr>
            <a:r>
              <a:rPr lang="en-US" altLang="zh-CN" sz="2800" dirty="0" smtClean="0">
                <a:hlinkClick r:id="rId2"/>
              </a:rPr>
              <a:t>http://www.cnblogs.com/luotingliang/p/7251136.html</a:t>
            </a:r>
            <a:endParaRPr lang="en-US" altLang="zh-CN" sz="2800" dirty="0" smtClean="0"/>
          </a:p>
          <a:p>
            <a:pPr marL="0" indent="0">
              <a:lnSpc>
                <a:spcPct val="130000"/>
              </a:lnSpc>
              <a:buNone/>
            </a:pPr>
            <a:r>
              <a:rPr lang="en-US" altLang="zh-CN" sz="2800" dirty="0" smtClean="0">
                <a:hlinkClick r:id="rId3"/>
              </a:rPr>
              <a:t>http://blog.csdn.net/ma969070578/article/details/41013547</a:t>
            </a:r>
            <a:endParaRPr lang="en-US" altLang="zh-CN" sz="2800" dirty="0" smtClean="0"/>
          </a:p>
        </p:txBody>
      </p:sp>
    </p:spTree>
    <p:extLst>
      <p:ext uri="{BB962C8B-B14F-4D97-AF65-F5344CB8AC3E}">
        <p14:creationId xmlns:p14="http://schemas.microsoft.com/office/powerpoint/2010/main" val="174407734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270763" y="1609807"/>
              <a:ext cx="1699504"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endParaRPr lang="en-US" altLang="zh-CN" sz="13800" dirty="0">
                <a:solidFill>
                  <a:srgbClr val="18B0E3"/>
                </a:solidFill>
                <a:latin typeface="Agency FB" panose="020B0503020202020204" pitchFamily="34" charset="0"/>
              </a:endParaRPr>
            </a:p>
          </p:txBody>
        </p:sp>
      </p:grpSp>
      <p:sp>
        <p:nvSpPr>
          <p:cNvPr id="21" name="文本框 20"/>
          <p:cNvSpPr txBox="1"/>
          <p:nvPr/>
        </p:nvSpPr>
        <p:spPr>
          <a:xfrm>
            <a:off x="3195612" y="4807863"/>
            <a:ext cx="6203761" cy="707886"/>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Google Maps JavaScript API</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获取密钥</a:t>
            </a:r>
            <a:endParaRPr lang="zh-CN" altLang="en-US" dirty="0"/>
          </a:p>
        </p:txBody>
      </p:sp>
      <p:sp>
        <p:nvSpPr>
          <p:cNvPr id="3" name="副标题 2"/>
          <p:cNvSpPr>
            <a:spLocks noGrp="1"/>
          </p:cNvSpPr>
          <p:nvPr>
            <p:ph type="subTitle" idx="1"/>
          </p:nvPr>
        </p:nvSpPr>
        <p:spPr/>
        <p:txBody>
          <a:bodyPr>
            <a:normAutofit/>
          </a:bodyPr>
          <a:lstStyle/>
          <a:p>
            <a:r>
              <a:rPr lang="zh-CN" altLang="en-US" dirty="0"/>
              <a:t>所有 </a:t>
            </a:r>
            <a:r>
              <a:rPr lang="en-US" altLang="zh-CN" dirty="0"/>
              <a:t>Google Maps JavaScript API </a:t>
            </a:r>
            <a:r>
              <a:rPr lang="zh-CN" altLang="en-US" dirty="0"/>
              <a:t>应用均需要身份验证</a:t>
            </a:r>
            <a:r>
              <a:rPr lang="zh-CN" altLang="en-US" dirty="0" smtClean="0"/>
              <a:t>。</a:t>
            </a:r>
            <a:endParaRPr lang="en-US" altLang="zh-CN" dirty="0" smtClean="0"/>
          </a:p>
          <a:p>
            <a:r>
              <a:rPr lang="zh-CN" altLang="en-US" dirty="0" smtClean="0"/>
              <a:t>申请密钥地址</a:t>
            </a:r>
            <a:r>
              <a:rPr lang="en-US" altLang="zh-CN" dirty="0" smtClean="0"/>
              <a:t>(</a:t>
            </a:r>
            <a:r>
              <a:rPr lang="zh-CN" altLang="en-US" dirty="0" smtClean="0"/>
              <a:t>需要翻墙</a:t>
            </a:r>
            <a:r>
              <a:rPr lang="en-US" altLang="zh-CN" dirty="0" smtClean="0"/>
              <a:t>)</a:t>
            </a:r>
            <a:endParaRPr lang="en-US" altLang="zh-CN" dirty="0"/>
          </a:p>
          <a:p>
            <a:pPr marL="0" indent="0">
              <a:buNone/>
            </a:pPr>
            <a:r>
              <a:rPr lang="en-US" altLang="zh-CN" dirty="0" smtClean="0">
                <a:hlinkClick r:id="rId2"/>
              </a:rPr>
              <a:t>https://</a:t>
            </a:r>
            <a:r>
              <a:rPr lang="en-US" altLang="zh-CN" dirty="0" smtClean="0">
                <a:hlinkClick r:id="rId2"/>
              </a:rPr>
              <a:t>developers.google.com/maps/documentation/javascript/get-api-key</a:t>
            </a:r>
            <a:endParaRPr lang="zh-CN" altLang="en-US" dirty="0"/>
          </a:p>
        </p:txBody>
      </p:sp>
    </p:spTree>
    <p:extLst>
      <p:ext uri="{BB962C8B-B14F-4D97-AF65-F5344CB8AC3E}">
        <p14:creationId xmlns:p14="http://schemas.microsoft.com/office/powerpoint/2010/main" val="296721774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加载 </a:t>
            </a:r>
            <a:r>
              <a:rPr lang="en-US" altLang="zh-CN" b="0" dirty="0"/>
              <a:t>Maps JavaScript API</a:t>
            </a:r>
            <a:endParaRPr lang="en-US" altLang="zh-CN" dirty="0"/>
          </a:p>
        </p:txBody>
      </p:sp>
      <p:sp>
        <p:nvSpPr>
          <p:cNvPr id="3" name="副标题 2"/>
          <p:cNvSpPr>
            <a:spLocks noGrp="1"/>
          </p:cNvSpPr>
          <p:nvPr>
            <p:ph type="subTitle" idx="1"/>
          </p:nvPr>
        </p:nvSpPr>
        <p:spPr/>
        <p:txBody>
          <a:bodyPr>
            <a:normAutofit lnSpcReduction="10000"/>
          </a:bodyPr>
          <a:lstStyle/>
          <a:p>
            <a:r>
              <a:rPr lang="zh-CN" altLang="en-US" dirty="0" smtClean="0"/>
              <a:t>以</a:t>
            </a:r>
            <a:r>
              <a:rPr lang="en-US" altLang="zh-CN" dirty="0" smtClean="0"/>
              <a:t>HTML5</a:t>
            </a:r>
            <a:r>
              <a:rPr lang="zh-CN" altLang="en-US" dirty="0" smtClean="0"/>
              <a:t>的</a:t>
            </a:r>
            <a:r>
              <a:rPr lang="en-US" altLang="zh-CN" dirty="0" smtClean="0"/>
              <a:t> </a:t>
            </a:r>
            <a:r>
              <a:rPr lang="zh-CN" altLang="en-US" dirty="0"/>
              <a:t>形式</a:t>
            </a:r>
            <a:r>
              <a:rPr lang="zh-CN" altLang="en-US" dirty="0" smtClean="0"/>
              <a:t>声明</a:t>
            </a:r>
            <a:r>
              <a:rPr lang="zh-CN" altLang="en-US" dirty="0"/>
              <a:t>应用，大多数最新浏览器都会</a:t>
            </a:r>
            <a:r>
              <a:rPr lang="zh-CN" altLang="en-US" dirty="0" smtClean="0"/>
              <a:t>在标准模式下</a:t>
            </a:r>
            <a:r>
              <a:rPr lang="zh-CN" altLang="en-US" dirty="0"/>
              <a:t>渲染通过此 </a:t>
            </a:r>
            <a:r>
              <a:rPr lang="en-US" altLang="zh-CN" dirty="0"/>
              <a:t>DOCTYPE </a:t>
            </a:r>
            <a:r>
              <a:rPr lang="zh-CN" altLang="en-US" dirty="0"/>
              <a:t>声明的内容，这意味着您的应用应具有更高的跨浏览器兼容性</a:t>
            </a:r>
            <a:r>
              <a:rPr lang="zh-CN" altLang="en-US" dirty="0" smtClean="0"/>
              <a:t>。</a:t>
            </a:r>
            <a:endParaRPr lang="en-US" altLang="zh-CN" dirty="0" smtClean="0"/>
          </a:p>
          <a:p>
            <a:pPr marL="0" indent="0">
              <a:buNone/>
            </a:pPr>
            <a:r>
              <a:rPr lang="en-US" altLang="zh-CN" dirty="0" smtClean="0"/>
              <a:t>	</a:t>
            </a:r>
            <a:r>
              <a:rPr lang="zh-CN" altLang="en-US" dirty="0" smtClean="0"/>
              <a:t>声明</a:t>
            </a:r>
            <a:r>
              <a:rPr lang="zh-CN" altLang="en-US" dirty="0"/>
              <a:t>方式：</a:t>
            </a:r>
            <a:r>
              <a:rPr lang="en-US" altLang="zh-CN" dirty="0"/>
              <a:t>&lt;!DOCTYPE html</a:t>
            </a:r>
            <a:r>
              <a:rPr lang="en-US" altLang="zh-CN" dirty="0" smtClean="0"/>
              <a:t>&gt;</a:t>
            </a:r>
          </a:p>
          <a:p>
            <a:r>
              <a:rPr lang="en-US" altLang="zh-CN" sz="1700" dirty="0"/>
              <a:t>&lt;script </a:t>
            </a:r>
            <a:r>
              <a:rPr lang="en-US" altLang="zh-CN" sz="1700" dirty="0" err="1"/>
              <a:t>src</a:t>
            </a:r>
            <a:r>
              <a:rPr lang="en-US" altLang="zh-CN" sz="1700" dirty="0" smtClean="0"/>
              <a:t>=“https</a:t>
            </a:r>
            <a:r>
              <a:rPr lang="en-US" altLang="zh-CN" sz="1700" dirty="0"/>
              <a:t>://maps.googleapis.com/maps/</a:t>
            </a:r>
            <a:r>
              <a:rPr lang="en-US" altLang="zh-CN" sz="1700" dirty="0" err="1"/>
              <a:t>api</a:t>
            </a:r>
            <a:r>
              <a:rPr lang="en-US" altLang="zh-CN" sz="1700" dirty="0"/>
              <a:t>/</a:t>
            </a:r>
            <a:r>
              <a:rPr lang="en-US" altLang="zh-CN" sz="1700" dirty="0" err="1"/>
              <a:t>js?key</a:t>
            </a:r>
            <a:r>
              <a:rPr lang="en-US" altLang="zh-CN" sz="1700" dirty="0" smtClean="0"/>
              <a:t>=</a:t>
            </a:r>
            <a:r>
              <a:rPr lang="en-US" altLang="zh-CN" sz="1700" dirty="0" smtClean="0">
                <a:solidFill>
                  <a:srgbClr val="FF0000"/>
                </a:solidFill>
              </a:rPr>
              <a:t>[API_KEY]</a:t>
            </a:r>
            <a:r>
              <a:rPr lang="en-US" altLang="zh-CN" sz="1700" dirty="0" smtClean="0"/>
              <a:t>&amp;sensor=false”&gt;&lt;/</a:t>
            </a:r>
            <a:r>
              <a:rPr lang="en-US" altLang="zh-CN" sz="1700" dirty="0"/>
              <a:t>script</a:t>
            </a:r>
            <a:r>
              <a:rPr lang="en-US" altLang="zh-CN" sz="1700" dirty="0" smtClean="0"/>
              <a:t>&gt; (</a:t>
            </a:r>
            <a:r>
              <a:rPr lang="zh-CN" altLang="en-US" sz="1700" dirty="0" smtClean="0"/>
              <a:t>翻墙</a:t>
            </a:r>
            <a:r>
              <a:rPr lang="en-US" altLang="zh-CN" sz="1700" dirty="0" smtClean="0"/>
              <a:t>)</a:t>
            </a:r>
            <a:endParaRPr lang="zh-CN" altLang="en-US" sz="1700" dirty="0"/>
          </a:p>
          <a:p>
            <a:r>
              <a:rPr lang="en-US" altLang="zh-CN" sz="1700" dirty="0"/>
              <a:t>http://</a:t>
            </a:r>
            <a:r>
              <a:rPr lang="en-US" altLang="zh-CN" sz="1700" dirty="0" smtClean="0"/>
              <a:t>ditu.google.cn/maps/api/js</a:t>
            </a:r>
            <a:r>
              <a:rPr lang="zh-CN" altLang="en-US" sz="1700" dirty="0" smtClean="0"/>
              <a:t>（</a:t>
            </a:r>
            <a:r>
              <a:rPr lang="en-US" altLang="zh-CN" sz="1700" dirty="0" smtClean="0"/>
              <a:t>http</a:t>
            </a:r>
            <a:r>
              <a:rPr lang="zh-CN" altLang="en-US" sz="1700" dirty="0" smtClean="0"/>
              <a:t>协议，无需翻墙，但是部分资源访问受限）</a:t>
            </a:r>
            <a:endParaRPr lang="en-US" altLang="zh-CN" sz="1700" dirty="0" smtClean="0"/>
          </a:p>
        </p:txBody>
      </p:sp>
    </p:spTree>
    <p:extLst>
      <p:ext uri="{BB962C8B-B14F-4D97-AF65-F5344CB8AC3E}">
        <p14:creationId xmlns:p14="http://schemas.microsoft.com/office/powerpoint/2010/main" val="203111928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实例化地图对象</a:t>
            </a:r>
            <a:endParaRPr lang="zh-CN" altLang="en-US" dirty="0"/>
          </a:p>
        </p:txBody>
      </p:sp>
      <p:sp>
        <p:nvSpPr>
          <p:cNvPr id="3" name="副标题 2"/>
          <p:cNvSpPr>
            <a:spLocks noGrp="1"/>
          </p:cNvSpPr>
          <p:nvPr>
            <p:ph type="subTitle" idx="1"/>
          </p:nvPr>
        </p:nvSpPr>
        <p:spPr/>
        <p:txBody>
          <a:bodyPr>
            <a:normAutofit/>
          </a:bodyPr>
          <a:lstStyle/>
          <a:p>
            <a:pPr marL="0" indent="0">
              <a:buNone/>
            </a:pPr>
            <a:r>
              <a:rPr lang="en-US" altLang="zh-CN" dirty="0"/>
              <a:t> </a:t>
            </a:r>
            <a:r>
              <a:rPr lang="en-US" altLang="zh-CN" sz="2400" dirty="0" err="1"/>
              <a:t>var</a:t>
            </a:r>
            <a:r>
              <a:rPr lang="en-US" altLang="zh-CN" sz="2400" dirty="0"/>
              <a:t> map = new </a:t>
            </a:r>
            <a:r>
              <a:rPr lang="en-US" altLang="zh-CN" sz="2400" dirty="0" err="1"/>
              <a:t>google.maps.Map</a:t>
            </a:r>
            <a:r>
              <a:rPr lang="en-US" altLang="zh-CN" sz="2400" dirty="0"/>
              <a:t>(</a:t>
            </a:r>
            <a:r>
              <a:rPr lang="en-US" altLang="zh-CN" sz="2400" dirty="0" err="1"/>
              <a:t>document.getElementById</a:t>
            </a:r>
            <a:r>
              <a:rPr lang="en-US" altLang="zh-CN" sz="2400" dirty="0"/>
              <a:t>("map"), {</a:t>
            </a:r>
          </a:p>
          <a:p>
            <a:pPr marL="0" indent="0">
              <a:buNone/>
            </a:pPr>
            <a:r>
              <a:rPr lang="zh-CN" altLang="en-US" sz="2400" dirty="0"/>
              <a:t>                </a:t>
            </a:r>
            <a:r>
              <a:rPr lang="en-US" altLang="zh-CN" sz="2400" dirty="0"/>
              <a:t>// </a:t>
            </a:r>
            <a:r>
              <a:rPr lang="zh-CN" altLang="en-US" sz="2400" dirty="0"/>
              <a:t>左边是纬度坐标，右边是经度坐标</a:t>
            </a:r>
          </a:p>
          <a:p>
            <a:pPr marL="0" indent="0">
              <a:buNone/>
            </a:pPr>
            <a:r>
              <a:rPr lang="en-US" altLang="zh-CN" sz="2400" dirty="0"/>
              <a:t>                center: new </a:t>
            </a:r>
            <a:r>
              <a:rPr lang="en-US" altLang="zh-CN" sz="2400" dirty="0" err="1" smtClean="0"/>
              <a:t>google.maps.LatLng</a:t>
            </a:r>
            <a:r>
              <a:rPr lang="en-US" altLang="zh-CN" sz="2400" dirty="0" smtClean="0"/>
              <a:t>(</a:t>
            </a:r>
            <a:r>
              <a:rPr lang="en-US" altLang="zh-CN" sz="2400" dirty="0"/>
              <a:t>23.144065, 113.347128</a:t>
            </a:r>
            <a:r>
              <a:rPr lang="en-US" altLang="zh-CN" sz="2400" dirty="0" smtClean="0"/>
              <a:t>),</a:t>
            </a:r>
            <a:endParaRPr lang="en-US" altLang="zh-CN" sz="2400" dirty="0"/>
          </a:p>
          <a:p>
            <a:pPr marL="0" indent="0">
              <a:buNone/>
            </a:pPr>
            <a:r>
              <a:rPr lang="en-US" altLang="zh-CN" sz="2400" dirty="0"/>
              <a:t>                zoom: 15,</a:t>
            </a:r>
          </a:p>
          <a:p>
            <a:pPr marL="0" indent="0">
              <a:buNone/>
            </a:pPr>
            <a:r>
              <a:rPr lang="en-US" altLang="zh-CN" sz="2400" dirty="0"/>
              <a:t>                </a:t>
            </a:r>
            <a:r>
              <a:rPr lang="en-US" altLang="zh-CN" sz="2400" dirty="0" err="1"/>
              <a:t>mapTypeId</a:t>
            </a:r>
            <a:r>
              <a:rPr lang="en-US" altLang="zh-CN" sz="2400" dirty="0"/>
              <a:t>: </a:t>
            </a:r>
            <a:r>
              <a:rPr lang="en-US" altLang="zh-CN" sz="2400" dirty="0" err="1"/>
              <a:t>google.maps.MapTypeId.ROADMAP</a:t>
            </a:r>
            <a:endParaRPr lang="en-US" altLang="zh-CN" sz="2400" dirty="0"/>
          </a:p>
          <a:p>
            <a:pPr marL="0" indent="0">
              <a:buNone/>
            </a:pPr>
            <a:r>
              <a:rPr lang="zh-CN" altLang="en-US" sz="2400" dirty="0"/>
              <a:t>            </a:t>
            </a:r>
            <a:r>
              <a:rPr lang="en-US" altLang="zh-CN" sz="2400" dirty="0"/>
              <a:t>});</a:t>
            </a:r>
            <a:endParaRPr lang="en-US" altLang="zh-CN" sz="2400" dirty="0" smtClean="0"/>
          </a:p>
          <a:p>
            <a:pPr marL="0" indent="0">
              <a:buNone/>
            </a:pPr>
            <a:endParaRPr lang="zh-CN" alt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实例化参数</a:t>
            </a:r>
            <a:endParaRPr lang="zh-CN" altLang="en-US" dirty="0"/>
          </a:p>
        </p:txBody>
      </p:sp>
      <p:sp>
        <p:nvSpPr>
          <p:cNvPr id="3" name="副标题 2"/>
          <p:cNvSpPr>
            <a:spLocks noGrp="1"/>
          </p:cNvSpPr>
          <p:nvPr>
            <p:ph type="subTitle" idx="1"/>
          </p:nvPr>
        </p:nvSpPr>
        <p:spPr/>
        <p:txBody>
          <a:bodyPr>
            <a:normAutofit/>
          </a:bodyPr>
          <a:lstStyle/>
          <a:p>
            <a:r>
              <a:rPr lang="zh-CN" altLang="en-US" sz="2800" dirty="0" smtClean="0"/>
              <a:t>第一个参数：地图显示区域</a:t>
            </a:r>
            <a:endParaRPr lang="en-US" altLang="zh-CN" sz="2800" dirty="0" smtClean="0"/>
          </a:p>
          <a:p>
            <a:r>
              <a:rPr lang="zh-CN" altLang="en-US" sz="2800" dirty="0"/>
              <a:t>第二个</a:t>
            </a:r>
            <a:r>
              <a:rPr lang="zh-CN" altLang="en-US" sz="2800" dirty="0" smtClean="0"/>
              <a:t>参数：</a:t>
            </a:r>
            <a:r>
              <a:rPr lang="en-US" altLang="zh-CN" sz="2800" dirty="0" err="1" smtClean="0"/>
              <a:t>json</a:t>
            </a:r>
            <a:r>
              <a:rPr lang="zh-CN" altLang="en-US" sz="2800" dirty="0" smtClean="0"/>
              <a:t>对象，填写地图配置，</a:t>
            </a:r>
            <a:r>
              <a:rPr lang="en-US" altLang="zh-CN" sz="2800" dirty="0"/>
              <a:t> </a:t>
            </a:r>
            <a:r>
              <a:rPr lang="en-US" altLang="zh-CN" sz="2800" dirty="0" smtClean="0"/>
              <a:t>center</a:t>
            </a:r>
            <a:r>
              <a:rPr lang="zh-CN" altLang="en-US" sz="2800" dirty="0" smtClean="0"/>
              <a:t>和</a:t>
            </a:r>
            <a:r>
              <a:rPr lang="en-US" altLang="zh-CN" sz="2800" dirty="0" smtClean="0"/>
              <a:t>zoom</a:t>
            </a:r>
            <a:r>
              <a:rPr lang="zh-CN" altLang="en-US" sz="2800" dirty="0" smtClean="0"/>
              <a:t>必填</a:t>
            </a:r>
            <a:endParaRPr lang="en-US" altLang="zh-CN" sz="2800" dirty="0" smtClean="0"/>
          </a:p>
          <a:p>
            <a:pPr marL="0" indent="0">
              <a:buNone/>
            </a:pPr>
            <a:r>
              <a:rPr lang="en-US" altLang="zh-CN" sz="2800" dirty="0"/>
              <a:t>	</a:t>
            </a:r>
            <a:r>
              <a:rPr lang="en-US" altLang="zh-CN" sz="2800" dirty="0" smtClean="0"/>
              <a:t>1</a:t>
            </a:r>
            <a:r>
              <a:rPr lang="zh-CN" altLang="en-US" sz="2800" dirty="0" smtClean="0"/>
              <a:t>、</a:t>
            </a:r>
            <a:r>
              <a:rPr lang="en-US" altLang="zh-CN" sz="2800" dirty="0"/>
              <a:t>center</a:t>
            </a:r>
            <a:r>
              <a:rPr lang="zh-CN" altLang="en-US" sz="2800" dirty="0"/>
              <a:t>（中心点</a:t>
            </a:r>
            <a:r>
              <a:rPr lang="zh-CN" altLang="en-US" sz="2800" dirty="0" smtClean="0"/>
              <a:t>）：中心</a:t>
            </a:r>
            <a:r>
              <a:rPr lang="zh-CN" altLang="en-US" sz="2800" dirty="0"/>
              <a:t>属性指定了地图的中心，该</a:t>
            </a:r>
            <a:r>
              <a:rPr lang="zh-CN" altLang="en-US" sz="2800" dirty="0" smtClean="0"/>
              <a:t>中心</a:t>
            </a:r>
            <a:r>
              <a:rPr lang="en-US" altLang="zh-CN" sz="2800" dirty="0" smtClean="0"/>
              <a:t>	</a:t>
            </a:r>
            <a:r>
              <a:rPr lang="zh-CN" altLang="en-US" sz="2800" dirty="0" smtClean="0"/>
              <a:t>通过</a:t>
            </a:r>
            <a:r>
              <a:rPr lang="zh-CN" altLang="en-US" sz="2800" dirty="0"/>
              <a:t>坐标（纬度，经度）在地图上创建一个中心点</a:t>
            </a:r>
            <a:r>
              <a:rPr lang="zh-CN" altLang="en-US" sz="2800" dirty="0" smtClean="0"/>
              <a:t>。</a:t>
            </a:r>
            <a:endParaRPr lang="en-US" altLang="zh-CN" sz="2800" dirty="0" smtClean="0"/>
          </a:p>
          <a:p>
            <a:pPr marL="0" indent="0">
              <a:buNone/>
            </a:pPr>
            <a:r>
              <a:rPr lang="en-US" altLang="zh-CN" sz="2800" dirty="0" smtClean="0"/>
              <a:t>	2</a:t>
            </a:r>
            <a:r>
              <a:rPr lang="zh-CN" altLang="en-US" sz="2800" dirty="0" smtClean="0"/>
              <a:t>、</a:t>
            </a:r>
            <a:r>
              <a:rPr lang="en-US" altLang="zh-CN" sz="2800" dirty="0"/>
              <a:t>z</a:t>
            </a:r>
            <a:r>
              <a:rPr lang="en-US" altLang="zh-CN" sz="2800" dirty="0" smtClean="0"/>
              <a:t>oom</a:t>
            </a:r>
            <a:r>
              <a:rPr lang="zh-CN" altLang="en-US" sz="2800" dirty="0"/>
              <a:t>（缩放级数</a:t>
            </a:r>
            <a:r>
              <a:rPr lang="zh-CN" altLang="en-US" sz="2800" dirty="0" smtClean="0"/>
              <a:t>）：</a:t>
            </a:r>
            <a:r>
              <a:rPr lang="zh-CN" altLang="en-US" sz="2800" dirty="0"/>
              <a:t>指定了地图</a:t>
            </a:r>
            <a:r>
              <a:rPr lang="zh-CN" altLang="en-US" sz="2800" dirty="0" smtClean="0"/>
              <a:t>的缩放级数</a:t>
            </a:r>
            <a:endParaRPr lang="en-US" altLang="zh-CN" sz="2800" dirty="0" smtClean="0"/>
          </a:p>
          <a:p>
            <a:pPr marL="0" indent="0">
              <a:buNone/>
            </a:pPr>
            <a:r>
              <a:rPr lang="en-US" altLang="zh-CN" sz="2800" dirty="0" smtClean="0"/>
              <a:t>	3</a:t>
            </a:r>
            <a:r>
              <a:rPr lang="zh-CN" altLang="en-US" sz="2800" dirty="0" smtClean="0"/>
              <a:t>、</a:t>
            </a:r>
            <a:r>
              <a:rPr lang="en-US" altLang="zh-CN" sz="2800" dirty="0" err="1" smtClean="0"/>
              <a:t>mapTypeId</a:t>
            </a:r>
            <a:r>
              <a:rPr lang="zh-CN" altLang="en-US" sz="2800" dirty="0" smtClean="0"/>
              <a:t> （地图的初始类型）：主要</a:t>
            </a:r>
            <a:r>
              <a:rPr lang="zh-CN" altLang="en-US" sz="2800" dirty="0"/>
              <a:t>街道</a:t>
            </a:r>
            <a:r>
              <a:rPr lang="zh-CN" altLang="en-US" sz="2800" dirty="0" smtClean="0"/>
              <a:t>透明层、普通</a:t>
            </a:r>
            <a:r>
              <a:rPr lang="en-US" altLang="zh-CN" sz="2800" dirty="0" smtClean="0"/>
              <a:t>	</a:t>
            </a:r>
            <a:r>
              <a:rPr lang="zh-CN" altLang="en-US" sz="2800" dirty="0" smtClean="0"/>
              <a:t>的</a:t>
            </a:r>
            <a:r>
              <a:rPr lang="zh-CN" altLang="en-US" sz="2800" dirty="0"/>
              <a:t>街道</a:t>
            </a:r>
            <a:r>
              <a:rPr lang="zh-CN" altLang="en-US" sz="2800" dirty="0" smtClean="0"/>
              <a:t>地图、卫星图像、带有</a:t>
            </a:r>
            <a:r>
              <a:rPr lang="zh-CN" altLang="en-US" sz="2800" dirty="0"/>
              <a:t>自然特征（如地形和植被）的</a:t>
            </a:r>
            <a:r>
              <a:rPr lang="zh-CN" altLang="en-US" sz="2800" dirty="0" smtClean="0"/>
              <a:t>地</a:t>
            </a:r>
            <a:r>
              <a:rPr lang="en-US" altLang="zh-CN" sz="2800" dirty="0" smtClean="0"/>
              <a:t>	</a:t>
            </a:r>
            <a:r>
              <a:rPr lang="zh-CN" altLang="en-US" sz="2800" dirty="0" smtClean="0"/>
              <a:t>图</a:t>
            </a:r>
            <a:endParaRPr lang="en-US" altLang="zh-CN" sz="2800" dirty="0" smtClean="0"/>
          </a:p>
          <a:p>
            <a:pPr marL="0" indent="0">
              <a:buNone/>
            </a:pPr>
            <a:endParaRPr lang="zh-CN" altLang="en-US" sz="2800" dirty="0"/>
          </a:p>
        </p:txBody>
      </p:sp>
    </p:spTree>
    <p:extLst>
      <p:ext uri="{BB962C8B-B14F-4D97-AF65-F5344CB8AC3E}">
        <p14:creationId xmlns:p14="http://schemas.microsoft.com/office/powerpoint/2010/main" val="3297677802"/>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谷</a:t>
            </a:r>
            <a:r>
              <a:rPr lang="zh-CN" altLang="en-US" dirty="0" smtClean="0"/>
              <a:t>歌</a:t>
            </a:r>
            <a:r>
              <a:rPr lang="zh-CN" altLang="en-US" dirty="0" smtClean="0"/>
              <a:t>地图评价</a:t>
            </a:r>
            <a:endParaRPr lang="en-US" altLang="zh-CN" dirty="0"/>
          </a:p>
        </p:txBody>
      </p:sp>
      <p:sp>
        <p:nvSpPr>
          <p:cNvPr id="3" name="副标题 2"/>
          <p:cNvSpPr>
            <a:spLocks noGrp="1"/>
          </p:cNvSpPr>
          <p:nvPr>
            <p:ph type="subTitle" idx="1"/>
          </p:nvPr>
        </p:nvSpPr>
        <p:spPr/>
        <p:txBody>
          <a:bodyPr>
            <a:normAutofit/>
          </a:bodyPr>
          <a:lstStyle/>
          <a:p>
            <a:r>
              <a:rPr lang="zh-CN" altLang="en-US" dirty="0" smtClean="0"/>
              <a:t>强大的数据资源，全球地图系统</a:t>
            </a:r>
            <a:endParaRPr lang="en-US" altLang="zh-CN" dirty="0" smtClean="0"/>
          </a:p>
          <a:p>
            <a:r>
              <a:rPr lang="zh-CN" altLang="en-US" dirty="0" smtClean="0"/>
              <a:t>谷</a:t>
            </a:r>
            <a:r>
              <a:rPr lang="zh-CN" altLang="en-US" dirty="0"/>
              <a:t>歌的品牌形象占</a:t>
            </a:r>
            <a:r>
              <a:rPr lang="zh-CN" altLang="en-US" dirty="0" smtClean="0"/>
              <a:t>优</a:t>
            </a:r>
            <a:endParaRPr lang="en-US" altLang="zh-CN" dirty="0" smtClean="0"/>
          </a:p>
          <a:p>
            <a:r>
              <a:rPr lang="zh-CN" altLang="en-US" dirty="0" smtClean="0"/>
              <a:t>标准</a:t>
            </a:r>
            <a:r>
              <a:rPr lang="zh-CN" altLang="en-US" dirty="0"/>
              <a:t>用户</a:t>
            </a:r>
            <a:r>
              <a:rPr lang="en-US" altLang="zh-CN" dirty="0"/>
              <a:t>API</a:t>
            </a:r>
            <a:r>
              <a:rPr lang="zh-CN" altLang="en-US" dirty="0"/>
              <a:t>使用有限额，超出需要支付一定</a:t>
            </a:r>
            <a:r>
              <a:rPr lang="zh-CN" altLang="en-US" dirty="0" smtClean="0"/>
              <a:t>费用</a:t>
            </a:r>
            <a:endParaRPr lang="en-US" altLang="zh-CN" dirty="0" smtClean="0"/>
          </a:p>
          <a:p>
            <a:r>
              <a:rPr lang="zh-CN" altLang="en-US" dirty="0"/>
              <a:t>资源访问受限，需要翻墙</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664635897"/>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305227" y="1609807"/>
              <a:ext cx="1630575"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04</a:t>
              </a:r>
              <a:endParaRPr lang="en-US" altLang="zh-CN" sz="13800" dirty="0">
                <a:solidFill>
                  <a:srgbClr val="18B0E3"/>
                </a:solidFill>
                <a:latin typeface="Agency FB" panose="020B0503020202020204" pitchFamily="34" charset="0"/>
              </a:endParaRPr>
            </a:p>
          </p:txBody>
        </p:sp>
      </p:grpSp>
      <p:sp>
        <p:nvSpPr>
          <p:cNvPr id="21" name="文本框 20"/>
          <p:cNvSpPr txBox="1"/>
          <p:nvPr/>
        </p:nvSpPr>
        <p:spPr>
          <a:xfrm>
            <a:off x="3368717" y="4898202"/>
            <a:ext cx="5775394" cy="707886"/>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smtClean="0">
                <a:solidFill>
                  <a:schemeClr val="bg1"/>
                </a:solidFill>
                <a:sym typeface="+mn-ea"/>
              </a:rPr>
              <a:t>Baidu Map </a:t>
            </a:r>
            <a:r>
              <a:rPr lang="en-US" altLang="zh-CN" sz="4000" dirty="0" err="1" smtClean="0">
                <a:solidFill>
                  <a:schemeClr val="bg1"/>
                </a:solidFill>
                <a:sym typeface="+mn-ea"/>
              </a:rPr>
              <a:t>javaScript</a:t>
            </a:r>
            <a:r>
              <a:rPr lang="en-US" altLang="zh-CN" sz="4000" dirty="0" smtClean="0">
                <a:solidFill>
                  <a:schemeClr val="bg1"/>
                </a:solidFill>
                <a:sym typeface="+mn-ea"/>
              </a:rPr>
              <a:t> API</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前期准备</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申请密钥地址</a:t>
            </a:r>
            <a:r>
              <a:rPr lang="en-US" altLang="zh-CN" dirty="0" smtClean="0"/>
              <a:t>	</a:t>
            </a:r>
            <a:r>
              <a:rPr lang="en-US" altLang="zh-CN" dirty="0" smtClean="0">
                <a:hlinkClick r:id="rId2"/>
              </a:rPr>
              <a:t>http://lbsyun.baidu.com/apiconsole/key</a:t>
            </a:r>
            <a:endParaRPr lang="en-US" altLang="zh-CN" dirty="0" smtClean="0"/>
          </a:p>
          <a:p>
            <a:r>
              <a:rPr lang="zh-CN" altLang="en-US" dirty="0"/>
              <a:t>加载 </a:t>
            </a:r>
            <a:r>
              <a:rPr lang="en-US" altLang="zh-CN" dirty="0"/>
              <a:t>Maps JavaScript </a:t>
            </a:r>
            <a:r>
              <a:rPr lang="en-US" altLang="zh-CN" dirty="0" smtClean="0"/>
              <a:t>API</a:t>
            </a:r>
          </a:p>
          <a:p>
            <a:pPr marL="0" indent="0">
              <a:buNone/>
            </a:pPr>
            <a:r>
              <a:rPr lang="en-US" altLang="zh-CN" sz="2000" dirty="0"/>
              <a:t>&lt;</a:t>
            </a:r>
            <a:r>
              <a:rPr lang="en-US" altLang="zh-CN" sz="2000" dirty="0" smtClean="0"/>
              <a:t>script </a:t>
            </a:r>
            <a:r>
              <a:rPr lang="en-US" altLang="zh-CN" sz="2000" dirty="0" err="1" smtClean="0"/>
              <a:t>src</a:t>
            </a:r>
            <a:r>
              <a:rPr lang="en-US" altLang="zh-CN" sz="2000" dirty="0"/>
              <a:t>="http://api.map.baidu.com/</a:t>
            </a:r>
            <a:r>
              <a:rPr lang="en-US" altLang="zh-CN" sz="2000" dirty="0" err="1"/>
              <a:t>api?v</a:t>
            </a:r>
            <a:r>
              <a:rPr lang="en-US" altLang="zh-CN" sz="2000" dirty="0"/>
              <a:t>=2.0&amp;ak=</a:t>
            </a:r>
            <a:r>
              <a:rPr lang="en-US" altLang="zh-CN" sz="2000" dirty="0">
                <a:solidFill>
                  <a:srgbClr val="FF0000"/>
                </a:solidFill>
              </a:rPr>
              <a:t>[API_KEY]</a:t>
            </a:r>
            <a:r>
              <a:rPr lang="en-US" altLang="zh-CN" sz="2000" dirty="0"/>
              <a:t>"&gt;&lt;/script&gt;</a:t>
            </a:r>
          </a:p>
          <a:p>
            <a:endParaRPr lang="zh-CN" altLang="en-US" dirty="0"/>
          </a:p>
        </p:txBody>
      </p:sp>
    </p:spTree>
    <p:extLst>
      <p:ext uri="{BB962C8B-B14F-4D97-AF65-F5344CB8AC3E}">
        <p14:creationId xmlns:p14="http://schemas.microsoft.com/office/powerpoint/2010/main" val="420236016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07061" y="1609807"/>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实例化地图对象</a:t>
            </a:r>
            <a:endParaRPr lang="zh-CN" altLang="en-US" dirty="0"/>
          </a:p>
        </p:txBody>
      </p:sp>
      <p:sp>
        <p:nvSpPr>
          <p:cNvPr id="3" name="副标题 2"/>
          <p:cNvSpPr>
            <a:spLocks noGrp="1"/>
          </p:cNvSpPr>
          <p:nvPr>
            <p:ph type="subTitle" idx="1"/>
          </p:nvPr>
        </p:nvSpPr>
        <p:spPr/>
        <p:txBody>
          <a:bodyPr>
            <a:normAutofit/>
          </a:bodyPr>
          <a:lstStyle/>
          <a:p>
            <a:pPr marL="0" indent="0">
              <a:buNone/>
            </a:pPr>
            <a:r>
              <a:rPr lang="en-US" altLang="zh-CN" sz="2000" dirty="0"/>
              <a:t>// </a:t>
            </a:r>
            <a:r>
              <a:rPr lang="zh-CN" altLang="en-US" sz="2000" dirty="0"/>
              <a:t>创建</a:t>
            </a:r>
            <a:r>
              <a:rPr lang="en-US" altLang="zh-CN" sz="2000" dirty="0"/>
              <a:t>Map</a:t>
            </a:r>
            <a:r>
              <a:rPr lang="zh-CN" altLang="en-US" sz="2000" dirty="0" smtClean="0"/>
              <a:t>实例</a:t>
            </a:r>
            <a:r>
              <a:rPr lang="en-US" altLang="zh-CN" sz="2000" dirty="0" smtClean="0"/>
              <a:t> </a:t>
            </a:r>
          </a:p>
          <a:p>
            <a:pPr marL="0" indent="0">
              <a:buNone/>
            </a:pPr>
            <a:r>
              <a:rPr lang="en-US" altLang="zh-CN" sz="2000" dirty="0" err="1" smtClean="0"/>
              <a:t>var</a:t>
            </a:r>
            <a:r>
              <a:rPr lang="en-US" altLang="zh-CN" sz="2000" dirty="0" smtClean="0"/>
              <a:t> </a:t>
            </a:r>
            <a:r>
              <a:rPr lang="en-US" altLang="zh-CN" sz="2000" dirty="0"/>
              <a:t>map = new </a:t>
            </a:r>
            <a:r>
              <a:rPr lang="en-US" altLang="zh-CN" sz="2000" dirty="0" err="1"/>
              <a:t>BMap.Map</a:t>
            </a:r>
            <a:r>
              <a:rPr lang="en-US" altLang="zh-CN" sz="2000" dirty="0"/>
              <a:t>("map"); </a:t>
            </a:r>
            <a:r>
              <a:rPr lang="en-US" altLang="zh-CN" sz="2000" dirty="0" smtClean="0"/>
              <a:t>// </a:t>
            </a:r>
            <a:r>
              <a:rPr lang="zh-CN" altLang="en-US" sz="2000" dirty="0"/>
              <a:t>左边是经度坐标，右边是纬度坐标</a:t>
            </a:r>
          </a:p>
          <a:p>
            <a:pPr marL="0" indent="0">
              <a:buNone/>
            </a:pPr>
            <a:r>
              <a:rPr lang="en-US" altLang="zh-CN" sz="2000" dirty="0"/>
              <a:t>// </a:t>
            </a:r>
            <a:r>
              <a:rPr lang="zh-CN" altLang="en-US" sz="2000" dirty="0"/>
              <a:t>初始化地图</a:t>
            </a:r>
            <a:r>
              <a:rPr lang="en-US" altLang="zh-CN" sz="2000" dirty="0"/>
              <a:t>,</a:t>
            </a:r>
            <a:r>
              <a:rPr lang="zh-CN" altLang="en-US" sz="2000" dirty="0"/>
              <a:t>设置中心点坐标和地图级别</a:t>
            </a:r>
            <a:endParaRPr lang="en-US" altLang="zh-CN" sz="2000" dirty="0" smtClean="0"/>
          </a:p>
          <a:p>
            <a:pPr marL="0" indent="0">
              <a:buNone/>
            </a:pPr>
            <a:r>
              <a:rPr lang="en-US" altLang="zh-CN" sz="2000" dirty="0" err="1" smtClean="0"/>
              <a:t>map.centerAndZoom</a:t>
            </a:r>
            <a:r>
              <a:rPr lang="en-US" altLang="zh-CN" sz="2000" dirty="0" smtClean="0"/>
              <a:t>(new </a:t>
            </a:r>
            <a:r>
              <a:rPr lang="en-US" altLang="zh-CN" sz="2000" dirty="0" err="1"/>
              <a:t>BMap.Point</a:t>
            </a:r>
            <a:r>
              <a:rPr lang="en-US" altLang="zh-CN" sz="2000" dirty="0"/>
              <a:t>(113.3471286907, 23.1440653801), 15);  </a:t>
            </a:r>
            <a:endParaRPr lang="en-US" altLang="zh-CN" sz="2000" dirty="0" smtClean="0"/>
          </a:p>
          <a:p>
            <a:pPr marL="0" indent="0">
              <a:buNone/>
            </a:pPr>
            <a:r>
              <a:rPr lang="en-US" altLang="zh-CN" sz="2000" dirty="0" smtClean="0"/>
              <a:t>// </a:t>
            </a:r>
            <a:r>
              <a:rPr lang="zh-CN" altLang="en-US" sz="2000" dirty="0" smtClean="0"/>
              <a:t>添加</a:t>
            </a:r>
            <a:r>
              <a:rPr lang="zh-CN" altLang="en-US" sz="2000" dirty="0"/>
              <a:t>地图类型控件</a:t>
            </a:r>
          </a:p>
          <a:p>
            <a:pPr marL="0" indent="0">
              <a:buNone/>
            </a:pPr>
            <a:r>
              <a:rPr lang="en-US" altLang="zh-CN" sz="2000" dirty="0" err="1" smtClean="0"/>
              <a:t>map.addControl</a:t>
            </a:r>
            <a:r>
              <a:rPr lang="en-US" altLang="zh-CN" sz="2000" dirty="0" smtClean="0"/>
              <a:t>(new </a:t>
            </a:r>
            <a:r>
              <a:rPr lang="en-US" altLang="zh-CN" sz="2000" dirty="0" err="1"/>
              <a:t>BMap.MapTypeControl</a:t>
            </a:r>
            <a:r>
              <a:rPr lang="en-US" altLang="zh-CN" sz="2000" dirty="0"/>
              <a:t>());   </a:t>
            </a:r>
            <a:endParaRPr lang="zh-CN" altLang="en-US" sz="2000" dirty="0"/>
          </a:p>
        </p:txBody>
      </p:sp>
    </p:spTree>
    <p:extLst>
      <p:ext uri="{BB962C8B-B14F-4D97-AF65-F5344CB8AC3E}">
        <p14:creationId xmlns:p14="http://schemas.microsoft.com/office/powerpoint/2010/main" val="2741967756"/>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ym typeface="+mn-ea"/>
              </a:rPr>
              <a:t>增加</a:t>
            </a:r>
            <a:r>
              <a:rPr lang="en-US" altLang="zh-CN" dirty="0" smtClean="0">
                <a:sym typeface="+mn-ea"/>
              </a:rPr>
              <a:t>Mark</a:t>
            </a:r>
            <a:r>
              <a:rPr lang="zh-CN" altLang="en-US" dirty="0" smtClean="0">
                <a:sym typeface="+mn-ea"/>
              </a:rPr>
              <a:t>元素</a:t>
            </a:r>
            <a:endParaRPr lang="zh-CN" altLang="en-US" dirty="0"/>
          </a:p>
        </p:txBody>
      </p:sp>
      <p:sp>
        <p:nvSpPr>
          <p:cNvPr id="3" name="副标题 2"/>
          <p:cNvSpPr>
            <a:spLocks noGrp="1"/>
          </p:cNvSpPr>
          <p:nvPr>
            <p:ph type="subTitle" idx="1"/>
          </p:nvPr>
        </p:nvSpPr>
        <p:spPr/>
        <p:txBody>
          <a:bodyPr>
            <a:normAutofit fontScale="97500"/>
          </a:bodyPr>
          <a:lstStyle/>
          <a:p>
            <a:pPr marL="0" indent="0">
              <a:buNone/>
            </a:pPr>
            <a:r>
              <a:rPr lang="en-US" altLang="zh-CN" sz="2400" dirty="0" smtClean="0"/>
              <a:t>// </a:t>
            </a:r>
            <a:r>
              <a:rPr lang="zh-CN" altLang="en-US" sz="2400" dirty="0"/>
              <a:t>测试点，</a:t>
            </a:r>
            <a:r>
              <a:rPr lang="en-US" altLang="zh-CN" sz="2400" dirty="0"/>
              <a:t>google</a:t>
            </a:r>
            <a:r>
              <a:rPr lang="zh-CN" altLang="en-US" sz="2400" dirty="0"/>
              <a:t>地图金星大厦坐标</a:t>
            </a:r>
          </a:p>
          <a:p>
            <a:pPr marL="0" indent="0">
              <a:buNone/>
            </a:pPr>
            <a:r>
              <a:rPr lang="en-US" altLang="zh-CN" sz="2400" dirty="0" err="1" smtClean="0"/>
              <a:t>var</a:t>
            </a:r>
            <a:r>
              <a:rPr lang="en-US" altLang="zh-CN" sz="2400" dirty="0" smtClean="0"/>
              <a:t> </a:t>
            </a:r>
            <a:r>
              <a:rPr lang="en-US" altLang="zh-CN" sz="2400" dirty="0" err="1"/>
              <a:t>testPoint</a:t>
            </a:r>
            <a:r>
              <a:rPr lang="en-US" altLang="zh-CN" sz="2400" dirty="0"/>
              <a:t> = new </a:t>
            </a:r>
            <a:r>
              <a:rPr lang="en-US" altLang="zh-CN" sz="2400" dirty="0" err="1"/>
              <a:t>BMap.Point</a:t>
            </a:r>
            <a:r>
              <a:rPr lang="en-US" altLang="zh-CN" sz="2400" dirty="0"/>
              <a:t>(113.3471286907, 23.1440653801);</a:t>
            </a:r>
          </a:p>
          <a:p>
            <a:pPr marL="0" indent="0">
              <a:buNone/>
            </a:pPr>
            <a:r>
              <a:rPr lang="en-US" altLang="zh-CN" sz="2400" dirty="0" err="1" smtClean="0"/>
              <a:t>var</a:t>
            </a:r>
            <a:r>
              <a:rPr lang="en-US" altLang="zh-CN" sz="2400" dirty="0" smtClean="0"/>
              <a:t> </a:t>
            </a:r>
            <a:r>
              <a:rPr lang="en-US" altLang="zh-CN" sz="2400" dirty="0" err="1"/>
              <a:t>myIcon</a:t>
            </a:r>
            <a:r>
              <a:rPr lang="en-US" altLang="zh-CN" sz="2400" dirty="0"/>
              <a:t> = new </a:t>
            </a:r>
            <a:r>
              <a:rPr lang="en-US" altLang="zh-CN" sz="2400" dirty="0" err="1"/>
              <a:t>BMap.Icon</a:t>
            </a:r>
            <a:r>
              <a:rPr lang="en-US" altLang="zh-CN" sz="2400" dirty="0"/>
              <a:t>("pikachu.png", new </a:t>
            </a:r>
            <a:r>
              <a:rPr lang="en-US" altLang="zh-CN" sz="2400" dirty="0" err="1"/>
              <a:t>BMap.Size</a:t>
            </a:r>
            <a:r>
              <a:rPr lang="en-US" altLang="zh-CN" sz="2400" dirty="0"/>
              <a:t>(32, 32));</a:t>
            </a:r>
          </a:p>
          <a:p>
            <a:pPr marL="0" indent="0">
              <a:buNone/>
            </a:pPr>
            <a:r>
              <a:rPr lang="en-US" altLang="zh-CN" sz="2400" dirty="0" err="1" smtClean="0"/>
              <a:t>var</a:t>
            </a:r>
            <a:r>
              <a:rPr lang="en-US" altLang="zh-CN" sz="2400" dirty="0" smtClean="0"/>
              <a:t> </a:t>
            </a:r>
            <a:r>
              <a:rPr lang="en-US" altLang="zh-CN" sz="2400" dirty="0"/>
              <a:t>marker = new </a:t>
            </a:r>
            <a:r>
              <a:rPr lang="en-US" altLang="zh-CN" sz="2400" dirty="0" err="1"/>
              <a:t>BMap.Marker</a:t>
            </a:r>
            <a:r>
              <a:rPr lang="en-US" altLang="zh-CN" sz="2400" dirty="0"/>
              <a:t>(</a:t>
            </a:r>
            <a:r>
              <a:rPr lang="en-US" altLang="zh-CN" sz="2400" dirty="0" err="1"/>
              <a:t>testPoint</a:t>
            </a:r>
            <a:r>
              <a:rPr lang="en-US" altLang="zh-CN" sz="2400" dirty="0"/>
              <a:t>, { icon: </a:t>
            </a:r>
            <a:r>
              <a:rPr lang="en-US" altLang="zh-CN" sz="2400" dirty="0" err="1"/>
              <a:t>myIcon</a:t>
            </a:r>
            <a:r>
              <a:rPr lang="en-US" altLang="zh-CN" sz="2400" dirty="0"/>
              <a:t> });</a:t>
            </a:r>
          </a:p>
          <a:p>
            <a:pPr marL="0" indent="0">
              <a:buNone/>
            </a:pPr>
            <a:r>
              <a:rPr lang="en-US" altLang="zh-CN" sz="2400" dirty="0" err="1" smtClean="0"/>
              <a:t>map.addOverlay</a:t>
            </a:r>
            <a:r>
              <a:rPr lang="en-US" altLang="zh-CN" sz="2400" dirty="0" smtClean="0"/>
              <a:t>(marker);</a:t>
            </a:r>
            <a:endParaRPr lang="zh-CN" altLang="en-US" sz="2400" dirty="0">
              <a:sym typeface="+mn-ea"/>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增加事件</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92500" lnSpcReduction="10000"/>
          </a:bodyPr>
          <a:lstStyle/>
          <a:p>
            <a:pPr marL="0" indent="0">
              <a:buNone/>
            </a:pPr>
            <a:r>
              <a:rPr lang="en-US" altLang="zh-CN" sz="2800" dirty="0" smtClean="0"/>
              <a:t>// </a:t>
            </a:r>
            <a:r>
              <a:rPr lang="zh-CN" altLang="en-US" sz="2800" dirty="0" smtClean="0"/>
              <a:t>定义事件</a:t>
            </a:r>
            <a:endParaRPr lang="en-US" altLang="zh-CN" sz="2800" dirty="0" smtClean="0"/>
          </a:p>
          <a:p>
            <a:pPr marL="0" indent="0">
              <a:buNone/>
            </a:pPr>
            <a:r>
              <a:rPr lang="en-US" altLang="zh-CN" sz="2800" dirty="0" smtClean="0"/>
              <a:t>function </a:t>
            </a:r>
            <a:r>
              <a:rPr lang="en-US" altLang="zh-CN" sz="2800" dirty="0" err="1"/>
              <a:t>GetPosition</a:t>
            </a:r>
            <a:r>
              <a:rPr lang="en-US" altLang="zh-CN" sz="2800" dirty="0"/>
              <a:t>() {</a:t>
            </a:r>
          </a:p>
          <a:p>
            <a:pPr marL="0" indent="0">
              <a:buNone/>
            </a:pPr>
            <a:r>
              <a:rPr lang="en-US" altLang="zh-CN" sz="2800" dirty="0"/>
              <a:t>            if (</a:t>
            </a:r>
            <a:r>
              <a:rPr lang="en-US" altLang="zh-CN" sz="2800" dirty="0" err="1"/>
              <a:t>this.getPosition</a:t>
            </a:r>
            <a:r>
              <a:rPr lang="en-US" altLang="zh-CN" sz="2800" dirty="0"/>
              <a:t> != null) {</a:t>
            </a:r>
          </a:p>
          <a:p>
            <a:pPr marL="0" indent="0">
              <a:buNone/>
            </a:pPr>
            <a:r>
              <a:rPr lang="en-US" altLang="zh-CN" sz="2800" dirty="0"/>
              <a:t>                </a:t>
            </a:r>
            <a:r>
              <a:rPr lang="en-US" altLang="zh-CN" sz="2800" dirty="0" err="1"/>
              <a:t>var</a:t>
            </a:r>
            <a:r>
              <a:rPr lang="en-US" altLang="zh-CN" sz="2800" dirty="0"/>
              <a:t> p = </a:t>
            </a:r>
            <a:r>
              <a:rPr lang="en-US" altLang="zh-CN" sz="2800" dirty="0" err="1"/>
              <a:t>this.getPosition</a:t>
            </a:r>
            <a:r>
              <a:rPr lang="en-US" altLang="zh-CN" sz="2800" dirty="0"/>
              <a:t>();  //</a:t>
            </a:r>
            <a:r>
              <a:rPr lang="zh-CN" altLang="en-US" sz="2800" dirty="0"/>
              <a:t>获取</a:t>
            </a:r>
            <a:r>
              <a:rPr lang="en-US" altLang="zh-CN" sz="2800" dirty="0"/>
              <a:t>marker</a:t>
            </a:r>
            <a:r>
              <a:rPr lang="zh-CN" altLang="en-US" sz="2800" dirty="0"/>
              <a:t>的位置</a:t>
            </a:r>
          </a:p>
          <a:p>
            <a:pPr marL="0" indent="0">
              <a:buNone/>
            </a:pPr>
            <a:r>
              <a:rPr lang="en-US" altLang="zh-CN" sz="2800" dirty="0"/>
              <a:t>                console.log("marker</a:t>
            </a:r>
            <a:r>
              <a:rPr lang="zh-CN" altLang="en-US" sz="2800" dirty="0"/>
              <a:t>的位置是</a:t>
            </a:r>
            <a:r>
              <a:rPr lang="en-US" altLang="zh-CN" sz="2800" dirty="0"/>
              <a:t>"</a:t>
            </a:r>
            <a:r>
              <a:rPr lang="zh-CN" altLang="en-US" sz="2800" dirty="0"/>
              <a:t> </a:t>
            </a:r>
            <a:r>
              <a:rPr lang="en-US" altLang="zh-CN" sz="2800" dirty="0"/>
              <a:t>+ </a:t>
            </a:r>
            <a:r>
              <a:rPr lang="en-US" altLang="zh-CN" sz="2800" dirty="0" err="1"/>
              <a:t>p.lng</a:t>
            </a:r>
            <a:r>
              <a:rPr lang="en-US" altLang="zh-CN" sz="2800" dirty="0"/>
              <a:t> + "," + </a:t>
            </a:r>
            <a:r>
              <a:rPr lang="en-US" altLang="zh-CN" sz="2800" dirty="0" err="1"/>
              <a:t>p.lat</a:t>
            </a:r>
            <a:r>
              <a:rPr lang="en-US" altLang="zh-CN" sz="2800" dirty="0"/>
              <a:t>);</a:t>
            </a:r>
          </a:p>
          <a:p>
            <a:pPr marL="0" indent="0">
              <a:buNone/>
            </a:pPr>
            <a:r>
              <a:rPr lang="zh-CN" altLang="en-US" sz="2800" dirty="0"/>
              <a:t>            </a:t>
            </a:r>
            <a:r>
              <a:rPr lang="en-US" altLang="zh-CN" sz="2800" dirty="0"/>
              <a:t>}</a:t>
            </a:r>
          </a:p>
          <a:p>
            <a:pPr marL="0" indent="0">
              <a:buNone/>
            </a:pPr>
            <a:r>
              <a:rPr lang="en-US" altLang="zh-CN" sz="2800" dirty="0" smtClean="0"/>
              <a:t>}</a:t>
            </a:r>
          </a:p>
          <a:p>
            <a:pPr marL="0" indent="0">
              <a:buNone/>
            </a:pPr>
            <a:r>
              <a:rPr lang="en-US" altLang="zh-CN" sz="2800" b="1" dirty="0" smtClean="0"/>
              <a:t>// </a:t>
            </a:r>
            <a:r>
              <a:rPr lang="zh-CN" altLang="en-US" sz="2800" b="1" dirty="0" smtClean="0"/>
              <a:t>绑定事件</a:t>
            </a:r>
            <a:endParaRPr lang="en-US" altLang="zh-CN" sz="2800" b="1" dirty="0"/>
          </a:p>
          <a:p>
            <a:pPr marL="0" indent="0">
              <a:buNone/>
            </a:pPr>
            <a:r>
              <a:rPr lang="en-US" altLang="zh-CN" sz="2800" dirty="0" err="1"/>
              <a:t>marker.addEventListener</a:t>
            </a:r>
            <a:r>
              <a:rPr lang="en-US" altLang="zh-CN" sz="2800" dirty="0"/>
              <a:t>("click", </a:t>
            </a:r>
            <a:r>
              <a:rPr lang="en-US" altLang="zh-CN" sz="2800" dirty="0" err="1"/>
              <a:t>GetPosition</a:t>
            </a:r>
            <a:r>
              <a:rPr lang="en-US" altLang="zh-CN" sz="2800" dirty="0"/>
              <a:t>);</a:t>
            </a:r>
            <a:endParaRPr lang="zh-CN" altLang="en-US" sz="2800"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百度地图</a:t>
            </a:r>
            <a:r>
              <a:rPr lang="zh-CN" altLang="en-US" dirty="0" smtClean="0"/>
              <a:t>内置坐标转换</a:t>
            </a:r>
            <a:r>
              <a:rPr lang="zh-CN" altLang="en-US" dirty="0" smtClean="0"/>
              <a:t>方法</a:t>
            </a:r>
            <a:endParaRPr lang="en-US" altLang="zh-CN" dirty="0"/>
          </a:p>
        </p:txBody>
      </p:sp>
      <p:sp>
        <p:nvSpPr>
          <p:cNvPr id="3" name="副标题 2"/>
          <p:cNvSpPr>
            <a:spLocks noGrp="1"/>
          </p:cNvSpPr>
          <p:nvPr>
            <p:ph type="subTitle" idx="1"/>
          </p:nvPr>
        </p:nvSpPr>
        <p:spPr/>
        <p:txBody>
          <a:bodyPr>
            <a:normAutofit/>
          </a:bodyPr>
          <a:lstStyle/>
          <a:p>
            <a:pPr marL="0" indent="0">
              <a:buNone/>
            </a:pPr>
            <a:r>
              <a:rPr lang="en-US" altLang="zh-CN" sz="2400" dirty="0" smtClean="0"/>
              <a:t>// </a:t>
            </a:r>
            <a:r>
              <a:rPr lang="zh-CN" altLang="en-US" sz="2400" dirty="0" smtClean="0"/>
              <a:t>转换前的坐标集合</a:t>
            </a:r>
            <a:endParaRPr lang="en-US" altLang="zh-CN" sz="2400" dirty="0" smtClean="0"/>
          </a:p>
          <a:p>
            <a:pPr marL="0" indent="0">
              <a:buNone/>
            </a:pPr>
            <a:r>
              <a:rPr lang="en-US" altLang="zh-CN" sz="2400" dirty="0" err="1" smtClean="0"/>
              <a:t>var</a:t>
            </a:r>
            <a:r>
              <a:rPr lang="en-US" altLang="zh-CN" sz="2400" dirty="0" smtClean="0"/>
              <a:t> </a:t>
            </a:r>
            <a:r>
              <a:rPr lang="en-US" altLang="zh-CN" sz="2400" dirty="0" err="1"/>
              <a:t>pointArray</a:t>
            </a:r>
            <a:r>
              <a:rPr lang="en-US" altLang="zh-CN" sz="2400" dirty="0"/>
              <a:t> = </a:t>
            </a:r>
            <a:r>
              <a:rPr lang="en-US" altLang="zh-CN" sz="2400" dirty="0" smtClean="0"/>
              <a:t>[new </a:t>
            </a:r>
            <a:r>
              <a:rPr lang="en-US" altLang="zh-CN" sz="2400" dirty="0" err="1"/>
              <a:t>BMap.Point</a:t>
            </a:r>
            <a:r>
              <a:rPr lang="en-US" altLang="zh-CN" sz="2400" dirty="0"/>
              <a:t>(113.3471286907, 23.1440653801</a:t>
            </a:r>
            <a:r>
              <a:rPr lang="en-US" altLang="zh-CN" sz="2400" dirty="0" smtClean="0"/>
              <a:t>)];</a:t>
            </a:r>
          </a:p>
          <a:p>
            <a:pPr marL="0" indent="0">
              <a:buNone/>
            </a:pPr>
            <a:r>
              <a:rPr lang="en-US" altLang="zh-CN" sz="2400" dirty="0" smtClean="0"/>
              <a:t>new </a:t>
            </a:r>
            <a:r>
              <a:rPr lang="en-US" altLang="zh-CN" sz="2400" dirty="0" err="1"/>
              <a:t>BMap.Convertor</a:t>
            </a:r>
            <a:r>
              <a:rPr lang="en-US" altLang="zh-CN" sz="2400" dirty="0"/>
              <a:t>().translate(</a:t>
            </a:r>
            <a:r>
              <a:rPr lang="en-US" altLang="zh-CN" sz="2400" dirty="0" err="1"/>
              <a:t>pointArray</a:t>
            </a:r>
            <a:r>
              <a:rPr lang="en-US" altLang="zh-CN" sz="2400" dirty="0"/>
              <a:t>, 3, 5, function (data) {	</a:t>
            </a:r>
            <a:endParaRPr lang="en-US" altLang="zh-CN" sz="2400" dirty="0" smtClean="0"/>
          </a:p>
          <a:p>
            <a:pPr marL="0" indent="0">
              <a:buNone/>
            </a:pPr>
            <a:r>
              <a:rPr lang="en-US" altLang="zh-CN" sz="2400" dirty="0" smtClean="0"/>
              <a:t>	if </a:t>
            </a:r>
            <a:r>
              <a:rPr lang="en-US" altLang="zh-CN" sz="2400" dirty="0"/>
              <a:t>(</a:t>
            </a:r>
            <a:r>
              <a:rPr lang="en-US" altLang="zh-CN" sz="2400" dirty="0" err="1"/>
              <a:t>data.status</a:t>
            </a:r>
            <a:r>
              <a:rPr lang="en-US" altLang="zh-CN" sz="2400" dirty="0"/>
              <a:t> === 0) </a:t>
            </a:r>
            <a:r>
              <a:rPr lang="en-US" altLang="zh-CN" sz="2400" dirty="0" smtClean="0"/>
              <a:t>{ // </a:t>
            </a:r>
            <a:r>
              <a:rPr lang="zh-CN" altLang="en-US" sz="2400" dirty="0" smtClean="0"/>
              <a:t>状态为</a:t>
            </a:r>
            <a:r>
              <a:rPr lang="en-US" altLang="zh-CN" sz="2400" dirty="0" smtClean="0"/>
              <a:t>0</a:t>
            </a:r>
            <a:r>
              <a:rPr lang="zh-CN" altLang="en-US" sz="2400" dirty="0" smtClean="0"/>
              <a:t>表明转换成功</a:t>
            </a:r>
            <a:r>
              <a:rPr lang="en-US" altLang="zh-CN" sz="2400" dirty="0"/>
              <a:t>		</a:t>
            </a:r>
            <a:endParaRPr lang="en-US" altLang="zh-CN" sz="2400" dirty="0" smtClean="0"/>
          </a:p>
          <a:p>
            <a:pPr marL="0" indent="0">
              <a:buNone/>
            </a:pPr>
            <a:r>
              <a:rPr lang="en-US" altLang="zh-CN" sz="2400" dirty="0" smtClean="0"/>
              <a:t> 		console.log(</a:t>
            </a:r>
            <a:r>
              <a:rPr lang="en-US" altLang="zh-CN" sz="2400" dirty="0" err="1" smtClean="0"/>
              <a:t>data.points</a:t>
            </a:r>
            <a:r>
              <a:rPr lang="en-US" altLang="zh-CN" sz="2400" dirty="0" smtClean="0"/>
              <a:t>[0]); // </a:t>
            </a:r>
            <a:r>
              <a:rPr lang="zh-CN" altLang="en-US" sz="2400" dirty="0" smtClean="0"/>
              <a:t>转换成功的坐标存在</a:t>
            </a:r>
            <a:r>
              <a:rPr lang="en-US" altLang="zh-CN" sz="2400" dirty="0" smtClean="0"/>
              <a:t>points</a:t>
            </a:r>
            <a:r>
              <a:rPr lang="zh-CN" altLang="en-US" sz="2400" dirty="0" smtClean="0"/>
              <a:t>里面</a:t>
            </a:r>
            <a:endParaRPr lang="en-US" altLang="zh-CN" sz="2400" dirty="0" smtClean="0"/>
          </a:p>
          <a:p>
            <a:pPr marL="0" indent="0">
              <a:buNone/>
            </a:pPr>
            <a:r>
              <a:rPr lang="en-US" altLang="zh-CN" sz="2400" dirty="0" smtClean="0"/>
              <a:t>	}</a:t>
            </a:r>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3968056023"/>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百度</a:t>
            </a:r>
            <a:r>
              <a:rPr lang="zh-CN" altLang="en-US" dirty="0" smtClean="0"/>
              <a:t>地图评价</a:t>
            </a:r>
            <a:endParaRPr lang="en-US" altLang="zh-CN" dirty="0"/>
          </a:p>
        </p:txBody>
      </p:sp>
      <p:sp>
        <p:nvSpPr>
          <p:cNvPr id="3" name="副标题 2"/>
          <p:cNvSpPr>
            <a:spLocks noGrp="1"/>
          </p:cNvSpPr>
          <p:nvPr>
            <p:ph type="subTitle" idx="1"/>
          </p:nvPr>
        </p:nvSpPr>
        <p:spPr/>
        <p:txBody>
          <a:bodyPr>
            <a:normAutofit/>
          </a:bodyPr>
          <a:lstStyle/>
          <a:p>
            <a:r>
              <a:rPr lang="en-US" altLang="zh-CN" dirty="0" smtClean="0"/>
              <a:t>API</a:t>
            </a:r>
            <a:r>
              <a:rPr lang="zh-CN" altLang="en-US" dirty="0" smtClean="0"/>
              <a:t>使用免费</a:t>
            </a:r>
            <a:endParaRPr lang="en-US" altLang="zh-CN" dirty="0" smtClean="0"/>
          </a:p>
          <a:p>
            <a:r>
              <a:rPr lang="zh-CN" altLang="en-US" dirty="0" smtClean="0"/>
              <a:t>强大</a:t>
            </a:r>
            <a:r>
              <a:rPr lang="zh-CN" altLang="en-US" dirty="0"/>
              <a:t>的数据</a:t>
            </a:r>
            <a:r>
              <a:rPr lang="zh-CN" altLang="en-US" dirty="0" smtClean="0"/>
              <a:t>资源</a:t>
            </a:r>
            <a:endParaRPr lang="en-US" altLang="zh-CN" dirty="0" smtClean="0"/>
          </a:p>
          <a:p>
            <a:r>
              <a:rPr lang="zh-CN" altLang="en-US" dirty="0" smtClean="0"/>
              <a:t>国内定位准确，资源访问流畅，没有网络限制</a:t>
            </a:r>
            <a:endParaRPr lang="en-US" altLang="zh-CN" dirty="0" smtClean="0"/>
          </a:p>
          <a:p>
            <a:r>
              <a:rPr lang="zh-CN" altLang="en-US" dirty="0" smtClean="0"/>
              <a:t>但是百度的产品较多反馈问题多、后期维护麻烦</a:t>
            </a:r>
            <a:endParaRPr lang="en-US" altLang="zh-CN" dirty="0" smtClean="0"/>
          </a:p>
          <a:p>
            <a:r>
              <a:rPr lang="zh-CN" altLang="en-US" dirty="0" smtClean="0"/>
              <a:t>坐标不可逆，如果转换地图</a:t>
            </a:r>
            <a:r>
              <a:rPr lang="en-US" altLang="zh-CN" dirty="0" smtClean="0"/>
              <a:t>API</a:t>
            </a:r>
            <a:r>
              <a:rPr lang="zh-CN" altLang="en-US" dirty="0" smtClean="0"/>
              <a:t>会有一定困难</a:t>
            </a:r>
            <a:endParaRPr lang="zh-CN" altLang="en-US" dirty="0"/>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291731" y="1635764"/>
              <a:ext cx="1680268"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05</a:t>
              </a:r>
              <a:endParaRPr lang="en-US" altLang="zh-CN" sz="13800" dirty="0">
                <a:solidFill>
                  <a:srgbClr val="18B0E3"/>
                </a:solidFill>
                <a:latin typeface="Agency FB" panose="020B0503020202020204" pitchFamily="34" charset="0"/>
              </a:endParaRPr>
            </a:p>
          </p:txBody>
        </p:sp>
      </p:grpSp>
      <p:sp>
        <p:nvSpPr>
          <p:cNvPr id="21" name="文本框 20"/>
          <p:cNvSpPr txBox="1"/>
          <p:nvPr/>
        </p:nvSpPr>
        <p:spPr>
          <a:xfrm>
            <a:off x="3368717" y="4898202"/>
            <a:ext cx="5775394" cy="707886"/>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dirty="0" smtClean="0">
                <a:solidFill>
                  <a:schemeClr val="bg1"/>
                </a:solidFill>
                <a:sym typeface="+mn-ea"/>
              </a:rPr>
              <a:t>百度地图离线方案</a:t>
            </a:r>
            <a:endParaRPr lang="en-US" altLang="zh-CN" sz="4000" b="1" dirty="0">
              <a:solidFill>
                <a:schemeClr val="bg1"/>
              </a:solidFill>
              <a:latin typeface="Corbel" panose="020B0503020204020204" charset="0"/>
              <a:ea typeface="方正正纤黑简体" panose="02000000000000000000" pitchFamily="2" charset="-122"/>
            </a:endParaRPr>
          </a:p>
        </p:txBody>
      </p:sp>
    </p:spTree>
    <p:extLst>
      <p:ext uri="{BB962C8B-B14F-4D97-AF65-F5344CB8AC3E}">
        <p14:creationId xmlns:p14="http://schemas.microsoft.com/office/powerpoint/2010/main" val="25248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网页</a:t>
            </a:r>
            <a:r>
              <a:rPr lang="zh-CN" altLang="en-US" dirty="0" smtClean="0">
                <a:sym typeface="+mn-ea"/>
              </a:rPr>
              <a:t>地图实现方式</a:t>
            </a:r>
            <a:endParaRPr lang="en-US" altLang="zh-CN" dirty="0">
              <a:sym typeface="+mn-ea"/>
            </a:endParaRPr>
          </a:p>
        </p:txBody>
      </p:sp>
      <p:sp>
        <p:nvSpPr>
          <p:cNvPr id="5" name="副标题 4"/>
          <p:cNvSpPr>
            <a:spLocks noGrp="1"/>
          </p:cNvSpPr>
          <p:nvPr>
            <p:ph type="subTitle" idx="1"/>
          </p:nvPr>
        </p:nvSpPr>
        <p:spPr/>
        <p:txBody>
          <a:bodyPr>
            <a:normAutofit/>
          </a:bodyPr>
          <a:lstStyle/>
          <a:p>
            <a:pPr marL="0" indent="0">
              <a:lnSpc>
                <a:spcPct val="130000"/>
              </a:lnSpc>
              <a:buNone/>
            </a:pPr>
            <a:endParaRPr lang="en-US" altLang="zh-CN" sz="36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39" y="1442720"/>
            <a:ext cx="11825442" cy="5045710"/>
          </a:xfrm>
          <a:prstGeom prst="rect">
            <a:avLst/>
          </a:prstGeom>
        </p:spPr>
      </p:pic>
    </p:spTree>
    <p:extLst>
      <p:ext uri="{BB962C8B-B14F-4D97-AF65-F5344CB8AC3E}">
        <p14:creationId xmlns:p14="http://schemas.microsoft.com/office/powerpoint/2010/main" val="2728472485"/>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文件夹系统</a:t>
            </a:r>
            <a:endParaRPr lang="en-US" altLang="zh-CN" dirty="0">
              <a:sym typeface="+mn-ea"/>
            </a:endParaRPr>
          </a:p>
        </p:txBody>
      </p:sp>
      <p:sp>
        <p:nvSpPr>
          <p:cNvPr id="5" name="副标题 4"/>
          <p:cNvSpPr>
            <a:spLocks noGrp="1"/>
          </p:cNvSpPr>
          <p:nvPr>
            <p:ph type="subTitle" idx="1"/>
          </p:nvPr>
        </p:nvSpPr>
        <p:spPr>
          <a:xfrm>
            <a:off x="709930" y="1442720"/>
            <a:ext cx="7363151" cy="5045710"/>
          </a:xfrm>
        </p:spPr>
        <p:txBody>
          <a:bodyPr>
            <a:normAutofit/>
          </a:bodyPr>
          <a:lstStyle/>
          <a:p>
            <a:pPr>
              <a:lnSpc>
                <a:spcPct val="130000"/>
              </a:lnSpc>
            </a:pPr>
            <a:r>
              <a:rPr lang="en-US" altLang="zh-CN" sz="3600" dirty="0" err="1" smtClean="0"/>
              <a:t>css</a:t>
            </a:r>
            <a:r>
              <a:rPr lang="en-US" altLang="zh-CN" sz="3600" dirty="0" smtClean="0"/>
              <a:t>:</a:t>
            </a:r>
            <a:r>
              <a:rPr lang="zh-CN" altLang="en-US" sz="3600" dirty="0" smtClean="0"/>
              <a:t>地图的基本样式文件</a:t>
            </a:r>
            <a:endParaRPr lang="en-US" altLang="zh-CN" sz="3600" dirty="0" smtClean="0"/>
          </a:p>
          <a:p>
            <a:pPr>
              <a:lnSpc>
                <a:spcPct val="130000"/>
              </a:lnSpc>
            </a:pPr>
            <a:r>
              <a:rPr lang="en-US" altLang="zh-CN" sz="3600" dirty="0"/>
              <a:t>i</a:t>
            </a:r>
            <a:r>
              <a:rPr lang="en-US" altLang="zh-CN" sz="3600" dirty="0" smtClean="0"/>
              <a:t>mages:</a:t>
            </a:r>
            <a:r>
              <a:rPr lang="zh-CN" altLang="en-US" sz="3600" dirty="0" smtClean="0"/>
              <a:t>地图基础图片，</a:t>
            </a:r>
            <a:r>
              <a:rPr lang="en-US" altLang="zh-CN" sz="3600" dirty="0" smtClean="0"/>
              <a:t>Logo</a:t>
            </a:r>
            <a:r>
              <a:rPr lang="zh-CN" altLang="en-US" sz="3600" dirty="0" smtClean="0"/>
              <a:t>等</a:t>
            </a:r>
            <a:endParaRPr lang="en-US" altLang="zh-CN" sz="3600" dirty="0" smtClean="0"/>
          </a:p>
          <a:p>
            <a:pPr>
              <a:lnSpc>
                <a:spcPct val="130000"/>
              </a:lnSpc>
            </a:pPr>
            <a:r>
              <a:rPr lang="en-US" altLang="zh-CN" sz="3600" dirty="0" err="1"/>
              <a:t>j</a:t>
            </a:r>
            <a:r>
              <a:rPr lang="en-US" altLang="zh-CN" sz="3600" dirty="0" err="1" smtClean="0"/>
              <a:t>s</a:t>
            </a:r>
            <a:r>
              <a:rPr lang="en-US" altLang="zh-CN" sz="3600" dirty="0" smtClean="0"/>
              <a:t>:</a:t>
            </a:r>
            <a:r>
              <a:rPr lang="zh-CN" altLang="en-US" sz="3600" dirty="0" smtClean="0"/>
              <a:t>地图逻辑、事件处理，什么时候加载什么图片</a:t>
            </a:r>
            <a:endParaRPr lang="en-US" altLang="zh-CN" sz="3600" dirty="0" smtClean="0"/>
          </a:p>
          <a:p>
            <a:pPr>
              <a:lnSpc>
                <a:spcPct val="130000"/>
              </a:lnSpc>
            </a:pPr>
            <a:r>
              <a:rPr lang="en-US" altLang="zh-CN" sz="3600" dirty="0"/>
              <a:t>t</a:t>
            </a:r>
            <a:r>
              <a:rPr lang="en-US" altLang="zh-CN" sz="3600" dirty="0" smtClean="0"/>
              <a:t>iles:</a:t>
            </a:r>
            <a:r>
              <a:rPr lang="zh-CN" altLang="en-US" sz="3600" dirty="0" smtClean="0"/>
              <a:t>保存离线瓦片，即一块一块地图碎片</a:t>
            </a:r>
            <a:endParaRPr lang="en-US" altLang="zh-CN" sz="3600" dirty="0" smtClean="0"/>
          </a:p>
          <a:p>
            <a:pPr>
              <a:lnSpc>
                <a:spcPct val="130000"/>
              </a:lnSpc>
            </a:pPr>
            <a:endParaRPr lang="en-US" altLang="zh-CN" sz="36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826" y="1561585"/>
            <a:ext cx="3838575" cy="4229100"/>
          </a:xfrm>
          <a:prstGeom prst="rect">
            <a:avLst/>
          </a:prstGeom>
        </p:spPr>
      </p:pic>
    </p:spTree>
    <p:extLst>
      <p:ext uri="{BB962C8B-B14F-4D97-AF65-F5344CB8AC3E}">
        <p14:creationId xmlns:p14="http://schemas.microsoft.com/office/powerpoint/2010/main" val="414278937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离线实现思路</a:t>
            </a:r>
            <a:endParaRPr lang="en-US" altLang="zh-CN" dirty="0">
              <a:sym typeface="+mn-ea"/>
            </a:endParaRPr>
          </a:p>
        </p:txBody>
      </p:sp>
      <p:sp>
        <p:nvSpPr>
          <p:cNvPr id="5" name="副标题 4"/>
          <p:cNvSpPr>
            <a:spLocks noGrp="1"/>
          </p:cNvSpPr>
          <p:nvPr>
            <p:ph type="subTitle" idx="1"/>
          </p:nvPr>
        </p:nvSpPr>
        <p:spPr/>
        <p:txBody>
          <a:bodyPr>
            <a:normAutofit/>
          </a:bodyPr>
          <a:lstStyle/>
          <a:p>
            <a:pPr>
              <a:lnSpc>
                <a:spcPct val="130000"/>
              </a:lnSpc>
            </a:pPr>
            <a:r>
              <a:rPr lang="zh-CN" altLang="en-US" sz="3600" dirty="0" smtClean="0"/>
              <a:t>下载相关文件（</a:t>
            </a:r>
            <a:r>
              <a:rPr lang="en-US" altLang="zh-CN" sz="3600" dirty="0" err="1" smtClean="0"/>
              <a:t>js</a:t>
            </a:r>
            <a:r>
              <a:rPr lang="zh-CN" altLang="en-US" sz="3600" dirty="0" smtClean="0"/>
              <a:t>、</a:t>
            </a:r>
            <a:r>
              <a:rPr lang="en-US" altLang="zh-CN" sz="3600" dirty="0" err="1" smtClean="0"/>
              <a:t>css</a:t>
            </a:r>
            <a:r>
              <a:rPr lang="zh-CN" altLang="en-US" sz="3600" dirty="0" smtClean="0"/>
              <a:t>、</a:t>
            </a:r>
            <a:r>
              <a:rPr lang="en-US" altLang="zh-CN" sz="3600" dirty="0" smtClean="0"/>
              <a:t>image</a:t>
            </a:r>
            <a:r>
              <a:rPr lang="zh-CN" altLang="en-US" sz="3600" dirty="0" smtClean="0"/>
              <a:t>）</a:t>
            </a:r>
            <a:endParaRPr lang="en-US" altLang="zh-CN" sz="3600" dirty="0" smtClean="0"/>
          </a:p>
          <a:p>
            <a:pPr>
              <a:lnSpc>
                <a:spcPct val="130000"/>
              </a:lnSpc>
            </a:pPr>
            <a:r>
              <a:rPr lang="zh-CN" altLang="en-US" sz="3600" dirty="0" smtClean="0"/>
              <a:t>修改</a:t>
            </a:r>
            <a:r>
              <a:rPr lang="en-US" altLang="zh-CN" sz="3600" dirty="0" err="1" smtClean="0"/>
              <a:t>js</a:t>
            </a:r>
            <a:r>
              <a:rPr lang="zh-CN" altLang="en-US" sz="3600" dirty="0" smtClean="0"/>
              <a:t>文件，主要是将在线资源路径或请求转换为离线资源，去除</a:t>
            </a:r>
            <a:r>
              <a:rPr lang="en-US" altLang="zh-CN" sz="3600" dirty="0" smtClean="0"/>
              <a:t>key</a:t>
            </a:r>
            <a:r>
              <a:rPr lang="zh-CN" altLang="en-US" sz="3600" dirty="0" smtClean="0"/>
              <a:t>验证等</a:t>
            </a:r>
            <a:endParaRPr lang="en-US" altLang="zh-CN" sz="3600" dirty="0" smtClean="0"/>
          </a:p>
          <a:p>
            <a:pPr>
              <a:lnSpc>
                <a:spcPct val="130000"/>
              </a:lnSpc>
            </a:pPr>
            <a:r>
              <a:rPr lang="zh-CN" altLang="en-US" sz="3600" dirty="0" smtClean="0"/>
              <a:t>下载地图瓦片，使用一些软件下载地图瓦片</a:t>
            </a:r>
            <a:r>
              <a:rPr lang="zh-CN" altLang="en-US" sz="3600" dirty="0" smtClean="0"/>
              <a:t>文件</a:t>
            </a:r>
            <a:endParaRPr lang="en-US" altLang="zh-CN" sz="3600" dirty="0" smtClean="0"/>
          </a:p>
          <a:p>
            <a:pPr>
              <a:lnSpc>
                <a:spcPct val="130000"/>
              </a:lnSpc>
            </a:pPr>
            <a:r>
              <a:rPr lang="zh-CN" altLang="en-US" sz="3600" smtClean="0"/>
              <a:t>观看离线效果</a:t>
            </a:r>
            <a:endParaRPr lang="en-US" altLang="zh-CN" sz="3600" dirty="0" smtClean="0"/>
          </a:p>
        </p:txBody>
      </p:sp>
    </p:spTree>
    <p:extLst>
      <p:ext uri="{BB962C8B-B14F-4D97-AF65-F5344CB8AC3E}">
        <p14:creationId xmlns:p14="http://schemas.microsoft.com/office/powerpoint/2010/main" val="259701710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a:t>
            </a:r>
            <a:r>
              <a:rPr lang="zh-CN" altLang="en-US" dirty="0" smtClean="0">
                <a:sym typeface="+mn-ea"/>
              </a:rPr>
              <a:t>是</a:t>
            </a:r>
            <a:r>
              <a:rPr lang="en-US" altLang="zh-CN" b="0" dirty="0"/>
              <a:t>LBS</a:t>
            </a:r>
            <a:endParaRPr lang="en-US" altLang="zh-CN" dirty="0">
              <a:sym typeface="+mn-ea"/>
            </a:endParaRP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a:t>位置服务（</a:t>
            </a:r>
            <a:r>
              <a:rPr lang="en-US" altLang="zh-CN" sz="3600" dirty="0"/>
              <a:t>LBS</a:t>
            </a:r>
            <a:r>
              <a:rPr lang="zh-CN" altLang="en-US" sz="3600" dirty="0"/>
              <a:t>，</a:t>
            </a:r>
            <a:r>
              <a:rPr lang="en-US" altLang="zh-CN" sz="3600" dirty="0"/>
              <a:t>Location Based Services</a:t>
            </a:r>
            <a:r>
              <a:rPr lang="zh-CN" altLang="en-US" sz="3600" dirty="0"/>
              <a:t>）又</a:t>
            </a:r>
            <a:r>
              <a:rPr lang="zh-CN" altLang="en-US" sz="3600" dirty="0" smtClean="0"/>
              <a:t>称定位服务</a:t>
            </a:r>
            <a:endParaRPr lang="en-US" altLang="zh-CN" sz="3600" dirty="0" smtClean="0"/>
          </a:p>
          <a:p>
            <a:pPr>
              <a:lnSpc>
                <a:spcPct val="130000"/>
              </a:lnSpc>
            </a:pPr>
            <a:r>
              <a:rPr lang="en-US" altLang="zh-CN" sz="3600" dirty="0" smtClean="0"/>
              <a:t>LBS</a:t>
            </a:r>
            <a:r>
              <a:rPr lang="zh-CN" altLang="en-US" sz="3600" dirty="0" smtClean="0"/>
              <a:t>是由移动通信网络和卫星定位系统结合在一起通过一组定位技术获得移动终端的位置信息（如经纬度坐标数据），实现各种与位置相关的业务</a:t>
            </a:r>
            <a:endParaRPr lang="en-US" altLang="zh-CN" sz="3600" dirty="0" smtClean="0"/>
          </a:p>
          <a:p>
            <a:pPr>
              <a:lnSpc>
                <a:spcPct val="130000"/>
              </a:lnSpc>
            </a:pPr>
            <a:r>
              <a:rPr lang="zh-CN" altLang="en-US" sz="3600" dirty="0" smtClean="0"/>
              <a:t>三</a:t>
            </a:r>
            <a:r>
              <a:rPr lang="zh-CN" altLang="en-US" sz="3600" dirty="0"/>
              <a:t>大目标：你在哪里</a:t>
            </a:r>
            <a:r>
              <a:rPr lang="en-US" altLang="zh-CN" sz="3600" dirty="0"/>
              <a:t>(</a:t>
            </a:r>
            <a:r>
              <a:rPr lang="zh-CN" altLang="en-US" sz="3600" dirty="0"/>
              <a:t>空间信息</a:t>
            </a:r>
            <a:r>
              <a:rPr lang="en-US" altLang="zh-CN" sz="3600" dirty="0"/>
              <a:t>)</a:t>
            </a:r>
            <a:r>
              <a:rPr lang="zh-CN" altLang="en-US" sz="3600" dirty="0"/>
              <a:t>、你和谁在一起</a:t>
            </a:r>
            <a:r>
              <a:rPr lang="en-US" altLang="zh-CN" sz="3600" dirty="0"/>
              <a:t>(</a:t>
            </a:r>
            <a:r>
              <a:rPr lang="zh-CN" altLang="en-US" sz="3600" dirty="0"/>
              <a:t>社会信息</a:t>
            </a:r>
            <a:r>
              <a:rPr lang="en-US" altLang="zh-CN" sz="3600" dirty="0"/>
              <a:t>)</a:t>
            </a:r>
            <a:r>
              <a:rPr lang="zh-CN" altLang="en-US" sz="3600" dirty="0"/>
              <a:t>、附近有什么资源</a:t>
            </a:r>
            <a:r>
              <a:rPr lang="en-US" altLang="zh-CN" sz="3600" dirty="0"/>
              <a:t>(</a:t>
            </a:r>
            <a:r>
              <a:rPr lang="zh-CN" altLang="en-US" sz="3600" dirty="0"/>
              <a:t>信息查询</a:t>
            </a:r>
            <a:r>
              <a:rPr lang="en-US" altLang="zh-CN" sz="3600" dirty="0"/>
              <a:t>)</a:t>
            </a:r>
            <a:endParaRPr lang="en-US" altLang="zh-CN" sz="3600" dirty="0" smtClean="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a:t>
            </a:r>
            <a:r>
              <a:rPr lang="zh-CN" altLang="en-US" dirty="0" smtClean="0">
                <a:sym typeface="+mn-ea"/>
              </a:rPr>
              <a:t>是</a:t>
            </a:r>
            <a:r>
              <a:rPr lang="en-US" altLang="zh-CN" dirty="0" smtClean="0">
                <a:sym typeface="+mn-ea"/>
              </a:rPr>
              <a:t>GIS</a:t>
            </a:r>
            <a:endParaRPr lang="en-US" altLang="zh-CN" dirty="0">
              <a:sym typeface="+mn-ea"/>
            </a:endParaRP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t>GIS </a:t>
            </a:r>
            <a:r>
              <a:rPr lang="zh-CN" altLang="en-US" sz="3600" dirty="0"/>
              <a:t>（</a:t>
            </a:r>
            <a:r>
              <a:rPr lang="en-US" altLang="zh-CN" sz="3600" dirty="0"/>
              <a:t>Geographic Information System</a:t>
            </a:r>
            <a:r>
              <a:rPr lang="zh-CN" altLang="en-US" sz="3600" dirty="0"/>
              <a:t>）即地理信息系统 </a:t>
            </a:r>
            <a:r>
              <a:rPr lang="zh-CN" altLang="en-US" sz="3600" dirty="0" smtClean="0"/>
              <a:t>。</a:t>
            </a:r>
            <a:endParaRPr lang="en-US" altLang="zh-CN" sz="3600" dirty="0" smtClean="0"/>
          </a:p>
          <a:p>
            <a:pPr>
              <a:lnSpc>
                <a:spcPct val="130000"/>
              </a:lnSpc>
            </a:pPr>
            <a:r>
              <a:rPr lang="zh-CN" altLang="en-US" sz="3600" dirty="0" smtClean="0"/>
              <a:t>它</a:t>
            </a:r>
            <a:r>
              <a:rPr lang="zh-CN" altLang="en-US" sz="3600" dirty="0"/>
              <a:t>是一</a:t>
            </a:r>
            <a:r>
              <a:rPr lang="zh-CN" altLang="en-US" sz="3600" dirty="0" smtClean="0"/>
              <a:t>种空间信息系统。</a:t>
            </a:r>
            <a:endParaRPr lang="en-US" altLang="zh-CN" sz="3600" dirty="0" smtClean="0"/>
          </a:p>
          <a:p>
            <a:pPr>
              <a:lnSpc>
                <a:spcPct val="130000"/>
              </a:lnSpc>
            </a:pPr>
            <a:r>
              <a:rPr lang="zh-CN" altLang="en-US" sz="3600" dirty="0" smtClean="0"/>
              <a:t>它</a:t>
            </a:r>
            <a:r>
              <a:rPr lang="zh-CN" altLang="en-US" sz="3600" dirty="0"/>
              <a:t>是在计算机硬、</a:t>
            </a:r>
            <a:r>
              <a:rPr lang="zh-CN" altLang="en-US" sz="3600" dirty="0" smtClean="0"/>
              <a:t>软件</a:t>
            </a:r>
            <a:r>
              <a:rPr lang="zh-CN" altLang="en-US" sz="3600" dirty="0"/>
              <a:t>系统支持下，对整个或部分地球表层（包括大气层）空间中的有关地理分布数据进行采集、储存、管理、运算、分析、显示和描述的技术系统。</a:t>
            </a:r>
            <a:endParaRPr lang="zh-CN" altLang="en-US" sz="3600" dirty="0">
              <a:sym typeface="+mn-ea"/>
            </a:endParaRPr>
          </a:p>
        </p:txBody>
      </p:sp>
    </p:spTree>
    <p:extLst>
      <p:ext uri="{BB962C8B-B14F-4D97-AF65-F5344CB8AC3E}">
        <p14:creationId xmlns:p14="http://schemas.microsoft.com/office/powerpoint/2010/main" val="233077876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应用</a:t>
            </a:r>
            <a:endParaRPr lang="en-US" altLang="zh-CN" dirty="0"/>
          </a:p>
        </p:txBody>
      </p:sp>
      <p:sp>
        <p:nvSpPr>
          <p:cNvPr id="3" name="副标题 2"/>
          <p:cNvSpPr>
            <a:spLocks noGrp="1"/>
          </p:cNvSpPr>
          <p:nvPr>
            <p:ph type="subTitle" idx="1"/>
          </p:nvPr>
        </p:nvSpPr>
        <p:spPr/>
        <p:txBody>
          <a:bodyPr>
            <a:normAutofit fontScale="92500" lnSpcReduction="10000"/>
          </a:bodyPr>
          <a:lstStyle/>
          <a:p>
            <a:r>
              <a:rPr lang="zh-CN" altLang="en-US" dirty="0" smtClean="0"/>
              <a:t>定位：确认用户当前位置、城市；采集坐标，运行轨迹</a:t>
            </a:r>
            <a:endParaRPr lang="en-US" altLang="zh-CN" dirty="0"/>
          </a:p>
          <a:p>
            <a:r>
              <a:rPr lang="zh-CN" altLang="en-US" dirty="0" smtClean="0"/>
              <a:t>展示：在地图上展示一些元素（共享单车）或运行轨迹（物流）</a:t>
            </a:r>
            <a:endParaRPr lang="en-US" altLang="zh-CN" dirty="0" smtClean="0"/>
          </a:p>
          <a:p>
            <a:r>
              <a:rPr lang="zh-CN" altLang="en-US" dirty="0"/>
              <a:t>导航：制定出行</a:t>
            </a:r>
            <a:r>
              <a:rPr lang="zh-CN" altLang="en-US" dirty="0" smtClean="0"/>
              <a:t>方案</a:t>
            </a:r>
            <a:endParaRPr lang="en-US" altLang="zh-CN" dirty="0" smtClean="0"/>
          </a:p>
          <a:p>
            <a:r>
              <a:rPr lang="zh-CN" altLang="en-US" dirty="0" smtClean="0"/>
              <a:t>游戏：以现实地图作为虚拟游戏的地图（</a:t>
            </a:r>
            <a:r>
              <a:rPr lang="en-US" altLang="zh-CN" dirty="0" smtClean="0"/>
              <a:t>AR</a:t>
            </a:r>
            <a:r>
              <a:rPr lang="zh-CN" altLang="en-US" dirty="0" smtClean="0"/>
              <a:t>游戏）</a:t>
            </a:r>
            <a:endParaRPr lang="en-US" altLang="zh-CN" dirty="0" smtClean="0"/>
          </a:p>
          <a:p>
            <a:r>
              <a:rPr lang="zh-CN" altLang="en-US" dirty="0" smtClean="0"/>
              <a:t>其它</a:t>
            </a:r>
            <a:r>
              <a:rPr lang="en-US" altLang="zh-CN" dirty="0" smtClean="0"/>
              <a:t>……</a:t>
            </a:r>
            <a:endParaRPr lang="zh-CN" altLang="en-US" dirty="0"/>
          </a:p>
        </p:txBody>
      </p:sp>
    </p:spTree>
    <p:extLst>
      <p:ext uri="{BB962C8B-B14F-4D97-AF65-F5344CB8AC3E}">
        <p14:creationId xmlns:p14="http://schemas.microsoft.com/office/powerpoint/2010/main" val="138089304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4670" y="378940"/>
            <a:ext cx="9238145" cy="541226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92346" y="6063048"/>
            <a:ext cx="628409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 百度 </a:t>
            </a:r>
            <a:r>
              <a:rPr lang="en-US" altLang="zh-CN" sz="3200" dirty="0" smtClean="0">
                <a:solidFill>
                  <a:schemeClr val="bg1"/>
                </a:solidFill>
                <a:latin typeface="微软雅黑" panose="020B0503020204020204" pitchFamily="34" charset="-122"/>
                <a:ea typeface="微软雅黑" panose="020B0503020204020204" pitchFamily="34" charset="-122"/>
              </a:rPr>
              <a:t>AR</a:t>
            </a:r>
            <a:r>
              <a:rPr lang="zh-CN" altLang="en-US" sz="3200" dirty="0" smtClean="0">
                <a:solidFill>
                  <a:schemeClr val="bg1"/>
                </a:solidFill>
                <a:latin typeface="微软雅黑" panose="020B0503020204020204" pitchFamily="34" charset="-122"/>
                <a:ea typeface="微软雅黑" panose="020B0503020204020204" pitchFamily="34" charset="-122"/>
              </a:rPr>
              <a:t>导航</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110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开发者</a:t>
            </a:r>
            <a:endParaRPr lang="en-US" altLang="zh-CN" dirty="0">
              <a:sym typeface="+mn-ea"/>
            </a:endParaRPr>
          </a:p>
        </p:txBody>
      </p:sp>
      <p:sp>
        <p:nvSpPr>
          <p:cNvPr id="5" name="副标题 4"/>
          <p:cNvSpPr>
            <a:spLocks noGrp="1"/>
          </p:cNvSpPr>
          <p:nvPr>
            <p:ph type="subTitle" idx="1"/>
          </p:nvPr>
        </p:nvSpPr>
        <p:spPr/>
        <p:txBody>
          <a:bodyPr>
            <a:normAutofit/>
          </a:bodyPr>
          <a:lstStyle/>
          <a:p>
            <a:pPr>
              <a:lnSpc>
                <a:spcPct val="130000"/>
              </a:lnSpc>
            </a:pPr>
            <a:r>
              <a:rPr lang="zh-CN" altLang="en-US" sz="3600" dirty="0" smtClean="0"/>
              <a:t>一般来说我们不会也没有条件去重新造轮子（</a:t>
            </a:r>
            <a:r>
              <a:rPr lang="zh-CN" altLang="en-US" sz="3600" dirty="0" smtClean="0"/>
              <a:t>地图资源）</a:t>
            </a:r>
            <a:endParaRPr lang="en-US" altLang="zh-CN" sz="3600" dirty="0" smtClean="0"/>
          </a:p>
          <a:p>
            <a:pPr>
              <a:lnSpc>
                <a:spcPct val="130000"/>
              </a:lnSpc>
            </a:pPr>
            <a:r>
              <a:rPr lang="zh-CN" altLang="en-US" sz="3600" dirty="0" smtClean="0"/>
              <a:t>这样对于开发者来说，我们的关注点在地图服务平台（即</a:t>
            </a:r>
            <a:r>
              <a:rPr lang="en-US" altLang="zh-CN" sz="3600" dirty="0" smtClean="0"/>
              <a:t>Map API</a:t>
            </a:r>
            <a:r>
              <a:rPr lang="zh-CN" altLang="en-US" sz="3600" dirty="0" smtClean="0"/>
              <a:t>）</a:t>
            </a:r>
            <a:endParaRPr lang="en-US" altLang="zh-CN" sz="3600" dirty="0" smtClean="0"/>
          </a:p>
        </p:txBody>
      </p:sp>
    </p:spTree>
    <p:extLst>
      <p:ext uri="{BB962C8B-B14F-4D97-AF65-F5344CB8AC3E}">
        <p14:creationId xmlns:p14="http://schemas.microsoft.com/office/powerpoint/2010/main" val="61129540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uczzd.cn/6788520632367436978.jpg?id=0&amp;from=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557" y="90616"/>
            <a:ext cx="7134913" cy="543697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92346" y="6063048"/>
            <a:ext cx="6529352"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 数据来自</a:t>
            </a:r>
            <a:r>
              <a:rPr lang="zh-CN" altLang="en-US" sz="3200" dirty="0">
                <a:solidFill>
                  <a:schemeClr val="bg1"/>
                </a:solidFill>
                <a:latin typeface="微软雅黑" panose="020B0503020204020204" pitchFamily="34" charset="-122"/>
                <a:ea typeface="微软雅黑" panose="020B0503020204020204" pitchFamily="34" charset="-122"/>
              </a:rPr>
              <a:t>艾媒</a:t>
            </a:r>
            <a:r>
              <a:rPr lang="zh-CN" altLang="en-US" sz="3200" dirty="0" smtClean="0">
                <a:solidFill>
                  <a:schemeClr val="bg1"/>
                </a:solidFill>
                <a:latin typeface="微软雅黑" panose="020B0503020204020204" pitchFamily="34" charset="-122"/>
                <a:ea typeface="微软雅黑" panose="020B0503020204020204" pitchFamily="34" charset="-122"/>
              </a:rPr>
              <a:t>咨询，仅供参考</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396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291731" y="1635764"/>
              <a:ext cx="1643399"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endParaRPr lang="en-US" altLang="zh-CN" sz="13800" dirty="0">
                <a:solidFill>
                  <a:srgbClr val="18B0E3"/>
                </a:solidFill>
                <a:latin typeface="Agency FB" panose="020B0503020202020204" pitchFamily="34" charset="0"/>
              </a:endParaRPr>
            </a:p>
          </p:txBody>
        </p:sp>
      </p:grpSp>
      <p:sp>
        <p:nvSpPr>
          <p:cNvPr id="21" name="文本框 20"/>
          <p:cNvSpPr txBox="1"/>
          <p:nvPr/>
        </p:nvSpPr>
        <p:spPr>
          <a:xfrm>
            <a:off x="3368717" y="4898202"/>
            <a:ext cx="5775394" cy="707886"/>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dirty="0" smtClean="0">
                <a:solidFill>
                  <a:schemeClr val="bg1"/>
                </a:solidFill>
                <a:sym typeface="+mn-ea"/>
              </a:rPr>
              <a:t>坐标系统</a:t>
            </a:r>
            <a:endParaRPr lang="en-US" altLang="zh-CN" sz="4000" b="1" dirty="0">
              <a:solidFill>
                <a:schemeClr val="bg1"/>
              </a:solidFill>
              <a:latin typeface="Corbel" panose="020B0503020204020204" charset="0"/>
              <a:ea typeface="方正正纤黑简体" panose="02000000000000000000" pitchFamily="2" charset="-122"/>
            </a:endParaRPr>
          </a:p>
        </p:txBody>
      </p:sp>
    </p:spTree>
    <p:extLst>
      <p:ext uri="{BB962C8B-B14F-4D97-AF65-F5344CB8AC3E}">
        <p14:creationId xmlns:p14="http://schemas.microsoft.com/office/powerpoint/2010/main" val="20214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941</Words>
  <Application>Microsoft Office PowerPoint</Application>
  <PresentationFormat>宽屏</PresentationFormat>
  <Paragraphs>122</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方正正纤黑简体</vt:lpstr>
      <vt:lpstr>锐字云字库超粗黑体1.0</vt:lpstr>
      <vt:lpstr>宋体</vt:lpstr>
      <vt:lpstr>微软雅黑</vt:lpstr>
      <vt:lpstr>Agency FB</vt:lpstr>
      <vt:lpstr>Arial</vt:lpstr>
      <vt:lpstr>Calibri</vt:lpstr>
      <vt:lpstr>Calibri Light</vt:lpstr>
      <vt:lpstr>Corbel</vt:lpstr>
      <vt:lpstr>Wingdings</vt:lpstr>
      <vt:lpstr>Office 主题</vt:lpstr>
      <vt:lpstr>PowerPoint 演示文稿</vt:lpstr>
      <vt:lpstr>PowerPoint 演示文稿</vt:lpstr>
      <vt:lpstr>什么是LBS</vt:lpstr>
      <vt:lpstr>什么是GIS</vt:lpstr>
      <vt:lpstr>应用</vt:lpstr>
      <vt:lpstr>PowerPoint 演示文稿</vt:lpstr>
      <vt:lpstr>开发者</vt:lpstr>
      <vt:lpstr>PowerPoint 演示文稿</vt:lpstr>
      <vt:lpstr>PowerPoint 演示文稿</vt:lpstr>
      <vt:lpstr>地图API坐标系统</vt:lpstr>
      <vt:lpstr>坐标系转换</vt:lpstr>
      <vt:lpstr>PowerPoint 演示文稿</vt:lpstr>
      <vt:lpstr>获取密钥</vt:lpstr>
      <vt:lpstr>加载 Maps JavaScript API</vt:lpstr>
      <vt:lpstr>实例化地图对象</vt:lpstr>
      <vt:lpstr>实例化参数</vt:lpstr>
      <vt:lpstr>谷歌地图评价</vt:lpstr>
      <vt:lpstr>PowerPoint 演示文稿</vt:lpstr>
      <vt:lpstr>前期准备</vt:lpstr>
      <vt:lpstr>实例化地图对象</vt:lpstr>
      <vt:lpstr>增加Mark元素</vt:lpstr>
      <vt:lpstr>增加事件</vt:lpstr>
      <vt:lpstr>百度地图内置坐标转换方法</vt:lpstr>
      <vt:lpstr>百度地图评价</vt:lpstr>
      <vt:lpstr>PowerPoint 演示文稿</vt:lpstr>
      <vt:lpstr>网页地图实现方式</vt:lpstr>
      <vt:lpstr>文件夹系统</vt:lpstr>
      <vt:lpstr>离线实现思路</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325</cp:revision>
  <dcterms:created xsi:type="dcterms:W3CDTF">2016-03-31T10:33:00Z</dcterms:created>
  <dcterms:modified xsi:type="dcterms:W3CDTF">2017-09-05T08:59:22Z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