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/>
              <a:t>Employee Performance Analysis 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1</c:v>
          </c:tx>
          <c:spPr>
            <a:solidFill>
              <a:srgbClr val="4F81B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4F81BD"/>
                </a:solidFill>
                <a:prstDash val="solid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4.0</c:v>
                </c:pt>
                <c:pt idx="1">
                  <c:v>12.0</c:v>
                </c:pt>
                <c:pt idx="2">
                  <c:v>9.0</c:v>
                </c:pt>
                <c:pt idx="3">
                  <c:v>7.0</c:v>
                </c:pt>
                <c:pt idx="4">
                  <c:v>10.0</c:v>
                </c:pt>
                <c:pt idx="5">
                  <c:v>8.0</c:v>
                </c:pt>
                <c:pt idx="6">
                  <c:v>11.0</c:v>
                </c:pt>
                <c:pt idx="7">
                  <c:v>11.0</c:v>
                </c:pt>
                <c:pt idx="8">
                  <c:v>6.0</c:v>
                </c:pt>
                <c:pt idx="9">
                  <c:v>10.0</c:v>
                </c:pt>
              </c:numCache>
            </c:numRef>
          </c:val>
        </c:ser>
        <c:ser>
          <c:idx val="1"/>
          <c:order val="1"/>
          <c:tx>
            <c:v>2</c:v>
          </c:tx>
          <c:spPr>
            <a:solidFill>
              <a:srgbClr val="C0504D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18.0</c:v>
                </c:pt>
                <c:pt idx="3">
                  <c:v>18.0</c:v>
                </c:pt>
                <c:pt idx="4">
                  <c:v>17.0</c:v>
                </c:pt>
                <c:pt idx="5">
                  <c:v>7.0</c:v>
                </c:pt>
                <c:pt idx="6">
                  <c:v>13.0</c:v>
                </c:pt>
                <c:pt idx="7">
                  <c:v>13.0</c:v>
                </c:pt>
                <c:pt idx="8">
                  <c:v>14.0</c:v>
                </c:pt>
                <c:pt idx="9">
                  <c:v>24.0</c:v>
                </c:pt>
              </c:numCache>
            </c:numRef>
          </c:val>
        </c:ser>
        <c:ser>
          <c:idx val="2"/>
          <c:order val="2"/>
          <c:tx>
            <c:v>3</c:v>
          </c:tx>
          <c:spPr>
            <a:solidFill>
              <a:srgbClr val="9BBB59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9BBB59"/>
                </a:solidFill>
                <a:prstDash val="solid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49.0</c:v>
                </c:pt>
                <c:pt idx="1">
                  <c:v>43.0</c:v>
                </c:pt>
                <c:pt idx="2">
                  <c:v>53.0</c:v>
                </c:pt>
                <c:pt idx="3">
                  <c:v>52.0</c:v>
                </c:pt>
                <c:pt idx="4">
                  <c:v>63.0</c:v>
                </c:pt>
                <c:pt idx="5">
                  <c:v>46.0</c:v>
                </c:pt>
                <c:pt idx="6">
                  <c:v>50.0</c:v>
                </c:pt>
                <c:pt idx="7">
                  <c:v>60.0</c:v>
                </c:pt>
                <c:pt idx="8">
                  <c:v>57.0</c:v>
                </c:pt>
                <c:pt idx="9">
                  <c:v>53.0</c:v>
                </c:pt>
              </c:numCache>
            </c:numRef>
          </c:val>
        </c:ser>
        <c:ser>
          <c:idx val="3"/>
          <c:order val="3"/>
          <c:tx>
            <c:v>4</c:v>
          </c:tx>
          <c:spPr>
            <a:solidFill>
              <a:srgbClr val="8064A2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14.0</c:v>
                </c:pt>
                <c:pt idx="2">
                  <c:v>13.0</c:v>
                </c:pt>
                <c:pt idx="3">
                  <c:v>14.0</c:v>
                </c:pt>
                <c:pt idx="4">
                  <c:v>26.0</c:v>
                </c:pt>
                <c:pt idx="5">
                  <c:v>15.0</c:v>
                </c:pt>
                <c:pt idx="6">
                  <c:v>13.0</c:v>
                </c:pt>
                <c:pt idx="7">
                  <c:v>14.0</c:v>
                </c:pt>
                <c:pt idx="8">
                  <c:v>10.0</c:v>
                </c:pt>
                <c:pt idx="9">
                  <c:v>13.0</c:v>
                </c:pt>
              </c:numCache>
            </c:numRef>
          </c:val>
        </c:ser>
        <c:ser>
          <c:idx val="4"/>
          <c:order val="4"/>
          <c:tx>
            <c:v>5</c:v>
          </c:tx>
          <c:spPr>
            <a:solidFill>
              <a:srgbClr val="4BACC6">
                <a:alpha val="70000"/>
              </a:srgbClr>
            </a:solidFill>
            <a:ln>
              <a:noFill/>
            </a:ln>
          </c:spPr>
          <c:invertIfNegative val="0"/>
          <c:dLbls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10.0</c:v>
                </c:pt>
                <c:pt idx="5">
                  <c:v>14.0</c:v>
                </c:pt>
                <c:pt idx="6">
                  <c:v>8.0</c:v>
                </c:pt>
                <c:pt idx="7">
                  <c:v>8.0</c:v>
                </c:pt>
                <c:pt idx="8">
                  <c:v>11.0</c:v>
                </c:pt>
                <c:pt idx="9">
                  <c:v>12.0</c:v>
                </c:pt>
              </c:numCache>
            </c:numRef>
          </c:val>
        </c:ser>
        <c:overlap val="25"/>
        <c:gapWidth val="80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title>
          <c:tx>
            <c:rich>
              <a:bodyPr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majorTickMark val="none"/>
        <c:minorTickMark val="none"/>
        <c:tickLblPos val="nextTo"/>
        <c:spPr>
          <a:ln w="12700">
            <a:solidFill>
              <a:srgbClr val="BFBFBF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F2F2F2"/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900" b="0" i="0" u="none" strike="noStrike" cap="all" baseline="0">
                    <a:solidFill>
                      <a:srgbClr val="595959"/>
                    </a:solidFill>
                    <a:latin typeface="Droid Sans"/>
                    <a:ea typeface="Droid Sans"/>
                    <a:cs typeface="Lucida Sans"/>
                  </a:defRPr>
                </a:pPr>
                <a:r>
                  <a:rPr lang="zh-CN"/>
                  <a:t>Current Employee Rating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4301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8972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78363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0177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9892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33061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32545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286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4563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77327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4439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6463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3626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48693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2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563878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1244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9253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0234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6032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3653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00249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88550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9100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3253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87132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1639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2629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60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1.png"/><Relationship Id="rId2" Type="http://schemas.openxmlformats.org/officeDocument/2006/relationships/image" Target="../media/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png"/><Relationship Id="rId4" Type="http://schemas.openxmlformats.org/officeDocument/2006/relationships/image" Target="../media/4.png"/><Relationship Id="rId5" Type="http://schemas.openxmlformats.org/officeDocument/2006/relationships/image" Target="../media/4.png"/><Relationship Id="rId6" Type="http://schemas.openxmlformats.org/officeDocument/2006/relationships/image" Target="../media/5.png"/><Relationship Id="rId7" Type="http://schemas.openxmlformats.org/officeDocument/2006/relationships/image" Target="../media/4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2.png"/><Relationship Id="rId3" Type="http://schemas.openxmlformats.org/officeDocument/2006/relationships/image" Target="../media/7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.png"/><Relationship Id="rId3" Type="http://schemas.openxmlformats.org/officeDocument/2006/relationships/image" Target="../media/4.png"/><Relationship Id="rId4" Type="http://schemas.openxmlformats.org/officeDocument/2006/relationships/image" Target="../media/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2286000" y="609600"/>
            <a:ext cx="1150454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876299" y="2823150"/>
            <a:ext cx="8953502" cy="2129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STUDENT NAME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V.POOJA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REGISTER NO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312219237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DEPARTMENT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B.COM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(G)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COLLEGE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: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GURU SHREE SHANTHI VIJAY JAIN AIRTS AND SCIENCE  COLLEGE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Microsoft JhengHei" pitchFamily="34" charset="-120"/>
                <a:cs typeface="Times New Roman" pitchFamily="18" charset="0"/>
              </a:rPr>
              <a:t>           </a:t>
            </a: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Microsoft JhengHei" pitchFamily="34" charset="-120"/>
              <a:cs typeface="Times New Roman" pitchFamily="18" charset="0"/>
            </a:endParaRPr>
          </a:p>
        </p:txBody>
      </p:sp>
      <p:sp>
        <p:nvSpPr>
          <p:cNvPr id="169" name="文本框"/>
          <p:cNvSpPr txBox="1">
            <a:spLocks/>
          </p:cNvSpPr>
          <p:nvPr/>
        </p:nvSpPr>
        <p:spPr>
          <a:xfrm rot="0">
            <a:off x="5648919" y="2978558"/>
            <a:ext cx="914386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4408444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752474" y="1752599"/>
            <a:ext cx="6334125" cy="4711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Preparation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Import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clean employee data (e.g., demographics, job info, performance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metrics)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Ensure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quality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consistencyII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Descriptive Analytic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summaries and visualizations (e.g., tables, charts, graphs) 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demographics (e.g., age, gender,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characteristics (e.g., role, tenure,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(e.g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., ratings, promotions, turnover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Inferential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between performance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salary)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predicting turnover based 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demographics)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Cluster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(e.g., grouping similar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850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755332" y="1626273"/>
            <a:ext cx="7093268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Prescriptive Analytics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Talent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development and training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programs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Diversity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, equity, and inclusion initiatives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Compensation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benefits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engagement and retention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plan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PivotTables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Power Pivot for data summarization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Formatting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Color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Scales for data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visualization-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Regression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Correlation analysis using Excel's built-in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functions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Solver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and Scenario Manager for optimization and forecasting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19168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8915400" y="462568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90600" y="1685380"/>
            <a:ext cx="7382905" cy="39057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284561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5" name="图表"/>
          <p:cNvGraphicFramePr/>
          <p:nvPr/>
        </p:nvGraphicFramePr>
        <p:xfrm>
          <a:off x="1295399" y="1295399"/>
          <a:ext cx="6843713" cy="5467350"/>
        </p:xfrm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  <p:extLst>
      <p:ext uri="{BB962C8B-B14F-4D97-AF65-F5344CB8AC3E}">
        <p14:creationId xmlns:p14="http://schemas.microsoft.com/office/powerpoint/2010/main" val="203858703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990600" y="1676400"/>
            <a:ext cx="6096000" cy="4358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Identified areas of high employee turnover and absenteeism, allowing us to target retention strategies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Analysed salary and benefits data to ensure equity and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Visualized employee performance metrics to inform development and promotion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Detected correlations between training programs and job satisfaction, highlighting areas for investment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sx="100000" sy="100000" blurRad="38100" dir="2700000" dist="3810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Created data-driven recommendations to enhance employee engagement, productivity, and overall business performance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effectLst>
                <a:outerShdw sx="100000" sy="100000" blurRad="38100" dir="2700000" dist="3810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8" name="图片" descr="See related image detail. Curriculum - Free people icons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543800" y="1828800"/>
            <a:ext cx="1933575" cy="19335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5700575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467687" y="1517416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-266977" y="3086618"/>
            <a:ext cx="10639354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 descr="blob:https://web.whatsapp.com/86f56f85-85b1-4197-8d4c-59f08a07b4c8"/>
          <p:cNvSpPr>
            <a:spLocks noChangeAspect="1"/>
          </p:cNvSpPr>
          <p:nvPr/>
        </p:nvSpPr>
        <p:spPr>
          <a:xfrm rot="0">
            <a:off x="155575" y="-144463"/>
            <a:ext cx="304800" cy="304800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84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672632" y="793932"/>
            <a:ext cx="1832582" cy="183258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5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609491" y="2362784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6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5376153" y="106203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7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8702373" y="4133342"/>
            <a:ext cx="457240" cy="45724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8" name="图片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7338378" y="5039459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0168949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Our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Stencil" pitchFamily="82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Stencil" pitchFamily="82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58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609600" y="1861245"/>
            <a:ext cx="7381875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Track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attendance and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absenteeism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Evaluate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sales performance or revenue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generation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Assess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task completion rates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productivity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customer satisfaction ratings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feedback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Compare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performance across different departments 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teams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228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9144000" y="2933701"/>
            <a:ext cx="3533774" cy="3809999"/>
            <a:chOff x="9144000" y="2933701"/>
            <a:chExt cx="3533774" cy="3809999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839325" y="5648326"/>
              <a:ext cx="457198" cy="4571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839325" y="6181725"/>
              <a:ext cx="180974" cy="180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144000" y="2933701"/>
              <a:ext cx="3533774" cy="38099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7239000" y="144305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739774" y="2048648"/>
            <a:ext cx="8404225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Collect and organize employee performance data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Set up an Excel dashboard to visualize performance metrics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Create formulas and charts to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and compare performance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Identify areas for improvement and track progress over time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739773" y="3937933"/>
            <a:ext cx="9099551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Excel workbook with a user-friendly dashboard2. Clear and concise performance metrics and charts3. Formulas and calculations to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data4. Recommendations for future performance improvement initiatives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28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8382000" y="845600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29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486106" y="5399965"/>
            <a:ext cx="317018" cy="32311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5628729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1814512" y="457200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1600200" y="1447800"/>
            <a:ext cx="6019799" cy="4520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Generalists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employee performance, identify training needs, and inform talent management decisions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Team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monitor team performance, set goals, and provide targeted feedback to team members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Department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Heads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evaluate departmental performance, make informed decisions, and optimize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Business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Analysts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analyze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performance trends, identify areas for improvement, and recommend data-driven solutions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Operations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Managers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: To track key performance indicators (KPIs), optimize processes, and enhance overall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0041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09600" y="1066800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371600" y="2514600"/>
            <a:ext cx="7620000" cy="2348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CONDITIONAL FORMATTING – MISSING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FILTER- REMOVE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FORMULA- PERFORMANCE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PIVOT-SUMMARY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GRAPH-DATA VISUALIZATION	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5745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981200" y="1905000"/>
            <a:ext cx="6296533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Employee= </a:t>
            </a: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KAGGLE</a:t>
            </a:r>
            <a:endParaRPr lang="en-US" altLang="zh-CN" sz="28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26-Features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9-Features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Id-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Name Text 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- Type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Current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Rating- Number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Gender- Male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emale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Rating –Number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5857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05416" y="6512256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06491" y="5388793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49016" y="1721669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06491" y="5922194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9616" y="3733800"/>
            <a:ext cx="2466975" cy="309326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92716" y="681157"/>
            <a:ext cx="848042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30159" y="649955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592193" y="2482672"/>
            <a:ext cx="7475607" cy="872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=</a:t>
            </a: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Times New Roman" pitchFamily="18" charset="0"/>
              </a:rPr>
              <a:t>IFS(Z8&gt;=5,”VERY HIGH”,Z8&gt;=4,”HIGH”,Z8&gt;=3,”MED”,TRUE,”LOW”)</a:t>
            </a:r>
            <a:endParaRPr lang="zh-CN" altLang="en-US" sz="2000" b="1" i="0" u="sng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4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574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55</cp:revision>
  <dcterms:created xsi:type="dcterms:W3CDTF">2024-03-29T15:07:22Z</dcterms:created>
  <dcterms:modified xsi:type="dcterms:W3CDTF">2024-09-03T07:08:14Z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