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</p:sldMasterIdLst>
  <p:sldIdLst>
    <p:sldId id="257" r:id="rId2"/>
    <p:sldId id="258" r:id="rId3"/>
    <p:sldId id="262" r:id="rId4"/>
    <p:sldId id="259" r:id="rId5"/>
    <p:sldId id="268" r:id="rId6"/>
    <p:sldId id="260" r:id="rId7"/>
    <p:sldId id="270" r:id="rId8"/>
    <p:sldId id="261" r:id="rId9"/>
    <p:sldId id="263" r:id="rId10"/>
    <p:sldId id="264" r:id="rId11"/>
    <p:sldId id="271" r:id="rId12"/>
    <p:sldId id="269" r:id="rId13"/>
    <p:sldId id="265" r:id="rId14"/>
    <p:sldId id="272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1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6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4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22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1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6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8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" y="256032"/>
            <a:ext cx="11704320" cy="62087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r>
              <a:rPr lang="en-US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Respiratory Disease Prediction</a:t>
            </a:r>
          </a:p>
          <a:p>
            <a:pPr marL="0" indent="0">
              <a:buNone/>
            </a:pPr>
            <a:r>
              <a:rPr lang="en-US" sz="6600" dirty="0" smtClean="0"/>
              <a:t>                 </a:t>
            </a:r>
            <a:r>
              <a:rPr lang="en-US" sz="3200" dirty="0" smtClean="0"/>
              <a:t>Presented by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Miss.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Ankita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Krushna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Anpat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" y="237744"/>
            <a:ext cx="9756648" cy="619963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Dataframe</a:t>
            </a:r>
            <a:r>
              <a:rPr lang="en-US" b="1" dirty="0" smtClean="0"/>
              <a:t> 2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 smtClean="0"/>
              <a:t>Conclusion:</a:t>
            </a:r>
            <a:r>
              <a:rPr lang="en-US" sz="2800" dirty="0" smtClean="0"/>
              <a:t> </a:t>
            </a:r>
            <a:r>
              <a:rPr lang="en-US" sz="2400" dirty="0" smtClean="0"/>
              <a:t>Here Random Forest is the best fitted model.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49502"/>
              </p:ext>
            </p:extLst>
          </p:nvPr>
        </p:nvGraphicFramePr>
        <p:xfrm>
          <a:off x="886966" y="719666"/>
          <a:ext cx="9273036" cy="47411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5506"/>
                <a:gridCol w="1545506"/>
                <a:gridCol w="1545506"/>
                <a:gridCol w="1545506"/>
                <a:gridCol w="1545506"/>
                <a:gridCol w="1545506"/>
              </a:tblGrid>
              <a:tr h="436165">
                <a:tc>
                  <a:txBody>
                    <a:bodyPr/>
                    <a:lstStyle/>
                    <a:p>
                      <a:r>
                        <a:rPr lang="en-US" dirty="0" smtClean="0"/>
                        <a:t>Sr.no.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</a:tr>
              <a:tr h="43616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63.388408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0.573612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0.303243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0.616986</a:t>
                      </a:r>
                      <a:endParaRPr lang="en-US" dirty="0"/>
                    </a:p>
                  </a:txBody>
                  <a:tcPr/>
                </a:tc>
              </a:tr>
              <a:tr h="43616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99.737739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0.997962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0.001081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0.998471</a:t>
                      </a:r>
                      <a:endParaRPr lang="en-US" dirty="0"/>
                    </a:p>
                  </a:txBody>
                  <a:tcPr/>
                </a:tc>
              </a:tr>
              <a:tr h="43616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99.737739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0.997962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0.001081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0.998471</a:t>
                      </a:r>
                      <a:endParaRPr lang="en-US" dirty="0"/>
                    </a:p>
                  </a:txBody>
                  <a:tcPr/>
                </a:tc>
              </a:tr>
              <a:tr h="43616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74.114870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0.936831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0.035135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0.951125</a:t>
                      </a:r>
                      <a:endParaRPr lang="en-US" dirty="0"/>
                    </a:p>
                  </a:txBody>
                  <a:tcPr/>
                </a:tc>
              </a:tr>
              <a:tr h="43616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95.567794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0.581763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0.396757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0.594947</a:t>
                      </a:r>
                      <a:endParaRPr lang="en-US" dirty="0"/>
                    </a:p>
                  </a:txBody>
                  <a:tcPr/>
                </a:tc>
              </a:tr>
              <a:tr h="43616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59.113559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0.760061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0.288649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0.748057</a:t>
                      </a:r>
                      <a:endParaRPr lang="en-US" dirty="0"/>
                    </a:p>
                  </a:txBody>
                  <a:tcPr/>
                </a:tc>
              </a:tr>
              <a:tr h="43616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99.737739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0.997446</a:t>
                      </a:r>
                      <a:endParaRPr lang="en-US" dirty="0"/>
                    </a:p>
                  </a:txBody>
                  <a:tcPr/>
                </a:tc>
              </a:tr>
              <a:tr h="43616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99.737739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0.997446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0632" y="5486400"/>
            <a:ext cx="5961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PRC Curve for Random Forest</a:t>
            </a:r>
          </a:p>
          <a:p>
            <a:endParaRPr lang="en-US" sz="2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208" y="210312"/>
            <a:ext cx="8174736" cy="52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528" y="356616"/>
            <a:ext cx="9061704" cy="5823521"/>
          </a:xfrm>
        </p:spPr>
        <p:txBody>
          <a:bodyPr/>
          <a:lstStyle/>
          <a:p>
            <a:pPr marL="0" indent="0">
              <a:buNone/>
            </a:pPr>
            <a:endParaRPr lang="en-US" sz="4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Feature 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Engineering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4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                 Using RFE Method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493776"/>
            <a:ext cx="10671048" cy="6217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Dataframe</a:t>
            </a:r>
            <a:r>
              <a:rPr lang="en-US" b="1" dirty="0" smtClean="0"/>
              <a:t> 3: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 smtClean="0"/>
              <a:t>Conclusion:</a:t>
            </a:r>
            <a:r>
              <a:rPr lang="en-US" sz="2800" dirty="0" smtClean="0"/>
              <a:t> </a:t>
            </a:r>
            <a:r>
              <a:rPr lang="en-US" sz="2400" dirty="0" smtClean="0"/>
              <a:t>Here Random Forest is the best fitted model.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88958"/>
              </p:ext>
            </p:extLst>
          </p:nvPr>
        </p:nvGraphicFramePr>
        <p:xfrm>
          <a:off x="868678" y="984842"/>
          <a:ext cx="9126732" cy="467002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21122"/>
                <a:gridCol w="1521122"/>
                <a:gridCol w="1521122"/>
                <a:gridCol w="1521122"/>
                <a:gridCol w="1521122"/>
                <a:gridCol w="1521122"/>
              </a:tblGrid>
              <a:tr h="4219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Sr.No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</a:tr>
              <a:tr h="42194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62.574257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0.769793</a:t>
                      </a:r>
                      <a:endParaRPr lang="en-US" dirty="0"/>
                    </a:p>
                  </a:txBody>
                  <a:tcPr/>
                </a:tc>
              </a:tr>
              <a:tr h="52391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98.910891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0.988291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0.009524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0.991271</a:t>
                      </a:r>
                      <a:endParaRPr lang="en-US" dirty="0"/>
                    </a:p>
                  </a:txBody>
                  <a:tcPr/>
                </a:tc>
              </a:tr>
              <a:tr h="5513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98.910891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0.988291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0.009524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0.991271</a:t>
                      </a:r>
                      <a:endParaRPr lang="en-US" dirty="0"/>
                    </a:p>
                  </a:txBody>
                  <a:tcPr/>
                </a:tc>
              </a:tr>
              <a:tr h="42194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67.861386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0.934810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0.749735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0.784491</a:t>
                      </a:r>
                      <a:endParaRPr lang="en-US" dirty="0"/>
                    </a:p>
                  </a:txBody>
                  <a:tcPr/>
                </a:tc>
              </a:tr>
              <a:tr h="42194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97.287129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0.987975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0.052381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0.978530</a:t>
                      </a:r>
                      <a:endParaRPr lang="en-US" dirty="0"/>
                    </a:p>
                  </a:txBody>
                  <a:tcPr/>
                </a:tc>
              </a:tr>
              <a:tr h="42194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Naive Bayes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57.920792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0.567089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0.400529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0.627781</a:t>
                      </a:r>
                      <a:endParaRPr lang="en-US" dirty="0"/>
                    </a:p>
                  </a:txBody>
                  <a:tcPr/>
                </a:tc>
              </a:tr>
              <a:tr h="42194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98.910891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0.988291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0.009524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0.991271</a:t>
                      </a:r>
                      <a:endParaRPr lang="en-US" dirty="0"/>
                    </a:p>
                  </a:txBody>
                  <a:tcPr/>
                </a:tc>
              </a:tr>
              <a:tr h="421941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98.910891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0.988291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0.009524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0.991271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28416" y="5340096"/>
            <a:ext cx="635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PRC Curve for Random Forest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672" y="466344"/>
            <a:ext cx="7973568" cy="462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" y="155448"/>
            <a:ext cx="9921240" cy="5988113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chemeClr val="accent2"/>
                </a:solidFill>
              </a:rPr>
              <a:t>Merits:  </a:t>
            </a:r>
            <a:r>
              <a:rPr lang="en-US" sz="2400" dirty="0" smtClean="0"/>
              <a:t>(1) A prediction model can help to identify individuals at risk of developing respiratory disease before symptoms manifest.</a:t>
            </a:r>
          </a:p>
          <a:p>
            <a:pPr marL="0" indent="0">
              <a:buNone/>
            </a:pPr>
            <a:r>
              <a:rPr lang="en-US" sz="2400" dirty="0" smtClean="0"/>
              <a:t>     (2) Predictive models can empower individuals to take proactive steps to manage their respiratory health through lifestyle changes.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Demerits</a:t>
            </a:r>
            <a:r>
              <a:rPr lang="en-US" sz="2400" dirty="0" smtClean="0"/>
              <a:t>: (1)Prediction models may produce false positives leading to unnecessary anxiety or missed opportunities for timely treatment.</a:t>
            </a:r>
          </a:p>
          <a:p>
            <a:pPr marL="0" indent="0">
              <a:buNone/>
            </a:pPr>
            <a:r>
              <a:rPr lang="en-US" sz="2400" dirty="0" smtClean="0"/>
              <a:t>(2) Complex prediction models may lack transparency , making it challenging for healthcare providers.</a:t>
            </a:r>
          </a:p>
        </p:txBody>
      </p:sp>
    </p:spTree>
    <p:extLst>
      <p:ext uri="{BB962C8B-B14F-4D97-AF65-F5344CB8AC3E}">
        <p14:creationId xmlns:p14="http://schemas.microsoft.com/office/powerpoint/2010/main" val="27307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320040"/>
            <a:ext cx="9537192" cy="60167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72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Thank You!!</a:t>
            </a:r>
            <a:endParaRPr lang="en-US" sz="72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37160"/>
            <a:ext cx="10643616" cy="65745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4000" dirty="0" smtClean="0"/>
          </a:p>
          <a:p>
            <a:pPr marL="0" indent="0" algn="just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 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 </a:t>
            </a:r>
          </a:p>
          <a:p>
            <a:pPr marL="0" indent="0">
              <a:buNone/>
            </a:pPr>
            <a:r>
              <a:rPr lang="en-US" sz="4000" dirty="0" smtClean="0"/>
              <a:t>         </a:t>
            </a:r>
            <a:r>
              <a:rPr lang="en-US" sz="2800" dirty="0" smtClean="0"/>
              <a:t>To develop a machine learning model that can accurately predict the nature of disease for a patients.</a:t>
            </a:r>
          </a:p>
          <a:p>
            <a:pPr marL="0" indent="0">
              <a:buNone/>
            </a:pPr>
            <a:r>
              <a:rPr lang="en-US" sz="2800" dirty="0" smtClean="0"/>
              <a:t>In </a:t>
            </a:r>
            <a:r>
              <a:rPr lang="en-US" sz="2800" dirty="0" smtClean="0"/>
              <a:t>a respiratory</a:t>
            </a:r>
            <a:r>
              <a:rPr lang="en-US" sz="2800" dirty="0"/>
              <a:t> </a:t>
            </a:r>
            <a:r>
              <a:rPr lang="en-US" sz="2800" dirty="0" smtClean="0"/>
              <a:t>disease prediction scenario , the target column is nature involves binary classification i.e. the nature of disease is high or medium.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603504" y="813816"/>
            <a:ext cx="596188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7030A0"/>
                </a:solidFill>
              </a:rPr>
              <a:t>Problem statement</a:t>
            </a:r>
            <a:endParaRPr 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2336" y="140017"/>
            <a:ext cx="474573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Data Collection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8912" y="1386959"/>
            <a:ext cx="474573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Data Preprocessing &amp; </a:t>
            </a:r>
            <a:r>
              <a:rPr lang="en-US" sz="3200" dirty="0" err="1" smtClean="0">
                <a:solidFill>
                  <a:srgbClr val="C00000"/>
                </a:solidFill>
              </a:rPr>
              <a:t>dtype</a:t>
            </a:r>
            <a:r>
              <a:rPr lang="en-US" sz="3200" dirty="0" smtClean="0">
                <a:solidFill>
                  <a:srgbClr val="C00000"/>
                </a:solidFill>
              </a:rPr>
              <a:t> conversion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09360" y="4910709"/>
            <a:ext cx="474573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Conclusion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8912" y="4910709"/>
            <a:ext cx="474573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Outliers &amp; Skewness Treatment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8912" y="3663767"/>
            <a:ext cx="474573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Class Imbalance Treatment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8912" y="2525363"/>
            <a:ext cx="474573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D</a:t>
            </a:r>
            <a:r>
              <a:rPr lang="en-US" sz="3200" dirty="0" smtClean="0">
                <a:solidFill>
                  <a:srgbClr val="C00000"/>
                </a:solidFill>
              </a:rPr>
              <a:t>ataframe1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72784" y="2525363"/>
            <a:ext cx="474573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Feature Selection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31635" y="135409"/>
            <a:ext cx="474573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Visualization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72784" y="1386959"/>
            <a:ext cx="474573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Dataframe2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09360" y="3659159"/>
            <a:ext cx="474573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D</a:t>
            </a:r>
            <a:r>
              <a:rPr lang="en-US" sz="3200" dirty="0" smtClean="0">
                <a:solidFill>
                  <a:srgbClr val="C00000"/>
                </a:solidFill>
              </a:rPr>
              <a:t>ataframe3</a:t>
            </a:r>
            <a:endParaRPr lang="en-US" sz="3200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811780" y="5825109"/>
            <a:ext cx="0" cy="4659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11780" y="6291072"/>
            <a:ext cx="29032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01284" y="905256"/>
            <a:ext cx="13716" cy="5385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708142" y="905255"/>
            <a:ext cx="523494" cy="26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5204" y="1078074"/>
            <a:ext cx="0" cy="2637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" idx="2"/>
            <a:endCxn id="7" idx="0"/>
          </p:cNvCxnSpPr>
          <p:nvPr/>
        </p:nvCxnSpPr>
        <p:spPr>
          <a:xfrm>
            <a:off x="2811780" y="2301359"/>
            <a:ext cx="0" cy="2240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6" idx="0"/>
          </p:cNvCxnSpPr>
          <p:nvPr/>
        </p:nvCxnSpPr>
        <p:spPr>
          <a:xfrm>
            <a:off x="2793492" y="3385494"/>
            <a:ext cx="18288" cy="2782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5" idx="0"/>
          </p:cNvCxnSpPr>
          <p:nvPr/>
        </p:nvCxnSpPr>
        <p:spPr>
          <a:xfrm>
            <a:off x="2793492" y="4610897"/>
            <a:ext cx="18288" cy="2998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503920" y="1078074"/>
            <a:ext cx="9144" cy="308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581643" y="2202346"/>
            <a:ext cx="9144" cy="308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36508" y="3395019"/>
            <a:ext cx="9144" cy="308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636508" y="4573559"/>
            <a:ext cx="9144" cy="308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93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" y="164592"/>
            <a:ext cx="10579608" cy="6693408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/>
              <a:t>About the Dataset:</a:t>
            </a:r>
          </a:p>
          <a:p>
            <a:pPr marL="0" indent="0">
              <a:buNone/>
            </a:pPr>
            <a:r>
              <a:rPr lang="en-US" sz="3200" b="1" dirty="0" err="1" smtClean="0">
                <a:solidFill>
                  <a:srgbClr val="7030A0"/>
                </a:solidFill>
              </a:rPr>
              <a:t>Datashape</a:t>
            </a:r>
            <a:r>
              <a:rPr lang="en-US" sz="3200" b="1" dirty="0" smtClean="0">
                <a:solidFill>
                  <a:srgbClr val="7030A0"/>
                </a:solidFill>
              </a:rPr>
              <a:t>:   </a:t>
            </a:r>
            <a:r>
              <a:rPr lang="en-US" sz="3200" dirty="0" smtClean="0">
                <a:solidFill>
                  <a:srgbClr val="7030A0"/>
                </a:solidFill>
              </a:rPr>
              <a:t>                   </a:t>
            </a:r>
            <a:r>
              <a:rPr lang="en-US" sz="2400" dirty="0" smtClean="0"/>
              <a:t>Rows = 25247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Columns = 6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7030A0"/>
                </a:solidFill>
              </a:rPr>
              <a:t>Categorical Columns:    </a:t>
            </a:r>
            <a:r>
              <a:rPr lang="en-US" sz="2800" dirty="0" smtClean="0"/>
              <a:t>Symptoms, Sex, Disease,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            Treatment, Nature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7030A0"/>
                </a:solidFill>
              </a:rPr>
              <a:t>Numerical Columns:</a:t>
            </a:r>
            <a:r>
              <a:rPr lang="en-US" sz="3200" b="1" dirty="0" smtClean="0"/>
              <a:t> </a:t>
            </a:r>
            <a:r>
              <a:rPr lang="en-US" sz="3200" dirty="0" smtClean="0"/>
              <a:t>      </a:t>
            </a:r>
            <a:r>
              <a:rPr lang="en-US" sz="2800" dirty="0" smtClean="0"/>
              <a:t>Age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Target Column:                      </a:t>
            </a:r>
            <a:r>
              <a:rPr lang="en-US" sz="2800" dirty="0" smtClean="0"/>
              <a:t>Nature is the target column.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228600"/>
            <a:ext cx="10515600" cy="61264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3600" b="1" dirty="0" smtClean="0">
                <a:solidFill>
                  <a:schemeClr val="tx2"/>
                </a:solidFill>
              </a:rPr>
              <a:t>Data Preprocessing:</a:t>
            </a:r>
          </a:p>
          <a:p>
            <a:pPr marL="0" indent="0">
              <a:buNone/>
            </a:pPr>
            <a:endParaRPr lang="en-US" sz="36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      </a:t>
            </a:r>
            <a:r>
              <a:rPr lang="en-US" sz="3600" dirty="0" smtClean="0">
                <a:solidFill>
                  <a:schemeClr val="tx2"/>
                </a:solidFill>
              </a:rPr>
              <a:t>Missing Value Treatment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      </a:t>
            </a:r>
            <a:r>
              <a:rPr lang="en-US" sz="3600" dirty="0" smtClean="0">
                <a:solidFill>
                  <a:schemeClr val="tx2"/>
                </a:solidFill>
              </a:rPr>
              <a:t>Data Type Conversion: </a:t>
            </a:r>
            <a:r>
              <a:rPr lang="en-US" sz="3200" dirty="0" smtClean="0">
                <a:solidFill>
                  <a:schemeClr val="tx2"/>
                </a:solidFill>
              </a:rPr>
              <a:t>using </a:t>
            </a:r>
            <a:r>
              <a:rPr lang="en-US" sz="3200" dirty="0" err="1" smtClean="0">
                <a:solidFill>
                  <a:schemeClr val="tx2"/>
                </a:solidFill>
              </a:rPr>
              <a:t>LabelEncoder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75488" y="1792224"/>
            <a:ext cx="621792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75488" y="3291840"/>
            <a:ext cx="621792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" y="210312"/>
            <a:ext cx="9939528" cy="625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Dataframe</a:t>
            </a:r>
            <a:r>
              <a:rPr lang="en-US" b="1" dirty="0" smtClean="0"/>
              <a:t> 1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 smtClean="0"/>
              <a:t>Conclusion:</a:t>
            </a:r>
            <a:r>
              <a:rPr lang="en-US" sz="2800" dirty="0" smtClean="0"/>
              <a:t> </a:t>
            </a:r>
            <a:r>
              <a:rPr lang="en-US" sz="2400" dirty="0" smtClean="0"/>
              <a:t>Here Random Forest is the best fitted model.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0601"/>
              </p:ext>
            </p:extLst>
          </p:nvPr>
        </p:nvGraphicFramePr>
        <p:xfrm>
          <a:off x="877822" y="719666"/>
          <a:ext cx="9282180" cy="49037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7030"/>
                <a:gridCol w="1547030"/>
                <a:gridCol w="1547030"/>
                <a:gridCol w="1547030"/>
                <a:gridCol w="1547030"/>
                <a:gridCol w="1547030"/>
              </a:tblGrid>
              <a:tr h="468677">
                <a:tc>
                  <a:txBody>
                    <a:bodyPr/>
                    <a:lstStyle/>
                    <a:p>
                      <a:r>
                        <a:rPr lang="en-US" dirty="0" smtClean="0"/>
                        <a:t>Sr.no.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</a:tr>
              <a:tr h="46867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70.356436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0.870886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0.576190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0.786173</a:t>
                      </a:r>
                      <a:endParaRPr lang="en-US" dirty="0"/>
                    </a:p>
                  </a:txBody>
                  <a:tcPr/>
                </a:tc>
              </a:tr>
              <a:tr h="46867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99.465347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0.006349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0.995726</a:t>
                      </a:r>
                      <a:endParaRPr lang="en-US" dirty="0"/>
                    </a:p>
                  </a:txBody>
                  <a:tcPr/>
                </a:tc>
              </a:tr>
              <a:tr h="46867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99.465347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0.006349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0.995726</a:t>
                      </a:r>
                      <a:endParaRPr lang="en-US" dirty="0"/>
                    </a:p>
                  </a:txBody>
                  <a:tcPr/>
                </a:tc>
              </a:tr>
              <a:tr h="46867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79.188119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0.987975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0.033862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0.983927</a:t>
                      </a:r>
                      <a:endParaRPr lang="en-US" dirty="0"/>
                    </a:p>
                  </a:txBody>
                  <a:tcPr/>
                </a:tc>
              </a:tr>
              <a:tr h="46867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97.980198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0.651266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0.431217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0.682248</a:t>
                      </a:r>
                      <a:endParaRPr lang="en-US" dirty="0"/>
                    </a:p>
                  </a:txBody>
                  <a:tcPr/>
                </a:tc>
              </a:tr>
              <a:tr h="46867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Naive</a:t>
                      </a:r>
                      <a:r>
                        <a:rPr lang="en-US" baseline="0" dirty="0" smtClean="0"/>
                        <a:t>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62.039604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0.920253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0.422751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0.846949</a:t>
                      </a:r>
                      <a:endParaRPr lang="en-US" dirty="0"/>
                    </a:p>
                  </a:txBody>
                  <a:tcPr/>
                </a:tc>
              </a:tr>
              <a:tr h="46867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99.465347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0.006349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0.995726</a:t>
                      </a:r>
                      <a:endParaRPr lang="en-US" dirty="0"/>
                    </a:p>
                  </a:txBody>
                  <a:tcPr/>
                </a:tc>
              </a:tr>
              <a:tr h="46867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99.465347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0.006349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0.995726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5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95344" y="5678424"/>
            <a:ext cx="560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PRC Curve for Random Forest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80" y="356616"/>
            <a:ext cx="8366759" cy="53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776" y="228600"/>
            <a:ext cx="10332720" cy="6345936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0070C0"/>
                </a:solidFill>
              </a:rPr>
              <a:t>Class Imbalance:  </a:t>
            </a:r>
            <a:r>
              <a:rPr lang="en-US" sz="2400" dirty="0" smtClean="0"/>
              <a:t>using Random </a:t>
            </a:r>
            <a:r>
              <a:rPr lang="en-US" sz="2400" dirty="0" err="1" smtClean="0"/>
              <a:t>undersampling</a:t>
            </a:r>
            <a:r>
              <a:rPr lang="en-US" sz="2400" dirty="0" smtClean="0"/>
              <a:t> method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</a:t>
            </a:r>
            <a:r>
              <a:rPr lang="en-US" dirty="0" smtClean="0"/>
              <a:t>Nature                                                                          </a:t>
            </a:r>
            <a:r>
              <a:rPr lang="en-US" dirty="0" err="1" smtClean="0"/>
              <a:t>Nature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          Before Class Imbalance                         After Class Imbalance     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1" y="973836"/>
            <a:ext cx="5429250" cy="388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361" y="950023"/>
            <a:ext cx="54292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76" y="164592"/>
            <a:ext cx="10195560" cy="6364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Outliers Treatment: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Age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</a:t>
            </a:r>
            <a:r>
              <a:rPr lang="en-US" sz="2000" dirty="0" smtClean="0"/>
              <a:t>There is no outliers for Age.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  There is no skewness.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658369"/>
            <a:ext cx="9180576" cy="41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602</TotalTime>
  <Words>507</Words>
  <Application>Microsoft Office PowerPoint</Application>
  <PresentationFormat>Widescreen</PresentationFormat>
  <Paragraphs>275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47</cp:revision>
  <dcterms:created xsi:type="dcterms:W3CDTF">2024-03-19T18:24:42Z</dcterms:created>
  <dcterms:modified xsi:type="dcterms:W3CDTF">2024-03-21T15:59:14Z</dcterms:modified>
</cp:coreProperties>
</file>