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DM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2FGMIUJNahFZQXlA2Azkbh32P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.fntdata"/><Relationship Id="rId11" Type="http://schemas.openxmlformats.org/officeDocument/2006/relationships/slide" Target="slides/slide6.xml"/><Relationship Id="rId22" Type="http://schemas.openxmlformats.org/officeDocument/2006/relationships/font" Target="fonts/DMSans-boldItalic.fntdata"/><Relationship Id="rId10" Type="http://schemas.openxmlformats.org/officeDocument/2006/relationships/slide" Target="slides/slide5.xml"/><Relationship Id="rId21" Type="http://schemas.openxmlformats.org/officeDocument/2006/relationships/font" Target="fonts/DM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Admin\Downloads\Social%20buzz%20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Top</a:t>
            </a:r>
            <a:r>
              <a:rPr lang="en-US" sz="3600" baseline="0" dirty="0"/>
              <a:t> 5 </a:t>
            </a:r>
            <a:r>
              <a:rPr lang="en-US" sz="3600" dirty="0"/>
              <a:t> </a:t>
            </a:r>
          </a:p>
        </c:rich>
      </c:tx>
      <c:layout>
        <c:manualLayout>
          <c:xMode val="edge"/>
          <c:yMode val="edge"/>
          <c:x val="0.4662532922471364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608636175654533"/>
          <c:y val="0.13630090788552884"/>
          <c:w val="0.71016292714193818"/>
          <c:h val="0.6196618928366428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Aggregate score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A-40C1-9818-3AAC17589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066675984"/>
        <c:axId val="133943024"/>
      </c:barChart>
      <c:catAx>
        <c:axId val="2066675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600" dirty="0"/>
                  <a:t>Content</a:t>
                </a:r>
                <a:r>
                  <a:rPr lang="en-IN" sz="2600" baseline="0" dirty="0"/>
                  <a:t> Category </a:t>
                </a:r>
                <a:endParaRPr lang="en-IN" sz="2600" dirty="0"/>
              </a:p>
            </c:rich>
          </c:tx>
          <c:layout>
            <c:manualLayout>
              <c:xMode val="edge"/>
              <c:yMode val="edge"/>
              <c:x val="1.6417110347940318E-2"/>
              <c:y val="0.290967429908179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43024"/>
        <c:crosses val="autoZero"/>
        <c:auto val="1"/>
        <c:lblAlgn val="ctr"/>
        <c:lblOffset val="100"/>
        <c:noMultiLvlLbl val="0"/>
      </c:catAx>
      <c:valAx>
        <c:axId val="133943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600" dirty="0"/>
                  <a:t>Popularity Score</a:t>
                </a:r>
              </a:p>
            </c:rich>
          </c:tx>
          <c:layout>
            <c:manualLayout>
              <c:xMode val="edge"/>
              <c:yMode val="edge"/>
              <c:x val="0.44143255422088185"/>
              <c:y val="0.802726946089296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67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11.01.2024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11.01.2024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11.01.2024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11.01.2024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1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11.01.2024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1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11.01.2024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11.01.2024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11.01.2024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11.01.2024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11.01.2024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11.01.2024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11.01.2024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11.01.2024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4.jp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4.jp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0.jpg"/><Relationship Id="rId5" Type="http://schemas.openxmlformats.org/officeDocument/2006/relationships/image" Target="../media/image19.jpg"/><Relationship Id="rId6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chart" Target="../charts/char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 Buzz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67" name="Google Shape;367;p1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1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1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1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1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1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1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4" name="Google Shape;374;p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75" name="Google Shape;375;p1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6" name="Google Shape;376;p1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" name="Google Shape;377;p10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78" name="Google Shape;378;p1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1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1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1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1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Google Shape;385;p1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1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87" name="Google Shape;387;p1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8" name="Google Shape;388;p1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9" name="Google Shape;389;p10"/>
          <p:cNvSpPr txBox="1"/>
          <p:nvPr/>
        </p:nvSpPr>
        <p:spPr>
          <a:xfrm>
            <a:off x="2724116" y="1257300"/>
            <a:ext cx="15084872" cy="8525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r>
              <a:rPr b="1" i="0" lang="en-I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Quick, Need for External Help: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600"/>
              <a:buFont typeface="Arial"/>
              <a:buChar char="•"/>
            </a:pPr>
            <a:r>
              <a:rPr b="1" i="0" lang="en-IN" sz="3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External Guidance:</a:t>
            </a:r>
            <a:r>
              <a:rPr b="0" i="0" lang="en-IN" sz="3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Partner with Consultancy for rapid scaling assistance.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600"/>
              <a:buFont typeface="Arial"/>
              <a:buChar char="•"/>
            </a:pPr>
            <a:r>
              <a:rPr b="1" i="0" lang="en-IN" sz="3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Scalable Technologies:</a:t>
            </a:r>
            <a:r>
              <a:rPr b="0" i="0" lang="en-IN" sz="3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Implement AWS or Azure for seamless growth.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Complexity </a:t>
            </a:r>
            <a:r>
              <a:rPr b="1" i="0" lang="en-I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Massive and Unstructured Requiring Advanced Tech: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600"/>
              <a:buFont typeface="Arial"/>
              <a:buChar char="•"/>
            </a:pPr>
            <a:r>
              <a:rPr b="1" i="0" lang="en-IN" sz="3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Invest in Tech:</a:t>
            </a:r>
            <a:r>
              <a:rPr b="0" i="0" lang="en-IN" sz="3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Adopt Apache Hadoop or Spark for advanced analytics.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600"/>
              <a:buFont typeface="Arial"/>
              <a:buChar char="•"/>
            </a:pPr>
            <a:r>
              <a:rPr b="1" i="0" lang="en-IN" sz="3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Sophisticated Solutions:</a:t>
            </a:r>
            <a:r>
              <a:rPr b="0" i="0" lang="en-IN" sz="3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Utilize MongoDB or Cassandra for efficient data management.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IPO Preparation </a:t>
            </a:r>
            <a:r>
              <a:rPr b="1" i="0" lang="en-I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Need Guidance in a Smooth IPO Process: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600"/>
              <a:buFont typeface="Arial"/>
              <a:buChar char="•"/>
            </a:pPr>
            <a:r>
              <a:rPr b="1" i="0" lang="en-IN" sz="3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Advisory Support:</a:t>
            </a:r>
            <a:r>
              <a:rPr b="0" i="0" lang="en-IN" sz="3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Engaging IPO Experts Inc for IPO guidance.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600"/>
              <a:buFont typeface="Arial"/>
              <a:buChar char="•"/>
            </a:pPr>
            <a:r>
              <a:rPr b="1" i="0" lang="en-IN" sz="3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Learn Best Practices:</a:t>
            </a:r>
            <a:r>
              <a:rPr b="0" i="0" lang="en-IN" sz="3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Analyse IPOs of Tech Leader for insights.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600"/>
              <a:buFont typeface="Arial"/>
              <a:buChar char="•"/>
            </a:pPr>
            <a:r>
              <a:rPr b="1" i="0" lang="en-IN" sz="3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Documentation:</a:t>
            </a:r>
            <a:r>
              <a:rPr b="0" i="0" lang="en-IN" sz="3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Following IPO Pioneers Ltd for comprehensive IPO documentation.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1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4895063" y="1177754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1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403" name="Google Shape;403;p11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04" name="Google Shape;404;p11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11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11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11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8" name="Google Shape;408;p11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09" name="Google Shape;409;p11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11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11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11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3" name="Google Shape;413;p11"/>
          <p:cNvSpPr txBox="1"/>
          <p:nvPr/>
        </p:nvSpPr>
        <p:spPr>
          <a:xfrm>
            <a:off x="11050215" y="1895898"/>
            <a:ext cx="6934199" cy="4479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-I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can easily connect to pets, research, and technology based on content popularity.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lang="en-I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-I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a campaign or event with relevance to animals could help boost user insights.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 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-I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analysis could be used in marking and real-life product development.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11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15" name="Google Shape;415;p11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1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2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4895063" y="1177754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2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430" name="Google Shape;430;p12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31" name="Google Shape;431;p1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1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1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1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12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36" name="Google Shape;436;p1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1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1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1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0" name="Google Shape;440;p12"/>
          <p:cNvSpPr txBox="1"/>
          <p:nvPr/>
        </p:nvSpPr>
        <p:spPr>
          <a:xfrm>
            <a:off x="11050215" y="1895898"/>
            <a:ext cx="6934199" cy="690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&amp; external consultancy will help us scale</a:t>
            </a:r>
            <a:endParaRPr/>
          </a:p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Spark and Cassandra will help deal with complex data.</a:t>
            </a:r>
            <a:endParaRPr/>
          </a:p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Advisor, best practices &amp; documentation will help with IPO</a:t>
            </a:r>
            <a:endParaRPr/>
          </a:p>
          <a:p>
            <a:pPr indent="0" lvl="0" marL="0" marR="0" rtl="0" algn="l">
              <a:lnSpc>
                <a:spcPct val="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12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42" name="Google Shape;442;p1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3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53" name="Google Shape;453;p1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54" name="Google Shape;454;p13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5" name="Google Shape;455;p13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6" name="Google Shape;456;p13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57" name="Google Shape;457;p13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58" name="Google Shape;458;p1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1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1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1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1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1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1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" name="Google Shape;465;p13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66" name="Google Shape;466;p1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1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1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1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1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"/>
          <p:cNvGrpSpPr/>
          <p:nvPr/>
        </p:nvGrpSpPr>
        <p:grpSpPr>
          <a:xfrm>
            <a:off x="2590800" y="2324101"/>
            <a:ext cx="10536217" cy="5638798"/>
            <a:chOff x="-1" y="0"/>
            <a:chExt cx="11564592" cy="4103411"/>
          </a:xfrm>
        </p:grpSpPr>
        <p:sp>
          <p:nvSpPr>
            <p:cNvPr id="123" name="Google Shape;123;p2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-1" y="1320837"/>
              <a:ext cx="11564591" cy="2782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57200" lvl="0" marL="457200" marR="0" rtl="0" algn="l">
                <a:lnSpc>
                  <a:spcPct val="88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⮚"/>
              </a:pPr>
              <a:r>
                <a:rPr lang="en-IN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/>
            </a:p>
            <a:p>
              <a:pPr indent="-266700" lvl="0" marL="457200" marR="0" rtl="0" algn="l">
                <a:lnSpc>
                  <a:spcPct val="88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None/>
              </a:pPr>
              <a:r>
                <a:t/>
              </a:r>
              <a:endPara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0" marL="457200" marR="0" rtl="0" algn="l">
                <a:lnSpc>
                  <a:spcPct val="88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⮚"/>
              </a:pPr>
              <a:r>
                <a:rPr lang="en-IN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  <a:p>
              <a:pPr indent="-266700" lvl="0" marL="457200" marR="0" rtl="0" algn="l">
                <a:lnSpc>
                  <a:spcPct val="88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None/>
              </a:pPr>
              <a:r>
                <a:t/>
              </a:r>
              <a:endPara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0" marL="457200" marR="0" rtl="0" algn="l">
                <a:lnSpc>
                  <a:spcPct val="88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⮚"/>
              </a:pPr>
              <a:r>
                <a:rPr lang="en-IN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-266700" lvl="0" marL="457200" marR="0" rtl="0" algn="l">
                <a:lnSpc>
                  <a:spcPct val="88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None/>
              </a:pPr>
              <a:r>
                <a:t/>
              </a:r>
              <a:endPara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0" marL="457200" marR="0" rtl="0" algn="l">
                <a:lnSpc>
                  <a:spcPct val="88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⮚"/>
              </a:pPr>
              <a:r>
                <a:rPr lang="en-IN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-266700" lvl="0" marL="457200" marR="0" rtl="0" algn="l">
                <a:lnSpc>
                  <a:spcPct val="88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None/>
              </a:pPr>
              <a:r>
                <a:t/>
              </a:r>
              <a:endPara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0" marL="457200" marR="0" rtl="0" algn="l">
                <a:lnSpc>
                  <a:spcPct val="88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⮚"/>
              </a:pPr>
              <a:r>
                <a:rPr lang="en-IN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-266700" lvl="0" marL="457200" marR="0" rtl="0" algn="l">
                <a:lnSpc>
                  <a:spcPct val="88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None/>
              </a:pPr>
              <a:r>
                <a:t/>
              </a:r>
              <a:endPara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0" marL="457200" marR="0" rtl="0" algn="l">
                <a:lnSpc>
                  <a:spcPct val="88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⮚"/>
              </a:pPr>
              <a:r>
                <a:rPr lang="en-IN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5" name="Google Shape;125;p2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2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0" name="Google Shape;130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2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3" name="Google Shape;133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2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3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3"/>
          <p:cNvSpPr/>
          <p:nvPr/>
        </p:nvSpPr>
        <p:spPr>
          <a:xfrm>
            <a:off x="8499198" y="2005584"/>
            <a:ext cx="7789981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Client: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buzz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social media &amp; and content creation (platform)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London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250 employee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role: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analysis &amp; audit of data practices for decision-making.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IN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will clean, process, and use to generate interesting insights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for successful IPO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top 5 categories of content.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available: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users’ reaction, content, and reaction type.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3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4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8" name="Google Shape;188;p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9" name="Google Shape;189;p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4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4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2" name="Google Shape;192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4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7" name="Google Shape;197;p4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8" name="Google Shape;198;p4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4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0" name="Google Shape;200;p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1" name="Google Shape;201;p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4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3" name="Google Shape;203;p4"/>
          <p:cNvSpPr txBox="1"/>
          <p:nvPr/>
        </p:nvSpPr>
        <p:spPr>
          <a:xfrm>
            <a:off x="9964482" y="1823080"/>
            <a:ext cx="7567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Quick, need for external help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1 Lack posts per day.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3.65 Cr pieces of content per year.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complexity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Massive and unstructured requiring advanced tech.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IPO Preparation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guidance in a smooth IPO process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5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3" name="Google Shape;213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5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5"/>
          <p:cNvGrpSpPr/>
          <p:nvPr/>
        </p:nvGrpSpPr>
        <p:grpSpPr>
          <a:xfrm>
            <a:off x="11411515" y="1050857"/>
            <a:ext cx="2187334" cy="2123082"/>
            <a:chOff x="-23042" y="66269"/>
            <a:chExt cx="6542159" cy="6349987"/>
          </a:xfrm>
        </p:grpSpPr>
        <p:sp>
          <p:nvSpPr>
            <p:cNvPr id="228" name="Google Shape;228;p5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5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5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2" name="Google Shape;232;p5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5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5"/>
          <p:cNvGrpSpPr/>
          <p:nvPr/>
        </p:nvGrpSpPr>
        <p:grpSpPr>
          <a:xfrm>
            <a:off x="11411515" y="6953289"/>
            <a:ext cx="2187334" cy="2123082"/>
            <a:chOff x="-23042" y="66269"/>
            <a:chExt cx="6542159" cy="6349987"/>
          </a:xfrm>
        </p:grpSpPr>
        <p:sp>
          <p:nvSpPr>
            <p:cNvPr id="236" name="Google Shape;236;p5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5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sp>
        <p:nvSpPr>
          <p:cNvPr id="239" name="Google Shape;239;p5"/>
          <p:cNvSpPr/>
          <p:nvPr/>
        </p:nvSpPr>
        <p:spPr>
          <a:xfrm>
            <a:off x="13880704" y="406153"/>
            <a:ext cx="4306993" cy="93987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Fleming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-Technology architect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Marcus Rompton</a:t>
            </a:r>
            <a:endParaRPr b="0" i="0" sz="3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-Senior Principal </a:t>
            </a:r>
            <a:endParaRPr b="0" i="0" sz="3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Gaurav Singh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-Business analyst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49" name="Google Shape;249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6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0" name="Google Shape;260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1" name="Google Shape;261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6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3" name="Google Shape;263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4" name="Google Shape;264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6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6" name="Google Shape;266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7" name="Google Shape;267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6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69" name="Google Shape;269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0" name="Google Shape;270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6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2" name="Google Shape;272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3" name="Google Shape;273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6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75" name="Google Shape;275;p6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6" name="Google Shape;276;p6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7" name="Google Shape;277;p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78" name="Google Shape;278;p6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9" name="Google Shape;279;p6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0" name="Google Shape;280;p6"/>
          <p:cNvSpPr txBox="1"/>
          <p:nvPr/>
        </p:nvSpPr>
        <p:spPr>
          <a:xfrm>
            <a:off x="3860431" y="1027891"/>
            <a:ext cx="43334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client &amp; data</a:t>
            </a:r>
            <a:endParaRPr/>
          </a:p>
        </p:txBody>
      </p:sp>
      <p:sp>
        <p:nvSpPr>
          <p:cNvPr id="281" name="Google Shape;281;p6"/>
          <p:cNvSpPr txBox="1"/>
          <p:nvPr/>
        </p:nvSpPr>
        <p:spPr>
          <a:xfrm>
            <a:off x="5613717" y="2307682"/>
            <a:ext cx="4610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their problem &amp; clean data</a:t>
            </a:r>
            <a:endParaRPr/>
          </a:p>
        </p:txBody>
      </p:sp>
      <p:sp>
        <p:nvSpPr>
          <p:cNvPr id="282" name="Google Shape;282;p6"/>
          <p:cNvSpPr txBox="1"/>
          <p:nvPr/>
        </p:nvSpPr>
        <p:spPr>
          <a:xfrm>
            <a:off x="7318530" y="4073533"/>
            <a:ext cx="35306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the problem &amp; Data modelling </a:t>
            </a:r>
            <a:endParaRPr/>
          </a:p>
        </p:txBody>
      </p:sp>
      <p:sp>
        <p:nvSpPr>
          <p:cNvPr id="283" name="Google Shape;283;p6"/>
          <p:cNvSpPr txBox="1"/>
          <p:nvPr/>
        </p:nvSpPr>
        <p:spPr>
          <a:xfrm>
            <a:off x="9324443" y="5650784"/>
            <a:ext cx="3781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data for insights </a:t>
            </a:r>
            <a:endParaRPr/>
          </a:p>
        </p:txBody>
      </p:sp>
      <p:sp>
        <p:nvSpPr>
          <p:cNvPr id="284" name="Google Shape;284;p6"/>
          <p:cNvSpPr txBox="1"/>
          <p:nvPr/>
        </p:nvSpPr>
        <p:spPr>
          <a:xfrm>
            <a:off x="11458030" y="7294256"/>
            <a:ext cx="37884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insights as solutions to client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7"/>
          <p:cNvSpPr txBox="1"/>
          <p:nvPr/>
        </p:nvSpPr>
        <p:spPr>
          <a:xfrm>
            <a:off x="936350" y="0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295" name="Google Shape;295;p7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6" name="Google Shape;296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3" name="Google Shape;3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7"/>
          <p:cNvSpPr txBox="1"/>
          <p:nvPr/>
        </p:nvSpPr>
        <p:spPr>
          <a:xfrm>
            <a:off x="778150" y="1175758"/>
            <a:ext cx="165735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⮚"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content categories -Animals(1897): Max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-Public speaking(1217): Min, popularity.</a:t>
            </a:r>
            <a:endParaRPr/>
          </a:p>
          <a:p>
            <a:pPr indent="-3429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⮚"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Studying category- Audio least used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680" y="9387197"/>
            <a:ext cx="2972219" cy="8817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8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316" name="Google Shape;316;p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3" name="Google Shape;3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0704" y="9386700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48863" y="9386700"/>
            <a:ext cx="2972219" cy="8817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5" name="Google Shape;325;p8"/>
          <p:cNvGraphicFramePr/>
          <p:nvPr/>
        </p:nvGraphicFramePr>
        <p:xfrm>
          <a:off x="3031257" y="459421"/>
          <a:ext cx="11446743" cy="8485903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9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35" name="Google Shape;335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" name="Google Shape;342;p9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43" name="Google Shape;343;p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4" name="Google Shape;344;p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5" name="Google Shape;345;p9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46" name="Google Shape;346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3" name="Google Shape;353;p9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354;p9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55" name="Google Shape;355;p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6" name="Google Shape;356;p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7" name="Google Shape;357;p9"/>
          <p:cNvSpPr txBox="1"/>
          <p:nvPr/>
        </p:nvSpPr>
        <p:spPr>
          <a:xfrm>
            <a:off x="2824653" y="2095500"/>
            <a:ext cx="13690593" cy="652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category &amp; type of content with max Positive responses:-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⮚"/>
            </a:pPr>
            <a:r>
              <a:rPr lang="en-I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 - Video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⮚"/>
            </a:pPr>
            <a:r>
              <a:rPr lang="en-I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Animals - Photo 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⮚"/>
            </a:pPr>
            <a:r>
              <a:rPr lang="en-I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Cooking - GIF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⮚"/>
            </a:pPr>
            <a:r>
              <a:rPr lang="en-I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- Audio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</cp:coreProperties>
</file>