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3" r:id="rId8"/>
    <p:sldId id="271" r:id="rId9"/>
    <p:sldId id="269" r:id="rId10"/>
    <p:sldId id="264" r:id="rId11"/>
    <p:sldId id="268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1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0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\Capstone\Western%20Countries%20Financial%20Data%20working(21-9-2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\Capstone\Western%20Countries%20Financial%20Data%20working(21-9-2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 working(21-9-23).xlsx]Financial transaction 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Financial</a:t>
            </a:r>
            <a:r>
              <a:rPr lang="en-IN" baseline="0"/>
              <a:t> </a:t>
            </a:r>
            <a:r>
              <a:rPr lang="en-IN"/>
              <a:t>Transaction </a:t>
            </a:r>
          </a:p>
        </c:rich>
      </c:tx>
      <c:layout>
        <c:manualLayout>
          <c:xMode val="edge"/>
          <c:yMode val="edge"/>
          <c:x val="0.28873308193240216"/>
          <c:y val="3.87696570733111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'Financial transaction '!$B$1</c:f>
              <c:strCache>
                <c:ptCount val="1"/>
                <c:pt idx="0">
                  <c:v>Sum of 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'Financial transaction '!$A$2:$A$8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'Financial transaction '!$B$2:$B$8</c:f>
              <c:numCache>
                <c:formatCode>0%</c:formatCode>
                <c:ptCount val="6"/>
                <c:pt idx="0">
                  <c:v>0.14690456171820962</c:v>
                </c:pt>
                <c:pt idx="1">
                  <c:v>0.13745539264793996</c:v>
                </c:pt>
                <c:pt idx="2">
                  <c:v>9.2667749332129581E-2</c:v>
                </c:pt>
                <c:pt idx="3">
                  <c:v>0.36410345054818982</c:v>
                </c:pt>
                <c:pt idx="4">
                  <c:v>0.10743711204918975</c:v>
                </c:pt>
                <c:pt idx="5">
                  <c:v>0.15143173370434129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B6-403B-8CE8-4D99FBD9E9F6}"/>
            </c:ext>
          </c:extLst>
        </c:ser>
        <c:ser>
          <c:idx val="1"/>
          <c:order val="1"/>
          <c:tx>
            <c:strRef>
              <c:f>'Financial transaction '!$C$1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'Financial transaction '!$A$2:$A$8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'Financial transaction '!$C$2:$C$8</c:f>
              <c:numCache>
                <c:formatCode>0%</c:formatCode>
                <c:ptCount val="6"/>
                <c:pt idx="0">
                  <c:v>0.17149008662565712</c:v>
                </c:pt>
                <c:pt idx="1">
                  <c:v>0.13539648873160634</c:v>
                </c:pt>
                <c:pt idx="2">
                  <c:v>0.11614329352656462</c:v>
                </c:pt>
                <c:pt idx="3">
                  <c:v>0.31939604772393365</c:v>
                </c:pt>
                <c:pt idx="4">
                  <c:v>5.960533534675843E-2</c:v>
                </c:pt>
                <c:pt idx="5">
                  <c:v>0.19796874804547984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B6-403B-8CE8-4D99FBD9E9F6}"/>
            </c:ext>
          </c:extLst>
        </c:ser>
        <c:ser>
          <c:idx val="2"/>
          <c:order val="2"/>
          <c:tx>
            <c:strRef>
              <c:f>'Financial transaction '!$D$1</c:f>
              <c:strCache>
                <c:ptCount val="1"/>
                <c:pt idx="0">
                  <c:v>Sum of Discounts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'Financial transaction '!$A$2:$A$8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'Financial transaction '!$D$2:$D$8</c:f>
              <c:numCache>
                <c:formatCode>0%</c:formatCode>
                <c:ptCount val="6"/>
                <c:pt idx="0">
                  <c:v>0.12693675848781374</c:v>
                </c:pt>
                <c:pt idx="1">
                  <c:v>0.13074472155838537</c:v>
                </c:pt>
                <c:pt idx="2">
                  <c:v>6.2582561199157352E-2</c:v>
                </c:pt>
                <c:pt idx="3">
                  <c:v>0.45256658045352816</c:v>
                </c:pt>
                <c:pt idx="4">
                  <c:v>0.14606076119465797</c:v>
                </c:pt>
                <c:pt idx="5">
                  <c:v>8.1108617106457406E-2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B6-403B-8CE8-4D99FBD9E9F6}"/>
            </c:ext>
          </c:extLst>
        </c:ser>
        <c:ser>
          <c:idx val="3"/>
          <c:order val="3"/>
          <c:tx>
            <c:strRef>
              <c:f>'Financial transaction '!$E$1</c:f>
              <c:strCache>
                <c:ptCount val="1"/>
                <c:pt idx="0">
                  <c:v>Sum of Manufacturing Price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'Financial transaction '!$A$2:$A$8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'Financial transaction '!$E$2:$E$8</c:f>
              <c:numCache>
                <c:formatCode>0%</c:formatCode>
                <c:ptCount val="6"/>
                <c:pt idx="0">
                  <c:v>0.38823353740480815</c:v>
                </c:pt>
                <c:pt idx="1">
                  <c:v>4.0316559653576231E-3</c:v>
                </c:pt>
                <c:pt idx="2">
                  <c:v>7.4660295654770791E-3</c:v>
                </c:pt>
                <c:pt idx="3">
                  <c:v>2.9864118261908316E-2</c:v>
                </c:pt>
                <c:pt idx="4">
                  <c:v>0.19710318052859491</c:v>
                </c:pt>
                <c:pt idx="5">
                  <c:v>0.37330147827385396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B6-403B-8CE8-4D99FBD9E9F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948621312"/>
        <c:axId val="1034768048"/>
      </c:barChart>
      <c:catAx>
        <c:axId val="94862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768048"/>
        <c:crosses val="autoZero"/>
        <c:auto val="1"/>
        <c:lblAlgn val="ctr"/>
        <c:lblOffset val="100"/>
        <c:noMultiLvlLbl val="0"/>
      </c:catAx>
      <c:valAx>
        <c:axId val="103476804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94862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 working(21-9-23).xlsx]Velvo loss!PivotTable4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Velo in Mexico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'Velvo loss'!$O$4</c:f>
              <c:strCache>
                <c:ptCount val="1"/>
                <c:pt idx="0">
                  <c:v>Sum of 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'Velvo loss'!$N$5:$N$17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'Velvo loss'!$O$5:$O$17</c:f>
              <c:numCache>
                <c:formatCode>General</c:formatCode>
                <c:ptCount val="12"/>
                <c:pt idx="0">
                  <c:v>51220.25</c:v>
                </c:pt>
                <c:pt idx="1">
                  <c:v>169312.5</c:v>
                </c:pt>
                <c:pt idx="2">
                  <c:v>5100</c:v>
                </c:pt>
                <c:pt idx="3">
                  <c:v>35872.199999999997</c:v>
                </c:pt>
                <c:pt idx="4">
                  <c:v>5852.91</c:v>
                </c:pt>
                <c:pt idx="5">
                  <c:v>16162.6</c:v>
                </c:pt>
                <c:pt idx="6">
                  <c:v>429660</c:v>
                </c:pt>
                <c:pt idx="7">
                  <c:v>11327.4</c:v>
                </c:pt>
                <c:pt idx="8">
                  <c:v>248756.75</c:v>
                </c:pt>
                <c:pt idx="9">
                  <c:v>390126.9</c:v>
                </c:pt>
                <c:pt idx="10">
                  <c:v>688676.14</c:v>
                </c:pt>
                <c:pt idx="11">
                  <c:v>198670.24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E-4405-8F4A-9068C8A859E2}"/>
            </c:ext>
          </c:extLst>
        </c:ser>
        <c:ser>
          <c:idx val="1"/>
          <c:order val="1"/>
          <c:tx>
            <c:strRef>
              <c:f>'Velvo loss'!$P$4</c:f>
              <c:strCache>
                <c:ptCount val="1"/>
                <c:pt idx="0">
                  <c:v>Sum of Discounts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'Velvo loss'!$N$5:$N$17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'Velvo loss'!$P$5:$P$17</c:f>
              <c:numCache>
                <c:formatCode>General</c:formatCode>
                <c:ptCount val="12"/>
                <c:pt idx="0">
                  <c:v>2145.75</c:v>
                </c:pt>
                <c:pt idx="1">
                  <c:v>27562.5</c:v>
                </c:pt>
                <c:pt idx="2">
                  <c:v>900</c:v>
                </c:pt>
                <c:pt idx="3">
                  <c:v>3547.8</c:v>
                </c:pt>
                <c:pt idx="4">
                  <c:v>356.09</c:v>
                </c:pt>
                <c:pt idx="5">
                  <c:v>1571.4</c:v>
                </c:pt>
                <c:pt idx="6">
                  <c:v>58590</c:v>
                </c:pt>
                <c:pt idx="7">
                  <c:v>852.6</c:v>
                </c:pt>
                <c:pt idx="8">
                  <c:v>24818.25</c:v>
                </c:pt>
                <c:pt idx="9">
                  <c:v>21418.1</c:v>
                </c:pt>
                <c:pt idx="10">
                  <c:v>102154.86</c:v>
                </c:pt>
                <c:pt idx="11">
                  <c:v>15717.76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3E-4405-8F4A-9068C8A85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02571584"/>
        <c:axId val="1167033680"/>
      </c:barChart>
      <c:lineChart>
        <c:grouping val="standard"/>
        <c:varyColors val="0"/>
        <c:ser>
          <c:idx val="2"/>
          <c:order val="2"/>
          <c:tx>
            <c:strRef>
              <c:f>'Velvo loss'!$Q$4</c:f>
              <c:strCache>
                <c:ptCount val="1"/>
                <c:pt idx="0">
                  <c:v>Sum of COGS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'Velvo loss'!$N$5:$N$17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'Velvo loss'!$Q$5:$Q$17</c:f>
              <c:numCache>
                <c:formatCode>0%</c:formatCode>
                <c:ptCount val="12"/>
                <c:pt idx="0">
                  <c:v>1.7365172611981897E-2</c:v>
                </c:pt>
                <c:pt idx="1">
                  <c:v>9.0977619505601626E-2</c:v>
                </c:pt>
                <c:pt idx="2">
                  <c:v>7.2204459925080656E-4</c:v>
                </c:pt>
                <c:pt idx="3">
                  <c:v>1.265022137887413E-2</c:v>
                </c:pt>
                <c:pt idx="4">
                  <c:v>2.0506066618722904E-3</c:v>
                </c:pt>
                <c:pt idx="5">
                  <c:v>4.4776392414873347E-3</c:v>
                </c:pt>
                <c:pt idx="6">
                  <c:v>0.17459038409884503</c:v>
                </c:pt>
                <c:pt idx="7">
                  <c:v>2.9315010729582744E-3</c:v>
                </c:pt>
                <c:pt idx="8">
                  <c:v>0.12503405643693133</c:v>
                </c:pt>
                <c:pt idx="9">
                  <c:v>0.17190437818963203</c:v>
                </c:pt>
                <c:pt idx="10">
                  <c:v>0.31669598167739627</c:v>
                </c:pt>
                <c:pt idx="11">
                  <c:v>8.0600394525169025E-2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3E-4405-8F4A-9068C8A85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2571584"/>
        <c:axId val="1167033680"/>
      </c:lineChart>
      <c:lineChart>
        <c:grouping val="standard"/>
        <c:varyColors val="0"/>
        <c:ser>
          <c:idx val="3"/>
          <c:order val="3"/>
          <c:tx>
            <c:strRef>
              <c:f>'Velvo loss'!$R$4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'Velvo loss'!$N$5:$N$17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'Velvo loss'!$R$5:$R$17</c:f>
              <c:numCache>
                <c:formatCode>General</c:formatCode>
                <c:ptCount val="12"/>
                <c:pt idx="0">
                  <c:v>15145.25</c:v>
                </c:pt>
                <c:pt idx="1">
                  <c:v>-19687.5</c:v>
                </c:pt>
                <c:pt idx="2">
                  <c:v>3600</c:v>
                </c:pt>
                <c:pt idx="3">
                  <c:v>9592.1999999999971</c:v>
                </c:pt>
                <c:pt idx="4">
                  <c:v>1592.9099999999999</c:v>
                </c:pt>
                <c:pt idx="5">
                  <c:v>6860.6</c:v>
                </c:pt>
                <c:pt idx="6">
                  <c:v>66960</c:v>
                </c:pt>
                <c:pt idx="7">
                  <c:v>5237.3999999999996</c:v>
                </c:pt>
                <c:pt idx="8">
                  <c:v>-10993.25</c:v>
                </c:pt>
                <c:pt idx="9">
                  <c:v>33006.9</c:v>
                </c:pt>
                <c:pt idx="10">
                  <c:v>30761.14</c:v>
                </c:pt>
                <c:pt idx="11">
                  <c:v>31228.239999999998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3E-4405-8F4A-9068C8A85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0860464"/>
        <c:axId val="1018039488"/>
      </c:lineChart>
      <c:catAx>
        <c:axId val="120257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33680"/>
        <c:crosses val="autoZero"/>
        <c:auto val="1"/>
        <c:lblAlgn val="ctr"/>
        <c:lblOffset val="100"/>
        <c:noMultiLvlLbl val="0"/>
      </c:catAx>
      <c:valAx>
        <c:axId val="116703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571584"/>
        <c:crosses val="autoZero"/>
        <c:crossBetween val="between"/>
      </c:valAx>
      <c:valAx>
        <c:axId val="101803948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860464"/>
        <c:crosses val="max"/>
        <c:crossBetween val="between"/>
      </c:valAx>
      <c:catAx>
        <c:axId val="1010860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18039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758551632153891"/>
          <c:y val="0.1944521906941262"/>
          <c:w val="0.24752668544419326"/>
          <c:h val="0.429877825088226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79039F-34D8-67FD-6EAC-2D54B2560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4122" y="4609322"/>
            <a:ext cx="2911150" cy="139959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Data – western Countries Financial Data</a:t>
            </a:r>
          </a:p>
          <a:p>
            <a:r>
              <a:rPr lang="en-US" dirty="0"/>
              <a:t> Name – Gaurav ram singh </a:t>
            </a:r>
          </a:p>
          <a:p>
            <a:r>
              <a:rPr lang="en-IN" dirty="0"/>
              <a:t>Course – Business Analytics </a:t>
            </a:r>
          </a:p>
          <a:p>
            <a:r>
              <a:rPr lang="en-IN" dirty="0"/>
              <a:t>Platform – Skill academy </a:t>
            </a:r>
          </a:p>
          <a:p>
            <a:r>
              <a:rPr lang="en-IN" dirty="0"/>
              <a:t>Batch – 8</a:t>
            </a: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F9FDD95-C81E-5BF1-96B1-B02B922AB589}"/>
              </a:ext>
            </a:extLst>
          </p:cNvPr>
          <p:cNvSpPr/>
          <p:nvPr/>
        </p:nvSpPr>
        <p:spPr>
          <a:xfrm>
            <a:off x="2598420" y="1115568"/>
            <a:ext cx="6995160" cy="2313432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i="1" dirty="0">
                <a:latin typeface="Candara" panose="020E0502030303020204" pitchFamily="34" charset="0"/>
                <a:cs typeface="Cavolini" panose="03000502040302020204" pitchFamily="66" charset="0"/>
              </a:rPr>
              <a:t>Capstone Project </a:t>
            </a:r>
          </a:p>
        </p:txBody>
      </p:sp>
    </p:spTree>
    <p:extLst>
      <p:ext uri="{BB962C8B-B14F-4D97-AF65-F5344CB8AC3E}">
        <p14:creationId xmlns:p14="http://schemas.microsoft.com/office/powerpoint/2010/main" val="223530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FB57-D572-6585-2A9C-6835624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9082"/>
          </a:xfrm>
        </p:spPr>
        <p:txBody>
          <a:bodyPr/>
          <a:lstStyle/>
          <a:p>
            <a:pPr algn="ctr"/>
            <a:r>
              <a:rPr lang="en-IN" dirty="0"/>
              <a:t>Power bi dashboard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232E4-41A9-B988-2D1A-24B56E1D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73" y="649083"/>
            <a:ext cx="10784853" cy="61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2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8189-5F15-7ED0-B477-CB2397B2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9042"/>
          </a:xfrm>
        </p:spPr>
        <p:txBody>
          <a:bodyPr/>
          <a:lstStyle/>
          <a:p>
            <a:pPr algn="ctr"/>
            <a:r>
              <a:rPr lang="en-IN" dirty="0"/>
              <a:t>Practical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8C23-0E99-C728-378F-6E464644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5846"/>
            <a:ext cx="4461394" cy="4767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/>
              <a:t>Low manufacturing costs &amp; expenses</a:t>
            </a:r>
          </a:p>
          <a:p>
            <a:pPr marL="0" indent="0" algn="ctr">
              <a:buNone/>
            </a:pPr>
            <a:r>
              <a:rPr lang="en-IN" sz="2000" dirty="0"/>
              <a:t> </a:t>
            </a:r>
          </a:p>
          <a:p>
            <a:pPr marL="0" indent="0" algn="ctr">
              <a:buNone/>
            </a:pPr>
            <a:r>
              <a:rPr lang="en-IN" sz="2000" dirty="0"/>
              <a:t>High scope for margin </a:t>
            </a:r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Running offers &amp; discounts </a:t>
            </a:r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High sales </a:t>
            </a:r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High profit </a:t>
            </a:r>
          </a:p>
          <a:p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A554E30-FBCF-3CDF-A5FA-0BC994C38FF2}"/>
              </a:ext>
            </a:extLst>
          </p:cNvPr>
          <p:cNvSpPr/>
          <p:nvPr/>
        </p:nvSpPr>
        <p:spPr>
          <a:xfrm>
            <a:off x="1915668" y="2220762"/>
            <a:ext cx="273881" cy="5520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D23FCDD-D575-B98C-3D8F-A8A87AC74929}"/>
              </a:ext>
            </a:extLst>
          </p:cNvPr>
          <p:cNvSpPr/>
          <p:nvPr/>
        </p:nvSpPr>
        <p:spPr>
          <a:xfrm>
            <a:off x="1915667" y="3187528"/>
            <a:ext cx="273881" cy="5520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2CD0CC9-1C11-008A-FC8E-8D9FCB92DBDA}"/>
              </a:ext>
            </a:extLst>
          </p:cNvPr>
          <p:cNvSpPr/>
          <p:nvPr/>
        </p:nvSpPr>
        <p:spPr>
          <a:xfrm>
            <a:off x="1915668" y="4196360"/>
            <a:ext cx="273881" cy="5520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1DE70A9-14CD-EAE6-B53C-85B1D91EF676}"/>
              </a:ext>
            </a:extLst>
          </p:cNvPr>
          <p:cNvSpPr/>
          <p:nvPr/>
        </p:nvSpPr>
        <p:spPr>
          <a:xfrm>
            <a:off x="1915668" y="5122322"/>
            <a:ext cx="273881" cy="5520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0EC03-68FB-C2DD-0367-C75F438D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94" y="1765612"/>
            <a:ext cx="7056761" cy="19554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1281B8-C6D6-A5A1-1832-ABE5215E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0" y="3867347"/>
            <a:ext cx="6108700" cy="26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5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FB57-D572-6585-2A9C-68356241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822C-A9FB-C8A4-F4A4-56792C92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2249486"/>
            <a:ext cx="10350500" cy="4418013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Pro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Min &amp; Max country-profit contribution was 14% to 28% in 2013; which ended up being 18% &amp; 23%; the reduction in range from 14% to 5% indicating an increase in consistency.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government segment alone contributes to 44% of overall profit, of which 46% comes from France &amp; and Germany whereas the USA contributes to only 15%. Which indicates government sector has a great grip.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drastic YOY improvement ratio of sales contribution in 2013 &amp; 2014 is 2:7; which is commendable growth.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Enterprise segment has increased its loss from 1.9 to 4.2 lakh from the year 2013 to 2014; further growth in loss is expected if no actions are taken.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enterprise segment suffered a drastic loss of  194k in 2013 which rose to 421 by 2014 on the contrary it has shown the highest growth in sales &amp; profit; 8 &amp; 13% respectively. So must strategically decide if it can improve further or needs to discontinue.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product Carretera is the lowest contributor to sales &amp; and profit; &lt;12%  and &lt;1% to profit so improve or discontinue.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34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881-00DF-A422-C94F-8C0F29F6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thanking you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92F-9648-9A7E-4660-5C3B60AB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Hope to have </a:t>
            </a:r>
          </a:p>
          <a:p>
            <a:pPr marL="0" indent="0" algn="ctr">
              <a:buNone/>
            </a:pPr>
            <a:endParaRPr lang="en-US" sz="5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5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to your </a:t>
            </a:r>
          </a:p>
          <a:p>
            <a:pPr marL="0" indent="0" algn="ctr">
              <a:buNone/>
            </a:pPr>
            <a:r>
              <a:rPr lang="en-US" sz="5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understanding!</a:t>
            </a:r>
          </a:p>
          <a:p>
            <a:pPr marL="0" indent="0">
              <a:buNone/>
            </a:pPr>
            <a:endParaRPr lang="en-US" sz="54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2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6C8-BBA4-81CB-0299-C3E4B42B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532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Introduction to 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A6A4-97A1-D0CC-F14A-53D151E8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3187"/>
          </a:xfrm>
        </p:spPr>
        <p:txBody>
          <a:bodyPr/>
          <a:lstStyle/>
          <a:p>
            <a:r>
              <a:rPr lang="en-US" dirty="0"/>
              <a:t>5 Countries &amp; segments     </a:t>
            </a:r>
          </a:p>
          <a:p>
            <a:r>
              <a:rPr lang="en-US" dirty="0"/>
              <a:t>During 2013 and 2014</a:t>
            </a:r>
          </a:p>
          <a:p>
            <a:r>
              <a:rPr lang="en-US" dirty="0"/>
              <a:t>Sales, profit, COGS, Units Sold, Manufacturing cost, Discounts…..</a:t>
            </a:r>
          </a:p>
          <a:p>
            <a:r>
              <a:rPr lang="en-US" dirty="0"/>
              <a:t>Understanding;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71B75-22CE-3072-00E6-B86894475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43" y="4561000"/>
            <a:ext cx="6553535" cy="1865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81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FB57-D572-6585-2A9C-6835624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816"/>
          </a:xfrm>
        </p:spPr>
        <p:txBody>
          <a:bodyPr/>
          <a:lstStyle/>
          <a:p>
            <a:pPr algn="ctr"/>
            <a:r>
              <a:rPr lang="en-IN" dirty="0"/>
              <a:t>Findings Velo in Mexico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AB4CA4-1BD2-46D5-813C-4893593AD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93866"/>
              </p:ext>
            </p:extLst>
          </p:nvPr>
        </p:nvGraphicFramePr>
        <p:xfrm>
          <a:off x="398689" y="1309816"/>
          <a:ext cx="6256566" cy="304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3364ACA-4B6C-EDF8-FFBC-CDC2E50BF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497350"/>
              </p:ext>
            </p:extLst>
          </p:nvPr>
        </p:nvGraphicFramePr>
        <p:xfrm>
          <a:off x="7053943" y="1309816"/>
          <a:ext cx="4718052" cy="3418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2DFCEBE-3829-91FF-9608-D7F3A6E045FE}"/>
              </a:ext>
            </a:extLst>
          </p:cNvPr>
          <p:cNvSpPr txBox="1"/>
          <p:nvPr/>
        </p:nvSpPr>
        <p:spPr>
          <a:xfrm>
            <a:off x="7053943" y="4848362"/>
            <a:ext cx="416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half of year low sales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half of year high sales, suggesting a seasonal pattern.</a:t>
            </a:r>
          </a:p>
          <a:p>
            <a:endParaRPr lang="en-US" dirty="0"/>
          </a:p>
          <a:p>
            <a:r>
              <a:rPr lang="en-US" dirty="0"/>
              <a:t>Cost management during loss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5B901-69C4-DF59-E364-4542C59BED54}"/>
              </a:ext>
            </a:extLst>
          </p:cNvPr>
          <p:cNvSpPr txBox="1"/>
          <p:nvPr/>
        </p:nvSpPr>
        <p:spPr>
          <a:xfrm>
            <a:off x="1373834" y="4848362"/>
            <a:ext cx="416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Negative growth of 5 percent</a:t>
            </a:r>
          </a:p>
          <a:p>
            <a:r>
              <a:rPr lang="en-US" dirty="0"/>
              <a:t>        least profitable </a:t>
            </a:r>
          </a:p>
          <a:p>
            <a:r>
              <a:rPr lang="en-US" dirty="0"/>
              <a:t>             Investigation is must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63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FB57-D572-6585-2A9C-6835624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4057"/>
          </a:xfrm>
        </p:spPr>
        <p:txBody>
          <a:bodyPr/>
          <a:lstStyle/>
          <a:p>
            <a:pPr algn="ctr"/>
            <a:r>
              <a:rPr lang="en-US" dirty="0"/>
              <a:t>Excel dashboard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4FA9D4-CDC7-FA66-C90F-185CFB2B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19" y="1074057"/>
            <a:ext cx="11503762" cy="55897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417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A760-C955-1C80-03B0-E46BCA8C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52144"/>
          </a:xfrm>
        </p:spPr>
        <p:txBody>
          <a:bodyPr/>
          <a:lstStyle/>
          <a:p>
            <a:pPr algn="ctr"/>
            <a:r>
              <a:rPr lang="en-IN" dirty="0" err="1"/>
              <a:t>databaSE</a:t>
            </a:r>
            <a:r>
              <a:rPr lang="en-IN" dirty="0"/>
              <a:t> in </a:t>
            </a:r>
            <a:r>
              <a:rPr lang="en-IN" dirty="0" err="1"/>
              <a:t>SQl</a:t>
            </a:r>
            <a:endParaRPr lang="en-IN" dirty="0"/>
          </a:p>
        </p:txBody>
      </p:sp>
      <p:pic>
        <p:nvPicPr>
          <p:cNvPr id="5" name="Content Placeholder 4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28B14244-8EE7-8C98-2F18-4FE367D09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282"/>
          <a:stretch/>
        </p:blipFill>
        <p:spPr>
          <a:xfrm>
            <a:off x="4027867" y="1152144"/>
            <a:ext cx="4133089" cy="31971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499547-5D13-E1D5-94A6-23C0831D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7" y="1152144"/>
            <a:ext cx="3513710" cy="39419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8BB80-452B-B670-5A68-5C81C695A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24" y="1152144"/>
            <a:ext cx="3738881" cy="25816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517D1A9F-85F4-A4BE-43DF-FB108E121873}"/>
              </a:ext>
            </a:extLst>
          </p:cNvPr>
          <p:cNvSpPr/>
          <p:nvPr/>
        </p:nvSpPr>
        <p:spPr>
          <a:xfrm rot="14439572">
            <a:off x="3594356" y="4229741"/>
            <a:ext cx="1234770" cy="251089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690BB2E6-440B-C4C8-93BC-465F080AFB7B}"/>
              </a:ext>
            </a:extLst>
          </p:cNvPr>
          <p:cNvSpPr/>
          <p:nvPr/>
        </p:nvSpPr>
        <p:spPr>
          <a:xfrm rot="14439572">
            <a:off x="7989572" y="3540893"/>
            <a:ext cx="1234770" cy="251089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105D6-5A5E-2923-F12D-FC26BB022B57}"/>
              </a:ext>
            </a:extLst>
          </p:cNvPr>
          <p:cNvSpPr txBox="1"/>
          <p:nvPr/>
        </p:nvSpPr>
        <p:spPr>
          <a:xfrm>
            <a:off x="1341824" y="5300521"/>
            <a:ext cx="152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D97FA-AFC5-069E-4143-4A27953293F5}"/>
              </a:ext>
            </a:extLst>
          </p:cNvPr>
          <p:cNvSpPr txBox="1"/>
          <p:nvPr/>
        </p:nvSpPr>
        <p:spPr>
          <a:xfrm>
            <a:off x="5683201" y="4427007"/>
            <a:ext cx="152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Naming</a:t>
            </a:r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DFC5FE-7417-A079-D0F8-75FE6860351D}"/>
              </a:ext>
            </a:extLst>
          </p:cNvPr>
          <p:cNvSpPr txBox="1"/>
          <p:nvPr/>
        </p:nvSpPr>
        <p:spPr>
          <a:xfrm>
            <a:off x="9612501" y="3962499"/>
            <a:ext cx="15268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Importing</a:t>
            </a:r>
            <a:r>
              <a:rPr lang="en-IN" dirty="0"/>
              <a:t> CSV file</a:t>
            </a:r>
          </a:p>
        </p:txBody>
      </p:sp>
    </p:spTree>
    <p:extLst>
      <p:ext uri="{BB962C8B-B14F-4D97-AF65-F5344CB8AC3E}">
        <p14:creationId xmlns:p14="http://schemas.microsoft.com/office/powerpoint/2010/main" val="118692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A570-08EA-DA4E-06FC-1172B0B9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22376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IN" dirty="0" err="1"/>
              <a:t>esting</a:t>
            </a:r>
            <a:r>
              <a:rPr lang="en-IN" dirty="0"/>
              <a:t> dataset with queries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A6EDB-5650-3689-9F34-D0DB6A712C27}"/>
              </a:ext>
            </a:extLst>
          </p:cNvPr>
          <p:cNvSpPr txBox="1"/>
          <p:nvPr/>
        </p:nvSpPr>
        <p:spPr>
          <a:xfrm>
            <a:off x="1141413" y="4982097"/>
            <a:ext cx="3275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"country"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"Western Countries Financial Data"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sale_price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12" name="Content Placeholder 11" descr="A computer screen with a white box&#10;&#10;Description automatically generated">
            <a:extLst>
              <a:ext uri="{FF2B5EF4-FFF2-40B4-BE49-F238E27FC236}">
                <a16:creationId xmlns:a16="http://schemas.microsoft.com/office/drawing/2014/main" id="{329FE59D-FAD3-D1F8-4DF5-1BC7067D6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63753" b="6714"/>
          <a:stretch/>
        </p:blipFill>
        <p:spPr>
          <a:xfrm>
            <a:off x="1141413" y="1252185"/>
            <a:ext cx="2578707" cy="3729912"/>
          </a:xfrm>
        </p:spPr>
      </p:pic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A95F86-E9B7-2D73-4837-5047499D1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8744" b="7139"/>
          <a:stretch/>
        </p:blipFill>
        <p:spPr>
          <a:xfrm>
            <a:off x="5676138" y="1252186"/>
            <a:ext cx="5682269" cy="3729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0D09F-164E-8ADE-8DDD-3B6FACEF5E57}"/>
              </a:ext>
            </a:extLst>
          </p:cNvPr>
          <p:cNvSpPr txBox="1"/>
          <p:nvPr/>
        </p:nvSpPr>
        <p:spPr>
          <a:xfrm>
            <a:off x="5676138" y="4982097"/>
            <a:ext cx="610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"Western Countries Financial Data"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units_Sold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888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11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FB57-D572-6585-2A9C-6835624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3086"/>
          </a:xfrm>
        </p:spPr>
        <p:txBody>
          <a:bodyPr/>
          <a:lstStyle/>
          <a:p>
            <a:pPr algn="ctr"/>
            <a:r>
              <a:rPr lang="en-US" dirty="0"/>
              <a:t>Importing data in </a:t>
            </a:r>
            <a:r>
              <a:rPr lang="en-US" dirty="0" err="1"/>
              <a:t>PowerBI</a:t>
            </a:r>
            <a:r>
              <a:rPr lang="en-US" dirty="0"/>
              <a:t> from SQL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731C0-C497-D048-415C-9FEC41AA1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128" y="1103086"/>
            <a:ext cx="10023800" cy="5523465"/>
          </a:xfrm>
        </p:spPr>
      </p:pic>
    </p:spTree>
    <p:extLst>
      <p:ext uri="{BB962C8B-B14F-4D97-AF65-F5344CB8AC3E}">
        <p14:creationId xmlns:p14="http://schemas.microsoft.com/office/powerpoint/2010/main" val="40349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93B4-D770-93C2-6ECB-7DD30687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5242"/>
          </a:xfrm>
        </p:spPr>
        <p:txBody>
          <a:bodyPr/>
          <a:lstStyle/>
          <a:p>
            <a:pPr algn="ctr"/>
            <a:r>
              <a:rPr lang="en-US" dirty="0"/>
              <a:t>Data cleaning 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31AD3D8-1025-7BAD-D77F-5907974B1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969" y="1245074"/>
            <a:ext cx="4386022" cy="340092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6991CE-7513-01CD-7A05-EEF31BE043D8}"/>
              </a:ext>
            </a:extLst>
          </p:cNvPr>
          <p:cNvSpPr txBox="1"/>
          <p:nvPr/>
        </p:nvSpPr>
        <p:spPr>
          <a:xfrm>
            <a:off x="7496912" y="5281560"/>
            <a:ext cx="32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‘Discount’ null replaced by 0 </a:t>
            </a:r>
            <a:endParaRPr lang="en-IN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BB9388A-5EE0-A7C3-8B62-B606FA46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90" y="1235242"/>
            <a:ext cx="3179645" cy="340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E2B9E1-4D61-FEE5-C8BF-89A0F3112DCB}"/>
              </a:ext>
            </a:extLst>
          </p:cNvPr>
          <p:cNvSpPr txBox="1"/>
          <p:nvPr/>
        </p:nvSpPr>
        <p:spPr>
          <a:xfrm>
            <a:off x="1976664" y="5281560"/>
            <a:ext cx="32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Profit- text to whole no </a:t>
            </a:r>
          </a:p>
          <a:p>
            <a:r>
              <a:rPr lang="en-US" dirty="0"/>
              <a:t>             - $ replaced by _</a:t>
            </a:r>
          </a:p>
        </p:txBody>
      </p:sp>
    </p:spTree>
    <p:extLst>
      <p:ext uri="{BB962C8B-B14F-4D97-AF65-F5344CB8AC3E}">
        <p14:creationId xmlns:p14="http://schemas.microsoft.com/office/powerpoint/2010/main" val="269893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B0ECF7-CDE2-5E91-EDC6-079AA05D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57727"/>
          </a:xfrm>
        </p:spPr>
        <p:txBody>
          <a:bodyPr/>
          <a:lstStyle/>
          <a:p>
            <a:pPr algn="ctr"/>
            <a:r>
              <a:rPr lang="en-IN" dirty="0" err="1"/>
              <a:t>Powerbi</a:t>
            </a:r>
            <a:r>
              <a:rPr lang="en-IN" dirty="0"/>
              <a:t> dashboard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F8AB5-D638-0C35-F2D6-1C07A67C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2" y="657726"/>
            <a:ext cx="10741515" cy="61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7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1377</TotalTime>
  <Words>420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Candara</vt:lpstr>
      <vt:lpstr>Consolas</vt:lpstr>
      <vt:lpstr>Tw Cen MT</vt:lpstr>
      <vt:lpstr>Wingdings</vt:lpstr>
      <vt:lpstr>Circuit</vt:lpstr>
      <vt:lpstr>PowerPoint Presentation</vt:lpstr>
      <vt:lpstr>Introduction to  DATA</vt:lpstr>
      <vt:lpstr>Findings Velo in Mexico </vt:lpstr>
      <vt:lpstr>Excel dashboard </vt:lpstr>
      <vt:lpstr>databaSE in SQl</vt:lpstr>
      <vt:lpstr>Testing dataset with queries</vt:lpstr>
      <vt:lpstr>Importing data in PowerBI from SQL</vt:lpstr>
      <vt:lpstr>Data cleaning </vt:lpstr>
      <vt:lpstr>Powerbi dashboard </vt:lpstr>
      <vt:lpstr>Power bi dashboard </vt:lpstr>
      <vt:lpstr>Practical Inference </vt:lpstr>
      <vt:lpstr>Conclusion   </vt:lpstr>
      <vt:lpstr> thanking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to use  financial data</dc:title>
  <dc:creator>Gaurav Singh</dc:creator>
  <cp:lastModifiedBy>Gaurav Singh</cp:lastModifiedBy>
  <cp:revision>30</cp:revision>
  <dcterms:created xsi:type="dcterms:W3CDTF">2023-09-20T03:04:32Z</dcterms:created>
  <dcterms:modified xsi:type="dcterms:W3CDTF">2023-10-01T06:01:34Z</dcterms:modified>
</cp:coreProperties>
</file>