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33"/>
  </p:notesMasterIdLst>
  <p:sldIdLst>
    <p:sldId id="4170" r:id="rId2"/>
    <p:sldId id="4166" r:id="rId3"/>
    <p:sldId id="4196" r:id="rId4"/>
    <p:sldId id="4192" r:id="rId5"/>
    <p:sldId id="4250" r:id="rId6"/>
    <p:sldId id="4255" r:id="rId7"/>
    <p:sldId id="4238" r:id="rId8"/>
    <p:sldId id="4244" r:id="rId9"/>
    <p:sldId id="4245" r:id="rId10"/>
    <p:sldId id="4249" r:id="rId11"/>
    <p:sldId id="4246" r:id="rId12"/>
    <p:sldId id="4248" r:id="rId13"/>
    <p:sldId id="4247" r:id="rId14"/>
    <p:sldId id="4253" r:id="rId15"/>
    <p:sldId id="4206" r:id="rId16"/>
    <p:sldId id="4205" r:id="rId17"/>
    <p:sldId id="4207" r:id="rId18"/>
    <p:sldId id="4212" r:id="rId19"/>
    <p:sldId id="4210" r:id="rId20"/>
    <p:sldId id="4213" r:id="rId21"/>
    <p:sldId id="4252" r:id="rId22"/>
    <p:sldId id="4215" r:id="rId23"/>
    <p:sldId id="4211" r:id="rId24"/>
    <p:sldId id="4227" r:id="rId25"/>
    <p:sldId id="4254" r:id="rId26"/>
    <p:sldId id="4216" r:id="rId27"/>
    <p:sldId id="4223" r:id="rId28"/>
    <p:sldId id="4220" r:id="rId29"/>
    <p:sldId id="4214" r:id="rId30"/>
    <p:sldId id="4225" r:id="rId31"/>
    <p:sldId id="4235" r:id="rId32"/>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4470" userDrawn="1">
          <p15:clr>
            <a:srgbClr val="A4A3A4"/>
          </p15:clr>
        </p15:guide>
        <p15:guide id="52" pos="7678" userDrawn="1">
          <p15:clr>
            <a:srgbClr val="A4A3A4"/>
          </p15:clr>
        </p15:guide>
        <p15:guide id="53" orient="horz" pos="4320" userDrawn="1">
          <p15:clr>
            <a:srgbClr val="A4A3A4"/>
          </p15:clr>
        </p15:guide>
        <p15:guide id="55" pos="12554" userDrawn="1">
          <p15:clr>
            <a:srgbClr val="A4A3A4"/>
          </p15:clr>
        </p15:guide>
        <p15:guide id="56" orient="horz" pos="69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2F2F2"/>
    <a:srgbClr val="CFCFCF"/>
    <a:srgbClr val="EFF1F8"/>
    <a:srgbClr val="373737"/>
    <a:srgbClr val="445469"/>
    <a:srgbClr val="000000"/>
    <a:srgbClr val="5A5A66"/>
    <a:srgbClr val="626162"/>
    <a:srgbClr val="C4D4E2"/>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33FEAB-D00D-45EF-B1C4-9B912E2FF490}" v="2" dt="2023-09-02T09:17:17.407"/>
  </p1510:revLst>
</p1510:revInfo>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068" autoAdjust="0"/>
  </p:normalViewPr>
  <p:slideViewPr>
    <p:cSldViewPr snapToGrid="0" snapToObjects="1">
      <p:cViewPr varScale="1">
        <p:scale>
          <a:sx n="39" d="100"/>
          <a:sy n="39" d="100"/>
        </p:scale>
        <p:origin x="902" y="250"/>
      </p:cViewPr>
      <p:guideLst>
        <p:guide pos="14470"/>
        <p:guide pos="7678"/>
        <p:guide orient="horz" pos="4320"/>
        <p:guide pos="12554"/>
        <p:guide orient="horz" pos="6984"/>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shwajit Rai" userId="8ea1d1299eacf38f" providerId="LiveId" clId="{6633FEAB-D00D-45EF-B1C4-9B912E2FF490}"/>
    <pc:docChg chg="delSld modSld">
      <pc:chgData name="Bishwajit Rai" userId="8ea1d1299eacf38f" providerId="LiveId" clId="{6633FEAB-D00D-45EF-B1C4-9B912E2FF490}" dt="2023-09-02T09:17:17.407" v="2" actId="571"/>
      <pc:docMkLst>
        <pc:docMk/>
      </pc:docMkLst>
      <pc:sldChg chg="del">
        <pc:chgData name="Bishwajit Rai" userId="8ea1d1299eacf38f" providerId="LiveId" clId="{6633FEAB-D00D-45EF-B1C4-9B912E2FF490}" dt="2023-09-02T09:16:57.909" v="0" actId="47"/>
        <pc:sldMkLst>
          <pc:docMk/>
          <pc:sldMk cId="3845086608" sldId="4209"/>
        </pc:sldMkLst>
      </pc:sldChg>
      <pc:sldChg chg="addSp modSp">
        <pc:chgData name="Bishwajit Rai" userId="8ea1d1299eacf38f" providerId="LiveId" clId="{6633FEAB-D00D-45EF-B1C4-9B912E2FF490}" dt="2023-09-02T09:17:17.407" v="2" actId="571"/>
        <pc:sldMkLst>
          <pc:docMk/>
          <pc:sldMk cId="413056606" sldId="4249"/>
        </pc:sldMkLst>
        <pc:spChg chg="add mod">
          <ac:chgData name="Bishwajit Rai" userId="8ea1d1299eacf38f" providerId="LiveId" clId="{6633FEAB-D00D-45EF-B1C4-9B912E2FF490}" dt="2023-09-02T09:17:17.407" v="2" actId="571"/>
          <ac:spMkLst>
            <pc:docMk/>
            <pc:sldMk cId="413056606" sldId="4249"/>
            <ac:spMk id="6" creationId="{C4C9F7D1-6DB8-9E8B-8128-7B7C837E3E3D}"/>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D:\Desktop\Vegetable%20Market\Q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Desktop\Vegetable%20Market\Q3.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[Q3.xlsx]Sheet4!PivotTable5</c:name>
    <c:fmtId val="3"/>
  </c:pivotSource>
  <c:chart>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dLbl>
          <c:idx val="0"/>
          <c:showLegendKey val="0"/>
          <c:showVal val="0"/>
          <c:showCatName val="0"/>
          <c:showSerName val="0"/>
          <c:showPercent val="0"/>
          <c:showBubbleSize val="0"/>
          <c:extLst>
            <c:ext xmlns:c15="http://schemas.microsoft.com/office/drawing/2012/chart" uri="{CE6537A1-D6FC-4f65-9D91-7224C49458BB}"/>
          </c:extLst>
        </c:dLbl>
      </c:pivotFmt>
      <c:pivotFmt>
        <c:idx val="32"/>
        <c:dLbl>
          <c:idx val="0"/>
          <c:showLegendKey val="0"/>
          <c:showVal val="0"/>
          <c:showCatName val="0"/>
          <c:showSerName val="0"/>
          <c:showPercent val="0"/>
          <c:showBubbleSize val="0"/>
          <c:extLst>
            <c:ext xmlns:c15="http://schemas.microsoft.com/office/drawing/2012/chart" uri="{CE6537A1-D6FC-4f65-9D91-7224C49458BB}"/>
          </c:extLst>
        </c:dLbl>
      </c:pivotFmt>
      <c:pivotFmt>
        <c:idx val="33"/>
        <c:dLbl>
          <c:idx val="0"/>
          <c:showLegendKey val="0"/>
          <c:showVal val="0"/>
          <c:showCatName val="0"/>
          <c:showSerName val="0"/>
          <c:showPercent val="0"/>
          <c:showBubbleSize val="0"/>
          <c:extLst>
            <c:ext xmlns:c15="http://schemas.microsoft.com/office/drawing/2012/chart" uri="{CE6537A1-D6FC-4f65-9D91-7224C49458BB}"/>
          </c:extLst>
        </c:dLbl>
      </c:pivotFmt>
      <c:pivotFmt>
        <c:idx val="34"/>
        <c:dLbl>
          <c:idx val="0"/>
          <c:showLegendKey val="0"/>
          <c:showVal val="0"/>
          <c:showCatName val="0"/>
          <c:showSerName val="0"/>
          <c:showPercent val="0"/>
          <c:showBubbleSize val="0"/>
          <c:extLst>
            <c:ext xmlns:c15="http://schemas.microsoft.com/office/drawing/2012/chart" uri="{CE6537A1-D6FC-4f65-9D91-7224C49458BB}"/>
          </c:extLst>
        </c:dLbl>
      </c:pivotFmt>
      <c:pivotFmt>
        <c:idx val="35"/>
        <c:dLbl>
          <c:idx val="0"/>
          <c:showLegendKey val="0"/>
          <c:showVal val="0"/>
          <c:showCatName val="0"/>
          <c:showSerName val="0"/>
          <c:showPercent val="0"/>
          <c:showBubbleSize val="0"/>
          <c:extLst>
            <c:ext xmlns:c15="http://schemas.microsoft.com/office/drawing/2012/chart" uri="{CE6537A1-D6FC-4f65-9D91-7224C49458BB}"/>
          </c:extLst>
        </c:dLbl>
      </c:pivotFmt>
      <c:pivotFmt>
        <c:idx val="36"/>
        <c:dLbl>
          <c:idx val="0"/>
          <c:showLegendKey val="0"/>
          <c:showVal val="0"/>
          <c:showCatName val="0"/>
          <c:showSerName val="0"/>
          <c:showPercent val="0"/>
          <c:showBubbleSize val="0"/>
          <c:extLst>
            <c:ext xmlns:c15="http://schemas.microsoft.com/office/drawing/2012/chart" uri="{CE6537A1-D6FC-4f65-9D91-7224C49458BB}"/>
          </c:extLst>
        </c:dLbl>
      </c:pivotFmt>
      <c:pivotFmt>
        <c:idx val="37"/>
        <c:dLbl>
          <c:idx val="0"/>
          <c:showLegendKey val="0"/>
          <c:showVal val="0"/>
          <c:showCatName val="0"/>
          <c:showSerName val="0"/>
          <c:showPercent val="0"/>
          <c:showBubbleSize val="0"/>
          <c:extLst>
            <c:ext xmlns:c15="http://schemas.microsoft.com/office/drawing/2012/chart" uri="{CE6537A1-D6FC-4f65-9D91-7224C49458BB}"/>
          </c:extLst>
        </c:dLbl>
      </c:pivotFmt>
      <c:pivotFmt>
        <c:idx val="38"/>
        <c:dLbl>
          <c:idx val="0"/>
          <c:showLegendKey val="0"/>
          <c:showVal val="0"/>
          <c:showCatName val="0"/>
          <c:showSerName val="0"/>
          <c:showPercent val="0"/>
          <c:showBubbleSize val="0"/>
          <c:extLst>
            <c:ext xmlns:c15="http://schemas.microsoft.com/office/drawing/2012/chart" uri="{CE6537A1-D6FC-4f65-9D91-7224C49458BB}"/>
          </c:extLst>
        </c:dLbl>
      </c:pivotFmt>
      <c:pivotFmt>
        <c:idx val="39"/>
        <c:dLbl>
          <c:idx val="0"/>
          <c:showLegendKey val="0"/>
          <c:showVal val="0"/>
          <c:showCatName val="0"/>
          <c:showSerName val="0"/>
          <c:showPercent val="0"/>
          <c:showBubbleSize val="0"/>
          <c:extLst>
            <c:ext xmlns:c15="http://schemas.microsoft.com/office/drawing/2012/chart" uri="{CE6537A1-D6FC-4f65-9D91-7224C49458BB}"/>
          </c:extLst>
        </c:dLbl>
      </c:pivotFmt>
      <c:pivotFmt>
        <c:idx val="40"/>
        <c:dLbl>
          <c:idx val="0"/>
          <c:showLegendKey val="0"/>
          <c:showVal val="0"/>
          <c:showCatName val="0"/>
          <c:showSerName val="0"/>
          <c:showPercent val="0"/>
          <c:showBubbleSize val="0"/>
          <c:extLst>
            <c:ext xmlns:c15="http://schemas.microsoft.com/office/drawing/2012/chart" uri="{CE6537A1-D6FC-4f65-9D91-7224C49458BB}"/>
          </c:extLst>
        </c:dLbl>
      </c:pivotFmt>
      <c:pivotFmt>
        <c:idx val="41"/>
        <c:dLbl>
          <c:idx val="0"/>
          <c:showLegendKey val="0"/>
          <c:showVal val="0"/>
          <c:showCatName val="0"/>
          <c:showSerName val="0"/>
          <c:showPercent val="0"/>
          <c:showBubbleSize val="0"/>
          <c:extLst>
            <c:ext xmlns:c15="http://schemas.microsoft.com/office/drawing/2012/chart" uri="{CE6537A1-D6FC-4f65-9D91-7224C49458BB}"/>
          </c:extLst>
        </c:dLbl>
      </c:pivotFmt>
      <c:pivotFmt>
        <c:idx val="42"/>
        <c:dLbl>
          <c:idx val="0"/>
          <c:showLegendKey val="0"/>
          <c:showVal val="0"/>
          <c:showCatName val="0"/>
          <c:showSerName val="0"/>
          <c:showPercent val="0"/>
          <c:showBubbleSize val="0"/>
          <c:extLst>
            <c:ext xmlns:c15="http://schemas.microsoft.com/office/drawing/2012/chart" uri="{CE6537A1-D6FC-4f65-9D91-7224C49458BB}"/>
          </c:extLst>
        </c:dLbl>
      </c:pivotFmt>
      <c:pivotFmt>
        <c:idx val="43"/>
        <c:dLbl>
          <c:idx val="0"/>
          <c:showLegendKey val="0"/>
          <c:showVal val="0"/>
          <c:showCatName val="0"/>
          <c:showSerName val="0"/>
          <c:showPercent val="0"/>
          <c:showBubbleSize val="0"/>
          <c:extLst>
            <c:ext xmlns:c15="http://schemas.microsoft.com/office/drawing/2012/chart" uri="{CE6537A1-D6FC-4f65-9D91-7224C49458BB}"/>
          </c:extLst>
        </c:dLbl>
      </c:pivotFmt>
      <c:pivotFmt>
        <c:idx val="44"/>
        <c:dLbl>
          <c:idx val="0"/>
          <c:showLegendKey val="0"/>
          <c:showVal val="0"/>
          <c:showCatName val="0"/>
          <c:showSerName val="0"/>
          <c:showPercent val="0"/>
          <c:showBubbleSize val="0"/>
          <c:extLst>
            <c:ext xmlns:c15="http://schemas.microsoft.com/office/drawing/2012/chart" uri="{CE6537A1-D6FC-4f65-9D91-7224C49458BB}"/>
          </c:extLst>
        </c:dLbl>
      </c:pivotFmt>
      <c:pivotFmt>
        <c:idx val="45"/>
        <c:dLbl>
          <c:idx val="0"/>
          <c:showLegendKey val="0"/>
          <c:showVal val="0"/>
          <c:showCatName val="0"/>
          <c:showSerName val="0"/>
          <c:showPercent val="0"/>
          <c:showBubbleSize val="0"/>
          <c:extLst>
            <c:ext xmlns:c15="http://schemas.microsoft.com/office/drawing/2012/chart" uri="{CE6537A1-D6FC-4f65-9D91-7224C49458BB}"/>
          </c:extLst>
        </c:dLbl>
      </c:pivotFmt>
      <c:pivotFmt>
        <c:idx val="46"/>
        <c:dLbl>
          <c:idx val="0"/>
          <c:showLegendKey val="0"/>
          <c:showVal val="0"/>
          <c:showCatName val="0"/>
          <c:showSerName val="0"/>
          <c:showPercent val="0"/>
          <c:showBubbleSize val="0"/>
          <c:extLst>
            <c:ext xmlns:c15="http://schemas.microsoft.com/office/drawing/2012/chart" uri="{CE6537A1-D6FC-4f65-9D91-7224C49458BB}"/>
          </c:extLst>
        </c:dLbl>
      </c:pivotFmt>
      <c:pivotFmt>
        <c:idx val="47"/>
        <c:dLbl>
          <c:idx val="0"/>
          <c:showLegendKey val="0"/>
          <c:showVal val="0"/>
          <c:showCatName val="0"/>
          <c:showSerName val="0"/>
          <c:showPercent val="0"/>
          <c:showBubbleSize val="0"/>
          <c:extLst>
            <c:ext xmlns:c15="http://schemas.microsoft.com/office/drawing/2012/chart" uri="{CE6537A1-D6FC-4f65-9D91-7224C49458BB}"/>
          </c:extLst>
        </c:dLbl>
      </c:pivotFmt>
      <c:pivotFmt>
        <c:idx val="48"/>
        <c:dLbl>
          <c:idx val="0"/>
          <c:showLegendKey val="0"/>
          <c:showVal val="0"/>
          <c:showCatName val="0"/>
          <c:showSerName val="0"/>
          <c:showPercent val="0"/>
          <c:showBubbleSize val="0"/>
          <c:extLst>
            <c:ext xmlns:c15="http://schemas.microsoft.com/office/drawing/2012/chart" uri="{CE6537A1-D6FC-4f65-9D91-7224C49458BB}"/>
          </c:extLst>
        </c:dLbl>
      </c:pivotFmt>
      <c:pivotFmt>
        <c:idx val="49"/>
        <c:dLbl>
          <c:idx val="0"/>
          <c:showLegendKey val="0"/>
          <c:showVal val="0"/>
          <c:showCatName val="0"/>
          <c:showSerName val="0"/>
          <c:showPercent val="0"/>
          <c:showBubbleSize val="0"/>
          <c:extLst>
            <c:ext xmlns:c15="http://schemas.microsoft.com/office/drawing/2012/chart" uri="{CE6537A1-D6FC-4f65-9D91-7224C49458BB}"/>
          </c:extLst>
        </c:dLbl>
      </c:pivotFmt>
      <c:pivotFmt>
        <c:idx val="50"/>
        <c:dLbl>
          <c:idx val="0"/>
          <c:showLegendKey val="0"/>
          <c:showVal val="0"/>
          <c:showCatName val="0"/>
          <c:showSerName val="0"/>
          <c:showPercent val="0"/>
          <c:showBubbleSize val="0"/>
          <c:extLst>
            <c:ext xmlns:c15="http://schemas.microsoft.com/office/drawing/2012/chart" uri="{CE6537A1-D6FC-4f65-9D91-7224C49458BB}"/>
          </c:extLst>
        </c:dLbl>
      </c:pivotFmt>
      <c:pivotFmt>
        <c:idx val="51"/>
        <c:dLbl>
          <c:idx val="0"/>
          <c:showLegendKey val="0"/>
          <c:showVal val="0"/>
          <c:showCatName val="0"/>
          <c:showSerName val="0"/>
          <c:showPercent val="0"/>
          <c:showBubbleSize val="0"/>
          <c:extLst>
            <c:ext xmlns:c15="http://schemas.microsoft.com/office/drawing/2012/chart" uri="{CE6537A1-D6FC-4f65-9D91-7224C49458BB}"/>
          </c:extLst>
        </c:dLbl>
      </c:pivotFmt>
      <c:pivotFmt>
        <c:idx val="52"/>
        <c:dLbl>
          <c:idx val="0"/>
          <c:showLegendKey val="0"/>
          <c:showVal val="0"/>
          <c:showCatName val="0"/>
          <c:showSerName val="0"/>
          <c:showPercent val="0"/>
          <c:showBubbleSize val="0"/>
          <c:extLst>
            <c:ext xmlns:c15="http://schemas.microsoft.com/office/drawing/2012/chart" uri="{CE6537A1-D6FC-4f65-9D91-7224C49458BB}"/>
          </c:extLst>
        </c:dLbl>
      </c:pivotFmt>
      <c:pivotFmt>
        <c:idx val="53"/>
        <c:dLbl>
          <c:idx val="0"/>
          <c:showLegendKey val="0"/>
          <c:showVal val="0"/>
          <c:showCatName val="0"/>
          <c:showSerName val="0"/>
          <c:showPercent val="0"/>
          <c:showBubbleSize val="0"/>
          <c:extLst>
            <c:ext xmlns:c15="http://schemas.microsoft.com/office/drawing/2012/chart" uri="{CE6537A1-D6FC-4f65-9D91-7224C49458BB}"/>
          </c:extLst>
        </c:dLbl>
      </c:pivotFmt>
      <c:pivotFmt>
        <c:idx val="54"/>
        <c:dLbl>
          <c:idx val="0"/>
          <c:showLegendKey val="0"/>
          <c:showVal val="0"/>
          <c:showCatName val="0"/>
          <c:showSerName val="0"/>
          <c:showPercent val="0"/>
          <c:showBubbleSize val="0"/>
          <c:extLst>
            <c:ext xmlns:c15="http://schemas.microsoft.com/office/drawing/2012/chart" uri="{CE6537A1-D6FC-4f65-9D91-7224C49458BB}"/>
          </c:extLst>
        </c:dLbl>
      </c:pivotFmt>
      <c:pivotFmt>
        <c:idx val="55"/>
        <c:dLbl>
          <c:idx val="0"/>
          <c:showLegendKey val="0"/>
          <c:showVal val="0"/>
          <c:showCatName val="0"/>
          <c:showSerName val="0"/>
          <c:showPercent val="0"/>
          <c:showBubbleSize val="0"/>
          <c:extLst>
            <c:ext xmlns:c15="http://schemas.microsoft.com/office/drawing/2012/chart" uri="{CE6537A1-D6FC-4f65-9D91-7224C49458BB}"/>
          </c:extLst>
        </c:dLbl>
      </c:pivotFmt>
      <c:pivotFmt>
        <c:idx val="56"/>
        <c:dLbl>
          <c:idx val="0"/>
          <c:showLegendKey val="0"/>
          <c:showVal val="0"/>
          <c:showCatName val="0"/>
          <c:showSerName val="0"/>
          <c:showPercent val="0"/>
          <c:showBubbleSize val="0"/>
          <c:extLst>
            <c:ext xmlns:c15="http://schemas.microsoft.com/office/drawing/2012/chart" uri="{CE6537A1-D6FC-4f65-9D91-7224C49458BB}"/>
          </c:extLst>
        </c:dLbl>
      </c:pivotFmt>
      <c:pivotFmt>
        <c:idx val="57"/>
        <c:dLbl>
          <c:idx val="0"/>
          <c:showLegendKey val="0"/>
          <c:showVal val="0"/>
          <c:showCatName val="0"/>
          <c:showSerName val="0"/>
          <c:showPercent val="0"/>
          <c:showBubbleSize val="0"/>
          <c:extLst>
            <c:ext xmlns:c15="http://schemas.microsoft.com/office/drawing/2012/chart" uri="{CE6537A1-D6FC-4f65-9D91-7224C49458BB}"/>
          </c:extLst>
        </c:dLbl>
      </c:pivotFmt>
      <c:pivotFmt>
        <c:idx val="58"/>
        <c:dLbl>
          <c:idx val="0"/>
          <c:showLegendKey val="0"/>
          <c:showVal val="0"/>
          <c:showCatName val="0"/>
          <c:showSerName val="0"/>
          <c:showPercent val="0"/>
          <c:showBubbleSize val="0"/>
          <c:extLst>
            <c:ext xmlns:c15="http://schemas.microsoft.com/office/drawing/2012/chart" uri="{CE6537A1-D6FC-4f65-9D91-7224C49458BB}"/>
          </c:extLst>
        </c:dLbl>
      </c:pivotFmt>
      <c:pivotFmt>
        <c:idx val="59"/>
        <c:dLbl>
          <c:idx val="0"/>
          <c:showLegendKey val="0"/>
          <c:showVal val="0"/>
          <c:showCatName val="0"/>
          <c:showSerName val="0"/>
          <c:showPercent val="0"/>
          <c:showBubbleSize val="0"/>
          <c:extLst>
            <c:ext xmlns:c15="http://schemas.microsoft.com/office/drawing/2012/chart" uri="{CE6537A1-D6FC-4f65-9D91-7224C49458BB}"/>
          </c:extLst>
        </c:dLbl>
      </c:pivotFmt>
      <c:pivotFmt>
        <c:idx val="60"/>
        <c:dLbl>
          <c:idx val="0"/>
          <c:showLegendKey val="0"/>
          <c:showVal val="0"/>
          <c:showCatName val="0"/>
          <c:showSerName val="0"/>
          <c:showPercent val="0"/>
          <c:showBubbleSize val="0"/>
          <c:extLst>
            <c:ext xmlns:c15="http://schemas.microsoft.com/office/drawing/2012/chart" uri="{CE6537A1-D6FC-4f65-9D91-7224C49458BB}"/>
          </c:extLst>
        </c:dLbl>
      </c:pivotFmt>
      <c:pivotFmt>
        <c:idx val="61"/>
        <c:dLbl>
          <c:idx val="0"/>
          <c:showLegendKey val="0"/>
          <c:showVal val="0"/>
          <c:showCatName val="0"/>
          <c:showSerName val="0"/>
          <c:showPercent val="0"/>
          <c:showBubbleSize val="0"/>
          <c:extLst>
            <c:ext xmlns:c15="http://schemas.microsoft.com/office/drawing/2012/chart" uri="{CE6537A1-D6FC-4f65-9D91-7224C49458BB}"/>
          </c:extLst>
        </c:dLbl>
      </c:pivotFmt>
      <c:pivotFmt>
        <c:idx val="62"/>
        <c:dLbl>
          <c:idx val="0"/>
          <c:showLegendKey val="0"/>
          <c:showVal val="0"/>
          <c:showCatName val="0"/>
          <c:showSerName val="0"/>
          <c:showPercent val="0"/>
          <c:showBubbleSize val="0"/>
          <c:extLst>
            <c:ext xmlns:c15="http://schemas.microsoft.com/office/drawing/2012/chart" uri="{CE6537A1-D6FC-4f65-9D91-7224C49458BB}"/>
          </c:extLst>
        </c:dLbl>
      </c:pivotFmt>
      <c:pivotFmt>
        <c:idx val="63"/>
        <c:dLbl>
          <c:idx val="0"/>
          <c:showLegendKey val="0"/>
          <c:showVal val="0"/>
          <c:showCatName val="0"/>
          <c:showSerName val="0"/>
          <c:showPercent val="0"/>
          <c:showBubbleSize val="0"/>
          <c:extLst>
            <c:ext xmlns:c15="http://schemas.microsoft.com/office/drawing/2012/chart" uri="{CE6537A1-D6FC-4f65-9D91-7224C49458BB}"/>
          </c:extLst>
        </c:dLbl>
      </c:pivotFmt>
      <c:pivotFmt>
        <c:idx val="64"/>
        <c:dLbl>
          <c:idx val="0"/>
          <c:showLegendKey val="0"/>
          <c:showVal val="0"/>
          <c:showCatName val="0"/>
          <c:showSerName val="0"/>
          <c:showPercent val="0"/>
          <c:showBubbleSize val="0"/>
          <c:extLst>
            <c:ext xmlns:c15="http://schemas.microsoft.com/office/drawing/2012/chart" uri="{CE6537A1-D6FC-4f65-9D91-7224C49458BB}"/>
          </c:extLst>
        </c:dLbl>
      </c:pivotFmt>
      <c:pivotFmt>
        <c:idx val="65"/>
        <c:dLbl>
          <c:idx val="0"/>
          <c:showLegendKey val="0"/>
          <c:showVal val="0"/>
          <c:showCatName val="0"/>
          <c:showSerName val="0"/>
          <c:showPercent val="0"/>
          <c:showBubbleSize val="0"/>
          <c:extLst>
            <c:ext xmlns:c15="http://schemas.microsoft.com/office/drawing/2012/chart" uri="{CE6537A1-D6FC-4f65-9D91-7224C49458BB}"/>
          </c:extLst>
        </c:dLbl>
      </c:pivotFmt>
      <c:pivotFmt>
        <c:idx val="66"/>
        <c:dLbl>
          <c:idx val="0"/>
          <c:showLegendKey val="0"/>
          <c:showVal val="0"/>
          <c:showCatName val="0"/>
          <c:showSerName val="0"/>
          <c:showPercent val="0"/>
          <c:showBubbleSize val="0"/>
          <c:extLst>
            <c:ext xmlns:c15="http://schemas.microsoft.com/office/drawing/2012/chart" uri="{CE6537A1-D6FC-4f65-9D91-7224C49458BB}"/>
          </c:extLst>
        </c:dLbl>
      </c:pivotFmt>
      <c:pivotFmt>
        <c:idx val="67"/>
        <c:dLbl>
          <c:idx val="0"/>
          <c:showLegendKey val="0"/>
          <c:showVal val="0"/>
          <c:showCatName val="0"/>
          <c:showSerName val="0"/>
          <c:showPercent val="0"/>
          <c:showBubbleSize val="0"/>
          <c:extLst>
            <c:ext xmlns:c15="http://schemas.microsoft.com/office/drawing/2012/chart" uri="{CE6537A1-D6FC-4f65-9D91-7224C49458BB}"/>
          </c:extLst>
        </c:dLbl>
      </c:pivotFmt>
      <c:pivotFmt>
        <c:idx val="68"/>
        <c:dLbl>
          <c:idx val="0"/>
          <c:showLegendKey val="0"/>
          <c:showVal val="0"/>
          <c:showCatName val="0"/>
          <c:showSerName val="0"/>
          <c:showPercent val="0"/>
          <c:showBubbleSize val="0"/>
          <c:extLst>
            <c:ext xmlns:c15="http://schemas.microsoft.com/office/drawing/2012/chart" uri="{CE6537A1-D6FC-4f65-9D91-7224C49458BB}"/>
          </c:extLst>
        </c:dLbl>
      </c:pivotFmt>
      <c:pivotFmt>
        <c:idx val="69"/>
        <c:dLbl>
          <c:idx val="0"/>
          <c:showLegendKey val="0"/>
          <c:showVal val="0"/>
          <c:showCatName val="0"/>
          <c:showSerName val="0"/>
          <c:showPercent val="0"/>
          <c:showBubbleSize val="0"/>
          <c:extLst>
            <c:ext xmlns:c15="http://schemas.microsoft.com/office/drawing/2012/chart" uri="{CE6537A1-D6FC-4f65-9D91-7224C49458BB}"/>
          </c:extLst>
        </c:dLbl>
      </c:pivotFmt>
      <c:pivotFmt>
        <c:idx val="70"/>
        <c:dLbl>
          <c:idx val="0"/>
          <c:showLegendKey val="0"/>
          <c:showVal val="0"/>
          <c:showCatName val="0"/>
          <c:showSerName val="0"/>
          <c:showPercent val="0"/>
          <c:showBubbleSize val="0"/>
          <c:extLst>
            <c:ext xmlns:c15="http://schemas.microsoft.com/office/drawing/2012/chart" uri="{CE6537A1-D6FC-4f65-9D91-7224C49458BB}"/>
          </c:extLst>
        </c:dLbl>
      </c:pivotFmt>
      <c:pivotFmt>
        <c:idx val="71"/>
        <c:dLbl>
          <c:idx val="0"/>
          <c:showLegendKey val="0"/>
          <c:showVal val="0"/>
          <c:showCatName val="0"/>
          <c:showSerName val="0"/>
          <c:showPercent val="0"/>
          <c:showBubbleSize val="0"/>
          <c:extLst>
            <c:ext xmlns:c15="http://schemas.microsoft.com/office/drawing/2012/chart" uri="{CE6537A1-D6FC-4f65-9D91-7224C49458BB}"/>
          </c:extLst>
        </c:dLbl>
      </c:pivotFmt>
      <c:pivotFmt>
        <c:idx val="72"/>
        <c:dLbl>
          <c:idx val="0"/>
          <c:showLegendKey val="0"/>
          <c:showVal val="0"/>
          <c:showCatName val="0"/>
          <c:showSerName val="0"/>
          <c:showPercent val="0"/>
          <c:showBubbleSize val="0"/>
          <c:extLst>
            <c:ext xmlns:c15="http://schemas.microsoft.com/office/drawing/2012/chart" uri="{CE6537A1-D6FC-4f65-9D91-7224C49458BB}"/>
          </c:extLst>
        </c:dLbl>
      </c:pivotFmt>
      <c:pivotFmt>
        <c:idx val="73"/>
        <c:dLbl>
          <c:idx val="0"/>
          <c:showLegendKey val="0"/>
          <c:showVal val="0"/>
          <c:showCatName val="0"/>
          <c:showSerName val="0"/>
          <c:showPercent val="0"/>
          <c:showBubbleSize val="0"/>
          <c:extLst>
            <c:ext xmlns:c15="http://schemas.microsoft.com/office/drawing/2012/chart" uri="{CE6537A1-D6FC-4f65-9D91-7224C49458BB}"/>
          </c:extLst>
        </c:dLbl>
      </c:pivotFmt>
      <c:pivotFmt>
        <c:idx val="74"/>
        <c:dLbl>
          <c:idx val="0"/>
          <c:showLegendKey val="0"/>
          <c:showVal val="0"/>
          <c:showCatName val="0"/>
          <c:showSerName val="0"/>
          <c:showPercent val="0"/>
          <c:showBubbleSize val="0"/>
          <c:extLst>
            <c:ext xmlns:c15="http://schemas.microsoft.com/office/drawing/2012/chart" uri="{CE6537A1-D6FC-4f65-9D91-7224C49458BB}"/>
          </c:extLst>
        </c:dLbl>
      </c:pivotFmt>
      <c:pivotFmt>
        <c:idx val="75"/>
        <c:dLbl>
          <c:idx val="0"/>
          <c:showLegendKey val="0"/>
          <c:showVal val="0"/>
          <c:showCatName val="0"/>
          <c:showSerName val="0"/>
          <c:showPercent val="0"/>
          <c:showBubbleSize val="0"/>
          <c:extLst>
            <c:ext xmlns:c15="http://schemas.microsoft.com/office/drawing/2012/chart" uri="{CE6537A1-D6FC-4f65-9D91-7224C49458BB}"/>
          </c:extLst>
        </c:dLbl>
      </c:pivotFmt>
      <c:pivotFmt>
        <c:idx val="76"/>
        <c:dLbl>
          <c:idx val="0"/>
          <c:showLegendKey val="0"/>
          <c:showVal val="0"/>
          <c:showCatName val="0"/>
          <c:showSerName val="0"/>
          <c:showPercent val="0"/>
          <c:showBubbleSize val="0"/>
          <c:extLst>
            <c:ext xmlns:c15="http://schemas.microsoft.com/office/drawing/2012/chart" uri="{CE6537A1-D6FC-4f65-9D91-7224C49458BB}"/>
          </c:extLst>
        </c:dLbl>
      </c:pivotFmt>
      <c:pivotFmt>
        <c:idx val="77"/>
        <c:dLbl>
          <c:idx val="0"/>
          <c:showLegendKey val="0"/>
          <c:showVal val="0"/>
          <c:showCatName val="0"/>
          <c:showSerName val="0"/>
          <c:showPercent val="0"/>
          <c:showBubbleSize val="0"/>
          <c:extLst>
            <c:ext xmlns:c15="http://schemas.microsoft.com/office/drawing/2012/chart" uri="{CE6537A1-D6FC-4f65-9D91-7224C49458BB}"/>
          </c:extLst>
        </c:dLbl>
      </c:pivotFmt>
      <c:pivotFmt>
        <c:idx val="78"/>
        <c:dLbl>
          <c:idx val="0"/>
          <c:showLegendKey val="0"/>
          <c:showVal val="0"/>
          <c:showCatName val="0"/>
          <c:showSerName val="0"/>
          <c:showPercent val="0"/>
          <c:showBubbleSize val="0"/>
          <c:extLst>
            <c:ext xmlns:c15="http://schemas.microsoft.com/office/drawing/2012/chart" uri="{CE6537A1-D6FC-4f65-9D91-7224C49458BB}"/>
          </c:extLst>
        </c:dLbl>
      </c:pivotFmt>
      <c:pivotFmt>
        <c:idx val="79"/>
        <c:dLbl>
          <c:idx val="0"/>
          <c:showLegendKey val="0"/>
          <c:showVal val="0"/>
          <c:showCatName val="0"/>
          <c:showSerName val="0"/>
          <c:showPercent val="0"/>
          <c:showBubbleSize val="0"/>
          <c:extLst>
            <c:ext xmlns:c15="http://schemas.microsoft.com/office/drawing/2012/chart" uri="{CE6537A1-D6FC-4f65-9D91-7224C49458BB}"/>
          </c:extLst>
        </c:dLbl>
      </c:pivotFmt>
      <c:pivotFmt>
        <c:idx val="80"/>
        <c:dLbl>
          <c:idx val="0"/>
          <c:showLegendKey val="0"/>
          <c:showVal val="0"/>
          <c:showCatName val="0"/>
          <c:showSerName val="0"/>
          <c:showPercent val="0"/>
          <c:showBubbleSize val="0"/>
          <c:extLst>
            <c:ext xmlns:c15="http://schemas.microsoft.com/office/drawing/2012/chart" uri="{CE6537A1-D6FC-4f65-9D91-7224C49458BB}"/>
          </c:extLst>
        </c:dLbl>
      </c:pivotFmt>
      <c:pivotFmt>
        <c:idx val="81"/>
        <c:dLbl>
          <c:idx val="0"/>
          <c:showLegendKey val="0"/>
          <c:showVal val="0"/>
          <c:showCatName val="0"/>
          <c:showSerName val="0"/>
          <c:showPercent val="0"/>
          <c:showBubbleSize val="0"/>
          <c:extLst>
            <c:ext xmlns:c15="http://schemas.microsoft.com/office/drawing/2012/chart" uri="{CE6537A1-D6FC-4f65-9D91-7224C49458BB}"/>
          </c:extLst>
        </c:dLbl>
      </c:pivotFmt>
      <c:pivotFmt>
        <c:idx val="82"/>
        <c:dLbl>
          <c:idx val="0"/>
          <c:showLegendKey val="0"/>
          <c:showVal val="0"/>
          <c:showCatName val="0"/>
          <c:showSerName val="0"/>
          <c:showPercent val="0"/>
          <c:showBubbleSize val="0"/>
          <c:extLst>
            <c:ext xmlns:c15="http://schemas.microsoft.com/office/drawing/2012/chart" uri="{CE6537A1-D6FC-4f65-9D91-7224C49458BB}"/>
          </c:extLst>
        </c:dLbl>
      </c:pivotFmt>
      <c:pivotFmt>
        <c:idx val="83"/>
        <c:dLbl>
          <c:idx val="0"/>
          <c:showLegendKey val="0"/>
          <c:showVal val="0"/>
          <c:showCatName val="0"/>
          <c:showSerName val="0"/>
          <c:showPercent val="0"/>
          <c:showBubbleSize val="0"/>
          <c:extLst>
            <c:ext xmlns:c15="http://schemas.microsoft.com/office/drawing/2012/chart" uri="{CE6537A1-D6FC-4f65-9D91-7224C49458BB}"/>
          </c:extLst>
        </c:dLbl>
      </c:pivotFmt>
      <c:pivotFmt>
        <c:idx val="84"/>
        <c:dLbl>
          <c:idx val="0"/>
          <c:showLegendKey val="0"/>
          <c:showVal val="0"/>
          <c:showCatName val="0"/>
          <c:showSerName val="0"/>
          <c:showPercent val="0"/>
          <c:showBubbleSize val="0"/>
          <c:extLst>
            <c:ext xmlns:c15="http://schemas.microsoft.com/office/drawing/2012/chart" uri="{CE6537A1-D6FC-4f65-9D91-7224C49458BB}"/>
          </c:extLst>
        </c:dLbl>
      </c:pivotFmt>
      <c:pivotFmt>
        <c:idx val="85"/>
        <c:dLbl>
          <c:idx val="0"/>
          <c:showLegendKey val="0"/>
          <c:showVal val="0"/>
          <c:showCatName val="0"/>
          <c:showSerName val="0"/>
          <c:showPercent val="0"/>
          <c:showBubbleSize val="0"/>
          <c:extLst>
            <c:ext xmlns:c15="http://schemas.microsoft.com/office/drawing/2012/chart" uri="{CE6537A1-D6FC-4f65-9D91-7224C49458BB}"/>
          </c:extLst>
        </c:dLbl>
      </c:pivotFmt>
      <c:pivotFmt>
        <c:idx val="86"/>
        <c:dLbl>
          <c:idx val="0"/>
          <c:showLegendKey val="0"/>
          <c:showVal val="0"/>
          <c:showCatName val="0"/>
          <c:showSerName val="0"/>
          <c:showPercent val="0"/>
          <c:showBubbleSize val="0"/>
          <c:extLst>
            <c:ext xmlns:c15="http://schemas.microsoft.com/office/drawing/2012/chart" uri="{CE6537A1-D6FC-4f65-9D91-7224C49458BB}"/>
          </c:extLst>
        </c:dLbl>
      </c:pivotFmt>
      <c:pivotFmt>
        <c:idx val="87"/>
        <c:dLbl>
          <c:idx val="0"/>
          <c:showLegendKey val="0"/>
          <c:showVal val="0"/>
          <c:showCatName val="0"/>
          <c:showSerName val="0"/>
          <c:showPercent val="0"/>
          <c:showBubbleSize val="0"/>
          <c:extLst>
            <c:ext xmlns:c15="http://schemas.microsoft.com/office/drawing/2012/chart" uri="{CE6537A1-D6FC-4f65-9D91-7224C49458BB}"/>
          </c:extLst>
        </c:dLbl>
      </c:pivotFmt>
      <c:pivotFmt>
        <c:idx val="88"/>
        <c:dLbl>
          <c:idx val="0"/>
          <c:showLegendKey val="0"/>
          <c:showVal val="0"/>
          <c:showCatName val="0"/>
          <c:showSerName val="0"/>
          <c:showPercent val="0"/>
          <c:showBubbleSize val="0"/>
          <c:extLst>
            <c:ext xmlns:c15="http://schemas.microsoft.com/office/drawing/2012/chart" uri="{CE6537A1-D6FC-4f65-9D91-7224C49458BB}"/>
          </c:extLst>
        </c:dLbl>
      </c:pivotFmt>
      <c:pivotFmt>
        <c:idx val="89"/>
        <c:dLbl>
          <c:idx val="0"/>
          <c:showLegendKey val="0"/>
          <c:showVal val="0"/>
          <c:showCatName val="0"/>
          <c:showSerName val="0"/>
          <c:showPercent val="0"/>
          <c:showBubbleSize val="0"/>
          <c:extLst>
            <c:ext xmlns:c15="http://schemas.microsoft.com/office/drawing/2012/chart" uri="{CE6537A1-D6FC-4f65-9D91-7224C49458BB}"/>
          </c:extLst>
        </c:dLbl>
      </c:pivotFmt>
      <c:pivotFmt>
        <c:idx val="90"/>
        <c:dLbl>
          <c:idx val="0"/>
          <c:showLegendKey val="0"/>
          <c:showVal val="0"/>
          <c:showCatName val="0"/>
          <c:showSerName val="0"/>
          <c:showPercent val="0"/>
          <c:showBubbleSize val="0"/>
          <c:extLst>
            <c:ext xmlns:c15="http://schemas.microsoft.com/office/drawing/2012/chart" uri="{CE6537A1-D6FC-4f65-9D91-7224C49458BB}"/>
          </c:extLst>
        </c:dLbl>
      </c:pivotFmt>
      <c:pivotFmt>
        <c:idx val="91"/>
        <c:dLbl>
          <c:idx val="0"/>
          <c:showLegendKey val="0"/>
          <c:showVal val="0"/>
          <c:showCatName val="0"/>
          <c:showSerName val="0"/>
          <c:showPercent val="0"/>
          <c:showBubbleSize val="0"/>
          <c:extLst>
            <c:ext xmlns:c15="http://schemas.microsoft.com/office/drawing/2012/chart" uri="{CE6537A1-D6FC-4f65-9D91-7224C49458BB}"/>
          </c:extLst>
        </c:dLbl>
      </c:pivotFmt>
      <c:pivotFmt>
        <c:idx val="92"/>
        <c:dLbl>
          <c:idx val="0"/>
          <c:showLegendKey val="0"/>
          <c:showVal val="0"/>
          <c:showCatName val="0"/>
          <c:showSerName val="0"/>
          <c:showPercent val="0"/>
          <c:showBubbleSize val="0"/>
          <c:extLst>
            <c:ext xmlns:c15="http://schemas.microsoft.com/office/drawing/2012/chart" uri="{CE6537A1-D6FC-4f65-9D91-7224C49458BB}"/>
          </c:extLst>
        </c:dLbl>
      </c:pivotFmt>
      <c:pivotFmt>
        <c:idx val="93"/>
        <c:dLbl>
          <c:idx val="0"/>
          <c:showLegendKey val="0"/>
          <c:showVal val="0"/>
          <c:showCatName val="0"/>
          <c:showSerName val="0"/>
          <c:showPercent val="0"/>
          <c:showBubbleSize val="0"/>
          <c:extLst>
            <c:ext xmlns:c15="http://schemas.microsoft.com/office/drawing/2012/chart" uri="{CE6537A1-D6FC-4f65-9D91-7224C49458BB}"/>
          </c:extLst>
        </c:dLbl>
      </c:pivotFmt>
      <c:pivotFmt>
        <c:idx val="94"/>
        <c:dLbl>
          <c:idx val="0"/>
          <c:showLegendKey val="0"/>
          <c:showVal val="0"/>
          <c:showCatName val="0"/>
          <c:showSerName val="0"/>
          <c:showPercent val="0"/>
          <c:showBubbleSize val="0"/>
          <c:extLst>
            <c:ext xmlns:c15="http://schemas.microsoft.com/office/drawing/2012/chart" uri="{CE6537A1-D6FC-4f65-9D91-7224C49458BB}"/>
          </c:extLst>
        </c:dLbl>
      </c:pivotFmt>
      <c:pivotFmt>
        <c:idx val="95"/>
        <c:dLbl>
          <c:idx val="0"/>
          <c:showLegendKey val="0"/>
          <c:showVal val="0"/>
          <c:showCatName val="0"/>
          <c:showSerName val="0"/>
          <c:showPercent val="0"/>
          <c:showBubbleSize val="0"/>
          <c:extLst>
            <c:ext xmlns:c15="http://schemas.microsoft.com/office/drawing/2012/chart" uri="{CE6537A1-D6FC-4f65-9D91-7224C49458BB}"/>
          </c:extLst>
        </c:dLbl>
      </c:pivotFmt>
      <c:pivotFmt>
        <c:idx val="96"/>
        <c:dLbl>
          <c:idx val="0"/>
          <c:showLegendKey val="0"/>
          <c:showVal val="0"/>
          <c:showCatName val="0"/>
          <c:showSerName val="0"/>
          <c:showPercent val="0"/>
          <c:showBubbleSize val="0"/>
          <c:extLst>
            <c:ext xmlns:c15="http://schemas.microsoft.com/office/drawing/2012/chart" uri="{CE6537A1-D6FC-4f65-9D91-7224C49458BB}"/>
          </c:extLst>
        </c:dLbl>
      </c:pivotFmt>
      <c:pivotFmt>
        <c:idx val="97"/>
        <c:dLbl>
          <c:idx val="0"/>
          <c:showLegendKey val="0"/>
          <c:showVal val="0"/>
          <c:showCatName val="0"/>
          <c:showSerName val="0"/>
          <c:showPercent val="0"/>
          <c:showBubbleSize val="0"/>
          <c:extLst>
            <c:ext xmlns:c15="http://schemas.microsoft.com/office/drawing/2012/chart" uri="{CE6537A1-D6FC-4f65-9D91-7224C49458BB}"/>
          </c:extLst>
        </c:dLbl>
      </c:pivotFmt>
      <c:pivotFmt>
        <c:idx val="98"/>
        <c:dLbl>
          <c:idx val="0"/>
          <c:showLegendKey val="0"/>
          <c:showVal val="0"/>
          <c:showCatName val="0"/>
          <c:showSerName val="0"/>
          <c:showPercent val="0"/>
          <c:showBubbleSize val="0"/>
          <c:extLst>
            <c:ext xmlns:c15="http://schemas.microsoft.com/office/drawing/2012/chart" uri="{CE6537A1-D6FC-4f65-9D91-7224C49458BB}"/>
          </c:extLst>
        </c:dLbl>
      </c:pivotFmt>
      <c:pivotFmt>
        <c:idx val="99"/>
        <c:dLbl>
          <c:idx val="0"/>
          <c:showLegendKey val="0"/>
          <c:showVal val="0"/>
          <c:showCatName val="0"/>
          <c:showSerName val="0"/>
          <c:showPercent val="0"/>
          <c:showBubbleSize val="0"/>
          <c:extLst>
            <c:ext xmlns:c15="http://schemas.microsoft.com/office/drawing/2012/chart" uri="{CE6537A1-D6FC-4f65-9D91-7224C49458BB}"/>
          </c:extLst>
        </c:dLbl>
      </c:pivotFmt>
      <c:pivotFmt>
        <c:idx val="100"/>
        <c:dLbl>
          <c:idx val="0"/>
          <c:showLegendKey val="0"/>
          <c:showVal val="0"/>
          <c:showCatName val="0"/>
          <c:showSerName val="0"/>
          <c:showPercent val="0"/>
          <c:showBubbleSize val="0"/>
          <c:extLst>
            <c:ext xmlns:c15="http://schemas.microsoft.com/office/drawing/2012/chart" uri="{CE6537A1-D6FC-4f65-9D91-7224C49458BB}"/>
          </c:extLst>
        </c:dLbl>
      </c:pivotFmt>
      <c:pivotFmt>
        <c:idx val="101"/>
        <c:dLbl>
          <c:idx val="0"/>
          <c:showLegendKey val="0"/>
          <c:showVal val="0"/>
          <c:showCatName val="0"/>
          <c:showSerName val="0"/>
          <c:showPercent val="0"/>
          <c:showBubbleSize val="0"/>
          <c:extLst>
            <c:ext xmlns:c15="http://schemas.microsoft.com/office/drawing/2012/chart" uri="{CE6537A1-D6FC-4f65-9D91-7224C49458BB}"/>
          </c:extLst>
        </c:dLbl>
      </c:pivotFmt>
      <c:pivotFmt>
        <c:idx val="102"/>
        <c:dLbl>
          <c:idx val="0"/>
          <c:showLegendKey val="0"/>
          <c:showVal val="0"/>
          <c:showCatName val="0"/>
          <c:showSerName val="0"/>
          <c:showPercent val="0"/>
          <c:showBubbleSize val="0"/>
          <c:extLst>
            <c:ext xmlns:c15="http://schemas.microsoft.com/office/drawing/2012/chart" uri="{CE6537A1-D6FC-4f65-9D91-7224C49458BB}"/>
          </c:extLst>
        </c:dLbl>
      </c:pivotFmt>
      <c:pivotFmt>
        <c:idx val="103"/>
        <c:dLbl>
          <c:idx val="0"/>
          <c:showLegendKey val="0"/>
          <c:showVal val="0"/>
          <c:showCatName val="0"/>
          <c:showSerName val="0"/>
          <c:showPercent val="0"/>
          <c:showBubbleSize val="0"/>
          <c:extLst>
            <c:ext xmlns:c15="http://schemas.microsoft.com/office/drawing/2012/chart" uri="{CE6537A1-D6FC-4f65-9D91-7224C49458BB}"/>
          </c:extLst>
        </c:dLbl>
      </c:pivotFmt>
      <c:pivotFmt>
        <c:idx val="104"/>
        <c:dLbl>
          <c:idx val="0"/>
          <c:showLegendKey val="0"/>
          <c:showVal val="0"/>
          <c:showCatName val="0"/>
          <c:showSerName val="0"/>
          <c:showPercent val="0"/>
          <c:showBubbleSize val="0"/>
          <c:extLst>
            <c:ext xmlns:c15="http://schemas.microsoft.com/office/drawing/2012/chart" uri="{CE6537A1-D6FC-4f65-9D91-7224C49458BB}"/>
          </c:extLst>
        </c:dLbl>
      </c:pivotFmt>
      <c:pivotFmt>
        <c:idx val="105"/>
        <c:dLbl>
          <c:idx val="0"/>
          <c:showLegendKey val="0"/>
          <c:showVal val="0"/>
          <c:showCatName val="0"/>
          <c:showSerName val="0"/>
          <c:showPercent val="0"/>
          <c:showBubbleSize val="0"/>
          <c:extLst>
            <c:ext xmlns:c15="http://schemas.microsoft.com/office/drawing/2012/chart" uri="{CE6537A1-D6FC-4f65-9D91-7224C49458BB}"/>
          </c:extLst>
        </c:dLbl>
      </c:pivotFmt>
      <c:pivotFmt>
        <c:idx val="106"/>
        <c:dLbl>
          <c:idx val="0"/>
          <c:showLegendKey val="0"/>
          <c:showVal val="0"/>
          <c:showCatName val="0"/>
          <c:showSerName val="0"/>
          <c:showPercent val="0"/>
          <c:showBubbleSize val="0"/>
          <c:extLst>
            <c:ext xmlns:c15="http://schemas.microsoft.com/office/drawing/2012/chart" uri="{CE6537A1-D6FC-4f65-9D91-7224C49458BB}"/>
          </c:extLst>
        </c:dLbl>
      </c:pivotFmt>
      <c:pivotFmt>
        <c:idx val="107"/>
        <c:dLbl>
          <c:idx val="0"/>
          <c:showLegendKey val="0"/>
          <c:showVal val="0"/>
          <c:showCatName val="0"/>
          <c:showSerName val="0"/>
          <c:showPercent val="0"/>
          <c:showBubbleSize val="0"/>
          <c:extLst>
            <c:ext xmlns:c15="http://schemas.microsoft.com/office/drawing/2012/chart" uri="{CE6537A1-D6FC-4f65-9D91-7224C49458BB}"/>
          </c:extLst>
        </c:dLbl>
      </c:pivotFmt>
      <c:pivotFmt>
        <c:idx val="108"/>
        <c:dLbl>
          <c:idx val="0"/>
          <c:showLegendKey val="0"/>
          <c:showVal val="0"/>
          <c:showCatName val="0"/>
          <c:showSerName val="0"/>
          <c:showPercent val="0"/>
          <c:showBubbleSize val="0"/>
          <c:extLst>
            <c:ext xmlns:c15="http://schemas.microsoft.com/office/drawing/2012/chart" uri="{CE6537A1-D6FC-4f65-9D91-7224C49458BB}"/>
          </c:extLst>
        </c:dLbl>
      </c:pivotFmt>
      <c:pivotFmt>
        <c:idx val="109"/>
        <c:dLbl>
          <c:idx val="0"/>
          <c:showLegendKey val="0"/>
          <c:showVal val="0"/>
          <c:showCatName val="0"/>
          <c:showSerName val="0"/>
          <c:showPercent val="0"/>
          <c:showBubbleSize val="0"/>
          <c:extLst>
            <c:ext xmlns:c15="http://schemas.microsoft.com/office/drawing/2012/chart" uri="{CE6537A1-D6FC-4f65-9D91-7224C49458BB}"/>
          </c:extLst>
        </c:dLbl>
      </c:pivotFmt>
      <c:pivotFmt>
        <c:idx val="110"/>
        <c:dLbl>
          <c:idx val="0"/>
          <c:showLegendKey val="0"/>
          <c:showVal val="0"/>
          <c:showCatName val="0"/>
          <c:showSerName val="0"/>
          <c:showPercent val="0"/>
          <c:showBubbleSize val="0"/>
          <c:extLst>
            <c:ext xmlns:c15="http://schemas.microsoft.com/office/drawing/2012/chart" uri="{CE6537A1-D6FC-4f65-9D91-7224C49458BB}"/>
          </c:extLst>
        </c:dLbl>
      </c:pivotFmt>
      <c:pivotFmt>
        <c:idx val="111"/>
        <c:dLbl>
          <c:idx val="0"/>
          <c:showLegendKey val="0"/>
          <c:showVal val="0"/>
          <c:showCatName val="0"/>
          <c:showSerName val="0"/>
          <c:showPercent val="0"/>
          <c:showBubbleSize val="0"/>
          <c:extLst>
            <c:ext xmlns:c15="http://schemas.microsoft.com/office/drawing/2012/chart" uri="{CE6537A1-D6FC-4f65-9D91-7224C49458BB}"/>
          </c:extLst>
        </c:dLbl>
      </c:pivotFmt>
      <c:pivotFmt>
        <c:idx val="112"/>
        <c:dLbl>
          <c:idx val="0"/>
          <c:showLegendKey val="0"/>
          <c:showVal val="0"/>
          <c:showCatName val="0"/>
          <c:showSerName val="0"/>
          <c:showPercent val="0"/>
          <c:showBubbleSize val="0"/>
          <c:extLst>
            <c:ext xmlns:c15="http://schemas.microsoft.com/office/drawing/2012/chart" uri="{CE6537A1-D6FC-4f65-9D91-7224C49458BB}"/>
          </c:extLst>
        </c:dLbl>
      </c:pivotFmt>
      <c:pivotFmt>
        <c:idx val="113"/>
        <c:dLbl>
          <c:idx val="0"/>
          <c:showLegendKey val="0"/>
          <c:showVal val="0"/>
          <c:showCatName val="0"/>
          <c:showSerName val="0"/>
          <c:showPercent val="0"/>
          <c:showBubbleSize val="0"/>
          <c:extLst>
            <c:ext xmlns:c15="http://schemas.microsoft.com/office/drawing/2012/chart" uri="{CE6537A1-D6FC-4f65-9D91-7224C49458BB}"/>
          </c:extLst>
        </c:dLbl>
      </c:pivotFmt>
      <c:pivotFmt>
        <c:idx val="114"/>
        <c:dLbl>
          <c:idx val="0"/>
          <c:showLegendKey val="0"/>
          <c:showVal val="0"/>
          <c:showCatName val="0"/>
          <c:showSerName val="0"/>
          <c:showPercent val="0"/>
          <c:showBubbleSize val="0"/>
          <c:extLst>
            <c:ext xmlns:c15="http://schemas.microsoft.com/office/drawing/2012/chart" uri="{CE6537A1-D6FC-4f65-9D91-7224C49458BB}"/>
          </c:extLst>
        </c:dLbl>
      </c:pivotFmt>
      <c:pivotFmt>
        <c:idx val="115"/>
        <c:dLbl>
          <c:idx val="0"/>
          <c:showLegendKey val="0"/>
          <c:showVal val="0"/>
          <c:showCatName val="0"/>
          <c:showSerName val="0"/>
          <c:showPercent val="0"/>
          <c:showBubbleSize val="0"/>
          <c:extLst>
            <c:ext xmlns:c15="http://schemas.microsoft.com/office/drawing/2012/chart" uri="{CE6537A1-D6FC-4f65-9D91-7224C49458BB}"/>
          </c:extLst>
        </c:dLbl>
      </c:pivotFmt>
      <c:pivotFmt>
        <c:idx val="116"/>
        <c:dLbl>
          <c:idx val="0"/>
          <c:showLegendKey val="0"/>
          <c:showVal val="0"/>
          <c:showCatName val="0"/>
          <c:showSerName val="0"/>
          <c:showPercent val="0"/>
          <c:showBubbleSize val="0"/>
          <c:extLst>
            <c:ext xmlns:c15="http://schemas.microsoft.com/office/drawing/2012/chart" uri="{CE6537A1-D6FC-4f65-9D91-7224C49458BB}"/>
          </c:extLst>
        </c:dLbl>
      </c:pivotFmt>
      <c:pivotFmt>
        <c:idx val="117"/>
        <c:dLbl>
          <c:idx val="0"/>
          <c:showLegendKey val="0"/>
          <c:showVal val="0"/>
          <c:showCatName val="0"/>
          <c:showSerName val="0"/>
          <c:showPercent val="0"/>
          <c:showBubbleSize val="0"/>
          <c:extLst>
            <c:ext xmlns:c15="http://schemas.microsoft.com/office/drawing/2012/chart" uri="{CE6537A1-D6FC-4f65-9D91-7224C49458BB}"/>
          </c:extLst>
        </c:dLbl>
      </c:pivotFmt>
      <c:pivotFmt>
        <c:idx val="118"/>
        <c:dLbl>
          <c:idx val="0"/>
          <c:showLegendKey val="0"/>
          <c:showVal val="0"/>
          <c:showCatName val="0"/>
          <c:showSerName val="0"/>
          <c:showPercent val="0"/>
          <c:showBubbleSize val="0"/>
          <c:extLst>
            <c:ext xmlns:c15="http://schemas.microsoft.com/office/drawing/2012/chart" uri="{CE6537A1-D6FC-4f65-9D91-7224C49458BB}"/>
          </c:extLst>
        </c:dLbl>
      </c:pivotFmt>
      <c:pivotFmt>
        <c:idx val="11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1"/>
          </a:solidFill>
          <a:ln w="34925" cap="rnd">
            <a:solidFill>
              <a:schemeClr val="accent1"/>
            </a:solidFill>
            <a:round/>
          </a:ln>
          <a:effectLst>
            <a:outerShdw blurRad="40000" dist="23000" dir="5400000" rotWithShape="0">
              <a:srgbClr val="000000">
                <a:alpha val="35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4"/>
        <c:spPr>
          <a:solidFill>
            <a:schemeClr val="accent1"/>
          </a:solidFill>
          <a:ln w="34925" cap="rnd">
            <a:solidFill>
              <a:schemeClr val="accent1"/>
            </a:solidFill>
            <a:round/>
          </a:ln>
          <a:effectLst>
            <a:outerShdw blurRad="40000" dist="23000" dir="5400000" rotWithShape="0">
              <a:srgbClr val="000000">
                <a:alpha val="35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0091758921905006"/>
          <c:y val="1.039889687603671E-2"/>
          <c:w val="0.79882848055855993"/>
          <c:h val="0.8724265647315359"/>
        </c:manualLayout>
      </c:layout>
      <c:lineChart>
        <c:grouping val="standard"/>
        <c:varyColors val="0"/>
        <c:ser>
          <c:idx val="0"/>
          <c:order val="0"/>
          <c:tx>
            <c:strRef>
              <c:f>Sheet4!$B$3</c:f>
              <c:strCache>
                <c:ptCount val="1"/>
                <c:pt idx="0">
                  <c:v>Average of Avg shopping Mall Price</c:v>
                </c:pt>
              </c:strCache>
            </c:strRef>
          </c:tx>
          <c:spPr>
            <a:ln w="28575" cap="rnd">
              <a:solidFill>
                <a:schemeClr val="accent1"/>
              </a:solidFill>
              <a:round/>
            </a:ln>
            <a:effectLst/>
          </c:spPr>
          <c:marker>
            <c:symbol val="none"/>
          </c:marker>
          <c:cat>
            <c:strRef>
              <c:f>Sheet4!$A$4:$A$58</c:f>
              <c:strCache>
                <c:ptCount val="54"/>
                <c:pt idx="0">
                  <c:v>Amaranth Leaves</c:v>
                </c:pt>
                <c:pt idx="1">
                  <c:v>Amla</c:v>
                </c:pt>
                <c:pt idx="2">
                  <c:v>Ash gourd</c:v>
                </c:pt>
                <c:pt idx="3">
                  <c:v>Baby Corn</c:v>
                </c:pt>
                <c:pt idx="4">
                  <c:v>Banana Flower</c:v>
                </c:pt>
                <c:pt idx="5">
                  <c:v>Beetroot</c:v>
                </c:pt>
                <c:pt idx="6">
                  <c:v>Bitter Gourd</c:v>
                </c:pt>
                <c:pt idx="7">
                  <c:v>Bottle Gourd</c:v>
                </c:pt>
                <c:pt idx="8">
                  <c:v>Brinjal</c:v>
                </c:pt>
                <c:pt idx="9">
                  <c:v>Brinjal (Big)</c:v>
                </c:pt>
                <c:pt idx="10">
                  <c:v>Broad Beans</c:v>
                </c:pt>
                <c:pt idx="11">
                  <c:v>Butter Beans</c:v>
                </c:pt>
                <c:pt idx="12">
                  <c:v>Cabbage</c:v>
                </c:pt>
                <c:pt idx="13">
                  <c:v>Capsicum</c:v>
                </c:pt>
                <c:pt idx="14">
                  <c:v>Carrot</c:v>
                </c:pt>
                <c:pt idx="15">
                  <c:v>Cauliflower</c:v>
                </c:pt>
                <c:pt idx="16">
                  <c:v>Cluster beans</c:v>
                </c:pt>
                <c:pt idx="17">
                  <c:v>Coconut</c:v>
                </c:pt>
                <c:pt idx="18">
                  <c:v>Colocasia</c:v>
                </c:pt>
                <c:pt idx="19">
                  <c:v>Colocasia Leaves</c:v>
                </c:pt>
                <c:pt idx="20">
                  <c:v>Coriander Leaves</c:v>
                </c:pt>
                <c:pt idx="21">
                  <c:v>Corn</c:v>
                </c:pt>
                <c:pt idx="22">
                  <c:v>Cucumber</c:v>
                </c:pt>
                <c:pt idx="23">
                  <c:v>Curry Leaves</c:v>
                </c:pt>
                <c:pt idx="24">
                  <c:v>Dill Leaves</c:v>
                </c:pt>
                <c:pt idx="25">
                  <c:v>Drumsticks</c:v>
                </c:pt>
                <c:pt idx="26">
                  <c:v>Elephant Yam</c:v>
                </c:pt>
                <c:pt idx="27">
                  <c:v>Fenugreek Leaves</c:v>
                </c:pt>
                <c:pt idx="28">
                  <c:v>French Beans</c:v>
                </c:pt>
                <c:pt idx="29">
                  <c:v>Garlic</c:v>
                </c:pt>
                <c:pt idx="30">
                  <c:v>Ginger</c:v>
                </c:pt>
                <c:pt idx="31">
                  <c:v>Green Chilli</c:v>
                </c:pt>
                <c:pt idx="32">
                  <c:v>Green Peas</c:v>
                </c:pt>
                <c:pt idx="33">
                  <c:v>Ivy Gourd</c:v>
                </c:pt>
                <c:pt idx="34">
                  <c:v>Ladies Finger</c:v>
                </c:pt>
                <c:pt idx="35">
                  <c:v>Lemon (Lime)</c:v>
                </c:pt>
                <c:pt idx="36">
                  <c:v>Mango Raw</c:v>
                </c:pt>
                <c:pt idx="37">
                  <c:v>Mint Leaves</c:v>
                </c:pt>
                <c:pt idx="38">
                  <c:v>Mushroom</c:v>
                </c:pt>
                <c:pt idx="39">
                  <c:v>Mustard Leaves</c:v>
                </c:pt>
                <c:pt idx="40">
                  <c:v>Onion Big</c:v>
                </c:pt>
                <c:pt idx="41">
                  <c:v>Onion Green</c:v>
                </c:pt>
                <c:pt idx="42">
                  <c:v>Onion Small</c:v>
                </c:pt>
                <c:pt idx="43">
                  <c:v>Potato</c:v>
                </c:pt>
                <c:pt idx="44">
                  <c:v>Pumpkin</c:v>
                </c:pt>
                <c:pt idx="45">
                  <c:v>Radish</c:v>
                </c:pt>
                <c:pt idx="46">
                  <c:v>Raw Banana (Plantain)</c:v>
                </c:pt>
                <c:pt idx="47">
                  <c:v>Ridge Gourd</c:v>
                </c:pt>
                <c:pt idx="48">
                  <c:v>Shallot (Pearl Onion)</c:v>
                </c:pt>
                <c:pt idx="49">
                  <c:v>Snake Gourd</c:v>
                </c:pt>
                <c:pt idx="50">
                  <c:v>Sorrel Leaves</c:v>
                </c:pt>
                <c:pt idx="51">
                  <c:v>Spinach</c:v>
                </c:pt>
                <c:pt idx="52">
                  <c:v>Sweet Potato</c:v>
                </c:pt>
                <c:pt idx="53">
                  <c:v>Tomato</c:v>
                </c:pt>
              </c:strCache>
            </c:strRef>
          </c:cat>
          <c:val>
            <c:numRef>
              <c:f>Sheet4!$B$4:$B$58</c:f>
              <c:numCache>
                <c:formatCode>General</c:formatCode>
                <c:ptCount val="54"/>
                <c:pt idx="0">
                  <c:v>23.945348837209302</c:v>
                </c:pt>
                <c:pt idx="1">
                  <c:v>113.46162790697674</c:v>
                </c:pt>
                <c:pt idx="2">
                  <c:v>46.42906976744186</c:v>
                </c:pt>
                <c:pt idx="3">
                  <c:v>119.99302325581395</c:v>
                </c:pt>
                <c:pt idx="4">
                  <c:v>32.81511627906977</c:v>
                </c:pt>
                <c:pt idx="5">
                  <c:v>72.753488372093017</c:v>
                </c:pt>
                <c:pt idx="6">
                  <c:v>64.501162790697677</c:v>
                </c:pt>
                <c:pt idx="7">
                  <c:v>51.017441860465119</c:v>
                </c:pt>
                <c:pt idx="8">
                  <c:v>51.72674418604651</c:v>
                </c:pt>
                <c:pt idx="9">
                  <c:v>60.704651162790697</c:v>
                </c:pt>
                <c:pt idx="10">
                  <c:v>76.947674418604649</c:v>
                </c:pt>
                <c:pt idx="11">
                  <c:v>131.12906976744185</c:v>
                </c:pt>
                <c:pt idx="12">
                  <c:v>46.211627906976744</c:v>
                </c:pt>
                <c:pt idx="13">
                  <c:v>78.058139534883722</c:v>
                </c:pt>
                <c:pt idx="14">
                  <c:v>88.609302325581396</c:v>
                </c:pt>
                <c:pt idx="15">
                  <c:v>60.290697674418603</c:v>
                </c:pt>
                <c:pt idx="16">
                  <c:v>89.665116279069764</c:v>
                </c:pt>
                <c:pt idx="17">
                  <c:v>59.001162790697677</c:v>
                </c:pt>
                <c:pt idx="18">
                  <c:v>51.267441860465119</c:v>
                </c:pt>
                <c:pt idx="19">
                  <c:v>25.993023255813952</c:v>
                </c:pt>
                <c:pt idx="20">
                  <c:v>18.065116279069766</c:v>
                </c:pt>
                <c:pt idx="21">
                  <c:v>53.267441860465119</c:v>
                </c:pt>
                <c:pt idx="22">
                  <c:v>40.138372093023257</c:v>
                </c:pt>
                <c:pt idx="23">
                  <c:v>63.729069767441864</c:v>
                </c:pt>
                <c:pt idx="24">
                  <c:v>25.475581395348836</c:v>
                </c:pt>
                <c:pt idx="25">
                  <c:v>164.6</c:v>
                </c:pt>
                <c:pt idx="26">
                  <c:v>54.373255813953492</c:v>
                </c:pt>
                <c:pt idx="27">
                  <c:v>20.733720930232558</c:v>
                </c:pt>
                <c:pt idx="28">
                  <c:v>90.297674418604657</c:v>
                </c:pt>
                <c:pt idx="29">
                  <c:v>118.93372093023255</c:v>
                </c:pt>
                <c:pt idx="30">
                  <c:v>82.45930232558139</c:v>
                </c:pt>
                <c:pt idx="31">
                  <c:v>76.958139534883728</c:v>
                </c:pt>
                <c:pt idx="32">
                  <c:v>145.03139534883721</c:v>
                </c:pt>
                <c:pt idx="33">
                  <c:v>53.806976744186045</c:v>
                </c:pt>
                <c:pt idx="34">
                  <c:v>65.66046511627907</c:v>
                </c:pt>
                <c:pt idx="35">
                  <c:v>111.85116279069767</c:v>
                </c:pt>
                <c:pt idx="36">
                  <c:v>151.40581395348838</c:v>
                </c:pt>
                <c:pt idx="37">
                  <c:v>11.852325581395348</c:v>
                </c:pt>
                <c:pt idx="38">
                  <c:v>166.57441860465116</c:v>
                </c:pt>
                <c:pt idx="39">
                  <c:v>32.436046511627907</c:v>
                </c:pt>
                <c:pt idx="40">
                  <c:v>52.082558139534882</c:v>
                </c:pt>
                <c:pt idx="41">
                  <c:v>82.082558139534882</c:v>
                </c:pt>
                <c:pt idx="42">
                  <c:v>82.033720930232562</c:v>
                </c:pt>
                <c:pt idx="43">
                  <c:v>58.715116279069768</c:v>
                </c:pt>
                <c:pt idx="44">
                  <c:v>49.97558139534884</c:v>
                </c:pt>
                <c:pt idx="45">
                  <c:v>51.087209302325583</c:v>
                </c:pt>
                <c:pt idx="46">
                  <c:v>16.975581395348836</c:v>
                </c:pt>
                <c:pt idx="47">
                  <c:v>57.241860465116282</c:v>
                </c:pt>
                <c:pt idx="48">
                  <c:v>66.955813953488374</c:v>
                </c:pt>
                <c:pt idx="49">
                  <c:v>53.770930232558136</c:v>
                </c:pt>
                <c:pt idx="50">
                  <c:v>23.613953488372093</c:v>
                </c:pt>
                <c:pt idx="51">
                  <c:v>26.062790697674419</c:v>
                </c:pt>
                <c:pt idx="52">
                  <c:v>78.960465116279067</c:v>
                </c:pt>
                <c:pt idx="53">
                  <c:v>55.503488372093024</c:v>
                </c:pt>
              </c:numCache>
            </c:numRef>
          </c:val>
          <c:smooth val="0"/>
          <c:extLst>
            <c:ext xmlns:c16="http://schemas.microsoft.com/office/drawing/2014/chart" uri="{C3380CC4-5D6E-409C-BE32-E72D297353CC}">
              <c16:uniqueId val="{00000000-C956-46FB-A136-D71A151C748B}"/>
            </c:ext>
          </c:extLst>
        </c:ser>
        <c:ser>
          <c:idx val="1"/>
          <c:order val="1"/>
          <c:tx>
            <c:strRef>
              <c:f>Sheet4!$C$3</c:f>
              <c:strCache>
                <c:ptCount val="1"/>
                <c:pt idx="0">
                  <c:v>Average of Avg Retail Price</c:v>
                </c:pt>
              </c:strCache>
            </c:strRef>
          </c:tx>
          <c:spPr>
            <a:ln w="28575" cap="rnd">
              <a:solidFill>
                <a:schemeClr val="accent2"/>
              </a:solidFill>
              <a:round/>
            </a:ln>
            <a:effectLst/>
          </c:spPr>
          <c:marker>
            <c:symbol val="none"/>
          </c:marker>
          <c:cat>
            <c:strRef>
              <c:f>Sheet4!$A$4:$A$58</c:f>
              <c:strCache>
                <c:ptCount val="54"/>
                <c:pt idx="0">
                  <c:v>Amaranth Leaves</c:v>
                </c:pt>
                <c:pt idx="1">
                  <c:v>Amla</c:v>
                </c:pt>
                <c:pt idx="2">
                  <c:v>Ash gourd</c:v>
                </c:pt>
                <c:pt idx="3">
                  <c:v>Baby Corn</c:v>
                </c:pt>
                <c:pt idx="4">
                  <c:v>Banana Flower</c:v>
                </c:pt>
                <c:pt idx="5">
                  <c:v>Beetroot</c:v>
                </c:pt>
                <c:pt idx="6">
                  <c:v>Bitter Gourd</c:v>
                </c:pt>
                <c:pt idx="7">
                  <c:v>Bottle Gourd</c:v>
                </c:pt>
                <c:pt idx="8">
                  <c:v>Brinjal</c:v>
                </c:pt>
                <c:pt idx="9">
                  <c:v>Brinjal (Big)</c:v>
                </c:pt>
                <c:pt idx="10">
                  <c:v>Broad Beans</c:v>
                </c:pt>
                <c:pt idx="11">
                  <c:v>Butter Beans</c:v>
                </c:pt>
                <c:pt idx="12">
                  <c:v>Cabbage</c:v>
                </c:pt>
                <c:pt idx="13">
                  <c:v>Capsicum</c:v>
                </c:pt>
                <c:pt idx="14">
                  <c:v>Carrot</c:v>
                </c:pt>
                <c:pt idx="15">
                  <c:v>Cauliflower</c:v>
                </c:pt>
                <c:pt idx="16">
                  <c:v>Cluster beans</c:v>
                </c:pt>
                <c:pt idx="17">
                  <c:v>Coconut</c:v>
                </c:pt>
                <c:pt idx="18">
                  <c:v>Colocasia</c:v>
                </c:pt>
                <c:pt idx="19">
                  <c:v>Colocasia Leaves</c:v>
                </c:pt>
                <c:pt idx="20">
                  <c:v>Coriander Leaves</c:v>
                </c:pt>
                <c:pt idx="21">
                  <c:v>Corn</c:v>
                </c:pt>
                <c:pt idx="22">
                  <c:v>Cucumber</c:v>
                </c:pt>
                <c:pt idx="23">
                  <c:v>Curry Leaves</c:v>
                </c:pt>
                <c:pt idx="24">
                  <c:v>Dill Leaves</c:v>
                </c:pt>
                <c:pt idx="25">
                  <c:v>Drumsticks</c:v>
                </c:pt>
                <c:pt idx="26">
                  <c:v>Elephant Yam</c:v>
                </c:pt>
                <c:pt idx="27">
                  <c:v>Fenugreek Leaves</c:v>
                </c:pt>
                <c:pt idx="28">
                  <c:v>French Beans</c:v>
                </c:pt>
                <c:pt idx="29">
                  <c:v>Garlic</c:v>
                </c:pt>
                <c:pt idx="30">
                  <c:v>Ginger</c:v>
                </c:pt>
                <c:pt idx="31">
                  <c:v>Green Chilli</c:v>
                </c:pt>
                <c:pt idx="32">
                  <c:v>Green Peas</c:v>
                </c:pt>
                <c:pt idx="33">
                  <c:v>Ivy Gourd</c:v>
                </c:pt>
                <c:pt idx="34">
                  <c:v>Ladies Finger</c:v>
                </c:pt>
                <c:pt idx="35">
                  <c:v>Lemon (Lime)</c:v>
                </c:pt>
                <c:pt idx="36">
                  <c:v>Mango Raw</c:v>
                </c:pt>
                <c:pt idx="37">
                  <c:v>Mint Leaves</c:v>
                </c:pt>
                <c:pt idx="38">
                  <c:v>Mushroom</c:v>
                </c:pt>
                <c:pt idx="39">
                  <c:v>Mustard Leaves</c:v>
                </c:pt>
                <c:pt idx="40">
                  <c:v>Onion Big</c:v>
                </c:pt>
                <c:pt idx="41">
                  <c:v>Onion Green</c:v>
                </c:pt>
                <c:pt idx="42">
                  <c:v>Onion Small</c:v>
                </c:pt>
                <c:pt idx="43">
                  <c:v>Potato</c:v>
                </c:pt>
                <c:pt idx="44">
                  <c:v>Pumpkin</c:v>
                </c:pt>
                <c:pt idx="45">
                  <c:v>Radish</c:v>
                </c:pt>
                <c:pt idx="46">
                  <c:v>Raw Banana (Plantain)</c:v>
                </c:pt>
                <c:pt idx="47">
                  <c:v>Ridge Gourd</c:v>
                </c:pt>
                <c:pt idx="48">
                  <c:v>Shallot (Pearl Onion)</c:v>
                </c:pt>
                <c:pt idx="49">
                  <c:v>Snake Gourd</c:v>
                </c:pt>
                <c:pt idx="50">
                  <c:v>Sorrel Leaves</c:v>
                </c:pt>
                <c:pt idx="51">
                  <c:v>Spinach</c:v>
                </c:pt>
                <c:pt idx="52">
                  <c:v>Sweet Potato</c:v>
                </c:pt>
                <c:pt idx="53">
                  <c:v>Tomato</c:v>
                </c:pt>
              </c:strCache>
            </c:strRef>
          </c:cat>
          <c:val>
            <c:numRef>
              <c:f>Sheet4!$C$4:$C$58</c:f>
              <c:numCache>
                <c:formatCode>General</c:formatCode>
                <c:ptCount val="54"/>
                <c:pt idx="0">
                  <c:v>21.009302325581395</c:v>
                </c:pt>
                <c:pt idx="1">
                  <c:v>100.28488372093024</c:v>
                </c:pt>
                <c:pt idx="2">
                  <c:v>40.936046511627907</c:v>
                </c:pt>
                <c:pt idx="3">
                  <c:v>105.7593023255814</c:v>
                </c:pt>
                <c:pt idx="4">
                  <c:v>29.030232558139534</c:v>
                </c:pt>
                <c:pt idx="5">
                  <c:v>64.117441860465121</c:v>
                </c:pt>
                <c:pt idx="6">
                  <c:v>56.905813953488369</c:v>
                </c:pt>
                <c:pt idx="7">
                  <c:v>44.947674418604649</c:v>
                </c:pt>
                <c:pt idx="8">
                  <c:v>45.568604651162794</c:v>
                </c:pt>
                <c:pt idx="9">
                  <c:v>53.43372093023256</c:v>
                </c:pt>
                <c:pt idx="10">
                  <c:v>67.862790697674413</c:v>
                </c:pt>
                <c:pt idx="11">
                  <c:v>115.6046511627907</c:v>
                </c:pt>
                <c:pt idx="12">
                  <c:v>40.677906976744183</c:v>
                </c:pt>
                <c:pt idx="13">
                  <c:v>68.79651162790698</c:v>
                </c:pt>
                <c:pt idx="14">
                  <c:v>78.161627906976747</c:v>
                </c:pt>
                <c:pt idx="15">
                  <c:v>53.165116279069764</c:v>
                </c:pt>
                <c:pt idx="16">
                  <c:v>79.054651162790691</c:v>
                </c:pt>
                <c:pt idx="17">
                  <c:v>52.053488372093021</c:v>
                </c:pt>
                <c:pt idx="18">
                  <c:v>45.081395348837212</c:v>
                </c:pt>
                <c:pt idx="19">
                  <c:v>23.022093023255813</c:v>
                </c:pt>
                <c:pt idx="20">
                  <c:v>16.033720930232558</c:v>
                </c:pt>
                <c:pt idx="21">
                  <c:v>46.944186046511625</c:v>
                </c:pt>
                <c:pt idx="22">
                  <c:v>35.299999999999997</c:v>
                </c:pt>
                <c:pt idx="23">
                  <c:v>56.234883720930235</c:v>
                </c:pt>
                <c:pt idx="24">
                  <c:v>22.544186046511626</c:v>
                </c:pt>
                <c:pt idx="25">
                  <c:v>145.22906976744187</c:v>
                </c:pt>
                <c:pt idx="26">
                  <c:v>47.891860465116281</c:v>
                </c:pt>
                <c:pt idx="27">
                  <c:v>18.191860465116278</c:v>
                </c:pt>
                <c:pt idx="28">
                  <c:v>79.617441860465121</c:v>
                </c:pt>
                <c:pt idx="29">
                  <c:v>104.83720930232558</c:v>
                </c:pt>
                <c:pt idx="30">
                  <c:v>72.70930232558139</c:v>
                </c:pt>
                <c:pt idx="31">
                  <c:v>67.912790697674424</c:v>
                </c:pt>
                <c:pt idx="32">
                  <c:v>127.87209302325581</c:v>
                </c:pt>
                <c:pt idx="33">
                  <c:v>47.419767441860465</c:v>
                </c:pt>
                <c:pt idx="34">
                  <c:v>57.913953488372094</c:v>
                </c:pt>
                <c:pt idx="35">
                  <c:v>98.641860465116281</c:v>
                </c:pt>
                <c:pt idx="36">
                  <c:v>133.45232558139534</c:v>
                </c:pt>
                <c:pt idx="37">
                  <c:v>10.576744186046511</c:v>
                </c:pt>
                <c:pt idx="38">
                  <c:v>146.77093023255813</c:v>
                </c:pt>
                <c:pt idx="39">
                  <c:v>28.713953488372091</c:v>
                </c:pt>
                <c:pt idx="40">
                  <c:v>45.879069767441862</c:v>
                </c:pt>
                <c:pt idx="41">
                  <c:v>72.395348837209298</c:v>
                </c:pt>
                <c:pt idx="42">
                  <c:v>72.355813953488365</c:v>
                </c:pt>
                <c:pt idx="43">
                  <c:v>51.737209302325581</c:v>
                </c:pt>
                <c:pt idx="44">
                  <c:v>44.033720930232555</c:v>
                </c:pt>
                <c:pt idx="45">
                  <c:v>44.956976744186044</c:v>
                </c:pt>
                <c:pt idx="46">
                  <c:v>15.033720930232558</c:v>
                </c:pt>
                <c:pt idx="47">
                  <c:v>50.43372093023256</c:v>
                </c:pt>
                <c:pt idx="48">
                  <c:v>59.130232558139532</c:v>
                </c:pt>
                <c:pt idx="49">
                  <c:v>47.381395348837209</c:v>
                </c:pt>
                <c:pt idx="50">
                  <c:v>21.159302325581397</c:v>
                </c:pt>
                <c:pt idx="51">
                  <c:v>23.11046511627907</c:v>
                </c:pt>
                <c:pt idx="52">
                  <c:v>69.705813953488374</c:v>
                </c:pt>
                <c:pt idx="53">
                  <c:v>48.944186046511625</c:v>
                </c:pt>
              </c:numCache>
            </c:numRef>
          </c:val>
          <c:smooth val="0"/>
          <c:extLst>
            <c:ext xmlns:c16="http://schemas.microsoft.com/office/drawing/2014/chart" uri="{C3380CC4-5D6E-409C-BE32-E72D297353CC}">
              <c16:uniqueId val="{00000001-C956-46FB-A136-D71A151C748B}"/>
            </c:ext>
          </c:extLst>
        </c:ser>
        <c:dLbls>
          <c:showLegendKey val="0"/>
          <c:showVal val="0"/>
          <c:showCatName val="0"/>
          <c:showSerName val="0"/>
          <c:showPercent val="0"/>
          <c:showBubbleSize val="0"/>
        </c:dLbls>
        <c:smooth val="0"/>
        <c:axId val="33892288"/>
        <c:axId val="33893728"/>
      </c:lineChart>
      <c:catAx>
        <c:axId val="33892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893728"/>
        <c:crosses val="autoZero"/>
        <c:auto val="1"/>
        <c:lblAlgn val="ctr"/>
        <c:lblOffset val="100"/>
        <c:noMultiLvlLbl val="0"/>
      </c:catAx>
      <c:valAx>
        <c:axId val="33893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892288"/>
        <c:crosses val="autoZero"/>
        <c:crossBetween val="between"/>
      </c:valAx>
      <c:spPr>
        <a:noFill/>
        <a:ln>
          <a:noFill/>
        </a:ln>
        <a:effectLst/>
      </c:spPr>
    </c:plotArea>
    <c:legend>
      <c:legendPos val="r"/>
      <c:layout>
        <c:manualLayout>
          <c:xMode val="edge"/>
          <c:yMode val="edge"/>
          <c:x val="0.80515167346737904"/>
          <c:y val="1.0518220112653138E-3"/>
          <c:w val="0.19412492728983202"/>
          <c:h val="0.17872825716797389"/>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[Q3.xlsx]Sheet4!PivotTable5</c:name>
    <c:fmtId val="-1"/>
  </c:pivotSource>
  <c:chart>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dLbl>
          <c:idx val="0"/>
          <c:showLegendKey val="0"/>
          <c:showVal val="0"/>
          <c:showCatName val="0"/>
          <c:showSerName val="0"/>
          <c:showPercent val="0"/>
          <c:showBubbleSize val="0"/>
          <c:extLst>
            <c:ext xmlns:c15="http://schemas.microsoft.com/office/drawing/2012/chart" uri="{CE6537A1-D6FC-4f65-9D91-7224C49458BB}"/>
          </c:extLst>
        </c:dLbl>
      </c:pivotFmt>
      <c:pivotFmt>
        <c:idx val="32"/>
        <c:dLbl>
          <c:idx val="0"/>
          <c:showLegendKey val="0"/>
          <c:showVal val="0"/>
          <c:showCatName val="0"/>
          <c:showSerName val="0"/>
          <c:showPercent val="0"/>
          <c:showBubbleSize val="0"/>
          <c:extLst>
            <c:ext xmlns:c15="http://schemas.microsoft.com/office/drawing/2012/chart" uri="{CE6537A1-D6FC-4f65-9D91-7224C49458BB}"/>
          </c:extLst>
        </c:dLbl>
      </c:pivotFmt>
      <c:pivotFmt>
        <c:idx val="33"/>
        <c:dLbl>
          <c:idx val="0"/>
          <c:showLegendKey val="0"/>
          <c:showVal val="0"/>
          <c:showCatName val="0"/>
          <c:showSerName val="0"/>
          <c:showPercent val="0"/>
          <c:showBubbleSize val="0"/>
          <c:extLst>
            <c:ext xmlns:c15="http://schemas.microsoft.com/office/drawing/2012/chart" uri="{CE6537A1-D6FC-4f65-9D91-7224C49458BB}"/>
          </c:extLst>
        </c:dLbl>
      </c:pivotFmt>
      <c:pivotFmt>
        <c:idx val="34"/>
        <c:dLbl>
          <c:idx val="0"/>
          <c:showLegendKey val="0"/>
          <c:showVal val="0"/>
          <c:showCatName val="0"/>
          <c:showSerName val="0"/>
          <c:showPercent val="0"/>
          <c:showBubbleSize val="0"/>
          <c:extLst>
            <c:ext xmlns:c15="http://schemas.microsoft.com/office/drawing/2012/chart" uri="{CE6537A1-D6FC-4f65-9D91-7224C49458BB}"/>
          </c:extLst>
        </c:dLbl>
      </c:pivotFmt>
      <c:pivotFmt>
        <c:idx val="35"/>
        <c:dLbl>
          <c:idx val="0"/>
          <c:showLegendKey val="0"/>
          <c:showVal val="0"/>
          <c:showCatName val="0"/>
          <c:showSerName val="0"/>
          <c:showPercent val="0"/>
          <c:showBubbleSize val="0"/>
          <c:extLst>
            <c:ext xmlns:c15="http://schemas.microsoft.com/office/drawing/2012/chart" uri="{CE6537A1-D6FC-4f65-9D91-7224C49458BB}"/>
          </c:extLst>
        </c:dLbl>
      </c:pivotFmt>
      <c:pivotFmt>
        <c:idx val="36"/>
        <c:dLbl>
          <c:idx val="0"/>
          <c:showLegendKey val="0"/>
          <c:showVal val="0"/>
          <c:showCatName val="0"/>
          <c:showSerName val="0"/>
          <c:showPercent val="0"/>
          <c:showBubbleSize val="0"/>
          <c:extLst>
            <c:ext xmlns:c15="http://schemas.microsoft.com/office/drawing/2012/chart" uri="{CE6537A1-D6FC-4f65-9D91-7224C49458BB}"/>
          </c:extLst>
        </c:dLbl>
      </c:pivotFmt>
      <c:pivotFmt>
        <c:idx val="37"/>
        <c:dLbl>
          <c:idx val="0"/>
          <c:showLegendKey val="0"/>
          <c:showVal val="0"/>
          <c:showCatName val="0"/>
          <c:showSerName val="0"/>
          <c:showPercent val="0"/>
          <c:showBubbleSize val="0"/>
          <c:extLst>
            <c:ext xmlns:c15="http://schemas.microsoft.com/office/drawing/2012/chart" uri="{CE6537A1-D6FC-4f65-9D91-7224C49458BB}"/>
          </c:extLst>
        </c:dLbl>
      </c:pivotFmt>
      <c:pivotFmt>
        <c:idx val="38"/>
        <c:dLbl>
          <c:idx val="0"/>
          <c:showLegendKey val="0"/>
          <c:showVal val="0"/>
          <c:showCatName val="0"/>
          <c:showSerName val="0"/>
          <c:showPercent val="0"/>
          <c:showBubbleSize val="0"/>
          <c:extLst>
            <c:ext xmlns:c15="http://schemas.microsoft.com/office/drawing/2012/chart" uri="{CE6537A1-D6FC-4f65-9D91-7224C49458BB}"/>
          </c:extLst>
        </c:dLbl>
      </c:pivotFmt>
      <c:pivotFmt>
        <c:idx val="39"/>
        <c:dLbl>
          <c:idx val="0"/>
          <c:showLegendKey val="0"/>
          <c:showVal val="0"/>
          <c:showCatName val="0"/>
          <c:showSerName val="0"/>
          <c:showPercent val="0"/>
          <c:showBubbleSize val="0"/>
          <c:extLst>
            <c:ext xmlns:c15="http://schemas.microsoft.com/office/drawing/2012/chart" uri="{CE6537A1-D6FC-4f65-9D91-7224C49458BB}"/>
          </c:extLst>
        </c:dLbl>
      </c:pivotFmt>
      <c:pivotFmt>
        <c:idx val="40"/>
        <c:dLbl>
          <c:idx val="0"/>
          <c:showLegendKey val="0"/>
          <c:showVal val="0"/>
          <c:showCatName val="0"/>
          <c:showSerName val="0"/>
          <c:showPercent val="0"/>
          <c:showBubbleSize val="0"/>
          <c:extLst>
            <c:ext xmlns:c15="http://schemas.microsoft.com/office/drawing/2012/chart" uri="{CE6537A1-D6FC-4f65-9D91-7224C49458BB}"/>
          </c:extLst>
        </c:dLbl>
      </c:pivotFmt>
      <c:pivotFmt>
        <c:idx val="41"/>
        <c:dLbl>
          <c:idx val="0"/>
          <c:showLegendKey val="0"/>
          <c:showVal val="0"/>
          <c:showCatName val="0"/>
          <c:showSerName val="0"/>
          <c:showPercent val="0"/>
          <c:showBubbleSize val="0"/>
          <c:extLst>
            <c:ext xmlns:c15="http://schemas.microsoft.com/office/drawing/2012/chart" uri="{CE6537A1-D6FC-4f65-9D91-7224C49458BB}"/>
          </c:extLst>
        </c:dLbl>
      </c:pivotFmt>
      <c:pivotFmt>
        <c:idx val="42"/>
        <c:dLbl>
          <c:idx val="0"/>
          <c:showLegendKey val="0"/>
          <c:showVal val="0"/>
          <c:showCatName val="0"/>
          <c:showSerName val="0"/>
          <c:showPercent val="0"/>
          <c:showBubbleSize val="0"/>
          <c:extLst>
            <c:ext xmlns:c15="http://schemas.microsoft.com/office/drawing/2012/chart" uri="{CE6537A1-D6FC-4f65-9D91-7224C49458BB}"/>
          </c:extLst>
        </c:dLbl>
      </c:pivotFmt>
      <c:pivotFmt>
        <c:idx val="43"/>
        <c:dLbl>
          <c:idx val="0"/>
          <c:showLegendKey val="0"/>
          <c:showVal val="0"/>
          <c:showCatName val="0"/>
          <c:showSerName val="0"/>
          <c:showPercent val="0"/>
          <c:showBubbleSize val="0"/>
          <c:extLst>
            <c:ext xmlns:c15="http://schemas.microsoft.com/office/drawing/2012/chart" uri="{CE6537A1-D6FC-4f65-9D91-7224C49458BB}"/>
          </c:extLst>
        </c:dLbl>
      </c:pivotFmt>
      <c:pivotFmt>
        <c:idx val="44"/>
        <c:dLbl>
          <c:idx val="0"/>
          <c:showLegendKey val="0"/>
          <c:showVal val="0"/>
          <c:showCatName val="0"/>
          <c:showSerName val="0"/>
          <c:showPercent val="0"/>
          <c:showBubbleSize val="0"/>
          <c:extLst>
            <c:ext xmlns:c15="http://schemas.microsoft.com/office/drawing/2012/chart" uri="{CE6537A1-D6FC-4f65-9D91-7224C49458BB}"/>
          </c:extLst>
        </c:dLbl>
      </c:pivotFmt>
      <c:pivotFmt>
        <c:idx val="45"/>
        <c:dLbl>
          <c:idx val="0"/>
          <c:showLegendKey val="0"/>
          <c:showVal val="0"/>
          <c:showCatName val="0"/>
          <c:showSerName val="0"/>
          <c:showPercent val="0"/>
          <c:showBubbleSize val="0"/>
          <c:extLst>
            <c:ext xmlns:c15="http://schemas.microsoft.com/office/drawing/2012/chart" uri="{CE6537A1-D6FC-4f65-9D91-7224C49458BB}"/>
          </c:extLst>
        </c:dLbl>
      </c:pivotFmt>
      <c:pivotFmt>
        <c:idx val="46"/>
        <c:dLbl>
          <c:idx val="0"/>
          <c:showLegendKey val="0"/>
          <c:showVal val="0"/>
          <c:showCatName val="0"/>
          <c:showSerName val="0"/>
          <c:showPercent val="0"/>
          <c:showBubbleSize val="0"/>
          <c:extLst>
            <c:ext xmlns:c15="http://schemas.microsoft.com/office/drawing/2012/chart" uri="{CE6537A1-D6FC-4f65-9D91-7224C49458BB}"/>
          </c:extLst>
        </c:dLbl>
      </c:pivotFmt>
      <c:pivotFmt>
        <c:idx val="47"/>
        <c:dLbl>
          <c:idx val="0"/>
          <c:showLegendKey val="0"/>
          <c:showVal val="0"/>
          <c:showCatName val="0"/>
          <c:showSerName val="0"/>
          <c:showPercent val="0"/>
          <c:showBubbleSize val="0"/>
          <c:extLst>
            <c:ext xmlns:c15="http://schemas.microsoft.com/office/drawing/2012/chart" uri="{CE6537A1-D6FC-4f65-9D91-7224C49458BB}"/>
          </c:extLst>
        </c:dLbl>
      </c:pivotFmt>
      <c:pivotFmt>
        <c:idx val="48"/>
        <c:dLbl>
          <c:idx val="0"/>
          <c:showLegendKey val="0"/>
          <c:showVal val="0"/>
          <c:showCatName val="0"/>
          <c:showSerName val="0"/>
          <c:showPercent val="0"/>
          <c:showBubbleSize val="0"/>
          <c:extLst>
            <c:ext xmlns:c15="http://schemas.microsoft.com/office/drawing/2012/chart" uri="{CE6537A1-D6FC-4f65-9D91-7224C49458BB}"/>
          </c:extLst>
        </c:dLbl>
      </c:pivotFmt>
      <c:pivotFmt>
        <c:idx val="49"/>
        <c:dLbl>
          <c:idx val="0"/>
          <c:showLegendKey val="0"/>
          <c:showVal val="0"/>
          <c:showCatName val="0"/>
          <c:showSerName val="0"/>
          <c:showPercent val="0"/>
          <c:showBubbleSize val="0"/>
          <c:extLst>
            <c:ext xmlns:c15="http://schemas.microsoft.com/office/drawing/2012/chart" uri="{CE6537A1-D6FC-4f65-9D91-7224C49458BB}"/>
          </c:extLst>
        </c:dLbl>
      </c:pivotFmt>
      <c:pivotFmt>
        <c:idx val="50"/>
        <c:dLbl>
          <c:idx val="0"/>
          <c:showLegendKey val="0"/>
          <c:showVal val="0"/>
          <c:showCatName val="0"/>
          <c:showSerName val="0"/>
          <c:showPercent val="0"/>
          <c:showBubbleSize val="0"/>
          <c:extLst>
            <c:ext xmlns:c15="http://schemas.microsoft.com/office/drawing/2012/chart" uri="{CE6537A1-D6FC-4f65-9D91-7224C49458BB}"/>
          </c:extLst>
        </c:dLbl>
      </c:pivotFmt>
      <c:pivotFmt>
        <c:idx val="51"/>
        <c:dLbl>
          <c:idx val="0"/>
          <c:showLegendKey val="0"/>
          <c:showVal val="0"/>
          <c:showCatName val="0"/>
          <c:showSerName val="0"/>
          <c:showPercent val="0"/>
          <c:showBubbleSize val="0"/>
          <c:extLst>
            <c:ext xmlns:c15="http://schemas.microsoft.com/office/drawing/2012/chart" uri="{CE6537A1-D6FC-4f65-9D91-7224C49458BB}"/>
          </c:extLst>
        </c:dLbl>
      </c:pivotFmt>
      <c:pivotFmt>
        <c:idx val="52"/>
        <c:dLbl>
          <c:idx val="0"/>
          <c:showLegendKey val="0"/>
          <c:showVal val="0"/>
          <c:showCatName val="0"/>
          <c:showSerName val="0"/>
          <c:showPercent val="0"/>
          <c:showBubbleSize val="0"/>
          <c:extLst>
            <c:ext xmlns:c15="http://schemas.microsoft.com/office/drawing/2012/chart" uri="{CE6537A1-D6FC-4f65-9D91-7224C49458BB}"/>
          </c:extLst>
        </c:dLbl>
      </c:pivotFmt>
      <c:pivotFmt>
        <c:idx val="53"/>
        <c:dLbl>
          <c:idx val="0"/>
          <c:showLegendKey val="0"/>
          <c:showVal val="0"/>
          <c:showCatName val="0"/>
          <c:showSerName val="0"/>
          <c:showPercent val="0"/>
          <c:showBubbleSize val="0"/>
          <c:extLst>
            <c:ext xmlns:c15="http://schemas.microsoft.com/office/drawing/2012/chart" uri="{CE6537A1-D6FC-4f65-9D91-7224C49458BB}"/>
          </c:extLst>
        </c:dLbl>
      </c:pivotFmt>
      <c:pivotFmt>
        <c:idx val="54"/>
        <c:dLbl>
          <c:idx val="0"/>
          <c:showLegendKey val="0"/>
          <c:showVal val="0"/>
          <c:showCatName val="0"/>
          <c:showSerName val="0"/>
          <c:showPercent val="0"/>
          <c:showBubbleSize val="0"/>
          <c:extLst>
            <c:ext xmlns:c15="http://schemas.microsoft.com/office/drawing/2012/chart" uri="{CE6537A1-D6FC-4f65-9D91-7224C49458BB}"/>
          </c:extLst>
        </c:dLbl>
      </c:pivotFmt>
      <c:pivotFmt>
        <c:idx val="55"/>
        <c:dLbl>
          <c:idx val="0"/>
          <c:showLegendKey val="0"/>
          <c:showVal val="0"/>
          <c:showCatName val="0"/>
          <c:showSerName val="0"/>
          <c:showPercent val="0"/>
          <c:showBubbleSize val="0"/>
          <c:extLst>
            <c:ext xmlns:c15="http://schemas.microsoft.com/office/drawing/2012/chart" uri="{CE6537A1-D6FC-4f65-9D91-7224C49458BB}"/>
          </c:extLst>
        </c:dLbl>
      </c:pivotFmt>
      <c:pivotFmt>
        <c:idx val="56"/>
        <c:dLbl>
          <c:idx val="0"/>
          <c:showLegendKey val="0"/>
          <c:showVal val="0"/>
          <c:showCatName val="0"/>
          <c:showSerName val="0"/>
          <c:showPercent val="0"/>
          <c:showBubbleSize val="0"/>
          <c:extLst>
            <c:ext xmlns:c15="http://schemas.microsoft.com/office/drawing/2012/chart" uri="{CE6537A1-D6FC-4f65-9D91-7224C49458BB}"/>
          </c:extLst>
        </c:dLbl>
      </c:pivotFmt>
      <c:pivotFmt>
        <c:idx val="57"/>
        <c:dLbl>
          <c:idx val="0"/>
          <c:showLegendKey val="0"/>
          <c:showVal val="0"/>
          <c:showCatName val="0"/>
          <c:showSerName val="0"/>
          <c:showPercent val="0"/>
          <c:showBubbleSize val="0"/>
          <c:extLst>
            <c:ext xmlns:c15="http://schemas.microsoft.com/office/drawing/2012/chart" uri="{CE6537A1-D6FC-4f65-9D91-7224C49458BB}"/>
          </c:extLst>
        </c:dLbl>
      </c:pivotFmt>
      <c:pivotFmt>
        <c:idx val="58"/>
        <c:dLbl>
          <c:idx val="0"/>
          <c:showLegendKey val="0"/>
          <c:showVal val="0"/>
          <c:showCatName val="0"/>
          <c:showSerName val="0"/>
          <c:showPercent val="0"/>
          <c:showBubbleSize val="0"/>
          <c:extLst>
            <c:ext xmlns:c15="http://schemas.microsoft.com/office/drawing/2012/chart" uri="{CE6537A1-D6FC-4f65-9D91-7224C49458BB}"/>
          </c:extLst>
        </c:dLbl>
      </c:pivotFmt>
      <c:pivotFmt>
        <c:idx val="59"/>
        <c:dLbl>
          <c:idx val="0"/>
          <c:showLegendKey val="0"/>
          <c:showVal val="0"/>
          <c:showCatName val="0"/>
          <c:showSerName val="0"/>
          <c:showPercent val="0"/>
          <c:showBubbleSize val="0"/>
          <c:extLst>
            <c:ext xmlns:c15="http://schemas.microsoft.com/office/drawing/2012/chart" uri="{CE6537A1-D6FC-4f65-9D91-7224C49458BB}"/>
          </c:extLst>
        </c:dLbl>
      </c:pivotFmt>
      <c:pivotFmt>
        <c:idx val="60"/>
        <c:dLbl>
          <c:idx val="0"/>
          <c:showLegendKey val="0"/>
          <c:showVal val="0"/>
          <c:showCatName val="0"/>
          <c:showSerName val="0"/>
          <c:showPercent val="0"/>
          <c:showBubbleSize val="0"/>
          <c:extLst>
            <c:ext xmlns:c15="http://schemas.microsoft.com/office/drawing/2012/chart" uri="{CE6537A1-D6FC-4f65-9D91-7224C49458BB}"/>
          </c:extLst>
        </c:dLbl>
      </c:pivotFmt>
      <c:pivotFmt>
        <c:idx val="61"/>
        <c:dLbl>
          <c:idx val="0"/>
          <c:showLegendKey val="0"/>
          <c:showVal val="0"/>
          <c:showCatName val="0"/>
          <c:showSerName val="0"/>
          <c:showPercent val="0"/>
          <c:showBubbleSize val="0"/>
          <c:extLst>
            <c:ext xmlns:c15="http://schemas.microsoft.com/office/drawing/2012/chart" uri="{CE6537A1-D6FC-4f65-9D91-7224C49458BB}"/>
          </c:extLst>
        </c:dLbl>
      </c:pivotFmt>
      <c:pivotFmt>
        <c:idx val="62"/>
        <c:dLbl>
          <c:idx val="0"/>
          <c:showLegendKey val="0"/>
          <c:showVal val="0"/>
          <c:showCatName val="0"/>
          <c:showSerName val="0"/>
          <c:showPercent val="0"/>
          <c:showBubbleSize val="0"/>
          <c:extLst>
            <c:ext xmlns:c15="http://schemas.microsoft.com/office/drawing/2012/chart" uri="{CE6537A1-D6FC-4f65-9D91-7224C49458BB}"/>
          </c:extLst>
        </c:dLbl>
      </c:pivotFmt>
      <c:pivotFmt>
        <c:idx val="63"/>
        <c:dLbl>
          <c:idx val="0"/>
          <c:showLegendKey val="0"/>
          <c:showVal val="0"/>
          <c:showCatName val="0"/>
          <c:showSerName val="0"/>
          <c:showPercent val="0"/>
          <c:showBubbleSize val="0"/>
          <c:extLst>
            <c:ext xmlns:c15="http://schemas.microsoft.com/office/drawing/2012/chart" uri="{CE6537A1-D6FC-4f65-9D91-7224C49458BB}"/>
          </c:extLst>
        </c:dLbl>
      </c:pivotFmt>
      <c:pivotFmt>
        <c:idx val="64"/>
        <c:dLbl>
          <c:idx val="0"/>
          <c:showLegendKey val="0"/>
          <c:showVal val="0"/>
          <c:showCatName val="0"/>
          <c:showSerName val="0"/>
          <c:showPercent val="0"/>
          <c:showBubbleSize val="0"/>
          <c:extLst>
            <c:ext xmlns:c15="http://schemas.microsoft.com/office/drawing/2012/chart" uri="{CE6537A1-D6FC-4f65-9D91-7224C49458BB}"/>
          </c:extLst>
        </c:dLbl>
      </c:pivotFmt>
      <c:pivotFmt>
        <c:idx val="65"/>
        <c:dLbl>
          <c:idx val="0"/>
          <c:showLegendKey val="0"/>
          <c:showVal val="0"/>
          <c:showCatName val="0"/>
          <c:showSerName val="0"/>
          <c:showPercent val="0"/>
          <c:showBubbleSize val="0"/>
          <c:extLst>
            <c:ext xmlns:c15="http://schemas.microsoft.com/office/drawing/2012/chart" uri="{CE6537A1-D6FC-4f65-9D91-7224C49458BB}"/>
          </c:extLst>
        </c:dLbl>
      </c:pivotFmt>
      <c:pivotFmt>
        <c:idx val="66"/>
        <c:dLbl>
          <c:idx val="0"/>
          <c:showLegendKey val="0"/>
          <c:showVal val="0"/>
          <c:showCatName val="0"/>
          <c:showSerName val="0"/>
          <c:showPercent val="0"/>
          <c:showBubbleSize val="0"/>
          <c:extLst>
            <c:ext xmlns:c15="http://schemas.microsoft.com/office/drawing/2012/chart" uri="{CE6537A1-D6FC-4f65-9D91-7224C49458BB}"/>
          </c:extLst>
        </c:dLbl>
      </c:pivotFmt>
      <c:pivotFmt>
        <c:idx val="67"/>
        <c:dLbl>
          <c:idx val="0"/>
          <c:showLegendKey val="0"/>
          <c:showVal val="0"/>
          <c:showCatName val="0"/>
          <c:showSerName val="0"/>
          <c:showPercent val="0"/>
          <c:showBubbleSize val="0"/>
          <c:extLst>
            <c:ext xmlns:c15="http://schemas.microsoft.com/office/drawing/2012/chart" uri="{CE6537A1-D6FC-4f65-9D91-7224C49458BB}"/>
          </c:extLst>
        </c:dLbl>
      </c:pivotFmt>
      <c:pivotFmt>
        <c:idx val="68"/>
        <c:dLbl>
          <c:idx val="0"/>
          <c:showLegendKey val="0"/>
          <c:showVal val="0"/>
          <c:showCatName val="0"/>
          <c:showSerName val="0"/>
          <c:showPercent val="0"/>
          <c:showBubbleSize val="0"/>
          <c:extLst>
            <c:ext xmlns:c15="http://schemas.microsoft.com/office/drawing/2012/chart" uri="{CE6537A1-D6FC-4f65-9D91-7224C49458BB}"/>
          </c:extLst>
        </c:dLbl>
      </c:pivotFmt>
      <c:pivotFmt>
        <c:idx val="69"/>
        <c:dLbl>
          <c:idx val="0"/>
          <c:showLegendKey val="0"/>
          <c:showVal val="0"/>
          <c:showCatName val="0"/>
          <c:showSerName val="0"/>
          <c:showPercent val="0"/>
          <c:showBubbleSize val="0"/>
          <c:extLst>
            <c:ext xmlns:c15="http://schemas.microsoft.com/office/drawing/2012/chart" uri="{CE6537A1-D6FC-4f65-9D91-7224C49458BB}"/>
          </c:extLst>
        </c:dLbl>
      </c:pivotFmt>
      <c:pivotFmt>
        <c:idx val="70"/>
        <c:dLbl>
          <c:idx val="0"/>
          <c:showLegendKey val="0"/>
          <c:showVal val="0"/>
          <c:showCatName val="0"/>
          <c:showSerName val="0"/>
          <c:showPercent val="0"/>
          <c:showBubbleSize val="0"/>
          <c:extLst>
            <c:ext xmlns:c15="http://schemas.microsoft.com/office/drawing/2012/chart" uri="{CE6537A1-D6FC-4f65-9D91-7224C49458BB}"/>
          </c:extLst>
        </c:dLbl>
      </c:pivotFmt>
      <c:pivotFmt>
        <c:idx val="71"/>
        <c:dLbl>
          <c:idx val="0"/>
          <c:showLegendKey val="0"/>
          <c:showVal val="0"/>
          <c:showCatName val="0"/>
          <c:showSerName val="0"/>
          <c:showPercent val="0"/>
          <c:showBubbleSize val="0"/>
          <c:extLst>
            <c:ext xmlns:c15="http://schemas.microsoft.com/office/drawing/2012/chart" uri="{CE6537A1-D6FC-4f65-9D91-7224C49458BB}"/>
          </c:extLst>
        </c:dLbl>
      </c:pivotFmt>
      <c:pivotFmt>
        <c:idx val="72"/>
        <c:dLbl>
          <c:idx val="0"/>
          <c:showLegendKey val="0"/>
          <c:showVal val="0"/>
          <c:showCatName val="0"/>
          <c:showSerName val="0"/>
          <c:showPercent val="0"/>
          <c:showBubbleSize val="0"/>
          <c:extLst>
            <c:ext xmlns:c15="http://schemas.microsoft.com/office/drawing/2012/chart" uri="{CE6537A1-D6FC-4f65-9D91-7224C49458BB}"/>
          </c:extLst>
        </c:dLbl>
      </c:pivotFmt>
      <c:pivotFmt>
        <c:idx val="73"/>
        <c:dLbl>
          <c:idx val="0"/>
          <c:showLegendKey val="0"/>
          <c:showVal val="0"/>
          <c:showCatName val="0"/>
          <c:showSerName val="0"/>
          <c:showPercent val="0"/>
          <c:showBubbleSize val="0"/>
          <c:extLst>
            <c:ext xmlns:c15="http://schemas.microsoft.com/office/drawing/2012/chart" uri="{CE6537A1-D6FC-4f65-9D91-7224C49458BB}"/>
          </c:extLst>
        </c:dLbl>
      </c:pivotFmt>
      <c:pivotFmt>
        <c:idx val="74"/>
        <c:dLbl>
          <c:idx val="0"/>
          <c:showLegendKey val="0"/>
          <c:showVal val="0"/>
          <c:showCatName val="0"/>
          <c:showSerName val="0"/>
          <c:showPercent val="0"/>
          <c:showBubbleSize val="0"/>
          <c:extLst>
            <c:ext xmlns:c15="http://schemas.microsoft.com/office/drawing/2012/chart" uri="{CE6537A1-D6FC-4f65-9D91-7224C49458BB}"/>
          </c:extLst>
        </c:dLbl>
      </c:pivotFmt>
      <c:pivotFmt>
        <c:idx val="75"/>
        <c:dLbl>
          <c:idx val="0"/>
          <c:showLegendKey val="0"/>
          <c:showVal val="0"/>
          <c:showCatName val="0"/>
          <c:showSerName val="0"/>
          <c:showPercent val="0"/>
          <c:showBubbleSize val="0"/>
          <c:extLst>
            <c:ext xmlns:c15="http://schemas.microsoft.com/office/drawing/2012/chart" uri="{CE6537A1-D6FC-4f65-9D91-7224C49458BB}"/>
          </c:extLst>
        </c:dLbl>
      </c:pivotFmt>
      <c:pivotFmt>
        <c:idx val="76"/>
        <c:dLbl>
          <c:idx val="0"/>
          <c:showLegendKey val="0"/>
          <c:showVal val="0"/>
          <c:showCatName val="0"/>
          <c:showSerName val="0"/>
          <c:showPercent val="0"/>
          <c:showBubbleSize val="0"/>
          <c:extLst>
            <c:ext xmlns:c15="http://schemas.microsoft.com/office/drawing/2012/chart" uri="{CE6537A1-D6FC-4f65-9D91-7224C49458BB}"/>
          </c:extLst>
        </c:dLbl>
      </c:pivotFmt>
      <c:pivotFmt>
        <c:idx val="77"/>
        <c:dLbl>
          <c:idx val="0"/>
          <c:showLegendKey val="0"/>
          <c:showVal val="0"/>
          <c:showCatName val="0"/>
          <c:showSerName val="0"/>
          <c:showPercent val="0"/>
          <c:showBubbleSize val="0"/>
          <c:extLst>
            <c:ext xmlns:c15="http://schemas.microsoft.com/office/drawing/2012/chart" uri="{CE6537A1-D6FC-4f65-9D91-7224C49458BB}"/>
          </c:extLst>
        </c:dLbl>
      </c:pivotFmt>
      <c:pivotFmt>
        <c:idx val="78"/>
        <c:dLbl>
          <c:idx val="0"/>
          <c:showLegendKey val="0"/>
          <c:showVal val="0"/>
          <c:showCatName val="0"/>
          <c:showSerName val="0"/>
          <c:showPercent val="0"/>
          <c:showBubbleSize val="0"/>
          <c:extLst>
            <c:ext xmlns:c15="http://schemas.microsoft.com/office/drawing/2012/chart" uri="{CE6537A1-D6FC-4f65-9D91-7224C49458BB}"/>
          </c:extLst>
        </c:dLbl>
      </c:pivotFmt>
      <c:pivotFmt>
        <c:idx val="79"/>
        <c:dLbl>
          <c:idx val="0"/>
          <c:showLegendKey val="0"/>
          <c:showVal val="0"/>
          <c:showCatName val="0"/>
          <c:showSerName val="0"/>
          <c:showPercent val="0"/>
          <c:showBubbleSize val="0"/>
          <c:extLst>
            <c:ext xmlns:c15="http://schemas.microsoft.com/office/drawing/2012/chart" uri="{CE6537A1-D6FC-4f65-9D91-7224C49458BB}"/>
          </c:extLst>
        </c:dLbl>
      </c:pivotFmt>
      <c:pivotFmt>
        <c:idx val="80"/>
        <c:dLbl>
          <c:idx val="0"/>
          <c:showLegendKey val="0"/>
          <c:showVal val="0"/>
          <c:showCatName val="0"/>
          <c:showSerName val="0"/>
          <c:showPercent val="0"/>
          <c:showBubbleSize val="0"/>
          <c:extLst>
            <c:ext xmlns:c15="http://schemas.microsoft.com/office/drawing/2012/chart" uri="{CE6537A1-D6FC-4f65-9D91-7224C49458BB}"/>
          </c:extLst>
        </c:dLbl>
      </c:pivotFmt>
      <c:pivotFmt>
        <c:idx val="81"/>
        <c:dLbl>
          <c:idx val="0"/>
          <c:showLegendKey val="0"/>
          <c:showVal val="0"/>
          <c:showCatName val="0"/>
          <c:showSerName val="0"/>
          <c:showPercent val="0"/>
          <c:showBubbleSize val="0"/>
          <c:extLst>
            <c:ext xmlns:c15="http://schemas.microsoft.com/office/drawing/2012/chart" uri="{CE6537A1-D6FC-4f65-9D91-7224C49458BB}"/>
          </c:extLst>
        </c:dLbl>
      </c:pivotFmt>
      <c:pivotFmt>
        <c:idx val="82"/>
        <c:dLbl>
          <c:idx val="0"/>
          <c:showLegendKey val="0"/>
          <c:showVal val="0"/>
          <c:showCatName val="0"/>
          <c:showSerName val="0"/>
          <c:showPercent val="0"/>
          <c:showBubbleSize val="0"/>
          <c:extLst>
            <c:ext xmlns:c15="http://schemas.microsoft.com/office/drawing/2012/chart" uri="{CE6537A1-D6FC-4f65-9D91-7224C49458BB}"/>
          </c:extLst>
        </c:dLbl>
      </c:pivotFmt>
      <c:pivotFmt>
        <c:idx val="83"/>
        <c:dLbl>
          <c:idx val="0"/>
          <c:showLegendKey val="0"/>
          <c:showVal val="0"/>
          <c:showCatName val="0"/>
          <c:showSerName val="0"/>
          <c:showPercent val="0"/>
          <c:showBubbleSize val="0"/>
          <c:extLst>
            <c:ext xmlns:c15="http://schemas.microsoft.com/office/drawing/2012/chart" uri="{CE6537A1-D6FC-4f65-9D91-7224C49458BB}"/>
          </c:extLst>
        </c:dLbl>
      </c:pivotFmt>
      <c:pivotFmt>
        <c:idx val="84"/>
        <c:dLbl>
          <c:idx val="0"/>
          <c:showLegendKey val="0"/>
          <c:showVal val="0"/>
          <c:showCatName val="0"/>
          <c:showSerName val="0"/>
          <c:showPercent val="0"/>
          <c:showBubbleSize val="0"/>
          <c:extLst>
            <c:ext xmlns:c15="http://schemas.microsoft.com/office/drawing/2012/chart" uri="{CE6537A1-D6FC-4f65-9D91-7224C49458BB}"/>
          </c:extLst>
        </c:dLbl>
      </c:pivotFmt>
      <c:pivotFmt>
        <c:idx val="85"/>
        <c:dLbl>
          <c:idx val="0"/>
          <c:showLegendKey val="0"/>
          <c:showVal val="0"/>
          <c:showCatName val="0"/>
          <c:showSerName val="0"/>
          <c:showPercent val="0"/>
          <c:showBubbleSize val="0"/>
          <c:extLst>
            <c:ext xmlns:c15="http://schemas.microsoft.com/office/drawing/2012/chart" uri="{CE6537A1-D6FC-4f65-9D91-7224C49458BB}"/>
          </c:extLst>
        </c:dLbl>
      </c:pivotFmt>
      <c:pivotFmt>
        <c:idx val="86"/>
        <c:dLbl>
          <c:idx val="0"/>
          <c:showLegendKey val="0"/>
          <c:showVal val="0"/>
          <c:showCatName val="0"/>
          <c:showSerName val="0"/>
          <c:showPercent val="0"/>
          <c:showBubbleSize val="0"/>
          <c:extLst>
            <c:ext xmlns:c15="http://schemas.microsoft.com/office/drawing/2012/chart" uri="{CE6537A1-D6FC-4f65-9D91-7224C49458BB}"/>
          </c:extLst>
        </c:dLbl>
      </c:pivotFmt>
      <c:pivotFmt>
        <c:idx val="87"/>
        <c:dLbl>
          <c:idx val="0"/>
          <c:showLegendKey val="0"/>
          <c:showVal val="0"/>
          <c:showCatName val="0"/>
          <c:showSerName val="0"/>
          <c:showPercent val="0"/>
          <c:showBubbleSize val="0"/>
          <c:extLst>
            <c:ext xmlns:c15="http://schemas.microsoft.com/office/drawing/2012/chart" uri="{CE6537A1-D6FC-4f65-9D91-7224C49458BB}"/>
          </c:extLst>
        </c:dLbl>
      </c:pivotFmt>
      <c:pivotFmt>
        <c:idx val="88"/>
        <c:dLbl>
          <c:idx val="0"/>
          <c:showLegendKey val="0"/>
          <c:showVal val="0"/>
          <c:showCatName val="0"/>
          <c:showSerName val="0"/>
          <c:showPercent val="0"/>
          <c:showBubbleSize val="0"/>
          <c:extLst>
            <c:ext xmlns:c15="http://schemas.microsoft.com/office/drawing/2012/chart" uri="{CE6537A1-D6FC-4f65-9D91-7224C49458BB}"/>
          </c:extLst>
        </c:dLbl>
      </c:pivotFmt>
      <c:pivotFmt>
        <c:idx val="89"/>
        <c:dLbl>
          <c:idx val="0"/>
          <c:showLegendKey val="0"/>
          <c:showVal val="0"/>
          <c:showCatName val="0"/>
          <c:showSerName val="0"/>
          <c:showPercent val="0"/>
          <c:showBubbleSize val="0"/>
          <c:extLst>
            <c:ext xmlns:c15="http://schemas.microsoft.com/office/drawing/2012/chart" uri="{CE6537A1-D6FC-4f65-9D91-7224C49458BB}"/>
          </c:extLst>
        </c:dLbl>
      </c:pivotFmt>
      <c:pivotFmt>
        <c:idx val="90"/>
        <c:dLbl>
          <c:idx val="0"/>
          <c:showLegendKey val="0"/>
          <c:showVal val="0"/>
          <c:showCatName val="0"/>
          <c:showSerName val="0"/>
          <c:showPercent val="0"/>
          <c:showBubbleSize val="0"/>
          <c:extLst>
            <c:ext xmlns:c15="http://schemas.microsoft.com/office/drawing/2012/chart" uri="{CE6537A1-D6FC-4f65-9D91-7224C49458BB}"/>
          </c:extLst>
        </c:dLbl>
      </c:pivotFmt>
      <c:pivotFmt>
        <c:idx val="91"/>
        <c:dLbl>
          <c:idx val="0"/>
          <c:showLegendKey val="0"/>
          <c:showVal val="0"/>
          <c:showCatName val="0"/>
          <c:showSerName val="0"/>
          <c:showPercent val="0"/>
          <c:showBubbleSize val="0"/>
          <c:extLst>
            <c:ext xmlns:c15="http://schemas.microsoft.com/office/drawing/2012/chart" uri="{CE6537A1-D6FC-4f65-9D91-7224C49458BB}"/>
          </c:extLst>
        </c:dLbl>
      </c:pivotFmt>
      <c:pivotFmt>
        <c:idx val="92"/>
        <c:dLbl>
          <c:idx val="0"/>
          <c:showLegendKey val="0"/>
          <c:showVal val="0"/>
          <c:showCatName val="0"/>
          <c:showSerName val="0"/>
          <c:showPercent val="0"/>
          <c:showBubbleSize val="0"/>
          <c:extLst>
            <c:ext xmlns:c15="http://schemas.microsoft.com/office/drawing/2012/chart" uri="{CE6537A1-D6FC-4f65-9D91-7224C49458BB}"/>
          </c:extLst>
        </c:dLbl>
      </c:pivotFmt>
      <c:pivotFmt>
        <c:idx val="93"/>
        <c:dLbl>
          <c:idx val="0"/>
          <c:showLegendKey val="0"/>
          <c:showVal val="0"/>
          <c:showCatName val="0"/>
          <c:showSerName val="0"/>
          <c:showPercent val="0"/>
          <c:showBubbleSize val="0"/>
          <c:extLst>
            <c:ext xmlns:c15="http://schemas.microsoft.com/office/drawing/2012/chart" uri="{CE6537A1-D6FC-4f65-9D91-7224C49458BB}"/>
          </c:extLst>
        </c:dLbl>
      </c:pivotFmt>
      <c:pivotFmt>
        <c:idx val="94"/>
        <c:dLbl>
          <c:idx val="0"/>
          <c:showLegendKey val="0"/>
          <c:showVal val="0"/>
          <c:showCatName val="0"/>
          <c:showSerName val="0"/>
          <c:showPercent val="0"/>
          <c:showBubbleSize val="0"/>
          <c:extLst>
            <c:ext xmlns:c15="http://schemas.microsoft.com/office/drawing/2012/chart" uri="{CE6537A1-D6FC-4f65-9D91-7224C49458BB}"/>
          </c:extLst>
        </c:dLbl>
      </c:pivotFmt>
      <c:pivotFmt>
        <c:idx val="95"/>
        <c:dLbl>
          <c:idx val="0"/>
          <c:showLegendKey val="0"/>
          <c:showVal val="0"/>
          <c:showCatName val="0"/>
          <c:showSerName val="0"/>
          <c:showPercent val="0"/>
          <c:showBubbleSize val="0"/>
          <c:extLst>
            <c:ext xmlns:c15="http://schemas.microsoft.com/office/drawing/2012/chart" uri="{CE6537A1-D6FC-4f65-9D91-7224C49458BB}"/>
          </c:extLst>
        </c:dLbl>
      </c:pivotFmt>
      <c:pivotFmt>
        <c:idx val="96"/>
        <c:dLbl>
          <c:idx val="0"/>
          <c:showLegendKey val="0"/>
          <c:showVal val="0"/>
          <c:showCatName val="0"/>
          <c:showSerName val="0"/>
          <c:showPercent val="0"/>
          <c:showBubbleSize val="0"/>
          <c:extLst>
            <c:ext xmlns:c15="http://schemas.microsoft.com/office/drawing/2012/chart" uri="{CE6537A1-D6FC-4f65-9D91-7224C49458BB}"/>
          </c:extLst>
        </c:dLbl>
      </c:pivotFmt>
      <c:pivotFmt>
        <c:idx val="97"/>
        <c:dLbl>
          <c:idx val="0"/>
          <c:showLegendKey val="0"/>
          <c:showVal val="0"/>
          <c:showCatName val="0"/>
          <c:showSerName val="0"/>
          <c:showPercent val="0"/>
          <c:showBubbleSize val="0"/>
          <c:extLst>
            <c:ext xmlns:c15="http://schemas.microsoft.com/office/drawing/2012/chart" uri="{CE6537A1-D6FC-4f65-9D91-7224C49458BB}"/>
          </c:extLst>
        </c:dLbl>
      </c:pivotFmt>
      <c:pivotFmt>
        <c:idx val="98"/>
        <c:dLbl>
          <c:idx val="0"/>
          <c:showLegendKey val="0"/>
          <c:showVal val="0"/>
          <c:showCatName val="0"/>
          <c:showSerName val="0"/>
          <c:showPercent val="0"/>
          <c:showBubbleSize val="0"/>
          <c:extLst>
            <c:ext xmlns:c15="http://schemas.microsoft.com/office/drawing/2012/chart" uri="{CE6537A1-D6FC-4f65-9D91-7224C49458BB}"/>
          </c:extLst>
        </c:dLbl>
      </c:pivotFmt>
      <c:pivotFmt>
        <c:idx val="99"/>
        <c:dLbl>
          <c:idx val="0"/>
          <c:showLegendKey val="0"/>
          <c:showVal val="0"/>
          <c:showCatName val="0"/>
          <c:showSerName val="0"/>
          <c:showPercent val="0"/>
          <c:showBubbleSize val="0"/>
          <c:extLst>
            <c:ext xmlns:c15="http://schemas.microsoft.com/office/drawing/2012/chart" uri="{CE6537A1-D6FC-4f65-9D91-7224C49458BB}"/>
          </c:extLst>
        </c:dLbl>
      </c:pivotFmt>
      <c:pivotFmt>
        <c:idx val="100"/>
        <c:dLbl>
          <c:idx val="0"/>
          <c:showLegendKey val="0"/>
          <c:showVal val="0"/>
          <c:showCatName val="0"/>
          <c:showSerName val="0"/>
          <c:showPercent val="0"/>
          <c:showBubbleSize val="0"/>
          <c:extLst>
            <c:ext xmlns:c15="http://schemas.microsoft.com/office/drawing/2012/chart" uri="{CE6537A1-D6FC-4f65-9D91-7224C49458BB}"/>
          </c:extLst>
        </c:dLbl>
      </c:pivotFmt>
      <c:pivotFmt>
        <c:idx val="101"/>
        <c:dLbl>
          <c:idx val="0"/>
          <c:showLegendKey val="0"/>
          <c:showVal val="0"/>
          <c:showCatName val="0"/>
          <c:showSerName val="0"/>
          <c:showPercent val="0"/>
          <c:showBubbleSize val="0"/>
          <c:extLst>
            <c:ext xmlns:c15="http://schemas.microsoft.com/office/drawing/2012/chart" uri="{CE6537A1-D6FC-4f65-9D91-7224C49458BB}"/>
          </c:extLst>
        </c:dLbl>
      </c:pivotFmt>
      <c:pivotFmt>
        <c:idx val="102"/>
        <c:dLbl>
          <c:idx val="0"/>
          <c:showLegendKey val="0"/>
          <c:showVal val="0"/>
          <c:showCatName val="0"/>
          <c:showSerName val="0"/>
          <c:showPercent val="0"/>
          <c:showBubbleSize val="0"/>
          <c:extLst>
            <c:ext xmlns:c15="http://schemas.microsoft.com/office/drawing/2012/chart" uri="{CE6537A1-D6FC-4f65-9D91-7224C49458BB}"/>
          </c:extLst>
        </c:dLbl>
      </c:pivotFmt>
      <c:pivotFmt>
        <c:idx val="103"/>
        <c:dLbl>
          <c:idx val="0"/>
          <c:showLegendKey val="0"/>
          <c:showVal val="0"/>
          <c:showCatName val="0"/>
          <c:showSerName val="0"/>
          <c:showPercent val="0"/>
          <c:showBubbleSize val="0"/>
          <c:extLst>
            <c:ext xmlns:c15="http://schemas.microsoft.com/office/drawing/2012/chart" uri="{CE6537A1-D6FC-4f65-9D91-7224C49458BB}"/>
          </c:extLst>
        </c:dLbl>
      </c:pivotFmt>
      <c:pivotFmt>
        <c:idx val="104"/>
        <c:dLbl>
          <c:idx val="0"/>
          <c:showLegendKey val="0"/>
          <c:showVal val="0"/>
          <c:showCatName val="0"/>
          <c:showSerName val="0"/>
          <c:showPercent val="0"/>
          <c:showBubbleSize val="0"/>
          <c:extLst>
            <c:ext xmlns:c15="http://schemas.microsoft.com/office/drawing/2012/chart" uri="{CE6537A1-D6FC-4f65-9D91-7224C49458BB}"/>
          </c:extLst>
        </c:dLbl>
      </c:pivotFmt>
      <c:pivotFmt>
        <c:idx val="105"/>
        <c:dLbl>
          <c:idx val="0"/>
          <c:showLegendKey val="0"/>
          <c:showVal val="0"/>
          <c:showCatName val="0"/>
          <c:showSerName val="0"/>
          <c:showPercent val="0"/>
          <c:showBubbleSize val="0"/>
          <c:extLst>
            <c:ext xmlns:c15="http://schemas.microsoft.com/office/drawing/2012/chart" uri="{CE6537A1-D6FC-4f65-9D91-7224C49458BB}"/>
          </c:extLst>
        </c:dLbl>
      </c:pivotFmt>
      <c:pivotFmt>
        <c:idx val="106"/>
        <c:dLbl>
          <c:idx val="0"/>
          <c:showLegendKey val="0"/>
          <c:showVal val="0"/>
          <c:showCatName val="0"/>
          <c:showSerName val="0"/>
          <c:showPercent val="0"/>
          <c:showBubbleSize val="0"/>
          <c:extLst>
            <c:ext xmlns:c15="http://schemas.microsoft.com/office/drawing/2012/chart" uri="{CE6537A1-D6FC-4f65-9D91-7224C49458BB}"/>
          </c:extLst>
        </c:dLbl>
      </c:pivotFmt>
      <c:pivotFmt>
        <c:idx val="107"/>
        <c:dLbl>
          <c:idx val="0"/>
          <c:showLegendKey val="0"/>
          <c:showVal val="0"/>
          <c:showCatName val="0"/>
          <c:showSerName val="0"/>
          <c:showPercent val="0"/>
          <c:showBubbleSize val="0"/>
          <c:extLst>
            <c:ext xmlns:c15="http://schemas.microsoft.com/office/drawing/2012/chart" uri="{CE6537A1-D6FC-4f65-9D91-7224C49458BB}"/>
          </c:extLst>
        </c:dLbl>
      </c:pivotFmt>
      <c:pivotFmt>
        <c:idx val="108"/>
        <c:dLbl>
          <c:idx val="0"/>
          <c:showLegendKey val="0"/>
          <c:showVal val="0"/>
          <c:showCatName val="0"/>
          <c:showSerName val="0"/>
          <c:showPercent val="0"/>
          <c:showBubbleSize val="0"/>
          <c:extLst>
            <c:ext xmlns:c15="http://schemas.microsoft.com/office/drawing/2012/chart" uri="{CE6537A1-D6FC-4f65-9D91-7224C49458BB}"/>
          </c:extLst>
        </c:dLbl>
      </c:pivotFmt>
      <c:pivotFmt>
        <c:idx val="109"/>
        <c:dLbl>
          <c:idx val="0"/>
          <c:showLegendKey val="0"/>
          <c:showVal val="0"/>
          <c:showCatName val="0"/>
          <c:showSerName val="0"/>
          <c:showPercent val="0"/>
          <c:showBubbleSize val="0"/>
          <c:extLst>
            <c:ext xmlns:c15="http://schemas.microsoft.com/office/drawing/2012/chart" uri="{CE6537A1-D6FC-4f65-9D91-7224C49458BB}"/>
          </c:extLst>
        </c:dLbl>
      </c:pivotFmt>
      <c:pivotFmt>
        <c:idx val="110"/>
        <c:dLbl>
          <c:idx val="0"/>
          <c:showLegendKey val="0"/>
          <c:showVal val="0"/>
          <c:showCatName val="0"/>
          <c:showSerName val="0"/>
          <c:showPercent val="0"/>
          <c:showBubbleSize val="0"/>
          <c:extLst>
            <c:ext xmlns:c15="http://schemas.microsoft.com/office/drawing/2012/chart" uri="{CE6537A1-D6FC-4f65-9D91-7224C49458BB}"/>
          </c:extLst>
        </c:dLbl>
      </c:pivotFmt>
      <c:pivotFmt>
        <c:idx val="111"/>
        <c:dLbl>
          <c:idx val="0"/>
          <c:showLegendKey val="0"/>
          <c:showVal val="0"/>
          <c:showCatName val="0"/>
          <c:showSerName val="0"/>
          <c:showPercent val="0"/>
          <c:showBubbleSize val="0"/>
          <c:extLst>
            <c:ext xmlns:c15="http://schemas.microsoft.com/office/drawing/2012/chart" uri="{CE6537A1-D6FC-4f65-9D91-7224C49458BB}"/>
          </c:extLst>
        </c:dLbl>
      </c:pivotFmt>
      <c:pivotFmt>
        <c:idx val="112"/>
        <c:dLbl>
          <c:idx val="0"/>
          <c:showLegendKey val="0"/>
          <c:showVal val="0"/>
          <c:showCatName val="0"/>
          <c:showSerName val="0"/>
          <c:showPercent val="0"/>
          <c:showBubbleSize val="0"/>
          <c:extLst>
            <c:ext xmlns:c15="http://schemas.microsoft.com/office/drawing/2012/chart" uri="{CE6537A1-D6FC-4f65-9D91-7224C49458BB}"/>
          </c:extLst>
        </c:dLbl>
      </c:pivotFmt>
      <c:pivotFmt>
        <c:idx val="113"/>
        <c:dLbl>
          <c:idx val="0"/>
          <c:showLegendKey val="0"/>
          <c:showVal val="0"/>
          <c:showCatName val="0"/>
          <c:showSerName val="0"/>
          <c:showPercent val="0"/>
          <c:showBubbleSize val="0"/>
          <c:extLst>
            <c:ext xmlns:c15="http://schemas.microsoft.com/office/drawing/2012/chart" uri="{CE6537A1-D6FC-4f65-9D91-7224C49458BB}"/>
          </c:extLst>
        </c:dLbl>
      </c:pivotFmt>
      <c:pivotFmt>
        <c:idx val="114"/>
        <c:dLbl>
          <c:idx val="0"/>
          <c:showLegendKey val="0"/>
          <c:showVal val="0"/>
          <c:showCatName val="0"/>
          <c:showSerName val="0"/>
          <c:showPercent val="0"/>
          <c:showBubbleSize val="0"/>
          <c:extLst>
            <c:ext xmlns:c15="http://schemas.microsoft.com/office/drawing/2012/chart" uri="{CE6537A1-D6FC-4f65-9D91-7224C49458BB}"/>
          </c:extLst>
        </c:dLbl>
      </c:pivotFmt>
      <c:pivotFmt>
        <c:idx val="115"/>
        <c:dLbl>
          <c:idx val="0"/>
          <c:showLegendKey val="0"/>
          <c:showVal val="0"/>
          <c:showCatName val="0"/>
          <c:showSerName val="0"/>
          <c:showPercent val="0"/>
          <c:showBubbleSize val="0"/>
          <c:extLst>
            <c:ext xmlns:c15="http://schemas.microsoft.com/office/drawing/2012/chart" uri="{CE6537A1-D6FC-4f65-9D91-7224C49458BB}"/>
          </c:extLst>
        </c:dLbl>
      </c:pivotFmt>
      <c:pivotFmt>
        <c:idx val="116"/>
        <c:dLbl>
          <c:idx val="0"/>
          <c:showLegendKey val="0"/>
          <c:showVal val="0"/>
          <c:showCatName val="0"/>
          <c:showSerName val="0"/>
          <c:showPercent val="0"/>
          <c:showBubbleSize val="0"/>
          <c:extLst>
            <c:ext xmlns:c15="http://schemas.microsoft.com/office/drawing/2012/chart" uri="{CE6537A1-D6FC-4f65-9D91-7224C49458BB}"/>
          </c:extLst>
        </c:dLbl>
      </c:pivotFmt>
      <c:pivotFmt>
        <c:idx val="117"/>
        <c:dLbl>
          <c:idx val="0"/>
          <c:showLegendKey val="0"/>
          <c:showVal val="0"/>
          <c:showCatName val="0"/>
          <c:showSerName val="0"/>
          <c:showPercent val="0"/>
          <c:showBubbleSize val="0"/>
          <c:extLst>
            <c:ext xmlns:c15="http://schemas.microsoft.com/office/drawing/2012/chart" uri="{CE6537A1-D6FC-4f65-9D91-7224C49458BB}"/>
          </c:extLst>
        </c:dLbl>
      </c:pivotFmt>
      <c:pivotFmt>
        <c:idx val="118"/>
        <c:dLbl>
          <c:idx val="0"/>
          <c:showLegendKey val="0"/>
          <c:showVal val="0"/>
          <c:showCatName val="0"/>
          <c:showSerName val="0"/>
          <c:showPercent val="0"/>
          <c:showBubbleSize val="0"/>
          <c:extLst>
            <c:ext xmlns:c15="http://schemas.microsoft.com/office/drawing/2012/chart" uri="{CE6537A1-D6FC-4f65-9D91-7224C49458BB}"/>
          </c:extLst>
        </c:dLbl>
      </c:pivotFmt>
      <c:pivotFmt>
        <c:idx val="11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1"/>
          </a:solidFill>
          <a:ln w="34925" cap="rnd">
            <a:solidFill>
              <a:schemeClr val="accent1"/>
            </a:solidFill>
            <a:round/>
          </a:ln>
          <a:effectLst>
            <a:outerShdw blurRad="40000" dist="23000" dir="5400000" rotWithShape="0">
              <a:srgbClr val="000000">
                <a:alpha val="35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4"/>
        <c:spPr>
          <a:solidFill>
            <a:schemeClr val="accent1"/>
          </a:solidFill>
          <a:ln w="34925" cap="rnd">
            <a:solidFill>
              <a:schemeClr val="accent1"/>
            </a:solidFill>
            <a:round/>
          </a:ln>
          <a:effectLst>
            <a:outerShdw blurRad="40000" dist="23000" dir="5400000" rotWithShape="0">
              <a:srgbClr val="000000">
                <a:alpha val="35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1128723316543146E-2"/>
          <c:y val="1.2061225826039759E-2"/>
          <c:w val="0.79882848055855993"/>
          <c:h val="0.8724265647315359"/>
        </c:manualLayout>
      </c:layout>
      <c:lineChart>
        <c:grouping val="standard"/>
        <c:varyColors val="0"/>
        <c:ser>
          <c:idx val="0"/>
          <c:order val="0"/>
          <c:tx>
            <c:strRef>
              <c:f>Sheet4!$B$3</c:f>
              <c:strCache>
                <c:ptCount val="1"/>
                <c:pt idx="0">
                  <c:v>Average of Avg shopping Mall Price</c:v>
                </c:pt>
              </c:strCache>
            </c:strRef>
          </c:tx>
          <c:spPr>
            <a:ln w="28575" cap="rnd">
              <a:solidFill>
                <a:schemeClr val="accent1"/>
              </a:solidFill>
              <a:round/>
            </a:ln>
            <a:effectLst/>
          </c:spPr>
          <c:marker>
            <c:symbol val="none"/>
          </c:marker>
          <c:cat>
            <c:strRef>
              <c:f>Sheet4!$A$4:$A$58</c:f>
              <c:strCache>
                <c:ptCount val="54"/>
                <c:pt idx="0">
                  <c:v>Amaranth Leaves</c:v>
                </c:pt>
                <c:pt idx="1">
                  <c:v>Amla</c:v>
                </c:pt>
                <c:pt idx="2">
                  <c:v>Ash gourd</c:v>
                </c:pt>
                <c:pt idx="3">
                  <c:v>Baby Corn</c:v>
                </c:pt>
                <c:pt idx="4">
                  <c:v>Banana Flower</c:v>
                </c:pt>
                <c:pt idx="5">
                  <c:v>Beetroot</c:v>
                </c:pt>
                <c:pt idx="6">
                  <c:v>Bitter Gourd</c:v>
                </c:pt>
                <c:pt idx="7">
                  <c:v>Bottle Gourd</c:v>
                </c:pt>
                <c:pt idx="8">
                  <c:v>Brinjal</c:v>
                </c:pt>
                <c:pt idx="9">
                  <c:v>Brinjal (Big)</c:v>
                </c:pt>
                <c:pt idx="10">
                  <c:v>Broad Beans</c:v>
                </c:pt>
                <c:pt idx="11">
                  <c:v>Butter Beans</c:v>
                </c:pt>
                <c:pt idx="12">
                  <c:v>Cabbage</c:v>
                </c:pt>
                <c:pt idx="13">
                  <c:v>Capsicum</c:v>
                </c:pt>
                <c:pt idx="14">
                  <c:v>Carrot</c:v>
                </c:pt>
                <c:pt idx="15">
                  <c:v>Cauliflower</c:v>
                </c:pt>
                <c:pt idx="16">
                  <c:v>Cluster beans</c:v>
                </c:pt>
                <c:pt idx="17">
                  <c:v>Coconut</c:v>
                </c:pt>
                <c:pt idx="18">
                  <c:v>Colocasia</c:v>
                </c:pt>
                <c:pt idx="19">
                  <c:v>Colocasia Leaves</c:v>
                </c:pt>
                <c:pt idx="20">
                  <c:v>Coriander Leaves</c:v>
                </c:pt>
                <c:pt idx="21">
                  <c:v>Corn</c:v>
                </c:pt>
                <c:pt idx="22">
                  <c:v>Cucumber</c:v>
                </c:pt>
                <c:pt idx="23">
                  <c:v>Curry Leaves</c:v>
                </c:pt>
                <c:pt idx="24">
                  <c:v>Dill Leaves</c:v>
                </c:pt>
                <c:pt idx="25">
                  <c:v>Drumsticks</c:v>
                </c:pt>
                <c:pt idx="26">
                  <c:v>Elephant Yam</c:v>
                </c:pt>
                <c:pt idx="27">
                  <c:v>Fenugreek Leaves</c:v>
                </c:pt>
                <c:pt idx="28">
                  <c:v>French Beans</c:v>
                </c:pt>
                <c:pt idx="29">
                  <c:v>Garlic</c:v>
                </c:pt>
                <c:pt idx="30">
                  <c:v>Ginger</c:v>
                </c:pt>
                <c:pt idx="31">
                  <c:v>Green Chilli</c:v>
                </c:pt>
                <c:pt idx="32">
                  <c:v>Green Peas</c:v>
                </c:pt>
                <c:pt idx="33">
                  <c:v>Ivy Gourd</c:v>
                </c:pt>
                <c:pt idx="34">
                  <c:v>Ladies Finger</c:v>
                </c:pt>
                <c:pt idx="35">
                  <c:v>Lemon (Lime)</c:v>
                </c:pt>
                <c:pt idx="36">
                  <c:v>Mango Raw</c:v>
                </c:pt>
                <c:pt idx="37">
                  <c:v>Mint Leaves</c:v>
                </c:pt>
                <c:pt idx="38">
                  <c:v>Mushroom</c:v>
                </c:pt>
                <c:pt idx="39">
                  <c:v>Mustard Leaves</c:v>
                </c:pt>
                <c:pt idx="40">
                  <c:v>Onion Big</c:v>
                </c:pt>
                <c:pt idx="41">
                  <c:v>Onion Green</c:v>
                </c:pt>
                <c:pt idx="42">
                  <c:v>Onion Small</c:v>
                </c:pt>
                <c:pt idx="43">
                  <c:v>Potato</c:v>
                </c:pt>
                <c:pt idx="44">
                  <c:v>Pumpkin</c:v>
                </c:pt>
                <c:pt idx="45">
                  <c:v>Radish</c:v>
                </c:pt>
                <c:pt idx="46">
                  <c:v>Raw Banana (Plantain)</c:v>
                </c:pt>
                <c:pt idx="47">
                  <c:v>Ridge Gourd</c:v>
                </c:pt>
                <c:pt idx="48">
                  <c:v>Shallot (Pearl Onion)</c:v>
                </c:pt>
                <c:pt idx="49">
                  <c:v>Snake Gourd</c:v>
                </c:pt>
                <c:pt idx="50">
                  <c:v>Sorrel Leaves</c:v>
                </c:pt>
                <c:pt idx="51">
                  <c:v>Spinach</c:v>
                </c:pt>
                <c:pt idx="52">
                  <c:v>Sweet Potato</c:v>
                </c:pt>
                <c:pt idx="53">
                  <c:v>Tomato</c:v>
                </c:pt>
              </c:strCache>
            </c:strRef>
          </c:cat>
          <c:val>
            <c:numRef>
              <c:f>Sheet4!$B$4:$B$58</c:f>
              <c:numCache>
                <c:formatCode>General</c:formatCode>
                <c:ptCount val="54"/>
                <c:pt idx="0">
                  <c:v>23.945348837209302</c:v>
                </c:pt>
                <c:pt idx="1">
                  <c:v>113.46162790697674</c:v>
                </c:pt>
                <c:pt idx="2">
                  <c:v>46.42906976744186</c:v>
                </c:pt>
                <c:pt idx="3">
                  <c:v>119.99302325581395</c:v>
                </c:pt>
                <c:pt idx="4">
                  <c:v>32.81511627906977</c:v>
                </c:pt>
                <c:pt idx="5">
                  <c:v>72.753488372093017</c:v>
                </c:pt>
                <c:pt idx="6">
                  <c:v>64.501162790697677</c:v>
                </c:pt>
                <c:pt idx="7">
                  <c:v>51.017441860465119</c:v>
                </c:pt>
                <c:pt idx="8">
                  <c:v>51.72674418604651</c:v>
                </c:pt>
                <c:pt idx="9">
                  <c:v>60.704651162790697</c:v>
                </c:pt>
                <c:pt idx="10">
                  <c:v>76.947674418604649</c:v>
                </c:pt>
                <c:pt idx="11">
                  <c:v>131.12906976744185</c:v>
                </c:pt>
                <c:pt idx="12">
                  <c:v>46.211627906976744</c:v>
                </c:pt>
                <c:pt idx="13">
                  <c:v>78.058139534883722</c:v>
                </c:pt>
                <c:pt idx="14">
                  <c:v>88.609302325581396</c:v>
                </c:pt>
                <c:pt idx="15">
                  <c:v>60.290697674418603</c:v>
                </c:pt>
                <c:pt idx="16">
                  <c:v>89.665116279069764</c:v>
                </c:pt>
                <c:pt idx="17">
                  <c:v>59.001162790697677</c:v>
                </c:pt>
                <c:pt idx="18">
                  <c:v>51.267441860465119</c:v>
                </c:pt>
                <c:pt idx="19">
                  <c:v>25.993023255813952</c:v>
                </c:pt>
                <c:pt idx="20">
                  <c:v>18.065116279069766</c:v>
                </c:pt>
                <c:pt idx="21">
                  <c:v>53.267441860465119</c:v>
                </c:pt>
                <c:pt idx="22">
                  <c:v>40.138372093023257</c:v>
                </c:pt>
                <c:pt idx="23">
                  <c:v>63.729069767441864</c:v>
                </c:pt>
                <c:pt idx="24">
                  <c:v>25.475581395348836</c:v>
                </c:pt>
                <c:pt idx="25">
                  <c:v>164.6</c:v>
                </c:pt>
                <c:pt idx="26">
                  <c:v>54.373255813953492</c:v>
                </c:pt>
                <c:pt idx="27">
                  <c:v>20.733720930232558</c:v>
                </c:pt>
                <c:pt idx="28">
                  <c:v>90.297674418604657</c:v>
                </c:pt>
                <c:pt idx="29">
                  <c:v>118.93372093023255</c:v>
                </c:pt>
                <c:pt idx="30">
                  <c:v>82.45930232558139</c:v>
                </c:pt>
                <c:pt idx="31">
                  <c:v>76.958139534883728</c:v>
                </c:pt>
                <c:pt idx="32">
                  <c:v>145.03139534883721</c:v>
                </c:pt>
                <c:pt idx="33">
                  <c:v>53.806976744186045</c:v>
                </c:pt>
                <c:pt idx="34">
                  <c:v>65.66046511627907</c:v>
                </c:pt>
                <c:pt idx="35">
                  <c:v>111.85116279069767</c:v>
                </c:pt>
                <c:pt idx="36">
                  <c:v>151.40581395348838</c:v>
                </c:pt>
                <c:pt idx="37">
                  <c:v>11.852325581395348</c:v>
                </c:pt>
                <c:pt idx="38">
                  <c:v>166.57441860465116</c:v>
                </c:pt>
                <c:pt idx="39">
                  <c:v>32.436046511627907</c:v>
                </c:pt>
                <c:pt idx="40">
                  <c:v>52.082558139534882</c:v>
                </c:pt>
                <c:pt idx="41">
                  <c:v>82.082558139534882</c:v>
                </c:pt>
                <c:pt idx="42">
                  <c:v>82.033720930232562</c:v>
                </c:pt>
                <c:pt idx="43">
                  <c:v>58.715116279069768</c:v>
                </c:pt>
                <c:pt idx="44">
                  <c:v>49.97558139534884</c:v>
                </c:pt>
                <c:pt idx="45">
                  <c:v>51.087209302325583</c:v>
                </c:pt>
                <c:pt idx="46">
                  <c:v>16.975581395348836</c:v>
                </c:pt>
                <c:pt idx="47">
                  <c:v>57.241860465116282</c:v>
                </c:pt>
                <c:pt idx="48">
                  <c:v>66.955813953488374</c:v>
                </c:pt>
                <c:pt idx="49">
                  <c:v>53.770930232558136</c:v>
                </c:pt>
                <c:pt idx="50">
                  <c:v>23.613953488372093</c:v>
                </c:pt>
                <c:pt idx="51">
                  <c:v>26.062790697674419</c:v>
                </c:pt>
                <c:pt idx="52">
                  <c:v>78.960465116279067</c:v>
                </c:pt>
                <c:pt idx="53">
                  <c:v>55.503488372093024</c:v>
                </c:pt>
              </c:numCache>
            </c:numRef>
          </c:val>
          <c:smooth val="0"/>
          <c:extLst>
            <c:ext xmlns:c16="http://schemas.microsoft.com/office/drawing/2014/chart" uri="{C3380CC4-5D6E-409C-BE32-E72D297353CC}">
              <c16:uniqueId val="{00000000-ADA9-4000-82BC-533B4FE709FB}"/>
            </c:ext>
          </c:extLst>
        </c:ser>
        <c:ser>
          <c:idx val="1"/>
          <c:order val="1"/>
          <c:tx>
            <c:strRef>
              <c:f>Sheet4!$C$3</c:f>
              <c:strCache>
                <c:ptCount val="1"/>
                <c:pt idx="0">
                  <c:v>Average of Avg Retail Price</c:v>
                </c:pt>
              </c:strCache>
            </c:strRef>
          </c:tx>
          <c:spPr>
            <a:ln w="28575" cap="rnd">
              <a:solidFill>
                <a:schemeClr val="accent2"/>
              </a:solidFill>
              <a:round/>
            </a:ln>
            <a:effectLst/>
          </c:spPr>
          <c:marker>
            <c:symbol val="none"/>
          </c:marker>
          <c:cat>
            <c:strRef>
              <c:f>Sheet4!$A$4:$A$58</c:f>
              <c:strCache>
                <c:ptCount val="54"/>
                <c:pt idx="0">
                  <c:v>Amaranth Leaves</c:v>
                </c:pt>
                <c:pt idx="1">
                  <c:v>Amla</c:v>
                </c:pt>
                <c:pt idx="2">
                  <c:v>Ash gourd</c:v>
                </c:pt>
                <c:pt idx="3">
                  <c:v>Baby Corn</c:v>
                </c:pt>
                <c:pt idx="4">
                  <c:v>Banana Flower</c:v>
                </c:pt>
                <c:pt idx="5">
                  <c:v>Beetroot</c:v>
                </c:pt>
                <c:pt idx="6">
                  <c:v>Bitter Gourd</c:v>
                </c:pt>
                <c:pt idx="7">
                  <c:v>Bottle Gourd</c:v>
                </c:pt>
                <c:pt idx="8">
                  <c:v>Brinjal</c:v>
                </c:pt>
                <c:pt idx="9">
                  <c:v>Brinjal (Big)</c:v>
                </c:pt>
                <c:pt idx="10">
                  <c:v>Broad Beans</c:v>
                </c:pt>
                <c:pt idx="11">
                  <c:v>Butter Beans</c:v>
                </c:pt>
                <c:pt idx="12">
                  <c:v>Cabbage</c:v>
                </c:pt>
                <c:pt idx="13">
                  <c:v>Capsicum</c:v>
                </c:pt>
                <c:pt idx="14">
                  <c:v>Carrot</c:v>
                </c:pt>
                <c:pt idx="15">
                  <c:v>Cauliflower</c:v>
                </c:pt>
                <c:pt idx="16">
                  <c:v>Cluster beans</c:v>
                </c:pt>
                <c:pt idx="17">
                  <c:v>Coconut</c:v>
                </c:pt>
                <c:pt idx="18">
                  <c:v>Colocasia</c:v>
                </c:pt>
                <c:pt idx="19">
                  <c:v>Colocasia Leaves</c:v>
                </c:pt>
                <c:pt idx="20">
                  <c:v>Coriander Leaves</c:v>
                </c:pt>
                <c:pt idx="21">
                  <c:v>Corn</c:v>
                </c:pt>
                <c:pt idx="22">
                  <c:v>Cucumber</c:v>
                </c:pt>
                <c:pt idx="23">
                  <c:v>Curry Leaves</c:v>
                </c:pt>
                <c:pt idx="24">
                  <c:v>Dill Leaves</c:v>
                </c:pt>
                <c:pt idx="25">
                  <c:v>Drumsticks</c:v>
                </c:pt>
                <c:pt idx="26">
                  <c:v>Elephant Yam</c:v>
                </c:pt>
                <c:pt idx="27">
                  <c:v>Fenugreek Leaves</c:v>
                </c:pt>
                <c:pt idx="28">
                  <c:v>French Beans</c:v>
                </c:pt>
                <c:pt idx="29">
                  <c:v>Garlic</c:v>
                </c:pt>
                <c:pt idx="30">
                  <c:v>Ginger</c:v>
                </c:pt>
                <c:pt idx="31">
                  <c:v>Green Chilli</c:v>
                </c:pt>
                <c:pt idx="32">
                  <c:v>Green Peas</c:v>
                </c:pt>
                <c:pt idx="33">
                  <c:v>Ivy Gourd</c:v>
                </c:pt>
                <c:pt idx="34">
                  <c:v>Ladies Finger</c:v>
                </c:pt>
                <c:pt idx="35">
                  <c:v>Lemon (Lime)</c:v>
                </c:pt>
                <c:pt idx="36">
                  <c:v>Mango Raw</c:v>
                </c:pt>
                <c:pt idx="37">
                  <c:v>Mint Leaves</c:v>
                </c:pt>
                <c:pt idx="38">
                  <c:v>Mushroom</c:v>
                </c:pt>
                <c:pt idx="39">
                  <c:v>Mustard Leaves</c:v>
                </c:pt>
                <c:pt idx="40">
                  <c:v>Onion Big</c:v>
                </c:pt>
                <c:pt idx="41">
                  <c:v>Onion Green</c:v>
                </c:pt>
                <c:pt idx="42">
                  <c:v>Onion Small</c:v>
                </c:pt>
                <c:pt idx="43">
                  <c:v>Potato</c:v>
                </c:pt>
                <c:pt idx="44">
                  <c:v>Pumpkin</c:v>
                </c:pt>
                <c:pt idx="45">
                  <c:v>Radish</c:v>
                </c:pt>
                <c:pt idx="46">
                  <c:v>Raw Banana (Plantain)</c:v>
                </c:pt>
                <c:pt idx="47">
                  <c:v>Ridge Gourd</c:v>
                </c:pt>
                <c:pt idx="48">
                  <c:v>Shallot (Pearl Onion)</c:v>
                </c:pt>
                <c:pt idx="49">
                  <c:v>Snake Gourd</c:v>
                </c:pt>
                <c:pt idx="50">
                  <c:v>Sorrel Leaves</c:v>
                </c:pt>
                <c:pt idx="51">
                  <c:v>Spinach</c:v>
                </c:pt>
                <c:pt idx="52">
                  <c:v>Sweet Potato</c:v>
                </c:pt>
                <c:pt idx="53">
                  <c:v>Tomato</c:v>
                </c:pt>
              </c:strCache>
            </c:strRef>
          </c:cat>
          <c:val>
            <c:numRef>
              <c:f>Sheet4!$C$4:$C$58</c:f>
              <c:numCache>
                <c:formatCode>General</c:formatCode>
                <c:ptCount val="54"/>
                <c:pt idx="0">
                  <c:v>21.009302325581395</c:v>
                </c:pt>
                <c:pt idx="1">
                  <c:v>100.28488372093024</c:v>
                </c:pt>
                <c:pt idx="2">
                  <c:v>40.936046511627907</c:v>
                </c:pt>
                <c:pt idx="3">
                  <c:v>105.7593023255814</c:v>
                </c:pt>
                <c:pt idx="4">
                  <c:v>29.030232558139534</c:v>
                </c:pt>
                <c:pt idx="5">
                  <c:v>64.117441860465121</c:v>
                </c:pt>
                <c:pt idx="6">
                  <c:v>56.905813953488369</c:v>
                </c:pt>
                <c:pt idx="7">
                  <c:v>44.947674418604649</c:v>
                </c:pt>
                <c:pt idx="8">
                  <c:v>45.568604651162794</c:v>
                </c:pt>
                <c:pt idx="9">
                  <c:v>53.43372093023256</c:v>
                </c:pt>
                <c:pt idx="10">
                  <c:v>67.862790697674413</c:v>
                </c:pt>
                <c:pt idx="11">
                  <c:v>115.6046511627907</c:v>
                </c:pt>
                <c:pt idx="12">
                  <c:v>40.677906976744183</c:v>
                </c:pt>
                <c:pt idx="13">
                  <c:v>68.79651162790698</c:v>
                </c:pt>
                <c:pt idx="14">
                  <c:v>78.161627906976747</c:v>
                </c:pt>
                <c:pt idx="15">
                  <c:v>53.165116279069764</c:v>
                </c:pt>
                <c:pt idx="16">
                  <c:v>79.054651162790691</c:v>
                </c:pt>
                <c:pt idx="17">
                  <c:v>52.053488372093021</c:v>
                </c:pt>
                <c:pt idx="18">
                  <c:v>45.081395348837212</c:v>
                </c:pt>
                <c:pt idx="19">
                  <c:v>23.022093023255813</c:v>
                </c:pt>
                <c:pt idx="20">
                  <c:v>16.033720930232558</c:v>
                </c:pt>
                <c:pt idx="21">
                  <c:v>46.944186046511625</c:v>
                </c:pt>
                <c:pt idx="22">
                  <c:v>35.299999999999997</c:v>
                </c:pt>
                <c:pt idx="23">
                  <c:v>56.234883720930235</c:v>
                </c:pt>
                <c:pt idx="24">
                  <c:v>22.544186046511626</c:v>
                </c:pt>
                <c:pt idx="25">
                  <c:v>145.22906976744187</c:v>
                </c:pt>
                <c:pt idx="26">
                  <c:v>47.891860465116281</c:v>
                </c:pt>
                <c:pt idx="27">
                  <c:v>18.191860465116278</c:v>
                </c:pt>
                <c:pt idx="28">
                  <c:v>79.617441860465121</c:v>
                </c:pt>
                <c:pt idx="29">
                  <c:v>104.83720930232558</c:v>
                </c:pt>
                <c:pt idx="30">
                  <c:v>72.70930232558139</c:v>
                </c:pt>
                <c:pt idx="31">
                  <c:v>67.912790697674424</c:v>
                </c:pt>
                <c:pt idx="32">
                  <c:v>127.87209302325581</c:v>
                </c:pt>
                <c:pt idx="33">
                  <c:v>47.419767441860465</c:v>
                </c:pt>
                <c:pt idx="34">
                  <c:v>57.913953488372094</c:v>
                </c:pt>
                <c:pt idx="35">
                  <c:v>98.641860465116281</c:v>
                </c:pt>
                <c:pt idx="36">
                  <c:v>133.45232558139534</c:v>
                </c:pt>
                <c:pt idx="37">
                  <c:v>10.576744186046511</c:v>
                </c:pt>
                <c:pt idx="38">
                  <c:v>146.77093023255813</c:v>
                </c:pt>
                <c:pt idx="39">
                  <c:v>28.713953488372091</c:v>
                </c:pt>
                <c:pt idx="40">
                  <c:v>45.879069767441862</c:v>
                </c:pt>
                <c:pt idx="41">
                  <c:v>72.395348837209298</c:v>
                </c:pt>
                <c:pt idx="42">
                  <c:v>72.355813953488365</c:v>
                </c:pt>
                <c:pt idx="43">
                  <c:v>51.737209302325581</c:v>
                </c:pt>
                <c:pt idx="44">
                  <c:v>44.033720930232555</c:v>
                </c:pt>
                <c:pt idx="45">
                  <c:v>44.956976744186044</c:v>
                </c:pt>
                <c:pt idx="46">
                  <c:v>15.033720930232558</c:v>
                </c:pt>
                <c:pt idx="47">
                  <c:v>50.43372093023256</c:v>
                </c:pt>
                <c:pt idx="48">
                  <c:v>59.130232558139532</c:v>
                </c:pt>
                <c:pt idx="49">
                  <c:v>47.381395348837209</c:v>
                </c:pt>
                <c:pt idx="50">
                  <c:v>21.159302325581397</c:v>
                </c:pt>
                <c:pt idx="51">
                  <c:v>23.11046511627907</c:v>
                </c:pt>
                <c:pt idx="52">
                  <c:v>69.705813953488374</c:v>
                </c:pt>
                <c:pt idx="53">
                  <c:v>48.944186046511625</c:v>
                </c:pt>
              </c:numCache>
            </c:numRef>
          </c:val>
          <c:smooth val="0"/>
          <c:extLst>
            <c:ext xmlns:c16="http://schemas.microsoft.com/office/drawing/2014/chart" uri="{C3380CC4-5D6E-409C-BE32-E72D297353CC}">
              <c16:uniqueId val="{00000001-ADA9-4000-82BC-533B4FE709FB}"/>
            </c:ext>
          </c:extLst>
        </c:ser>
        <c:dLbls>
          <c:showLegendKey val="0"/>
          <c:showVal val="0"/>
          <c:showCatName val="0"/>
          <c:showSerName val="0"/>
          <c:showPercent val="0"/>
          <c:showBubbleSize val="0"/>
        </c:dLbls>
        <c:smooth val="0"/>
        <c:axId val="33892288"/>
        <c:axId val="33893728"/>
      </c:lineChart>
      <c:catAx>
        <c:axId val="33892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893728"/>
        <c:crosses val="autoZero"/>
        <c:auto val="1"/>
        <c:lblAlgn val="ctr"/>
        <c:lblOffset val="100"/>
        <c:noMultiLvlLbl val="0"/>
      </c:catAx>
      <c:valAx>
        <c:axId val="33893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892288"/>
        <c:crosses val="autoZero"/>
        <c:crossBetween val="between"/>
      </c:valAx>
      <c:spPr>
        <a:noFill/>
        <a:ln>
          <a:noFill/>
        </a:ln>
        <a:effectLst/>
      </c:spPr>
    </c:plotArea>
    <c:legend>
      <c:legendPos val="r"/>
      <c:layout>
        <c:manualLayout>
          <c:xMode val="edge"/>
          <c:yMode val="edge"/>
          <c:x val="0.80515167346737904"/>
          <c:y val="1.0518220112653138E-3"/>
          <c:w val="0.19412492728983202"/>
          <c:h val="0.17872825716797389"/>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9/2/2023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185070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22</a:t>
            </a:fld>
            <a:endParaRPr lang="en-US" dirty="0"/>
          </a:p>
        </p:txBody>
      </p:sp>
    </p:spTree>
    <p:extLst>
      <p:ext uri="{BB962C8B-B14F-4D97-AF65-F5344CB8AC3E}">
        <p14:creationId xmlns:p14="http://schemas.microsoft.com/office/powerpoint/2010/main" val="1123305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23</a:t>
            </a:fld>
            <a:endParaRPr lang="en-US" dirty="0"/>
          </a:p>
        </p:txBody>
      </p:sp>
    </p:spTree>
    <p:extLst>
      <p:ext uri="{BB962C8B-B14F-4D97-AF65-F5344CB8AC3E}">
        <p14:creationId xmlns:p14="http://schemas.microsoft.com/office/powerpoint/2010/main" val="2399024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24</a:t>
            </a:fld>
            <a:endParaRPr lang="en-US" dirty="0"/>
          </a:p>
        </p:txBody>
      </p:sp>
    </p:spTree>
    <p:extLst>
      <p:ext uri="{BB962C8B-B14F-4D97-AF65-F5344CB8AC3E}">
        <p14:creationId xmlns:p14="http://schemas.microsoft.com/office/powerpoint/2010/main" val="4159544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26</a:t>
            </a:fld>
            <a:endParaRPr lang="en-US" dirty="0"/>
          </a:p>
        </p:txBody>
      </p:sp>
    </p:spTree>
    <p:extLst>
      <p:ext uri="{BB962C8B-B14F-4D97-AF65-F5344CB8AC3E}">
        <p14:creationId xmlns:p14="http://schemas.microsoft.com/office/powerpoint/2010/main" val="10952238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27</a:t>
            </a:fld>
            <a:endParaRPr lang="en-US" dirty="0"/>
          </a:p>
        </p:txBody>
      </p:sp>
    </p:spTree>
    <p:extLst>
      <p:ext uri="{BB962C8B-B14F-4D97-AF65-F5344CB8AC3E}">
        <p14:creationId xmlns:p14="http://schemas.microsoft.com/office/powerpoint/2010/main" val="1737502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28</a:t>
            </a:fld>
            <a:endParaRPr lang="en-US" dirty="0"/>
          </a:p>
        </p:txBody>
      </p:sp>
    </p:spTree>
    <p:extLst>
      <p:ext uri="{BB962C8B-B14F-4D97-AF65-F5344CB8AC3E}">
        <p14:creationId xmlns:p14="http://schemas.microsoft.com/office/powerpoint/2010/main" val="3761393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29</a:t>
            </a:fld>
            <a:endParaRPr lang="en-US" dirty="0"/>
          </a:p>
        </p:txBody>
      </p:sp>
    </p:spTree>
    <p:extLst>
      <p:ext uri="{BB962C8B-B14F-4D97-AF65-F5344CB8AC3E}">
        <p14:creationId xmlns:p14="http://schemas.microsoft.com/office/powerpoint/2010/main" val="27971003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30</a:t>
            </a:fld>
            <a:endParaRPr lang="en-US" dirty="0"/>
          </a:p>
        </p:txBody>
      </p:sp>
    </p:spTree>
    <p:extLst>
      <p:ext uri="{BB962C8B-B14F-4D97-AF65-F5344CB8AC3E}">
        <p14:creationId xmlns:p14="http://schemas.microsoft.com/office/powerpoint/2010/main" val="2071493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531949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9</a:t>
            </a:fld>
            <a:endParaRPr lang="en-US" dirty="0"/>
          </a:p>
        </p:txBody>
      </p:sp>
    </p:spTree>
    <p:extLst>
      <p:ext uri="{BB962C8B-B14F-4D97-AF65-F5344CB8AC3E}">
        <p14:creationId xmlns:p14="http://schemas.microsoft.com/office/powerpoint/2010/main" val="2565345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11</a:t>
            </a:fld>
            <a:endParaRPr lang="en-US" dirty="0"/>
          </a:p>
        </p:txBody>
      </p:sp>
    </p:spTree>
    <p:extLst>
      <p:ext uri="{BB962C8B-B14F-4D97-AF65-F5344CB8AC3E}">
        <p14:creationId xmlns:p14="http://schemas.microsoft.com/office/powerpoint/2010/main" val="1621769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13</a:t>
            </a:fld>
            <a:endParaRPr lang="en-US" dirty="0"/>
          </a:p>
        </p:txBody>
      </p:sp>
    </p:spTree>
    <p:extLst>
      <p:ext uri="{BB962C8B-B14F-4D97-AF65-F5344CB8AC3E}">
        <p14:creationId xmlns:p14="http://schemas.microsoft.com/office/powerpoint/2010/main" val="1324665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16</a:t>
            </a:fld>
            <a:endParaRPr lang="en-US" dirty="0"/>
          </a:p>
        </p:txBody>
      </p:sp>
    </p:spTree>
    <p:extLst>
      <p:ext uri="{BB962C8B-B14F-4D97-AF65-F5344CB8AC3E}">
        <p14:creationId xmlns:p14="http://schemas.microsoft.com/office/powerpoint/2010/main" val="563287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19</a:t>
            </a:fld>
            <a:endParaRPr lang="en-US" dirty="0"/>
          </a:p>
        </p:txBody>
      </p:sp>
    </p:spTree>
    <p:extLst>
      <p:ext uri="{BB962C8B-B14F-4D97-AF65-F5344CB8AC3E}">
        <p14:creationId xmlns:p14="http://schemas.microsoft.com/office/powerpoint/2010/main" val="4141368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20</a:t>
            </a:fld>
            <a:endParaRPr lang="en-US" dirty="0"/>
          </a:p>
        </p:txBody>
      </p:sp>
    </p:spTree>
    <p:extLst>
      <p:ext uri="{BB962C8B-B14F-4D97-AF65-F5344CB8AC3E}">
        <p14:creationId xmlns:p14="http://schemas.microsoft.com/office/powerpoint/2010/main" val="71153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21</a:t>
            </a:fld>
            <a:endParaRPr lang="en-US" dirty="0"/>
          </a:p>
        </p:txBody>
      </p:sp>
    </p:spTree>
    <p:extLst>
      <p:ext uri="{BB962C8B-B14F-4D97-AF65-F5344CB8AC3E}">
        <p14:creationId xmlns:p14="http://schemas.microsoft.com/office/powerpoint/2010/main" val="3241378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411480" y="3517282"/>
            <a:ext cx="13651992" cy="676050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676658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1137124" y="3517281"/>
            <a:ext cx="13651992" cy="676050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918668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365760" y="-2"/>
            <a:ext cx="16073846" cy="137410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09066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0798937" y="5468112"/>
            <a:ext cx="2779776" cy="2779776"/>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10798937" y="9624615"/>
            <a:ext cx="2779776" cy="2779776"/>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0798937" y="1311609"/>
            <a:ext cx="2779776" cy="277977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505663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12188824" y="0"/>
            <a:ext cx="12188826" cy="13716000"/>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9462805" y="4131129"/>
            <a:ext cx="5452889" cy="545374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99352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8125883" y="6857999"/>
            <a:ext cx="8125883" cy="6858001"/>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16251767" y="0"/>
            <a:ext cx="8125883" cy="6858001"/>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0" y="-3"/>
            <a:ext cx="8125883" cy="685800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35928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6474263" y="3227294"/>
            <a:ext cx="6101278" cy="7261412"/>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9461954" y="3227295"/>
            <a:ext cx="6101278" cy="72614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0663011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2188823" y="6860903"/>
            <a:ext cx="12188825" cy="6855097"/>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2188824" y="0"/>
            <a:ext cx="12188825" cy="685509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6905129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2611703" y="4653642"/>
            <a:ext cx="9821031" cy="5845628"/>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944913" y="4653643"/>
            <a:ext cx="9821031" cy="584562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855704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0" y="6860902"/>
            <a:ext cx="12188825" cy="6860903"/>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0" y="-5807"/>
            <a:ext cx="12188825" cy="686090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14777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276644" y="-261256"/>
            <a:ext cx="24930938"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272033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Slide">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12188823" y="4715256"/>
            <a:ext cx="5266944" cy="5280324"/>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654936" y="4715257"/>
            <a:ext cx="5266944" cy="528032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97879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2266122" y="-411479"/>
            <a:ext cx="22468397" cy="870203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517628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8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1301969" y="6857999"/>
            <a:ext cx="10886856" cy="5530131"/>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2188825" y="1327869"/>
            <a:ext cx="10886856" cy="553013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003320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2163840" y="4966290"/>
            <a:ext cx="6013609" cy="3910940"/>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0EB8A502-6B8F-6F4E-AD8F-18A1FA557F41}"/>
              </a:ext>
            </a:extLst>
          </p:cNvPr>
          <p:cNvSpPr>
            <a:spLocks noGrp="1"/>
          </p:cNvSpPr>
          <p:nvPr>
            <p:ph type="pic" sz="quarter" idx="19"/>
          </p:nvPr>
        </p:nvSpPr>
        <p:spPr>
          <a:xfrm>
            <a:off x="9297715" y="4966290"/>
            <a:ext cx="6013609" cy="3910940"/>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53041084-3B04-184E-B55D-7E4AC6DF6623}"/>
              </a:ext>
            </a:extLst>
          </p:cNvPr>
          <p:cNvSpPr>
            <a:spLocks noGrp="1"/>
          </p:cNvSpPr>
          <p:nvPr>
            <p:ph type="pic" sz="quarter" idx="20"/>
          </p:nvPr>
        </p:nvSpPr>
        <p:spPr>
          <a:xfrm>
            <a:off x="16431590" y="4966290"/>
            <a:ext cx="6013609" cy="391094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7699625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9_Slide">
    <p:spTree>
      <p:nvGrpSpPr>
        <p:cNvPr id="1" name=""/>
        <p:cNvGrpSpPr/>
        <p:nvPr/>
      </p:nvGrpSpPr>
      <p:grpSpPr>
        <a:xfrm>
          <a:off x="0" y="0"/>
          <a:ext cx="0" cy="0"/>
          <a:chOff x="0" y="0"/>
          <a:chExt cx="0" cy="0"/>
        </a:xfrm>
      </p:grpSpPr>
      <p:sp>
        <p:nvSpPr>
          <p:cNvPr id="12" name="Freeform 31">
            <a:extLst>
              <a:ext uri="{FF2B5EF4-FFF2-40B4-BE49-F238E27FC236}">
                <a16:creationId xmlns:a16="http://schemas.microsoft.com/office/drawing/2014/main" id="{090B5575-571E-0742-A6AE-80FF35BF3EB1}"/>
              </a:ext>
            </a:extLst>
          </p:cNvPr>
          <p:cNvSpPr>
            <a:spLocks noGrp="1"/>
          </p:cNvSpPr>
          <p:nvPr>
            <p:ph type="pic" sz="quarter" idx="14"/>
          </p:nvPr>
        </p:nvSpPr>
        <p:spPr>
          <a:xfrm>
            <a:off x="10299273" y="1701642"/>
            <a:ext cx="4789720" cy="10343112"/>
          </a:xfrm>
          <a:custGeom>
            <a:avLst/>
            <a:gdLst>
              <a:gd name="connsiteX0" fmla="*/ 646380 w 5264340"/>
              <a:gd name="connsiteY0" fmla="*/ 0 h 11126596"/>
              <a:gd name="connsiteX1" fmla="*/ 1063726 w 5264340"/>
              <a:gd name="connsiteY1" fmla="*/ 0 h 11126596"/>
              <a:gd name="connsiteX2" fmla="*/ 1143463 w 5264340"/>
              <a:gd name="connsiteY2" fmla="*/ 21612 h 11126596"/>
              <a:gd name="connsiteX3" fmla="*/ 1170607 w 5264340"/>
              <a:gd name="connsiteY3" fmla="*/ 96421 h 11126596"/>
              <a:gd name="connsiteX4" fmla="*/ 1538755 w 5264340"/>
              <a:gd name="connsiteY4" fmla="*/ 422256 h 11126596"/>
              <a:gd name="connsiteX5" fmla="*/ 3732371 w 5264340"/>
              <a:gd name="connsiteY5" fmla="*/ 422256 h 11126596"/>
              <a:gd name="connsiteX6" fmla="*/ 4098822 w 5264340"/>
              <a:gd name="connsiteY6" fmla="*/ 96421 h 11126596"/>
              <a:gd name="connsiteX7" fmla="*/ 4125967 w 5264340"/>
              <a:gd name="connsiteY7" fmla="*/ 21612 h 11126596"/>
              <a:gd name="connsiteX8" fmla="*/ 4207400 w 5264340"/>
              <a:gd name="connsiteY8" fmla="*/ 0 h 11126596"/>
              <a:gd name="connsiteX9" fmla="*/ 4623051 w 5264340"/>
              <a:gd name="connsiteY9" fmla="*/ 0 h 11126596"/>
              <a:gd name="connsiteX10" fmla="*/ 5264340 w 5264340"/>
              <a:gd name="connsiteY10" fmla="*/ 646683 h 11126596"/>
              <a:gd name="connsiteX11" fmla="*/ 5264340 w 5264340"/>
              <a:gd name="connsiteY11" fmla="*/ 718167 h 11126596"/>
              <a:gd name="connsiteX12" fmla="*/ 5264340 w 5264340"/>
              <a:gd name="connsiteY12" fmla="*/ 6234086 h 11126596"/>
              <a:gd name="connsiteX13" fmla="*/ 5264340 w 5264340"/>
              <a:gd name="connsiteY13" fmla="*/ 6423602 h 11126596"/>
              <a:gd name="connsiteX14" fmla="*/ 5264340 w 5264340"/>
              <a:gd name="connsiteY14" fmla="*/ 10408429 h 11126596"/>
              <a:gd name="connsiteX15" fmla="*/ 5264340 w 5264340"/>
              <a:gd name="connsiteY15" fmla="*/ 10479914 h 11126596"/>
              <a:gd name="connsiteX16" fmla="*/ 4623051 w 5264340"/>
              <a:gd name="connsiteY16" fmla="*/ 11126596 h 11126596"/>
              <a:gd name="connsiteX17" fmla="*/ 646380 w 5264340"/>
              <a:gd name="connsiteY17" fmla="*/ 11126596 h 11126596"/>
              <a:gd name="connsiteX18" fmla="*/ 1697 w 5264340"/>
              <a:gd name="connsiteY18" fmla="*/ 10479914 h 11126596"/>
              <a:gd name="connsiteX19" fmla="*/ 0 w 5264340"/>
              <a:gd name="connsiteY19" fmla="*/ 10408429 h 11126596"/>
              <a:gd name="connsiteX20" fmla="*/ 0 w 5264340"/>
              <a:gd name="connsiteY20" fmla="*/ 6423602 h 11126596"/>
              <a:gd name="connsiteX21" fmla="*/ 0 w 5264340"/>
              <a:gd name="connsiteY21" fmla="*/ 6234086 h 11126596"/>
              <a:gd name="connsiteX22" fmla="*/ 0 w 5264340"/>
              <a:gd name="connsiteY22" fmla="*/ 718167 h 11126596"/>
              <a:gd name="connsiteX23" fmla="*/ 1697 w 5264340"/>
              <a:gd name="connsiteY23" fmla="*/ 646683 h 11126596"/>
              <a:gd name="connsiteX24" fmla="*/ 646380 w 5264340"/>
              <a:gd name="connsiteY24" fmla="*/ 0 h 1112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64340" h="11126596">
                <a:moveTo>
                  <a:pt x="646380" y="0"/>
                </a:moveTo>
                <a:lnTo>
                  <a:pt x="1063726" y="0"/>
                </a:lnTo>
                <a:cubicBezTo>
                  <a:pt x="1109533" y="0"/>
                  <a:pt x="1128194" y="6650"/>
                  <a:pt x="1143463" y="21612"/>
                </a:cubicBezTo>
                <a:cubicBezTo>
                  <a:pt x="1160428" y="38236"/>
                  <a:pt x="1170607" y="58185"/>
                  <a:pt x="1170607" y="96421"/>
                </a:cubicBezTo>
                <a:cubicBezTo>
                  <a:pt x="1170607" y="304224"/>
                  <a:pt x="1299544" y="422256"/>
                  <a:pt x="1538755" y="422256"/>
                </a:cubicBezTo>
                <a:lnTo>
                  <a:pt x="3732371" y="422256"/>
                </a:lnTo>
                <a:cubicBezTo>
                  <a:pt x="3969886" y="422256"/>
                  <a:pt x="4098822" y="304224"/>
                  <a:pt x="4098822" y="96421"/>
                </a:cubicBezTo>
                <a:cubicBezTo>
                  <a:pt x="4098822" y="58185"/>
                  <a:pt x="4109002" y="38236"/>
                  <a:pt x="4125967" y="21612"/>
                </a:cubicBezTo>
                <a:cubicBezTo>
                  <a:pt x="4141236" y="6650"/>
                  <a:pt x="4159898" y="0"/>
                  <a:pt x="4207400" y="0"/>
                </a:cubicBezTo>
                <a:lnTo>
                  <a:pt x="4623051" y="0"/>
                </a:lnTo>
                <a:cubicBezTo>
                  <a:pt x="5033612" y="0"/>
                  <a:pt x="5264340" y="204478"/>
                  <a:pt x="5264340" y="646683"/>
                </a:cubicBezTo>
                <a:cubicBezTo>
                  <a:pt x="5264340" y="658320"/>
                  <a:pt x="5264340" y="706530"/>
                  <a:pt x="5264340" y="718167"/>
                </a:cubicBezTo>
                <a:lnTo>
                  <a:pt x="5264340" y="6234086"/>
                </a:lnTo>
                <a:lnTo>
                  <a:pt x="5264340" y="6423602"/>
                </a:lnTo>
                <a:lnTo>
                  <a:pt x="5264340" y="10408429"/>
                </a:lnTo>
                <a:cubicBezTo>
                  <a:pt x="5264340" y="10420066"/>
                  <a:pt x="5264340" y="10468277"/>
                  <a:pt x="5264340" y="10479914"/>
                </a:cubicBezTo>
                <a:cubicBezTo>
                  <a:pt x="5264340" y="10922118"/>
                  <a:pt x="5033612" y="11126596"/>
                  <a:pt x="4623051" y="11126596"/>
                </a:cubicBezTo>
                <a:lnTo>
                  <a:pt x="646380" y="11126596"/>
                </a:lnTo>
                <a:cubicBezTo>
                  <a:pt x="237515" y="11126596"/>
                  <a:pt x="1697" y="10922118"/>
                  <a:pt x="1697" y="10479914"/>
                </a:cubicBezTo>
                <a:cubicBezTo>
                  <a:pt x="1697" y="10468277"/>
                  <a:pt x="0" y="10420066"/>
                  <a:pt x="0" y="10408429"/>
                </a:cubicBezTo>
                <a:lnTo>
                  <a:pt x="0" y="6423602"/>
                </a:lnTo>
                <a:lnTo>
                  <a:pt x="0" y="6234086"/>
                </a:lnTo>
                <a:lnTo>
                  <a:pt x="0" y="718167"/>
                </a:lnTo>
                <a:cubicBezTo>
                  <a:pt x="0" y="706530"/>
                  <a:pt x="1697" y="658320"/>
                  <a:pt x="1697" y="646683"/>
                </a:cubicBezTo>
                <a:cubicBezTo>
                  <a:pt x="1697" y="204478"/>
                  <a:pt x="237515" y="0"/>
                  <a:pt x="646380" y="0"/>
                </a:cubicBezTo>
                <a:close/>
              </a:path>
            </a:pathLst>
          </a:custGeom>
          <a:solidFill>
            <a:schemeClr val="bg1">
              <a:lumMod val="95000"/>
            </a:schemeClr>
          </a:solidFill>
        </p:spPr>
        <p:txBody>
          <a:bodyPr wrap="square">
            <a:noAutofit/>
          </a:bodyPr>
          <a:lstStyle>
            <a:lvl1pPr>
              <a:defRPr sz="2101"/>
            </a:lvl1pPr>
          </a:lstStyle>
          <a:p>
            <a:endParaRPr lang="en-US" dirty="0"/>
          </a:p>
        </p:txBody>
      </p:sp>
    </p:spTree>
    <p:extLst>
      <p:ext uri="{BB962C8B-B14F-4D97-AF65-F5344CB8AC3E}">
        <p14:creationId xmlns:p14="http://schemas.microsoft.com/office/powerpoint/2010/main" val="6351023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0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3093814" y="2858786"/>
            <a:ext cx="5998280" cy="795847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714831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1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14279000" y="4812133"/>
            <a:ext cx="7023422" cy="4407311"/>
          </a:xfrm>
          <a:prstGeom prst="rect">
            <a:avLst/>
          </a:prstGeom>
          <a:solidFill>
            <a:schemeClr val="bg1">
              <a:lumMod val="95000"/>
            </a:schemeClr>
          </a:solidFill>
        </p:spPr>
        <p:txBody>
          <a:bodyPr>
            <a:normAutofit/>
          </a:bodyPr>
          <a:lstStyle>
            <a:lvl1pPr>
              <a:defRPr sz="2101"/>
            </a:lvl1pPr>
          </a:lstStyle>
          <a:p>
            <a:endParaRPr lang="en-US"/>
          </a:p>
        </p:txBody>
      </p:sp>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3223647" y="4812133"/>
            <a:ext cx="7023422" cy="440731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5510419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2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9249506" y="-2"/>
            <a:ext cx="15485013" cy="1371600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69135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276644" y="-261256"/>
            <a:ext cx="15984730"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32824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17519650" y="6858000"/>
            <a:ext cx="6858000" cy="6858000"/>
          </a:xfrm>
          <a:prstGeom prst="rect">
            <a:avLst/>
          </a:prstGeom>
          <a:solidFill>
            <a:schemeClr val="bg1">
              <a:lumMod val="95000"/>
            </a:schemeClr>
          </a:solidFill>
        </p:spPr>
        <p:txBody>
          <a:bodyPr>
            <a:normAutofit/>
          </a:bodyPr>
          <a:lstStyle>
            <a:lvl1pPr>
              <a:defRPr sz="2101"/>
            </a:lvl1pPr>
          </a:lstStyle>
          <a:p>
            <a:endParaRPr lang="en-US"/>
          </a:p>
        </p:txBody>
      </p:sp>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17519650" y="0"/>
            <a:ext cx="6858000" cy="6858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754032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12188822" y="4212292"/>
            <a:ext cx="12188836" cy="6760508"/>
          </a:xfrm>
          <a:prstGeom prst="rect">
            <a:avLst/>
          </a:prstGeom>
          <a:solidFill>
            <a:schemeClr val="bg1">
              <a:lumMod val="95000"/>
            </a:schemeClr>
          </a:solidFill>
        </p:spPr>
        <p:txBody>
          <a:bodyPr>
            <a:normAutofit/>
          </a:bodyPr>
          <a:lstStyle>
            <a:lvl1pPr>
              <a:defRPr sz="2101"/>
            </a:lvl1pPr>
          </a:lstStyle>
          <a:p>
            <a:endParaRPr lang="en-US"/>
          </a:p>
        </p:txBody>
      </p:sp>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21" y="4212292"/>
            <a:ext cx="12188836" cy="676050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845006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0" y="6858000"/>
            <a:ext cx="6858000" cy="6858000"/>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0" y="0"/>
            <a:ext cx="6858000" cy="6858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754701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1" y="-2"/>
            <a:ext cx="14077057" cy="1371600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3190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457199" y="2304288"/>
            <a:ext cx="18672048" cy="910742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90411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6162801" y="2304288"/>
            <a:ext cx="18672048" cy="910742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71391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9/2/2023</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23660100" y="610541"/>
            <a:ext cx="827716" cy="492406"/>
          </a:xfrm>
          <a:prstGeom prst="rect">
            <a:avLst/>
          </a:prstGeom>
          <a:noFill/>
        </p:spPr>
        <p:txBody>
          <a:bodyPr wrap="none" lIns="182843" tIns="91422" rIns="182843" bIns="91422" rtlCol="0">
            <a:spAutoFit/>
          </a:bodyPr>
          <a:lstStyle/>
          <a:p>
            <a:pPr algn="ctr"/>
            <a:fld id="{260E2A6B-A809-4840-BF14-8648BC0BDF87}" type="slidenum">
              <a:rPr lang="id-ID" sz="2000" b="0" i="0" smtClean="0">
                <a:solidFill>
                  <a:schemeClr val="bg1"/>
                </a:solidFill>
                <a:latin typeface="Roboto" panose="02000000000000000000" pitchFamily="2" charset="0"/>
                <a:ea typeface="Roboto" panose="02000000000000000000" pitchFamily="2" charset="0"/>
                <a:cs typeface="Montserrat" charset="0"/>
              </a:rPr>
              <a:pPr algn="ctr"/>
              <a:t>‹#›</a:t>
            </a:fld>
            <a:r>
              <a:rPr lang="id-ID" sz="2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 id="2147483988" r:id="rId12"/>
    <p:sldLayoutId id="2147483989" r:id="rId13"/>
    <p:sldLayoutId id="2147483990" r:id="rId14"/>
    <p:sldLayoutId id="2147483991" r:id="rId15"/>
    <p:sldLayoutId id="2147483992" r:id="rId16"/>
    <p:sldLayoutId id="2147483993" r:id="rId17"/>
    <p:sldLayoutId id="2147483994" r:id="rId18"/>
    <p:sldLayoutId id="2147483995" r:id="rId19"/>
    <p:sldLayoutId id="2147483996" r:id="rId20"/>
    <p:sldLayoutId id="2147483997" r:id="rId21"/>
    <p:sldLayoutId id="2147483998" r:id="rId22"/>
    <p:sldLayoutId id="2147484003" r:id="rId23"/>
    <p:sldLayoutId id="2147483999" r:id="rId24"/>
    <p:sldLayoutId id="2147484000" r:id="rId25"/>
    <p:sldLayoutId id="2147484001" r:id="rId26"/>
    <p:sldLayoutId id="2147484002" r:id="rId27"/>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99A4DA45-42E7-FAD1-CC64-605F16F912A5}"/>
              </a:ext>
            </a:extLst>
          </p:cNvPr>
          <p:cNvPicPr>
            <a:picLocks noGrp="1" noChangeAspect="1"/>
          </p:cNvPicPr>
          <p:nvPr>
            <p:ph type="pic" sz="quarter" idx="14"/>
          </p:nvPr>
        </p:nvPicPr>
        <p:blipFill>
          <a:blip r:embed="rId2"/>
          <a:srcRect t="21440" b="21440"/>
          <a:stretch>
            <a:fillRect/>
          </a:stretch>
        </p:blipFill>
        <p:spPr/>
      </p:pic>
      <p:sp>
        <p:nvSpPr>
          <p:cNvPr id="8" name="Rectangle 7">
            <a:extLst>
              <a:ext uri="{FF2B5EF4-FFF2-40B4-BE49-F238E27FC236}">
                <a16:creationId xmlns:a16="http://schemas.microsoft.com/office/drawing/2014/main" id="{9C1CFA1B-AD13-F945-A2B7-1231ABFA7AA6}"/>
              </a:ext>
            </a:extLst>
          </p:cNvPr>
          <p:cNvSpPr/>
          <p:nvPr/>
        </p:nvSpPr>
        <p:spPr>
          <a:xfrm rot="10800000" flipV="1">
            <a:off x="-12" y="0"/>
            <a:ext cx="24377659"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52BB8114-A0C4-1B41-884E-AE6F525103BD}"/>
              </a:ext>
            </a:extLst>
          </p:cNvPr>
          <p:cNvGrpSpPr/>
          <p:nvPr/>
        </p:nvGrpSpPr>
        <p:grpSpPr>
          <a:xfrm>
            <a:off x="9878965" y="4061396"/>
            <a:ext cx="4619716" cy="5593210"/>
            <a:chOff x="10300699" y="3392906"/>
            <a:chExt cx="3776248" cy="5919536"/>
          </a:xfrm>
        </p:grpSpPr>
        <p:sp>
          <p:nvSpPr>
            <p:cNvPr id="2" name="Triangle 1">
              <a:extLst>
                <a:ext uri="{FF2B5EF4-FFF2-40B4-BE49-F238E27FC236}">
                  <a16:creationId xmlns:a16="http://schemas.microsoft.com/office/drawing/2014/main" id="{1BD2DF5E-8314-FB49-AF60-38E3CCF9F445}"/>
                </a:ext>
              </a:extLst>
            </p:cNvPr>
            <p:cNvSpPr/>
            <p:nvPr/>
          </p:nvSpPr>
          <p:spPr>
            <a:xfrm>
              <a:off x="10300699" y="6352674"/>
              <a:ext cx="3776248" cy="295976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iangle 8">
              <a:extLst>
                <a:ext uri="{FF2B5EF4-FFF2-40B4-BE49-F238E27FC236}">
                  <a16:creationId xmlns:a16="http://schemas.microsoft.com/office/drawing/2014/main" id="{29A75FF8-5FE9-FF47-94CE-04D817EFEDA3}"/>
                </a:ext>
              </a:extLst>
            </p:cNvPr>
            <p:cNvSpPr/>
            <p:nvPr/>
          </p:nvSpPr>
          <p:spPr>
            <a:xfrm rot="10800000">
              <a:off x="10300699" y="3392906"/>
              <a:ext cx="3776248" cy="295976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2FB1DB0A-A032-604E-AAB5-5978F702C935}"/>
              </a:ext>
            </a:extLst>
          </p:cNvPr>
          <p:cNvSpPr txBox="1"/>
          <p:nvPr/>
        </p:nvSpPr>
        <p:spPr>
          <a:xfrm>
            <a:off x="9097914" y="5393981"/>
            <a:ext cx="6713585" cy="2862322"/>
          </a:xfrm>
          <a:prstGeom prst="rect">
            <a:avLst/>
          </a:prstGeom>
          <a:noFill/>
          <a:ln>
            <a:noFill/>
          </a:ln>
        </p:spPr>
        <p:txBody>
          <a:bodyPr wrap="square" rtlCol="0">
            <a:spAutoFit/>
          </a:bodyPr>
          <a:lstStyle/>
          <a:p>
            <a:pPr algn="ctr"/>
            <a:r>
              <a:rPr lang="en-US" sz="6000" b="1" spc="600" dirty="0">
                <a:latin typeface="Montserrat" pitchFamily="2" charset="77"/>
                <a:ea typeface="Roboto" panose="02000000000000000000" pitchFamily="2" charset="0"/>
                <a:cs typeface="Lato Light" panose="020F0502020204030203" pitchFamily="34" charset="0"/>
              </a:rPr>
              <a:t>Vegetable Market Analysis</a:t>
            </a:r>
          </a:p>
        </p:txBody>
      </p:sp>
      <p:pic>
        <p:nvPicPr>
          <p:cNvPr id="11" name="Picture 10">
            <a:extLst>
              <a:ext uri="{FF2B5EF4-FFF2-40B4-BE49-F238E27FC236}">
                <a16:creationId xmlns:a16="http://schemas.microsoft.com/office/drawing/2014/main" id="{BDAB54AA-9510-F935-314E-E08B416A4963}"/>
              </a:ext>
            </a:extLst>
          </p:cNvPr>
          <p:cNvPicPr>
            <a:picLocks noChangeAspect="1"/>
          </p:cNvPicPr>
          <p:nvPr/>
        </p:nvPicPr>
        <p:blipFill>
          <a:blip r:embed="rId2"/>
          <a:stretch>
            <a:fillRect/>
          </a:stretch>
        </p:blipFill>
        <p:spPr>
          <a:xfrm>
            <a:off x="12184062" y="6853237"/>
            <a:ext cx="9525" cy="9525"/>
          </a:xfrm>
          <a:prstGeom prst="rect">
            <a:avLst/>
          </a:prstGeom>
        </p:spPr>
      </p:pic>
      <p:pic>
        <p:nvPicPr>
          <p:cNvPr id="13" name="Graphic 12">
            <a:extLst>
              <a:ext uri="{FF2B5EF4-FFF2-40B4-BE49-F238E27FC236}">
                <a16:creationId xmlns:a16="http://schemas.microsoft.com/office/drawing/2014/main" id="{FCDB5345-3734-38B6-79E7-0104EA2DB5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359432" y="7817629"/>
            <a:ext cx="1692231" cy="1692231"/>
          </a:xfrm>
          <a:prstGeom prst="rect">
            <a:avLst/>
          </a:prstGeom>
        </p:spPr>
      </p:pic>
      <p:sp>
        <p:nvSpPr>
          <p:cNvPr id="15" name="Freeform 183">
            <a:extLst>
              <a:ext uri="{FF2B5EF4-FFF2-40B4-BE49-F238E27FC236}">
                <a16:creationId xmlns:a16="http://schemas.microsoft.com/office/drawing/2014/main" id="{DC42914A-1B26-76C2-0404-B1AFB037FAD3}"/>
              </a:ext>
            </a:extLst>
          </p:cNvPr>
          <p:cNvSpPr>
            <a:spLocks noChangeArrowheads="1"/>
          </p:cNvSpPr>
          <p:nvPr/>
        </p:nvSpPr>
        <p:spPr bwMode="auto">
          <a:xfrm>
            <a:off x="6486103" y="11395243"/>
            <a:ext cx="10563647" cy="814438"/>
          </a:xfrm>
          <a:custGeom>
            <a:avLst/>
            <a:gdLst>
              <a:gd name="T0" fmla="*/ 435 w 2095"/>
              <a:gd name="T1" fmla="*/ 0 h 8785"/>
              <a:gd name="T2" fmla="*/ 1659 w 2095"/>
              <a:gd name="T3" fmla="*/ 0 h 8785"/>
              <a:gd name="T4" fmla="*/ 1659 w 2095"/>
              <a:gd name="T5" fmla="*/ 0 h 8785"/>
              <a:gd name="T6" fmla="*/ 2094 w 2095"/>
              <a:gd name="T7" fmla="*/ 434 h 8785"/>
              <a:gd name="T8" fmla="*/ 2094 w 2095"/>
              <a:gd name="T9" fmla="*/ 8784 h 8785"/>
              <a:gd name="T10" fmla="*/ 0 w 2095"/>
              <a:gd name="T11" fmla="*/ 8784 h 8785"/>
              <a:gd name="T12" fmla="*/ 0 w 2095"/>
              <a:gd name="T13" fmla="*/ 434 h 8785"/>
              <a:gd name="T14" fmla="*/ 0 w 2095"/>
              <a:gd name="T15" fmla="*/ 434 h 8785"/>
              <a:gd name="T16" fmla="*/ 435 w 2095"/>
              <a:gd name="T17" fmla="*/ 0 h 8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95" h="8785">
                <a:moveTo>
                  <a:pt x="435" y="0"/>
                </a:moveTo>
                <a:lnTo>
                  <a:pt x="1659" y="0"/>
                </a:lnTo>
                <a:lnTo>
                  <a:pt x="1659" y="0"/>
                </a:lnTo>
                <a:cubicBezTo>
                  <a:pt x="1900" y="0"/>
                  <a:pt x="2094" y="194"/>
                  <a:pt x="2094" y="434"/>
                </a:cubicBezTo>
                <a:lnTo>
                  <a:pt x="2094" y="8784"/>
                </a:lnTo>
                <a:lnTo>
                  <a:pt x="0" y="8784"/>
                </a:lnTo>
                <a:lnTo>
                  <a:pt x="0" y="434"/>
                </a:lnTo>
                <a:lnTo>
                  <a:pt x="0" y="434"/>
                </a:lnTo>
                <a:cubicBezTo>
                  <a:pt x="0" y="194"/>
                  <a:pt x="195" y="0"/>
                  <a:pt x="435" y="0"/>
                </a:cubicBezTo>
              </a:path>
            </a:pathLst>
          </a:custGeom>
          <a:solidFill>
            <a:schemeClr val="accent2"/>
          </a:solidFill>
          <a:ln>
            <a:noFill/>
          </a:ln>
          <a:effectLst/>
        </p:spPr>
        <p:txBody>
          <a:bodyPr wrap="none" anchor="ctr"/>
          <a:lstStyle/>
          <a:p>
            <a:endParaRPr lang="en-US"/>
          </a:p>
        </p:txBody>
      </p:sp>
      <p:sp>
        <p:nvSpPr>
          <p:cNvPr id="14" name="TextBox 13">
            <a:extLst>
              <a:ext uri="{FF2B5EF4-FFF2-40B4-BE49-F238E27FC236}">
                <a16:creationId xmlns:a16="http://schemas.microsoft.com/office/drawing/2014/main" id="{B29E3CD7-D0B3-56F6-DCE8-C63FDE6BD8E3}"/>
              </a:ext>
            </a:extLst>
          </p:cNvPr>
          <p:cNvSpPr txBox="1"/>
          <p:nvPr/>
        </p:nvSpPr>
        <p:spPr>
          <a:xfrm>
            <a:off x="6762750" y="11506200"/>
            <a:ext cx="11410950" cy="646331"/>
          </a:xfrm>
          <a:prstGeom prst="rect">
            <a:avLst/>
          </a:prstGeom>
          <a:noFill/>
        </p:spPr>
        <p:txBody>
          <a:bodyPr wrap="square" rtlCol="0">
            <a:spAutoFit/>
          </a:bodyPr>
          <a:lstStyle/>
          <a:p>
            <a:r>
              <a:rPr lang="en-IN" dirty="0"/>
              <a:t>Official Website- https://vegetablemarketprice.com/</a:t>
            </a:r>
          </a:p>
        </p:txBody>
      </p:sp>
      <p:pic>
        <p:nvPicPr>
          <p:cNvPr id="17" name="Picture 16">
            <a:extLst>
              <a:ext uri="{FF2B5EF4-FFF2-40B4-BE49-F238E27FC236}">
                <a16:creationId xmlns:a16="http://schemas.microsoft.com/office/drawing/2014/main" id="{2C56F19C-11F3-FC32-2D66-2C8E094E19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7323" y="9509860"/>
            <a:ext cx="2957560" cy="2783586"/>
          </a:xfrm>
          <a:prstGeom prst="rect">
            <a:avLst/>
          </a:prstGeom>
        </p:spPr>
      </p:pic>
    </p:spTree>
    <p:extLst>
      <p:ext uri="{BB962C8B-B14F-4D97-AF65-F5344CB8AC3E}">
        <p14:creationId xmlns:p14="http://schemas.microsoft.com/office/powerpoint/2010/main" val="1905737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F49A4CFD-D738-946E-4F88-D9CD7BD8F0A9}"/>
              </a:ext>
            </a:extLst>
          </p:cNvPr>
          <p:cNvSpPr>
            <a:spLocks noGrp="1"/>
          </p:cNvSpPr>
          <p:nvPr>
            <p:ph type="pic" sz="quarter" idx="16"/>
          </p:nvPr>
        </p:nvSpPr>
        <p:spPr/>
        <p:txBody>
          <a:bodyPr/>
          <a:lstStyle/>
          <a:p>
            <a:endParaRPr lang="en-IN"/>
          </a:p>
        </p:txBody>
      </p:sp>
      <p:sp>
        <p:nvSpPr>
          <p:cNvPr id="3" name="TextBox 2">
            <a:extLst>
              <a:ext uri="{FF2B5EF4-FFF2-40B4-BE49-F238E27FC236}">
                <a16:creationId xmlns:a16="http://schemas.microsoft.com/office/drawing/2014/main" id="{B170F6F8-C95D-BC50-1F80-1045E482D5D1}"/>
              </a:ext>
            </a:extLst>
          </p:cNvPr>
          <p:cNvSpPr txBox="1"/>
          <p:nvPr/>
        </p:nvSpPr>
        <p:spPr>
          <a:xfrm>
            <a:off x="15811500" y="5962650"/>
            <a:ext cx="9620250" cy="1107996"/>
          </a:xfrm>
          <a:prstGeom prst="rect">
            <a:avLst/>
          </a:prstGeom>
          <a:noFill/>
        </p:spPr>
        <p:txBody>
          <a:bodyPr wrap="square" rtlCol="0">
            <a:spAutoFit/>
          </a:bodyPr>
          <a:lstStyle/>
          <a:p>
            <a:r>
              <a:rPr lang="en-IN" sz="6600" dirty="0">
                <a:solidFill>
                  <a:schemeClr val="bg2">
                    <a:lumMod val="50000"/>
                  </a:schemeClr>
                </a:solidFill>
              </a:rPr>
              <a:t>Vegetable Basket</a:t>
            </a:r>
          </a:p>
        </p:txBody>
      </p:sp>
      <p:sp>
        <p:nvSpPr>
          <p:cNvPr id="4" name="Triangle 11">
            <a:extLst>
              <a:ext uri="{FF2B5EF4-FFF2-40B4-BE49-F238E27FC236}">
                <a16:creationId xmlns:a16="http://schemas.microsoft.com/office/drawing/2014/main" id="{87F2AD58-4995-F5D3-A759-7BB5EE13B717}"/>
              </a:ext>
            </a:extLst>
          </p:cNvPr>
          <p:cNvSpPr/>
          <p:nvPr/>
        </p:nvSpPr>
        <p:spPr>
          <a:xfrm rot="10800000">
            <a:off x="13724846" y="0"/>
            <a:ext cx="3966480" cy="240116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FB09862-F2EC-FC68-53BB-70996109FB26}"/>
              </a:ext>
            </a:extLst>
          </p:cNvPr>
          <p:cNvSpPr/>
          <p:nvPr/>
        </p:nvSpPr>
        <p:spPr>
          <a:xfrm rot="10800000" flipV="1">
            <a:off x="-9" y="-2"/>
            <a:ext cx="15708095" cy="1374109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316">
            <a:extLst>
              <a:ext uri="{FF2B5EF4-FFF2-40B4-BE49-F238E27FC236}">
                <a16:creationId xmlns:a16="http://schemas.microsoft.com/office/drawing/2014/main" id="{32BD7117-3111-B1D3-FF81-57DA6DBC3664}"/>
              </a:ext>
            </a:extLst>
          </p:cNvPr>
          <p:cNvSpPr/>
          <p:nvPr/>
        </p:nvSpPr>
        <p:spPr>
          <a:xfrm>
            <a:off x="21192403" y="7070646"/>
            <a:ext cx="2086698" cy="1882854"/>
          </a:xfrm>
          <a:custGeom>
            <a:avLst/>
            <a:gdLst/>
            <a:ahLst/>
            <a:cxnLst>
              <a:cxn ang="3cd4">
                <a:pos x="hc" y="t"/>
              </a:cxn>
              <a:cxn ang="cd2">
                <a:pos x="l" y="vc"/>
              </a:cxn>
              <a:cxn ang="cd4">
                <a:pos x="hc" y="b"/>
              </a:cxn>
              <a:cxn ang="0">
                <a:pos x="r" y="vc"/>
              </a:cxn>
            </a:cxnLst>
            <a:rect l="l" t="t" r="r" b="b"/>
            <a:pathLst>
              <a:path w="1170" h="1259">
                <a:moveTo>
                  <a:pt x="955" y="1173"/>
                </a:moveTo>
                <a:cubicBezTo>
                  <a:pt x="908" y="1173"/>
                  <a:pt x="870" y="1135"/>
                  <a:pt x="870" y="1088"/>
                </a:cubicBezTo>
                <a:cubicBezTo>
                  <a:pt x="870" y="1041"/>
                  <a:pt x="908" y="1002"/>
                  <a:pt x="955" y="1002"/>
                </a:cubicBezTo>
                <a:cubicBezTo>
                  <a:pt x="1002" y="1002"/>
                  <a:pt x="1041" y="1041"/>
                  <a:pt x="1041" y="1088"/>
                </a:cubicBezTo>
                <a:cubicBezTo>
                  <a:pt x="1041" y="1135"/>
                  <a:pt x="1002" y="1173"/>
                  <a:pt x="955" y="1173"/>
                </a:cubicBezTo>
                <a:close/>
                <a:moveTo>
                  <a:pt x="439" y="1173"/>
                </a:moveTo>
                <a:cubicBezTo>
                  <a:pt x="392" y="1173"/>
                  <a:pt x="354" y="1135"/>
                  <a:pt x="354" y="1088"/>
                </a:cubicBezTo>
                <a:cubicBezTo>
                  <a:pt x="354" y="1041"/>
                  <a:pt x="392" y="1002"/>
                  <a:pt x="439" y="1002"/>
                </a:cubicBezTo>
                <a:cubicBezTo>
                  <a:pt x="486" y="1002"/>
                  <a:pt x="524" y="1041"/>
                  <a:pt x="524" y="1088"/>
                </a:cubicBezTo>
                <a:cubicBezTo>
                  <a:pt x="524" y="1135"/>
                  <a:pt x="486" y="1173"/>
                  <a:pt x="439" y="1173"/>
                </a:cubicBezTo>
                <a:close/>
                <a:moveTo>
                  <a:pt x="1127" y="916"/>
                </a:moveTo>
                <a:lnTo>
                  <a:pt x="188" y="916"/>
                </a:lnTo>
                <a:lnTo>
                  <a:pt x="245" y="827"/>
                </a:lnTo>
                <a:lnTo>
                  <a:pt x="976" y="827"/>
                </a:lnTo>
                <a:cubicBezTo>
                  <a:pt x="977" y="827"/>
                  <a:pt x="979" y="827"/>
                  <a:pt x="980" y="827"/>
                </a:cubicBezTo>
                <a:lnTo>
                  <a:pt x="981" y="827"/>
                </a:lnTo>
                <a:cubicBezTo>
                  <a:pt x="982" y="826"/>
                  <a:pt x="983" y="826"/>
                  <a:pt x="984" y="826"/>
                </a:cubicBezTo>
                <a:cubicBezTo>
                  <a:pt x="985" y="826"/>
                  <a:pt x="985" y="826"/>
                  <a:pt x="985" y="826"/>
                </a:cubicBezTo>
                <a:cubicBezTo>
                  <a:pt x="986" y="826"/>
                  <a:pt x="987" y="825"/>
                  <a:pt x="988" y="825"/>
                </a:cubicBezTo>
                <a:cubicBezTo>
                  <a:pt x="988" y="825"/>
                  <a:pt x="989" y="825"/>
                  <a:pt x="990" y="825"/>
                </a:cubicBezTo>
                <a:cubicBezTo>
                  <a:pt x="990" y="824"/>
                  <a:pt x="991" y="824"/>
                  <a:pt x="992" y="824"/>
                </a:cubicBezTo>
                <a:cubicBezTo>
                  <a:pt x="992" y="824"/>
                  <a:pt x="993" y="824"/>
                  <a:pt x="993" y="823"/>
                </a:cubicBezTo>
                <a:cubicBezTo>
                  <a:pt x="994" y="823"/>
                  <a:pt x="995" y="823"/>
                  <a:pt x="995" y="822"/>
                </a:cubicBezTo>
                <a:cubicBezTo>
                  <a:pt x="996" y="822"/>
                  <a:pt x="996" y="822"/>
                  <a:pt x="997" y="822"/>
                </a:cubicBezTo>
                <a:cubicBezTo>
                  <a:pt x="998" y="821"/>
                  <a:pt x="999" y="820"/>
                  <a:pt x="1000" y="820"/>
                </a:cubicBezTo>
                <a:cubicBezTo>
                  <a:pt x="1000" y="819"/>
                  <a:pt x="1001" y="819"/>
                  <a:pt x="1001" y="819"/>
                </a:cubicBezTo>
                <a:cubicBezTo>
                  <a:pt x="1002" y="818"/>
                  <a:pt x="1002" y="818"/>
                  <a:pt x="1003" y="817"/>
                </a:cubicBezTo>
                <a:cubicBezTo>
                  <a:pt x="1003" y="817"/>
                  <a:pt x="1004" y="817"/>
                  <a:pt x="1004" y="816"/>
                </a:cubicBezTo>
                <a:cubicBezTo>
                  <a:pt x="1005" y="816"/>
                  <a:pt x="1005" y="815"/>
                  <a:pt x="1006" y="815"/>
                </a:cubicBezTo>
                <a:cubicBezTo>
                  <a:pt x="1006" y="814"/>
                  <a:pt x="1007" y="814"/>
                  <a:pt x="1007" y="814"/>
                </a:cubicBezTo>
                <a:cubicBezTo>
                  <a:pt x="1008" y="813"/>
                  <a:pt x="1008" y="812"/>
                  <a:pt x="1009" y="812"/>
                </a:cubicBezTo>
                <a:cubicBezTo>
                  <a:pt x="1009" y="811"/>
                  <a:pt x="1009" y="811"/>
                  <a:pt x="1010" y="811"/>
                </a:cubicBezTo>
                <a:cubicBezTo>
                  <a:pt x="1010" y="810"/>
                  <a:pt x="1011" y="809"/>
                  <a:pt x="1011" y="809"/>
                </a:cubicBezTo>
                <a:cubicBezTo>
                  <a:pt x="1011" y="808"/>
                  <a:pt x="1012" y="808"/>
                  <a:pt x="1012" y="808"/>
                </a:cubicBezTo>
                <a:cubicBezTo>
                  <a:pt x="1012" y="807"/>
                  <a:pt x="1013" y="806"/>
                  <a:pt x="1013" y="805"/>
                </a:cubicBezTo>
                <a:cubicBezTo>
                  <a:pt x="1014" y="805"/>
                  <a:pt x="1014" y="805"/>
                  <a:pt x="1014" y="804"/>
                </a:cubicBezTo>
                <a:cubicBezTo>
                  <a:pt x="1014" y="803"/>
                  <a:pt x="1015" y="802"/>
                  <a:pt x="1015" y="801"/>
                </a:cubicBezTo>
                <a:cubicBezTo>
                  <a:pt x="1016" y="801"/>
                  <a:pt x="1016" y="800"/>
                  <a:pt x="1016" y="800"/>
                </a:cubicBezTo>
                <a:cubicBezTo>
                  <a:pt x="1016" y="799"/>
                  <a:pt x="1017" y="798"/>
                  <a:pt x="1017" y="797"/>
                </a:cubicBezTo>
                <a:cubicBezTo>
                  <a:pt x="1017" y="796"/>
                  <a:pt x="1017" y="796"/>
                  <a:pt x="1017" y="795"/>
                </a:cubicBezTo>
                <a:cubicBezTo>
                  <a:pt x="1018" y="794"/>
                  <a:pt x="1018" y="794"/>
                  <a:pt x="1018" y="793"/>
                </a:cubicBezTo>
                <a:lnTo>
                  <a:pt x="1149" y="219"/>
                </a:lnTo>
                <a:cubicBezTo>
                  <a:pt x="1149" y="218"/>
                  <a:pt x="1149" y="217"/>
                  <a:pt x="1149" y="217"/>
                </a:cubicBezTo>
                <a:cubicBezTo>
                  <a:pt x="1149" y="216"/>
                  <a:pt x="1149" y="215"/>
                  <a:pt x="1149" y="215"/>
                </a:cubicBezTo>
                <a:cubicBezTo>
                  <a:pt x="1150" y="214"/>
                  <a:pt x="1150" y="213"/>
                  <a:pt x="1150" y="213"/>
                </a:cubicBezTo>
                <a:cubicBezTo>
                  <a:pt x="1150" y="212"/>
                  <a:pt x="1150" y="211"/>
                  <a:pt x="1150" y="210"/>
                </a:cubicBezTo>
                <a:cubicBezTo>
                  <a:pt x="1150" y="209"/>
                  <a:pt x="1150" y="209"/>
                  <a:pt x="1150" y="209"/>
                </a:cubicBezTo>
                <a:cubicBezTo>
                  <a:pt x="1150" y="208"/>
                  <a:pt x="1150" y="207"/>
                  <a:pt x="1150" y="206"/>
                </a:cubicBezTo>
                <a:cubicBezTo>
                  <a:pt x="1150" y="205"/>
                  <a:pt x="1149" y="205"/>
                  <a:pt x="1149" y="204"/>
                </a:cubicBezTo>
                <a:cubicBezTo>
                  <a:pt x="1149" y="203"/>
                  <a:pt x="1149" y="203"/>
                  <a:pt x="1149" y="202"/>
                </a:cubicBezTo>
                <a:cubicBezTo>
                  <a:pt x="1149" y="201"/>
                  <a:pt x="1149" y="200"/>
                  <a:pt x="1149" y="200"/>
                </a:cubicBezTo>
                <a:cubicBezTo>
                  <a:pt x="1148" y="199"/>
                  <a:pt x="1148" y="198"/>
                  <a:pt x="1148" y="198"/>
                </a:cubicBezTo>
                <a:cubicBezTo>
                  <a:pt x="1148" y="197"/>
                  <a:pt x="1147" y="196"/>
                  <a:pt x="1147" y="196"/>
                </a:cubicBezTo>
                <a:cubicBezTo>
                  <a:pt x="1147" y="195"/>
                  <a:pt x="1147" y="194"/>
                  <a:pt x="1147" y="194"/>
                </a:cubicBezTo>
                <a:cubicBezTo>
                  <a:pt x="1146" y="193"/>
                  <a:pt x="1146" y="192"/>
                  <a:pt x="1146" y="192"/>
                </a:cubicBezTo>
                <a:cubicBezTo>
                  <a:pt x="1145" y="191"/>
                  <a:pt x="1145" y="191"/>
                  <a:pt x="1145" y="190"/>
                </a:cubicBezTo>
                <a:cubicBezTo>
                  <a:pt x="1144" y="189"/>
                  <a:pt x="1144" y="189"/>
                  <a:pt x="1144" y="188"/>
                </a:cubicBezTo>
                <a:cubicBezTo>
                  <a:pt x="1143" y="188"/>
                  <a:pt x="1143" y="187"/>
                  <a:pt x="1143" y="186"/>
                </a:cubicBezTo>
                <a:cubicBezTo>
                  <a:pt x="1142" y="186"/>
                  <a:pt x="1142" y="185"/>
                  <a:pt x="1142" y="185"/>
                </a:cubicBezTo>
                <a:cubicBezTo>
                  <a:pt x="1141" y="184"/>
                  <a:pt x="1141" y="184"/>
                  <a:pt x="1140" y="183"/>
                </a:cubicBezTo>
                <a:lnTo>
                  <a:pt x="1139" y="182"/>
                </a:lnTo>
                <a:cubicBezTo>
                  <a:pt x="1139" y="181"/>
                  <a:pt x="1138" y="180"/>
                  <a:pt x="1138" y="180"/>
                </a:cubicBezTo>
                <a:cubicBezTo>
                  <a:pt x="1137" y="180"/>
                  <a:pt x="1137" y="179"/>
                  <a:pt x="1136" y="179"/>
                </a:cubicBezTo>
                <a:cubicBezTo>
                  <a:pt x="1136" y="178"/>
                  <a:pt x="1135" y="178"/>
                  <a:pt x="1134" y="177"/>
                </a:cubicBezTo>
                <a:cubicBezTo>
                  <a:pt x="1134" y="177"/>
                  <a:pt x="1134" y="176"/>
                  <a:pt x="1133" y="176"/>
                </a:cubicBezTo>
                <a:cubicBezTo>
                  <a:pt x="1132" y="176"/>
                  <a:pt x="1132" y="175"/>
                  <a:pt x="1131" y="175"/>
                </a:cubicBezTo>
                <a:cubicBezTo>
                  <a:pt x="1131" y="174"/>
                  <a:pt x="1130" y="174"/>
                  <a:pt x="1130" y="174"/>
                </a:cubicBezTo>
                <a:cubicBezTo>
                  <a:pt x="1129" y="173"/>
                  <a:pt x="1128" y="173"/>
                  <a:pt x="1128" y="172"/>
                </a:cubicBezTo>
                <a:cubicBezTo>
                  <a:pt x="1127" y="172"/>
                  <a:pt x="1126" y="172"/>
                  <a:pt x="1126" y="171"/>
                </a:cubicBezTo>
                <a:cubicBezTo>
                  <a:pt x="1125" y="171"/>
                  <a:pt x="1125" y="171"/>
                  <a:pt x="1124" y="171"/>
                </a:cubicBezTo>
                <a:cubicBezTo>
                  <a:pt x="1123" y="170"/>
                  <a:pt x="1122" y="170"/>
                  <a:pt x="1122" y="170"/>
                </a:cubicBezTo>
                <a:cubicBezTo>
                  <a:pt x="1121" y="169"/>
                  <a:pt x="1121" y="169"/>
                  <a:pt x="1120" y="169"/>
                </a:cubicBezTo>
                <a:cubicBezTo>
                  <a:pt x="1119" y="169"/>
                  <a:pt x="1118" y="169"/>
                  <a:pt x="1117" y="168"/>
                </a:cubicBezTo>
                <a:lnTo>
                  <a:pt x="1116" y="168"/>
                </a:lnTo>
                <a:cubicBezTo>
                  <a:pt x="1115" y="168"/>
                  <a:pt x="1114" y="168"/>
                  <a:pt x="1113" y="168"/>
                </a:cubicBezTo>
                <a:cubicBezTo>
                  <a:pt x="1113" y="167"/>
                  <a:pt x="1112" y="167"/>
                  <a:pt x="1111" y="167"/>
                </a:cubicBezTo>
                <a:lnTo>
                  <a:pt x="1110" y="167"/>
                </a:lnTo>
                <a:cubicBezTo>
                  <a:pt x="1109" y="167"/>
                  <a:pt x="1108" y="167"/>
                  <a:pt x="1107" y="167"/>
                </a:cubicBezTo>
                <a:lnTo>
                  <a:pt x="252" y="167"/>
                </a:lnTo>
                <a:cubicBezTo>
                  <a:pt x="247" y="167"/>
                  <a:pt x="242" y="168"/>
                  <a:pt x="238" y="169"/>
                </a:cubicBezTo>
                <a:lnTo>
                  <a:pt x="212" y="35"/>
                </a:lnTo>
                <a:cubicBezTo>
                  <a:pt x="212" y="34"/>
                  <a:pt x="212" y="33"/>
                  <a:pt x="211" y="32"/>
                </a:cubicBezTo>
                <a:cubicBezTo>
                  <a:pt x="211" y="31"/>
                  <a:pt x="211" y="31"/>
                  <a:pt x="211" y="31"/>
                </a:cubicBezTo>
                <a:cubicBezTo>
                  <a:pt x="211" y="30"/>
                  <a:pt x="211" y="29"/>
                  <a:pt x="210" y="28"/>
                </a:cubicBezTo>
                <a:lnTo>
                  <a:pt x="210" y="27"/>
                </a:lnTo>
                <a:cubicBezTo>
                  <a:pt x="209" y="26"/>
                  <a:pt x="209" y="25"/>
                  <a:pt x="209" y="25"/>
                </a:cubicBezTo>
                <a:cubicBezTo>
                  <a:pt x="208" y="24"/>
                  <a:pt x="208" y="23"/>
                  <a:pt x="208" y="23"/>
                </a:cubicBezTo>
                <a:cubicBezTo>
                  <a:pt x="208" y="22"/>
                  <a:pt x="207" y="22"/>
                  <a:pt x="207" y="21"/>
                </a:cubicBezTo>
                <a:cubicBezTo>
                  <a:pt x="207" y="21"/>
                  <a:pt x="206" y="20"/>
                  <a:pt x="206" y="19"/>
                </a:cubicBezTo>
                <a:cubicBezTo>
                  <a:pt x="206" y="19"/>
                  <a:pt x="205" y="19"/>
                  <a:pt x="205" y="18"/>
                </a:cubicBezTo>
                <a:cubicBezTo>
                  <a:pt x="205" y="18"/>
                  <a:pt x="204" y="17"/>
                  <a:pt x="203" y="16"/>
                </a:cubicBezTo>
                <a:lnTo>
                  <a:pt x="203" y="15"/>
                </a:lnTo>
                <a:cubicBezTo>
                  <a:pt x="202" y="14"/>
                  <a:pt x="201" y="14"/>
                  <a:pt x="200" y="13"/>
                </a:cubicBezTo>
                <a:cubicBezTo>
                  <a:pt x="200" y="12"/>
                  <a:pt x="200" y="12"/>
                  <a:pt x="199" y="11"/>
                </a:cubicBezTo>
                <a:cubicBezTo>
                  <a:pt x="199" y="11"/>
                  <a:pt x="198" y="10"/>
                  <a:pt x="197" y="10"/>
                </a:cubicBezTo>
                <a:cubicBezTo>
                  <a:pt x="197" y="9"/>
                  <a:pt x="196" y="9"/>
                  <a:pt x="195" y="8"/>
                </a:cubicBezTo>
                <a:lnTo>
                  <a:pt x="194" y="8"/>
                </a:lnTo>
                <a:cubicBezTo>
                  <a:pt x="193" y="7"/>
                  <a:pt x="192" y="6"/>
                  <a:pt x="191" y="6"/>
                </a:cubicBezTo>
                <a:lnTo>
                  <a:pt x="191" y="5"/>
                </a:lnTo>
                <a:cubicBezTo>
                  <a:pt x="190" y="5"/>
                  <a:pt x="188" y="4"/>
                  <a:pt x="187" y="4"/>
                </a:cubicBezTo>
                <a:cubicBezTo>
                  <a:pt x="186" y="3"/>
                  <a:pt x="185" y="3"/>
                  <a:pt x="184" y="3"/>
                </a:cubicBezTo>
                <a:cubicBezTo>
                  <a:pt x="184" y="2"/>
                  <a:pt x="183" y="2"/>
                  <a:pt x="183" y="2"/>
                </a:cubicBezTo>
                <a:cubicBezTo>
                  <a:pt x="182" y="2"/>
                  <a:pt x="182" y="2"/>
                  <a:pt x="181" y="2"/>
                </a:cubicBezTo>
                <a:cubicBezTo>
                  <a:pt x="180" y="1"/>
                  <a:pt x="180" y="1"/>
                  <a:pt x="179" y="1"/>
                </a:cubicBezTo>
                <a:cubicBezTo>
                  <a:pt x="178" y="1"/>
                  <a:pt x="178" y="1"/>
                  <a:pt x="177" y="1"/>
                </a:cubicBezTo>
                <a:cubicBezTo>
                  <a:pt x="176" y="1"/>
                  <a:pt x="175" y="1"/>
                  <a:pt x="175" y="0"/>
                </a:cubicBezTo>
                <a:cubicBezTo>
                  <a:pt x="174" y="0"/>
                  <a:pt x="174" y="0"/>
                  <a:pt x="173" y="0"/>
                </a:cubicBezTo>
                <a:cubicBezTo>
                  <a:pt x="172" y="0"/>
                  <a:pt x="171" y="0"/>
                  <a:pt x="170" y="0"/>
                </a:cubicBezTo>
                <a:lnTo>
                  <a:pt x="43" y="0"/>
                </a:lnTo>
                <a:cubicBezTo>
                  <a:pt x="19" y="0"/>
                  <a:pt x="0" y="19"/>
                  <a:pt x="0" y="43"/>
                </a:cubicBezTo>
                <a:cubicBezTo>
                  <a:pt x="0" y="67"/>
                  <a:pt x="19" y="86"/>
                  <a:pt x="43" y="86"/>
                </a:cubicBezTo>
                <a:lnTo>
                  <a:pt x="134" y="86"/>
                </a:lnTo>
                <a:lnTo>
                  <a:pt x="259" y="741"/>
                </a:lnTo>
                <a:lnTo>
                  <a:pt x="221" y="741"/>
                </a:lnTo>
                <a:cubicBezTo>
                  <a:pt x="220" y="741"/>
                  <a:pt x="219" y="741"/>
                  <a:pt x="218" y="741"/>
                </a:cubicBezTo>
                <a:cubicBezTo>
                  <a:pt x="218" y="741"/>
                  <a:pt x="217" y="741"/>
                  <a:pt x="216" y="741"/>
                </a:cubicBezTo>
                <a:cubicBezTo>
                  <a:pt x="216" y="741"/>
                  <a:pt x="215" y="741"/>
                  <a:pt x="214" y="741"/>
                </a:cubicBezTo>
                <a:cubicBezTo>
                  <a:pt x="214" y="742"/>
                  <a:pt x="213" y="742"/>
                  <a:pt x="212" y="742"/>
                </a:cubicBezTo>
                <a:lnTo>
                  <a:pt x="211" y="742"/>
                </a:lnTo>
                <a:cubicBezTo>
                  <a:pt x="210" y="742"/>
                  <a:pt x="209" y="743"/>
                  <a:pt x="208" y="743"/>
                </a:cubicBezTo>
                <a:lnTo>
                  <a:pt x="207" y="743"/>
                </a:lnTo>
                <a:cubicBezTo>
                  <a:pt x="206" y="744"/>
                  <a:pt x="205" y="744"/>
                  <a:pt x="204" y="744"/>
                </a:cubicBezTo>
                <a:cubicBezTo>
                  <a:pt x="204" y="745"/>
                  <a:pt x="203" y="745"/>
                  <a:pt x="203" y="745"/>
                </a:cubicBezTo>
                <a:cubicBezTo>
                  <a:pt x="202" y="745"/>
                  <a:pt x="201" y="746"/>
                  <a:pt x="201" y="746"/>
                </a:cubicBezTo>
                <a:cubicBezTo>
                  <a:pt x="200" y="746"/>
                  <a:pt x="199" y="747"/>
                  <a:pt x="198" y="747"/>
                </a:cubicBezTo>
                <a:cubicBezTo>
                  <a:pt x="198" y="748"/>
                  <a:pt x="197" y="748"/>
                  <a:pt x="197" y="748"/>
                </a:cubicBezTo>
                <a:cubicBezTo>
                  <a:pt x="196" y="749"/>
                  <a:pt x="196" y="749"/>
                  <a:pt x="195" y="750"/>
                </a:cubicBezTo>
                <a:cubicBezTo>
                  <a:pt x="194" y="750"/>
                  <a:pt x="194" y="750"/>
                  <a:pt x="194" y="751"/>
                </a:cubicBezTo>
                <a:cubicBezTo>
                  <a:pt x="193" y="751"/>
                  <a:pt x="192" y="752"/>
                  <a:pt x="192" y="753"/>
                </a:cubicBezTo>
                <a:cubicBezTo>
                  <a:pt x="191" y="753"/>
                  <a:pt x="191" y="753"/>
                  <a:pt x="191" y="754"/>
                </a:cubicBezTo>
                <a:cubicBezTo>
                  <a:pt x="190" y="754"/>
                  <a:pt x="190" y="755"/>
                  <a:pt x="189" y="755"/>
                </a:cubicBezTo>
                <a:cubicBezTo>
                  <a:pt x="189" y="756"/>
                  <a:pt x="188" y="756"/>
                  <a:pt x="188" y="757"/>
                </a:cubicBezTo>
                <a:cubicBezTo>
                  <a:pt x="187" y="757"/>
                  <a:pt x="187" y="758"/>
                  <a:pt x="187" y="758"/>
                </a:cubicBezTo>
                <a:cubicBezTo>
                  <a:pt x="186" y="759"/>
                  <a:pt x="186" y="760"/>
                  <a:pt x="185" y="760"/>
                </a:cubicBezTo>
                <a:lnTo>
                  <a:pt x="185" y="761"/>
                </a:lnTo>
                <a:lnTo>
                  <a:pt x="73" y="936"/>
                </a:lnTo>
                <a:cubicBezTo>
                  <a:pt x="73" y="937"/>
                  <a:pt x="73" y="937"/>
                  <a:pt x="72" y="937"/>
                </a:cubicBezTo>
                <a:cubicBezTo>
                  <a:pt x="72" y="938"/>
                  <a:pt x="71" y="939"/>
                  <a:pt x="71" y="940"/>
                </a:cubicBezTo>
                <a:cubicBezTo>
                  <a:pt x="71" y="940"/>
                  <a:pt x="71" y="941"/>
                  <a:pt x="70" y="941"/>
                </a:cubicBezTo>
                <a:cubicBezTo>
                  <a:pt x="70" y="942"/>
                  <a:pt x="70" y="943"/>
                  <a:pt x="69" y="943"/>
                </a:cubicBezTo>
                <a:cubicBezTo>
                  <a:pt x="69" y="944"/>
                  <a:pt x="69" y="945"/>
                  <a:pt x="69" y="945"/>
                </a:cubicBezTo>
                <a:cubicBezTo>
                  <a:pt x="68" y="946"/>
                  <a:pt x="68" y="947"/>
                  <a:pt x="68" y="947"/>
                </a:cubicBezTo>
                <a:cubicBezTo>
                  <a:pt x="68" y="948"/>
                  <a:pt x="68" y="949"/>
                  <a:pt x="67" y="949"/>
                </a:cubicBezTo>
                <a:cubicBezTo>
                  <a:pt x="67" y="950"/>
                  <a:pt x="67" y="951"/>
                  <a:pt x="67" y="951"/>
                </a:cubicBezTo>
                <a:cubicBezTo>
                  <a:pt x="67" y="952"/>
                  <a:pt x="67" y="953"/>
                  <a:pt x="67" y="954"/>
                </a:cubicBezTo>
                <a:cubicBezTo>
                  <a:pt x="67" y="954"/>
                  <a:pt x="66" y="955"/>
                  <a:pt x="66" y="956"/>
                </a:cubicBezTo>
                <a:cubicBezTo>
                  <a:pt x="66" y="956"/>
                  <a:pt x="66" y="957"/>
                  <a:pt x="66" y="958"/>
                </a:cubicBezTo>
                <a:cubicBezTo>
                  <a:pt x="66" y="959"/>
                  <a:pt x="66" y="959"/>
                  <a:pt x="66" y="959"/>
                </a:cubicBezTo>
                <a:cubicBezTo>
                  <a:pt x="66" y="960"/>
                  <a:pt x="66" y="960"/>
                  <a:pt x="66" y="960"/>
                </a:cubicBezTo>
                <a:cubicBezTo>
                  <a:pt x="66" y="961"/>
                  <a:pt x="66" y="961"/>
                  <a:pt x="66" y="962"/>
                </a:cubicBezTo>
                <a:cubicBezTo>
                  <a:pt x="66" y="963"/>
                  <a:pt x="66" y="964"/>
                  <a:pt x="66" y="964"/>
                </a:cubicBezTo>
                <a:cubicBezTo>
                  <a:pt x="67" y="965"/>
                  <a:pt x="67" y="965"/>
                  <a:pt x="67" y="966"/>
                </a:cubicBezTo>
                <a:cubicBezTo>
                  <a:pt x="67" y="967"/>
                  <a:pt x="67" y="968"/>
                  <a:pt x="67" y="968"/>
                </a:cubicBezTo>
                <a:cubicBezTo>
                  <a:pt x="67" y="969"/>
                  <a:pt x="67" y="969"/>
                  <a:pt x="68" y="970"/>
                </a:cubicBezTo>
                <a:cubicBezTo>
                  <a:pt x="68" y="971"/>
                  <a:pt x="68" y="972"/>
                  <a:pt x="68" y="972"/>
                </a:cubicBezTo>
                <a:cubicBezTo>
                  <a:pt x="68" y="973"/>
                  <a:pt x="68" y="973"/>
                  <a:pt x="69" y="974"/>
                </a:cubicBezTo>
                <a:cubicBezTo>
                  <a:pt x="69" y="974"/>
                  <a:pt x="69" y="975"/>
                  <a:pt x="70" y="976"/>
                </a:cubicBezTo>
                <a:cubicBezTo>
                  <a:pt x="70" y="977"/>
                  <a:pt x="70" y="977"/>
                  <a:pt x="70" y="978"/>
                </a:cubicBezTo>
                <a:cubicBezTo>
                  <a:pt x="71" y="978"/>
                  <a:pt x="71" y="979"/>
                  <a:pt x="71" y="980"/>
                </a:cubicBezTo>
                <a:cubicBezTo>
                  <a:pt x="72" y="981"/>
                  <a:pt x="72" y="981"/>
                  <a:pt x="73" y="982"/>
                </a:cubicBezTo>
                <a:cubicBezTo>
                  <a:pt x="73" y="983"/>
                  <a:pt x="73" y="983"/>
                  <a:pt x="74" y="984"/>
                </a:cubicBezTo>
                <a:cubicBezTo>
                  <a:pt x="74" y="984"/>
                  <a:pt x="75" y="985"/>
                  <a:pt x="75" y="986"/>
                </a:cubicBezTo>
                <a:cubicBezTo>
                  <a:pt x="76" y="986"/>
                  <a:pt x="76" y="986"/>
                  <a:pt x="76" y="987"/>
                </a:cubicBezTo>
                <a:cubicBezTo>
                  <a:pt x="77" y="988"/>
                  <a:pt x="77" y="988"/>
                  <a:pt x="78" y="989"/>
                </a:cubicBezTo>
                <a:lnTo>
                  <a:pt x="79" y="990"/>
                </a:lnTo>
                <a:cubicBezTo>
                  <a:pt x="79" y="990"/>
                  <a:pt x="80" y="991"/>
                  <a:pt x="81" y="991"/>
                </a:cubicBezTo>
                <a:cubicBezTo>
                  <a:pt x="81" y="992"/>
                  <a:pt x="82" y="992"/>
                  <a:pt x="82" y="993"/>
                </a:cubicBezTo>
                <a:cubicBezTo>
                  <a:pt x="83" y="993"/>
                  <a:pt x="83" y="993"/>
                  <a:pt x="84" y="994"/>
                </a:cubicBezTo>
                <a:cubicBezTo>
                  <a:pt x="84" y="994"/>
                  <a:pt x="85" y="995"/>
                  <a:pt x="86" y="995"/>
                </a:cubicBezTo>
                <a:lnTo>
                  <a:pt x="86" y="996"/>
                </a:lnTo>
                <a:cubicBezTo>
                  <a:pt x="87" y="996"/>
                  <a:pt x="87" y="996"/>
                  <a:pt x="88" y="997"/>
                </a:cubicBezTo>
                <a:lnTo>
                  <a:pt x="89" y="997"/>
                </a:lnTo>
                <a:cubicBezTo>
                  <a:pt x="90" y="998"/>
                  <a:pt x="91" y="998"/>
                  <a:pt x="92" y="999"/>
                </a:cubicBezTo>
                <a:lnTo>
                  <a:pt x="93" y="999"/>
                </a:lnTo>
                <a:cubicBezTo>
                  <a:pt x="94" y="1000"/>
                  <a:pt x="95" y="1000"/>
                  <a:pt x="96" y="1000"/>
                </a:cubicBezTo>
                <a:lnTo>
                  <a:pt x="97" y="1001"/>
                </a:lnTo>
                <a:cubicBezTo>
                  <a:pt x="98" y="1001"/>
                  <a:pt x="99" y="1001"/>
                  <a:pt x="100" y="1001"/>
                </a:cubicBezTo>
                <a:cubicBezTo>
                  <a:pt x="101" y="1001"/>
                  <a:pt x="101" y="1001"/>
                  <a:pt x="101" y="1001"/>
                </a:cubicBezTo>
                <a:cubicBezTo>
                  <a:pt x="102" y="1002"/>
                  <a:pt x="103" y="1002"/>
                  <a:pt x="104" y="1002"/>
                </a:cubicBezTo>
                <a:cubicBezTo>
                  <a:pt x="105" y="1002"/>
                  <a:pt x="105" y="1002"/>
                  <a:pt x="105" y="1002"/>
                </a:cubicBezTo>
                <a:cubicBezTo>
                  <a:pt x="107" y="1002"/>
                  <a:pt x="108" y="1002"/>
                  <a:pt x="109" y="1002"/>
                </a:cubicBezTo>
                <a:lnTo>
                  <a:pt x="290" y="1002"/>
                </a:lnTo>
                <a:cubicBezTo>
                  <a:pt x="276" y="1027"/>
                  <a:pt x="268" y="1057"/>
                  <a:pt x="268" y="1088"/>
                </a:cubicBezTo>
                <a:cubicBezTo>
                  <a:pt x="268" y="1182"/>
                  <a:pt x="344" y="1259"/>
                  <a:pt x="439" y="1259"/>
                </a:cubicBezTo>
                <a:cubicBezTo>
                  <a:pt x="533" y="1259"/>
                  <a:pt x="610" y="1182"/>
                  <a:pt x="610" y="1088"/>
                </a:cubicBezTo>
                <a:cubicBezTo>
                  <a:pt x="610" y="1057"/>
                  <a:pt x="602" y="1027"/>
                  <a:pt x="587" y="1002"/>
                </a:cubicBezTo>
                <a:lnTo>
                  <a:pt x="807" y="1002"/>
                </a:lnTo>
                <a:cubicBezTo>
                  <a:pt x="792" y="1027"/>
                  <a:pt x="784" y="1057"/>
                  <a:pt x="784" y="1088"/>
                </a:cubicBezTo>
                <a:cubicBezTo>
                  <a:pt x="784" y="1182"/>
                  <a:pt x="861" y="1259"/>
                  <a:pt x="955" y="1259"/>
                </a:cubicBezTo>
                <a:cubicBezTo>
                  <a:pt x="1050" y="1259"/>
                  <a:pt x="1127" y="1182"/>
                  <a:pt x="1127" y="1088"/>
                </a:cubicBezTo>
                <a:cubicBezTo>
                  <a:pt x="1127" y="1057"/>
                  <a:pt x="1118" y="1027"/>
                  <a:pt x="1104" y="1002"/>
                </a:cubicBezTo>
                <a:lnTo>
                  <a:pt x="1127" y="1002"/>
                </a:lnTo>
                <a:cubicBezTo>
                  <a:pt x="1151" y="1002"/>
                  <a:pt x="1170" y="983"/>
                  <a:pt x="1170" y="959"/>
                </a:cubicBezTo>
                <a:cubicBezTo>
                  <a:pt x="1170" y="936"/>
                  <a:pt x="1151" y="916"/>
                  <a:pt x="1127" y="916"/>
                </a:cubicBezTo>
                <a:close/>
              </a:path>
            </a:pathLst>
          </a:custGeom>
          <a:solidFill>
            <a:srgbClr val="000000"/>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15" name="Agrupar 3">
            <a:extLst>
              <a:ext uri="{FF2B5EF4-FFF2-40B4-BE49-F238E27FC236}">
                <a16:creationId xmlns:a16="http://schemas.microsoft.com/office/drawing/2014/main" id="{4084483D-3B96-5704-34AF-D8509F7A869F}"/>
              </a:ext>
            </a:extLst>
          </p:cNvPr>
          <p:cNvGrpSpPr/>
          <p:nvPr/>
        </p:nvGrpSpPr>
        <p:grpSpPr>
          <a:xfrm>
            <a:off x="12274085" y="5186861"/>
            <a:ext cx="3224740" cy="3342274"/>
            <a:chOff x="11436223" y="941833"/>
            <a:chExt cx="11416242" cy="11832335"/>
          </a:xfrm>
        </p:grpSpPr>
        <p:sp>
          <p:nvSpPr>
            <p:cNvPr id="16" name="Freeform 1">
              <a:extLst>
                <a:ext uri="{FF2B5EF4-FFF2-40B4-BE49-F238E27FC236}">
                  <a16:creationId xmlns:a16="http://schemas.microsoft.com/office/drawing/2014/main" id="{6DD15859-0179-D4DB-8FE5-1D32165AAB1C}"/>
                </a:ext>
              </a:extLst>
            </p:cNvPr>
            <p:cNvSpPr/>
            <p:nvPr/>
          </p:nvSpPr>
          <p:spPr>
            <a:xfrm>
              <a:off x="18710333" y="941833"/>
              <a:ext cx="4142132" cy="3586920"/>
            </a:xfrm>
            <a:custGeom>
              <a:avLst/>
              <a:gdLst/>
              <a:ahLst/>
              <a:cxnLst>
                <a:cxn ang="3cd4">
                  <a:pos x="hc" y="t"/>
                </a:cxn>
                <a:cxn ang="cd2">
                  <a:pos x="l" y="vc"/>
                </a:cxn>
                <a:cxn ang="cd4">
                  <a:pos x="hc" y="b"/>
                </a:cxn>
                <a:cxn ang="0">
                  <a:pos x="r" y="vc"/>
                </a:cxn>
              </a:cxnLst>
              <a:rect l="l" t="t" r="r" b="b"/>
              <a:pathLst>
                <a:path w="3306" h="2863">
                  <a:moveTo>
                    <a:pt x="2479" y="2863"/>
                  </a:moveTo>
                  <a:lnTo>
                    <a:pt x="3306" y="1432"/>
                  </a:lnTo>
                  <a:lnTo>
                    <a:pt x="2479" y="0"/>
                  </a:lnTo>
                  <a:lnTo>
                    <a:pt x="826" y="0"/>
                  </a:lnTo>
                  <a:lnTo>
                    <a:pt x="0" y="1432"/>
                  </a:lnTo>
                  <a:lnTo>
                    <a:pt x="826" y="2863"/>
                  </a:ln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7" name="Freeform 2">
              <a:extLst>
                <a:ext uri="{FF2B5EF4-FFF2-40B4-BE49-F238E27FC236}">
                  <a16:creationId xmlns:a16="http://schemas.microsoft.com/office/drawing/2014/main" id="{88B1C3CC-1C77-C464-0624-ED70B8757583}"/>
                </a:ext>
              </a:extLst>
            </p:cNvPr>
            <p:cNvSpPr/>
            <p:nvPr/>
          </p:nvSpPr>
          <p:spPr>
            <a:xfrm>
              <a:off x="15031919" y="2973420"/>
              <a:ext cx="4143382" cy="3588177"/>
            </a:xfrm>
            <a:custGeom>
              <a:avLst/>
              <a:gdLst/>
              <a:ahLst/>
              <a:cxnLst>
                <a:cxn ang="3cd4">
                  <a:pos x="hc" y="t"/>
                </a:cxn>
                <a:cxn ang="cd2">
                  <a:pos x="l" y="vc"/>
                </a:cxn>
                <a:cxn ang="cd4">
                  <a:pos x="hc" y="b"/>
                </a:cxn>
                <a:cxn ang="0">
                  <a:pos x="r" y="vc"/>
                </a:cxn>
              </a:cxnLst>
              <a:rect l="l" t="t" r="r" b="b"/>
              <a:pathLst>
                <a:path w="3307" h="2864">
                  <a:moveTo>
                    <a:pt x="2480" y="2864"/>
                  </a:moveTo>
                  <a:lnTo>
                    <a:pt x="3307" y="1432"/>
                  </a:lnTo>
                  <a:lnTo>
                    <a:pt x="2480" y="0"/>
                  </a:lnTo>
                  <a:lnTo>
                    <a:pt x="827" y="0"/>
                  </a:lnTo>
                  <a:lnTo>
                    <a:pt x="0" y="1432"/>
                  </a:lnTo>
                  <a:lnTo>
                    <a:pt x="827" y="2864"/>
                  </a:ln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8" name="Freeform 3">
              <a:extLst>
                <a:ext uri="{FF2B5EF4-FFF2-40B4-BE49-F238E27FC236}">
                  <a16:creationId xmlns:a16="http://schemas.microsoft.com/office/drawing/2014/main" id="{128B76EA-AEA8-AA5F-7CC2-7237EE9845F8}"/>
                </a:ext>
              </a:extLst>
            </p:cNvPr>
            <p:cNvSpPr/>
            <p:nvPr/>
          </p:nvSpPr>
          <p:spPr>
            <a:xfrm>
              <a:off x="15031919" y="7040355"/>
              <a:ext cx="4143382" cy="3588177"/>
            </a:xfrm>
            <a:custGeom>
              <a:avLst/>
              <a:gdLst/>
              <a:ahLst/>
              <a:cxnLst>
                <a:cxn ang="3cd4">
                  <a:pos x="hc" y="t"/>
                </a:cxn>
                <a:cxn ang="cd2">
                  <a:pos x="l" y="vc"/>
                </a:cxn>
                <a:cxn ang="cd4">
                  <a:pos x="hc" y="b"/>
                </a:cxn>
                <a:cxn ang="0">
                  <a:pos x="r" y="vc"/>
                </a:cxn>
              </a:cxnLst>
              <a:rect l="l" t="t" r="r" b="b"/>
              <a:pathLst>
                <a:path w="3307" h="2864">
                  <a:moveTo>
                    <a:pt x="2480" y="2864"/>
                  </a:moveTo>
                  <a:lnTo>
                    <a:pt x="3307" y="1432"/>
                  </a:lnTo>
                  <a:lnTo>
                    <a:pt x="2480" y="0"/>
                  </a:lnTo>
                  <a:lnTo>
                    <a:pt x="827" y="0"/>
                  </a:lnTo>
                  <a:lnTo>
                    <a:pt x="0" y="1432"/>
                  </a:lnTo>
                  <a:lnTo>
                    <a:pt x="827" y="2864"/>
                  </a:ln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9" name="Freeform 4">
              <a:extLst>
                <a:ext uri="{FF2B5EF4-FFF2-40B4-BE49-F238E27FC236}">
                  <a16:creationId xmlns:a16="http://schemas.microsoft.com/office/drawing/2014/main" id="{0612D40E-6A54-38E8-C4EA-DF55E71AC10E}"/>
                </a:ext>
              </a:extLst>
            </p:cNvPr>
            <p:cNvSpPr/>
            <p:nvPr/>
          </p:nvSpPr>
          <p:spPr>
            <a:xfrm>
              <a:off x="11436223" y="5005007"/>
              <a:ext cx="4143382" cy="3588177"/>
            </a:xfrm>
            <a:custGeom>
              <a:avLst/>
              <a:gdLst/>
              <a:ahLst/>
              <a:cxnLst>
                <a:cxn ang="3cd4">
                  <a:pos x="hc" y="t"/>
                </a:cxn>
                <a:cxn ang="cd2">
                  <a:pos x="l" y="vc"/>
                </a:cxn>
                <a:cxn ang="cd4">
                  <a:pos x="hc" y="b"/>
                </a:cxn>
                <a:cxn ang="0">
                  <a:pos x="r" y="vc"/>
                </a:cxn>
              </a:cxnLst>
              <a:rect l="l" t="t" r="r" b="b"/>
              <a:pathLst>
                <a:path w="3307" h="2864">
                  <a:moveTo>
                    <a:pt x="2480" y="2864"/>
                  </a:moveTo>
                  <a:lnTo>
                    <a:pt x="3307" y="1433"/>
                  </a:lnTo>
                  <a:lnTo>
                    <a:pt x="2480" y="0"/>
                  </a:lnTo>
                  <a:lnTo>
                    <a:pt x="827" y="0"/>
                  </a:lnTo>
                  <a:lnTo>
                    <a:pt x="0" y="1433"/>
                  </a:lnTo>
                  <a:lnTo>
                    <a:pt x="827" y="2864"/>
                  </a:ln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0" name="Freeform 5">
              <a:extLst>
                <a:ext uri="{FF2B5EF4-FFF2-40B4-BE49-F238E27FC236}">
                  <a16:creationId xmlns:a16="http://schemas.microsoft.com/office/drawing/2014/main" id="{389DACA7-F679-C1AB-C6CB-C57142FED60F}"/>
                </a:ext>
              </a:extLst>
            </p:cNvPr>
            <p:cNvSpPr/>
            <p:nvPr/>
          </p:nvSpPr>
          <p:spPr>
            <a:xfrm>
              <a:off x="18710333" y="5005007"/>
              <a:ext cx="4142132" cy="3588177"/>
            </a:xfrm>
            <a:custGeom>
              <a:avLst/>
              <a:gdLst/>
              <a:ahLst/>
              <a:cxnLst>
                <a:cxn ang="3cd4">
                  <a:pos x="hc" y="t"/>
                </a:cxn>
                <a:cxn ang="cd2">
                  <a:pos x="l" y="vc"/>
                </a:cxn>
                <a:cxn ang="cd4">
                  <a:pos x="hc" y="b"/>
                </a:cxn>
                <a:cxn ang="0">
                  <a:pos x="r" y="vc"/>
                </a:cxn>
              </a:cxnLst>
              <a:rect l="l" t="t" r="r" b="b"/>
              <a:pathLst>
                <a:path w="3306" h="2864">
                  <a:moveTo>
                    <a:pt x="2480" y="2864"/>
                  </a:moveTo>
                  <a:lnTo>
                    <a:pt x="3306" y="1433"/>
                  </a:lnTo>
                  <a:lnTo>
                    <a:pt x="2480" y="0"/>
                  </a:lnTo>
                  <a:lnTo>
                    <a:pt x="827" y="0"/>
                  </a:lnTo>
                  <a:lnTo>
                    <a:pt x="0" y="1433"/>
                  </a:lnTo>
                  <a:lnTo>
                    <a:pt x="827" y="2864"/>
                  </a:ln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1" name="Freeform 6">
              <a:extLst>
                <a:ext uri="{FF2B5EF4-FFF2-40B4-BE49-F238E27FC236}">
                  <a16:creationId xmlns:a16="http://schemas.microsoft.com/office/drawing/2014/main" id="{11C4E0DC-35C1-D31A-D183-E1CCB3DE8549}"/>
                </a:ext>
              </a:extLst>
            </p:cNvPr>
            <p:cNvSpPr/>
            <p:nvPr/>
          </p:nvSpPr>
          <p:spPr>
            <a:xfrm>
              <a:off x="18710333" y="9185991"/>
              <a:ext cx="4142132" cy="3588177"/>
            </a:xfrm>
            <a:custGeom>
              <a:avLst/>
              <a:gdLst/>
              <a:ahLst/>
              <a:cxnLst>
                <a:cxn ang="3cd4">
                  <a:pos x="hc" y="t"/>
                </a:cxn>
                <a:cxn ang="cd2">
                  <a:pos x="l" y="vc"/>
                </a:cxn>
                <a:cxn ang="cd4">
                  <a:pos x="hc" y="b"/>
                </a:cxn>
                <a:cxn ang="0">
                  <a:pos x="r" y="vc"/>
                </a:cxn>
              </a:cxnLst>
              <a:rect l="l" t="t" r="r" b="b"/>
              <a:pathLst>
                <a:path w="3306" h="2864">
                  <a:moveTo>
                    <a:pt x="2480" y="2864"/>
                  </a:moveTo>
                  <a:lnTo>
                    <a:pt x="3306" y="1433"/>
                  </a:lnTo>
                  <a:lnTo>
                    <a:pt x="2480" y="0"/>
                  </a:lnTo>
                  <a:lnTo>
                    <a:pt x="827" y="0"/>
                  </a:lnTo>
                  <a:lnTo>
                    <a:pt x="0" y="1433"/>
                  </a:lnTo>
                  <a:lnTo>
                    <a:pt x="827" y="2864"/>
                  </a:ln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Tree>
    <p:extLst>
      <p:ext uri="{BB962C8B-B14F-4D97-AF65-F5344CB8AC3E}">
        <p14:creationId xmlns:p14="http://schemas.microsoft.com/office/powerpoint/2010/main" val="413056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1">
            <a:extLst>
              <a:ext uri="{FF2B5EF4-FFF2-40B4-BE49-F238E27FC236}">
                <a16:creationId xmlns:a16="http://schemas.microsoft.com/office/drawing/2014/main" id="{0C1CA90A-0457-68DE-48DE-1D8BF5ADA90B}"/>
              </a:ext>
            </a:extLst>
          </p:cNvPr>
          <p:cNvSpPr/>
          <p:nvPr/>
        </p:nvSpPr>
        <p:spPr>
          <a:xfrm>
            <a:off x="8285600" y="286299"/>
            <a:ext cx="2361724" cy="2362335"/>
          </a:xfrm>
          <a:custGeom>
            <a:avLst/>
            <a:gdLst/>
            <a:ahLst/>
            <a:cxnLst>
              <a:cxn ang="3cd4">
                <a:pos x="hc" y="t"/>
              </a:cxn>
              <a:cxn ang="cd2">
                <a:pos x="l" y="vc"/>
              </a:cxn>
              <a:cxn ang="cd4">
                <a:pos x="hc" y="b"/>
              </a:cxn>
              <a:cxn ang="0">
                <a:pos x="r" y="vc"/>
              </a:cxn>
            </a:cxnLst>
            <a:rect l="l" t="t" r="r" b="b"/>
            <a:pathLst>
              <a:path w="3869" h="3870">
                <a:moveTo>
                  <a:pt x="0" y="1935"/>
                </a:moveTo>
                <a:cubicBezTo>
                  <a:pt x="0" y="3004"/>
                  <a:pt x="866" y="3870"/>
                  <a:pt x="1935" y="3870"/>
                </a:cubicBezTo>
                <a:cubicBezTo>
                  <a:pt x="3003" y="3870"/>
                  <a:pt x="3869" y="3004"/>
                  <a:pt x="3869" y="1935"/>
                </a:cubicBezTo>
                <a:cubicBezTo>
                  <a:pt x="3869" y="866"/>
                  <a:pt x="3003" y="0"/>
                  <a:pt x="1935" y="0"/>
                </a:cubicBezTo>
                <a:cubicBezTo>
                  <a:pt x="866" y="0"/>
                  <a:pt x="0" y="866"/>
                  <a:pt x="0" y="1935"/>
                </a:cubicBezTo>
                <a:close/>
              </a:path>
            </a:pathLst>
          </a:custGeom>
          <a:solidFill>
            <a:srgbClr val="E6E7E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100" b="0" i="0" u="none" strike="noStrike" kern="1200" dirty="0">
              <a:ln>
                <a:noFill/>
              </a:ln>
              <a:latin typeface="Arial" pitchFamily="18"/>
              <a:ea typeface="Arial Unicode MS" pitchFamily="2"/>
              <a:cs typeface="Arial Unicode MS" pitchFamily="2"/>
            </a:endParaRPr>
          </a:p>
        </p:txBody>
      </p:sp>
      <p:sp>
        <p:nvSpPr>
          <p:cNvPr id="2" name="Marcador de imagen 1"/>
          <p:cNvSpPr>
            <a:spLocks noGrp="1"/>
          </p:cNvSpPr>
          <p:nvPr>
            <p:ph type="pic" sz="quarter" idx="16"/>
          </p:nvPr>
        </p:nvSpPr>
        <p:spPr/>
        <p:txBody>
          <a:bodyPr/>
          <a:lstStyle/>
          <a:p>
            <a:endParaRPr lang="en-IN"/>
          </a:p>
        </p:txBody>
      </p:sp>
      <p:grpSp>
        <p:nvGrpSpPr>
          <p:cNvPr id="7" name="Group 6">
            <a:extLst>
              <a:ext uri="{FF2B5EF4-FFF2-40B4-BE49-F238E27FC236}">
                <a16:creationId xmlns:a16="http://schemas.microsoft.com/office/drawing/2014/main" id="{18A8502A-600C-254E-997C-E0E38609087A}"/>
              </a:ext>
            </a:extLst>
          </p:cNvPr>
          <p:cNvGrpSpPr/>
          <p:nvPr/>
        </p:nvGrpSpPr>
        <p:grpSpPr>
          <a:xfrm>
            <a:off x="-1" y="2304288"/>
            <a:ext cx="24377651" cy="9107423"/>
            <a:chOff x="-1" y="3437068"/>
            <a:chExt cx="24377651" cy="6841862"/>
          </a:xfrm>
        </p:grpSpPr>
        <p:sp>
          <p:nvSpPr>
            <p:cNvPr id="5" name="Rectangle 4">
              <a:extLst>
                <a:ext uri="{FF2B5EF4-FFF2-40B4-BE49-F238E27FC236}">
                  <a16:creationId xmlns:a16="http://schemas.microsoft.com/office/drawing/2014/main" id="{C76C8356-27EF-BE48-98CD-35E60B5087DB}"/>
                </a:ext>
              </a:extLst>
            </p:cNvPr>
            <p:cNvSpPr/>
            <p:nvPr/>
          </p:nvSpPr>
          <p:spPr>
            <a:xfrm>
              <a:off x="-1" y="3437068"/>
              <a:ext cx="18214849" cy="684186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
              <a:extLst>
                <a:ext uri="{FF2B5EF4-FFF2-40B4-BE49-F238E27FC236}">
                  <a16:creationId xmlns:a16="http://schemas.microsoft.com/office/drawing/2014/main" id="{66BD402E-2C99-FF47-9165-58831417C914}"/>
                </a:ext>
              </a:extLst>
            </p:cNvPr>
            <p:cNvSpPr>
              <a:spLocks noChangeArrowheads="1"/>
            </p:cNvSpPr>
            <p:nvPr/>
          </p:nvSpPr>
          <p:spPr bwMode="auto">
            <a:xfrm>
              <a:off x="13202293" y="3437070"/>
              <a:ext cx="11175357" cy="6841860"/>
            </a:xfrm>
            <a:custGeom>
              <a:avLst/>
              <a:gdLst>
                <a:gd name="T0" fmla="*/ 134789620 w 8881"/>
                <a:gd name="T1" fmla="*/ 208280446 h 1611"/>
                <a:gd name="T2" fmla="*/ 1150894798 w 8881"/>
                <a:gd name="T3" fmla="*/ 208280446 h 1611"/>
                <a:gd name="T4" fmla="*/ 1150894798 w 8881"/>
                <a:gd name="T5" fmla="*/ 0 h 1611"/>
                <a:gd name="T6" fmla="*/ 0 w 8881"/>
                <a:gd name="T7" fmla="*/ 0 h 1611"/>
                <a:gd name="T8" fmla="*/ 134789620 w 8881"/>
                <a:gd name="T9" fmla="*/ 208280446 h 1611"/>
                <a:gd name="T10" fmla="*/ 0 60000 65536"/>
                <a:gd name="T11" fmla="*/ 0 60000 65536"/>
                <a:gd name="T12" fmla="*/ 0 60000 65536"/>
                <a:gd name="T13" fmla="*/ 0 60000 65536"/>
                <a:gd name="T14" fmla="*/ 0 60000 65536"/>
                <a:gd name="connsiteX0" fmla="*/ 1171 w 9999"/>
                <a:gd name="connsiteY0" fmla="*/ 9994 h 9994"/>
                <a:gd name="connsiteX1" fmla="*/ 9999 w 9999"/>
                <a:gd name="connsiteY1" fmla="*/ 9994 h 9994"/>
                <a:gd name="connsiteX2" fmla="*/ 9999 w 9999"/>
                <a:gd name="connsiteY2" fmla="*/ 0 h 9994"/>
                <a:gd name="connsiteX3" fmla="*/ 0 w 9999"/>
                <a:gd name="connsiteY3" fmla="*/ 0 h 9994"/>
                <a:gd name="connsiteX0" fmla="*/ 1744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2040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625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803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912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912 w 10000"/>
                <a:gd name="connsiteY0" fmla="*/ 9972 h 10000"/>
                <a:gd name="connsiteX1" fmla="*/ 10000 w 10000"/>
                <a:gd name="connsiteY1" fmla="*/ 10000 h 10000"/>
                <a:gd name="connsiteX2" fmla="*/ 10000 w 10000"/>
                <a:gd name="connsiteY2" fmla="*/ 0 h 10000"/>
                <a:gd name="connsiteX3" fmla="*/ 0 w 10000"/>
                <a:gd name="connsiteY3" fmla="*/ 0 h 10000"/>
                <a:gd name="connsiteX0" fmla="*/ 1912 w 10000"/>
                <a:gd name="connsiteY0" fmla="*/ 9972 h 10000"/>
                <a:gd name="connsiteX1" fmla="*/ 10000 w 10000"/>
                <a:gd name="connsiteY1" fmla="*/ 10000 h 10000"/>
                <a:gd name="connsiteX2" fmla="*/ 4623 w 10000"/>
                <a:gd name="connsiteY2" fmla="*/ 0 h 10000"/>
                <a:gd name="connsiteX3" fmla="*/ 0 w 10000"/>
                <a:gd name="connsiteY3" fmla="*/ 0 h 10000"/>
                <a:gd name="connsiteX0" fmla="*/ 1912 w 4623"/>
                <a:gd name="connsiteY0" fmla="*/ 9972 h 10000"/>
                <a:gd name="connsiteX1" fmla="*/ 4609 w 4623"/>
                <a:gd name="connsiteY1" fmla="*/ 10000 h 10000"/>
                <a:gd name="connsiteX2" fmla="*/ 4623 w 4623"/>
                <a:gd name="connsiteY2" fmla="*/ 0 h 10000"/>
                <a:gd name="connsiteX3" fmla="*/ 0 w 4623"/>
                <a:gd name="connsiteY3" fmla="*/ 0 h 10000"/>
                <a:gd name="connsiteX0" fmla="*/ 4136 w 9971"/>
                <a:gd name="connsiteY0" fmla="*/ 9972 h 10000"/>
                <a:gd name="connsiteX1" fmla="*/ 9970 w 9971"/>
                <a:gd name="connsiteY1" fmla="*/ 10000 h 10000"/>
                <a:gd name="connsiteX2" fmla="*/ 9927 w 9971"/>
                <a:gd name="connsiteY2" fmla="*/ 15 h 10000"/>
                <a:gd name="connsiteX3" fmla="*/ 0 w 9971"/>
                <a:gd name="connsiteY3" fmla="*/ 0 h 10000"/>
                <a:gd name="connsiteX0" fmla="*/ 4148 w 9956"/>
                <a:gd name="connsiteY0" fmla="*/ 9972 h 10000"/>
                <a:gd name="connsiteX1" fmla="*/ 9944 w 9956"/>
                <a:gd name="connsiteY1" fmla="*/ 10000 h 10000"/>
                <a:gd name="connsiteX2" fmla="*/ 9956 w 9956"/>
                <a:gd name="connsiteY2" fmla="*/ 15 h 10000"/>
                <a:gd name="connsiteX3" fmla="*/ 0 w 9956"/>
                <a:gd name="connsiteY3" fmla="*/ 0 h 10000"/>
                <a:gd name="connsiteX0" fmla="*/ 4166 w 9990"/>
                <a:gd name="connsiteY0" fmla="*/ 9972 h 10000"/>
                <a:gd name="connsiteX1" fmla="*/ 9988 w 9990"/>
                <a:gd name="connsiteY1" fmla="*/ 10000 h 10000"/>
                <a:gd name="connsiteX2" fmla="*/ 9972 w 9990"/>
                <a:gd name="connsiteY2" fmla="*/ 15 h 10000"/>
                <a:gd name="connsiteX3" fmla="*/ 0 w 9990"/>
                <a:gd name="connsiteY3" fmla="*/ 0 h 10000"/>
                <a:gd name="connsiteX0" fmla="*/ 4170 w 10000"/>
                <a:gd name="connsiteY0" fmla="*/ 9993 h 10000"/>
                <a:gd name="connsiteX1" fmla="*/ 9998 w 10000"/>
                <a:gd name="connsiteY1" fmla="*/ 10000 h 10000"/>
                <a:gd name="connsiteX2" fmla="*/ 9982 w 10000"/>
                <a:gd name="connsiteY2" fmla="*/ 15 h 10000"/>
                <a:gd name="connsiteX3" fmla="*/ 0 w 10000"/>
                <a:gd name="connsiteY3" fmla="*/ 0 h 10000"/>
              </a:gdLst>
              <a:ahLst/>
              <a:cxnLst>
                <a:cxn ang="0">
                  <a:pos x="connsiteX0" y="connsiteY0"/>
                </a:cxn>
                <a:cxn ang="0">
                  <a:pos x="connsiteX1" y="connsiteY1"/>
                </a:cxn>
                <a:cxn ang="0">
                  <a:pos x="connsiteX2" y="connsiteY2"/>
                </a:cxn>
                <a:cxn ang="0">
                  <a:pos x="connsiteX3" y="connsiteY3"/>
                </a:cxn>
              </a:cxnLst>
              <a:rect l="l" t="t" r="r" b="b"/>
              <a:pathLst>
                <a:path w="10000" h="10000">
                  <a:moveTo>
                    <a:pt x="4170" y="9993"/>
                  </a:moveTo>
                  <a:lnTo>
                    <a:pt x="9998" y="10000"/>
                  </a:lnTo>
                  <a:cubicBezTo>
                    <a:pt x="10009" y="6667"/>
                    <a:pt x="9971" y="3348"/>
                    <a:pt x="9982" y="15"/>
                  </a:cubicBezTo>
                  <a:lnTo>
                    <a:pt x="0" y="0"/>
                  </a:lnTo>
                </a:path>
              </a:pathLst>
            </a:custGeom>
            <a:solidFill>
              <a:schemeClr val="accent3"/>
            </a:solidFill>
            <a:ln>
              <a:noFill/>
            </a:ln>
            <a:effectLst/>
          </p:spPr>
          <p:txBody>
            <a:bodyPr wrap="none" anchor="ctr"/>
            <a:lstStyle/>
            <a:p>
              <a:endParaRPr lang="en-US" dirty="0"/>
            </a:p>
          </p:txBody>
        </p:sp>
      </p:grpSp>
      <p:grpSp>
        <p:nvGrpSpPr>
          <p:cNvPr id="12" name="Group 11">
            <a:extLst>
              <a:ext uri="{FF2B5EF4-FFF2-40B4-BE49-F238E27FC236}">
                <a16:creationId xmlns:a16="http://schemas.microsoft.com/office/drawing/2014/main" id="{421D1E92-B8E5-0145-AF0D-362394125332}"/>
              </a:ext>
            </a:extLst>
          </p:cNvPr>
          <p:cNvGrpSpPr/>
          <p:nvPr/>
        </p:nvGrpSpPr>
        <p:grpSpPr>
          <a:xfrm>
            <a:off x="1746250" y="5721372"/>
            <a:ext cx="10442575" cy="1221745"/>
            <a:chOff x="1746250" y="4346638"/>
            <a:chExt cx="10442575" cy="1221745"/>
          </a:xfrm>
        </p:grpSpPr>
        <p:sp>
          <p:nvSpPr>
            <p:cNvPr id="14" name="TextBox 13">
              <a:extLst>
                <a:ext uri="{FF2B5EF4-FFF2-40B4-BE49-F238E27FC236}">
                  <a16:creationId xmlns:a16="http://schemas.microsoft.com/office/drawing/2014/main" id="{2A7CA94C-29A8-9745-8E63-FE4656F74781}"/>
                </a:ext>
              </a:extLst>
            </p:cNvPr>
            <p:cNvSpPr txBox="1"/>
            <p:nvPr/>
          </p:nvSpPr>
          <p:spPr>
            <a:xfrm>
              <a:off x="1746250" y="4992969"/>
              <a:ext cx="10442575" cy="575414"/>
            </a:xfrm>
            <a:prstGeom prst="rect">
              <a:avLst/>
            </a:prstGeom>
            <a:noFill/>
          </p:spPr>
          <p:txBody>
            <a:bodyPr wrap="square" rtlCol="0">
              <a:spAutoFit/>
            </a:bodyPr>
            <a:lstStyle/>
            <a:p>
              <a:pPr>
                <a:lnSpc>
                  <a:spcPts val="4080"/>
                </a:lnSpc>
              </a:pPr>
              <a:endParaRPr lang="en-US" sz="2800" dirty="0">
                <a:solidFill>
                  <a:schemeClr val="bg2"/>
                </a:solidFill>
                <a:latin typeface="Montserrat Light" pitchFamily="2" charset="77"/>
                <a:ea typeface="Roboto Light" panose="02000000000000000000" pitchFamily="2" charset="0"/>
              </a:endParaRPr>
            </a:p>
          </p:txBody>
        </p:sp>
        <p:sp>
          <p:nvSpPr>
            <p:cNvPr id="18" name="Rectangle 17">
              <a:extLst>
                <a:ext uri="{FF2B5EF4-FFF2-40B4-BE49-F238E27FC236}">
                  <a16:creationId xmlns:a16="http://schemas.microsoft.com/office/drawing/2014/main" id="{55FD3009-B0D6-A740-9FF1-B9E62FCC7E12}"/>
                </a:ext>
              </a:extLst>
            </p:cNvPr>
            <p:cNvSpPr/>
            <p:nvPr/>
          </p:nvSpPr>
          <p:spPr>
            <a:xfrm>
              <a:off x="1746250" y="4346638"/>
              <a:ext cx="4396270" cy="646331"/>
            </a:xfrm>
            <a:prstGeom prst="rect">
              <a:avLst/>
            </a:prstGeom>
          </p:spPr>
          <p:txBody>
            <a:bodyPr wrap="square">
              <a:spAutoFit/>
            </a:bodyPr>
            <a:lstStyle/>
            <a:p>
              <a:endParaRPr lang="en-US" dirty="0">
                <a:solidFill>
                  <a:schemeClr val="bg2"/>
                </a:solidFill>
                <a:latin typeface="Montserrat Medium" pitchFamily="2" charset="77"/>
                <a:ea typeface="Roboto" panose="02000000000000000000" pitchFamily="2" charset="0"/>
                <a:cs typeface="Lato Light" panose="020F0502020204030203" pitchFamily="34" charset="0"/>
              </a:endParaRPr>
            </a:p>
          </p:txBody>
        </p:sp>
      </p:grpSp>
      <p:graphicFrame>
        <p:nvGraphicFramePr>
          <p:cNvPr id="3" name="Table 2">
            <a:extLst>
              <a:ext uri="{FF2B5EF4-FFF2-40B4-BE49-F238E27FC236}">
                <a16:creationId xmlns:a16="http://schemas.microsoft.com/office/drawing/2014/main" id="{B654EC93-FE5F-04E7-EC04-5D2ED9DB6680}"/>
              </a:ext>
            </a:extLst>
          </p:cNvPr>
          <p:cNvGraphicFramePr>
            <a:graphicFrameLocks noGrp="1"/>
          </p:cNvGraphicFramePr>
          <p:nvPr>
            <p:extLst>
              <p:ext uri="{D42A27DB-BD31-4B8C-83A1-F6EECF244321}">
                <p14:modId xmlns:p14="http://schemas.microsoft.com/office/powerpoint/2010/main" val="1093775825"/>
              </p:ext>
            </p:extLst>
          </p:nvPr>
        </p:nvGraphicFramePr>
        <p:xfrm>
          <a:off x="-1013467" y="2971800"/>
          <a:ext cx="24845018" cy="7791440"/>
        </p:xfrm>
        <a:graphic>
          <a:graphicData uri="http://schemas.openxmlformats.org/drawingml/2006/table">
            <a:tbl>
              <a:tblPr>
                <a:tableStyleId>{5C22544A-7EE6-4342-B048-85BDC9FD1C3A}</a:tableStyleId>
              </a:tblPr>
              <a:tblGrid>
                <a:gridCol w="1292608">
                  <a:extLst>
                    <a:ext uri="{9D8B030D-6E8A-4147-A177-3AD203B41FA5}">
                      <a16:colId xmlns:a16="http://schemas.microsoft.com/office/drawing/2014/main" val="1613719401"/>
                    </a:ext>
                  </a:extLst>
                </a:gridCol>
                <a:gridCol w="3527745">
                  <a:extLst>
                    <a:ext uri="{9D8B030D-6E8A-4147-A177-3AD203B41FA5}">
                      <a16:colId xmlns:a16="http://schemas.microsoft.com/office/drawing/2014/main" val="3303084485"/>
                    </a:ext>
                  </a:extLst>
                </a:gridCol>
                <a:gridCol w="2197435">
                  <a:extLst>
                    <a:ext uri="{9D8B030D-6E8A-4147-A177-3AD203B41FA5}">
                      <a16:colId xmlns:a16="http://schemas.microsoft.com/office/drawing/2014/main" val="3494713994"/>
                    </a:ext>
                  </a:extLst>
                </a:gridCol>
                <a:gridCol w="2197435">
                  <a:extLst>
                    <a:ext uri="{9D8B030D-6E8A-4147-A177-3AD203B41FA5}">
                      <a16:colId xmlns:a16="http://schemas.microsoft.com/office/drawing/2014/main" val="4055511093"/>
                    </a:ext>
                  </a:extLst>
                </a:gridCol>
                <a:gridCol w="2746796">
                  <a:extLst>
                    <a:ext uri="{9D8B030D-6E8A-4147-A177-3AD203B41FA5}">
                      <a16:colId xmlns:a16="http://schemas.microsoft.com/office/drawing/2014/main" val="346080258"/>
                    </a:ext>
                  </a:extLst>
                </a:gridCol>
                <a:gridCol w="2439798">
                  <a:extLst>
                    <a:ext uri="{9D8B030D-6E8A-4147-A177-3AD203B41FA5}">
                      <a16:colId xmlns:a16="http://schemas.microsoft.com/office/drawing/2014/main" val="2801521092"/>
                    </a:ext>
                  </a:extLst>
                </a:gridCol>
                <a:gridCol w="2439798">
                  <a:extLst>
                    <a:ext uri="{9D8B030D-6E8A-4147-A177-3AD203B41FA5}">
                      <a16:colId xmlns:a16="http://schemas.microsoft.com/office/drawing/2014/main" val="227227417"/>
                    </a:ext>
                  </a:extLst>
                </a:gridCol>
                <a:gridCol w="3043016">
                  <a:extLst>
                    <a:ext uri="{9D8B030D-6E8A-4147-A177-3AD203B41FA5}">
                      <a16:colId xmlns:a16="http://schemas.microsoft.com/office/drawing/2014/main" val="664303773"/>
                    </a:ext>
                  </a:extLst>
                </a:gridCol>
                <a:gridCol w="2391327">
                  <a:extLst>
                    <a:ext uri="{9D8B030D-6E8A-4147-A177-3AD203B41FA5}">
                      <a16:colId xmlns:a16="http://schemas.microsoft.com/office/drawing/2014/main" val="4254203954"/>
                    </a:ext>
                  </a:extLst>
                </a:gridCol>
                <a:gridCol w="2569060">
                  <a:extLst>
                    <a:ext uri="{9D8B030D-6E8A-4147-A177-3AD203B41FA5}">
                      <a16:colId xmlns:a16="http://schemas.microsoft.com/office/drawing/2014/main" val="3225414765"/>
                    </a:ext>
                  </a:extLst>
                </a:gridCol>
              </a:tblGrid>
              <a:tr h="482983">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gridSpan="2">
                  <a:txBody>
                    <a:bodyPr/>
                    <a:lstStyle/>
                    <a:p>
                      <a:pPr algn="ctr" fontAlgn="ctr"/>
                      <a:r>
                        <a:rPr lang="en-IN" sz="2400" b="1" u="none" strike="noStrike" dirty="0">
                          <a:solidFill>
                            <a:schemeClr val="bg2">
                              <a:lumMod val="50000"/>
                            </a:schemeClr>
                          </a:solidFill>
                          <a:effectLst/>
                        </a:rPr>
                        <a:t>Low-income Group</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ctr"/>
                </a:tc>
                <a:tc hMerge="1">
                  <a:txBody>
                    <a:bodyPr/>
                    <a:lstStyle/>
                    <a:p>
                      <a:endParaRPr lang="en-IN"/>
                    </a:p>
                  </a:txBody>
                  <a:tcPr/>
                </a:tc>
                <a:tc>
                  <a:txBody>
                    <a:bodyPr/>
                    <a:lstStyle/>
                    <a:p>
                      <a:pPr algn="ctr" fontAlgn="ctr"/>
                      <a:endParaRPr lang="en-IN" sz="2400" b="0" i="0" u="none" strike="noStrike">
                        <a:solidFill>
                          <a:schemeClr val="bg2">
                            <a:lumMod val="50000"/>
                          </a:schemeClr>
                        </a:solidFill>
                        <a:effectLst/>
                        <a:latin typeface="Calibri" panose="020F0502020204030204" pitchFamily="34" charset="0"/>
                      </a:endParaRPr>
                    </a:p>
                  </a:txBody>
                  <a:tcPr marL="7620" marR="7620" marT="7620" marB="0" anchor="ctr"/>
                </a:tc>
                <a:tc gridSpan="2">
                  <a:txBody>
                    <a:bodyPr/>
                    <a:lstStyle/>
                    <a:p>
                      <a:pPr algn="ctr" fontAlgn="ctr"/>
                      <a:r>
                        <a:rPr lang="en-IN" sz="2400" b="1" u="none" strike="noStrike">
                          <a:solidFill>
                            <a:schemeClr val="bg2">
                              <a:lumMod val="50000"/>
                            </a:schemeClr>
                          </a:solidFill>
                          <a:effectLst/>
                        </a:rPr>
                        <a:t>Middle-income Group</a:t>
                      </a:r>
                      <a:endParaRPr lang="en-IN" sz="2400" b="1" i="0" u="none" strike="noStrike">
                        <a:solidFill>
                          <a:schemeClr val="bg2">
                            <a:lumMod val="50000"/>
                          </a:schemeClr>
                        </a:solidFill>
                        <a:effectLst/>
                        <a:latin typeface="Calibri" panose="020F0502020204030204" pitchFamily="34" charset="0"/>
                      </a:endParaRPr>
                    </a:p>
                  </a:txBody>
                  <a:tcPr marL="7620" marR="7620" marT="7620" marB="0" anchor="ctr"/>
                </a:tc>
                <a:tc hMerge="1">
                  <a:txBody>
                    <a:bodyPr/>
                    <a:lstStyle/>
                    <a:p>
                      <a:endParaRPr lang="en-IN"/>
                    </a:p>
                  </a:txBody>
                  <a:tcPr/>
                </a:tc>
                <a:tc>
                  <a:txBody>
                    <a:bodyPr/>
                    <a:lstStyle/>
                    <a:p>
                      <a:pPr algn="ctr" fontAlgn="ct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ctr"/>
                </a:tc>
                <a:tc gridSpan="2">
                  <a:txBody>
                    <a:bodyPr/>
                    <a:lstStyle/>
                    <a:p>
                      <a:pPr algn="ctr" fontAlgn="ctr"/>
                      <a:r>
                        <a:rPr lang="en-IN" sz="2400" b="1" u="none" strike="noStrike">
                          <a:solidFill>
                            <a:schemeClr val="bg2">
                              <a:lumMod val="50000"/>
                            </a:schemeClr>
                          </a:solidFill>
                          <a:effectLst/>
                        </a:rPr>
                        <a:t>High-Income Group</a:t>
                      </a:r>
                      <a:endParaRPr lang="en-IN" sz="2400" b="1" i="0" u="none" strike="noStrike">
                        <a:solidFill>
                          <a:schemeClr val="bg2">
                            <a:lumMod val="50000"/>
                          </a:schemeClr>
                        </a:solidFill>
                        <a:effectLst/>
                        <a:latin typeface="Calibri" panose="020F0502020204030204" pitchFamily="34" charset="0"/>
                      </a:endParaRPr>
                    </a:p>
                  </a:txBody>
                  <a:tcPr marL="7620" marR="7620" marT="7620" marB="0" anchor="ctr"/>
                </a:tc>
                <a:tc hMerge="1">
                  <a:txBody>
                    <a:bodyPr/>
                    <a:lstStyle/>
                    <a:p>
                      <a:endParaRPr lang="en-IN"/>
                    </a:p>
                  </a:txBody>
                  <a:tcPr/>
                </a:tc>
                <a:extLst>
                  <a:ext uri="{0D108BD9-81ED-4DB2-BD59-A6C34878D82A}">
                    <a16:rowId xmlns:a16="http://schemas.microsoft.com/office/drawing/2014/main" val="1253351370"/>
                  </a:ext>
                </a:extLst>
              </a:tr>
              <a:tr h="562189">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b"/>
                      <a:r>
                        <a:rPr lang="en-IN" sz="2400" b="1" u="none" strike="noStrike" dirty="0">
                          <a:solidFill>
                            <a:schemeClr val="bg2">
                              <a:lumMod val="50000"/>
                            </a:schemeClr>
                          </a:solidFill>
                          <a:effectLst/>
                        </a:rPr>
                        <a:t>Vegetable</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b"/>
                      <a:r>
                        <a:rPr lang="en-IN" sz="2400" b="1" u="none" strike="noStrike" dirty="0">
                          <a:solidFill>
                            <a:schemeClr val="bg2">
                              <a:lumMod val="50000"/>
                            </a:schemeClr>
                          </a:solidFill>
                          <a:effectLst/>
                        </a:rPr>
                        <a:t>Price</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b"/>
                      <a:r>
                        <a:rPr lang="en-IN" sz="2400" b="1" u="none" strike="noStrike">
                          <a:solidFill>
                            <a:schemeClr val="bg2">
                              <a:lumMod val="50000"/>
                            </a:schemeClr>
                          </a:solidFill>
                          <a:effectLst/>
                        </a:rPr>
                        <a:t>Vegetable</a:t>
                      </a:r>
                      <a:endParaRPr lang="en-IN" sz="2400" b="1"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b"/>
                      <a:r>
                        <a:rPr lang="en-IN" sz="2400" b="1" u="none" strike="noStrike" dirty="0">
                          <a:solidFill>
                            <a:schemeClr val="bg2">
                              <a:lumMod val="50000"/>
                            </a:schemeClr>
                          </a:solidFill>
                          <a:effectLst/>
                        </a:rPr>
                        <a:t>Price</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b"/>
                      <a:r>
                        <a:rPr lang="en-IN" sz="2400" b="1" u="none" strike="noStrike">
                          <a:solidFill>
                            <a:schemeClr val="bg2">
                              <a:lumMod val="50000"/>
                            </a:schemeClr>
                          </a:solidFill>
                          <a:effectLst/>
                        </a:rPr>
                        <a:t>Vegetable</a:t>
                      </a:r>
                      <a:endParaRPr lang="en-IN" sz="2400" b="1"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b"/>
                      <a:r>
                        <a:rPr lang="en-IN" sz="2400" b="1" u="none" strike="noStrike" dirty="0">
                          <a:solidFill>
                            <a:schemeClr val="bg2">
                              <a:lumMod val="50000"/>
                            </a:schemeClr>
                          </a:solidFill>
                          <a:effectLst/>
                        </a:rPr>
                        <a:t>Price</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23524258"/>
                  </a:ext>
                </a:extLst>
              </a:tr>
              <a:tr h="562189">
                <a:tc rowSpan="7">
                  <a:txBody>
                    <a:bodyPr/>
                    <a:lstStyle/>
                    <a:p>
                      <a:pPr algn="l" fontAlgn="ct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ctr"/>
                </a:tc>
                <a:tc rowSpan="2">
                  <a:txBody>
                    <a:bodyPr/>
                    <a:lstStyle/>
                    <a:p>
                      <a:pPr algn="ctr" fontAlgn="b"/>
                      <a:r>
                        <a:rPr lang="en-IN" sz="2400" b="1" u="none" strike="noStrike">
                          <a:solidFill>
                            <a:schemeClr val="bg2">
                              <a:lumMod val="50000"/>
                            </a:schemeClr>
                          </a:solidFill>
                          <a:effectLst/>
                        </a:rPr>
                        <a:t>Seasonal Vegetable</a:t>
                      </a:r>
                      <a:endParaRPr lang="en-IN" sz="2400" b="1"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dirty="0">
                          <a:solidFill>
                            <a:schemeClr val="bg2">
                              <a:lumMod val="50000"/>
                            </a:schemeClr>
                          </a:solidFill>
                          <a:effectLst/>
                        </a:rPr>
                        <a:t>Bottle gourd</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40.93604651</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Ladies Finger</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57.91395349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Ladies Finger</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65.66046512</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49162447"/>
                  </a:ext>
                </a:extLst>
              </a:tr>
              <a:tr h="562189">
                <a:tc vMerge="1">
                  <a:txBody>
                    <a:bodyPr/>
                    <a:lstStyle/>
                    <a:p>
                      <a:endParaRPr lang="en-IN"/>
                    </a:p>
                  </a:txBody>
                  <a:tcPr/>
                </a:tc>
                <a:tc vMerge="1">
                  <a:txBody>
                    <a:bodyPr/>
                    <a:lstStyle/>
                    <a:p>
                      <a:endParaRPr lang="en-IN"/>
                    </a:p>
                  </a:txBody>
                  <a:tcPr/>
                </a:tc>
                <a:tc>
                  <a:txBody>
                    <a:bodyPr/>
                    <a:lstStyle/>
                    <a:p>
                      <a:pPr algn="l" fontAlgn="b"/>
                      <a:r>
                        <a:rPr lang="en-IN" sz="2400" u="none" strike="noStrike" dirty="0">
                          <a:solidFill>
                            <a:schemeClr val="bg2">
                              <a:lumMod val="50000"/>
                            </a:schemeClr>
                          </a:solidFill>
                          <a:effectLst/>
                        </a:rPr>
                        <a:t>Pumkin</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44.03372093</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Pumkin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49.9755814</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Drumsticks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164.6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74621713"/>
                  </a:ext>
                </a:extLst>
              </a:tr>
              <a:tr h="562189">
                <a:tc vMerge="1">
                  <a:txBody>
                    <a:bodyPr/>
                    <a:lstStyle/>
                    <a:p>
                      <a:endParaRPr lang="en-IN"/>
                    </a:p>
                  </a:txBody>
                  <a:tcPr/>
                </a:tc>
                <a:tc>
                  <a:txBody>
                    <a:bodyPr/>
                    <a:lstStyle/>
                    <a:p>
                      <a:pPr algn="l" fontAlgn="b"/>
                      <a:r>
                        <a:rPr lang="en-IN" sz="2400" b="1" u="none" strike="noStrike">
                          <a:solidFill>
                            <a:schemeClr val="bg2">
                              <a:lumMod val="50000"/>
                            </a:schemeClr>
                          </a:solidFill>
                          <a:effectLst/>
                        </a:rPr>
                        <a:t>Non-Seasonal Vegetable</a:t>
                      </a:r>
                      <a:endParaRPr lang="en-IN" sz="2400" b="1"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dirty="0">
                          <a:solidFill>
                            <a:schemeClr val="bg2">
                              <a:lumMod val="50000"/>
                            </a:schemeClr>
                          </a:solidFill>
                          <a:effectLst/>
                        </a:rPr>
                        <a:t>Brinjal</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45.56860465</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Cabbage</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46.21162791</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Mushroom</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166.5744186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84971578"/>
                  </a:ext>
                </a:extLst>
              </a:tr>
              <a:tr h="562189">
                <a:tc vMerge="1">
                  <a:txBody>
                    <a:bodyPr/>
                    <a:lstStyle/>
                    <a:p>
                      <a:endParaRPr lang="en-IN"/>
                    </a:p>
                  </a:txBody>
                  <a:tcPr/>
                </a:tc>
                <a:tc rowSpan="5">
                  <a:txBody>
                    <a:bodyPr/>
                    <a:lstStyle/>
                    <a:p>
                      <a:pPr algn="ctr" fontAlgn="ctr"/>
                      <a:r>
                        <a:rPr lang="en-IN" sz="2400" b="1" u="none" strike="noStrike" dirty="0">
                          <a:solidFill>
                            <a:schemeClr val="bg2">
                              <a:lumMod val="50000"/>
                            </a:schemeClr>
                          </a:solidFill>
                          <a:effectLst/>
                        </a:rPr>
                        <a:t>Others</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ctr"/>
                </a:tc>
                <a:tc>
                  <a:txBody>
                    <a:bodyPr/>
                    <a:lstStyle/>
                    <a:p>
                      <a:pPr algn="l" fontAlgn="b"/>
                      <a:r>
                        <a:rPr lang="en-IN" sz="2400" u="none" strike="noStrike" dirty="0">
                          <a:solidFill>
                            <a:schemeClr val="bg2">
                              <a:lumMod val="50000"/>
                            </a:schemeClr>
                          </a:solidFill>
                          <a:effectLst/>
                        </a:rPr>
                        <a:t>Potato</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51.7372093</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Potato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58.71511628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Potato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58.71511628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87205494"/>
                  </a:ext>
                </a:extLst>
              </a:tr>
              <a:tr h="562189">
                <a:tc vMerge="1">
                  <a:txBody>
                    <a:bodyPr/>
                    <a:lstStyle/>
                    <a:p>
                      <a:endParaRPr lang="en-IN"/>
                    </a:p>
                  </a:txBody>
                  <a:tcPr/>
                </a:tc>
                <a:tc vMerge="1">
                  <a:txBody>
                    <a:bodyPr/>
                    <a:lstStyle/>
                    <a:p>
                      <a:endParaRPr lang="en-IN"/>
                    </a:p>
                  </a:txBody>
                  <a:tcPr/>
                </a:tc>
                <a:tc>
                  <a:txBody>
                    <a:bodyPr/>
                    <a:lstStyle/>
                    <a:p>
                      <a:pPr algn="l" fontAlgn="b"/>
                      <a:r>
                        <a:rPr lang="en-IN" sz="2400" u="none" strike="noStrike">
                          <a:solidFill>
                            <a:schemeClr val="bg2">
                              <a:lumMod val="50000"/>
                            </a:schemeClr>
                          </a:solidFill>
                          <a:effectLst/>
                        </a:rPr>
                        <a:t>Onion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72.35581395</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Onion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82.03372093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Onion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82.03372093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10205959"/>
                  </a:ext>
                </a:extLst>
              </a:tr>
              <a:tr h="562189">
                <a:tc vMerge="1">
                  <a:txBody>
                    <a:bodyPr/>
                    <a:lstStyle/>
                    <a:p>
                      <a:endParaRPr lang="en-IN"/>
                    </a:p>
                  </a:txBody>
                  <a:tcPr/>
                </a:tc>
                <a:tc vMerge="1">
                  <a:txBody>
                    <a:bodyPr/>
                    <a:lstStyle/>
                    <a:p>
                      <a:endParaRPr lang="en-IN"/>
                    </a:p>
                  </a:txBody>
                  <a:tcPr/>
                </a:tc>
                <a:tc>
                  <a:txBody>
                    <a:bodyPr/>
                    <a:lstStyle/>
                    <a:p>
                      <a:pPr algn="l" fontAlgn="b"/>
                      <a:r>
                        <a:rPr lang="en-IN" sz="2400" u="none" strike="noStrike">
                          <a:solidFill>
                            <a:schemeClr val="bg2">
                              <a:lumMod val="50000"/>
                            </a:schemeClr>
                          </a:solidFill>
                          <a:effectLst/>
                        </a:rPr>
                        <a:t>Coriander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16.03372093</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Coriander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16.03372093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Coriander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18.06511628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24028837"/>
                  </a:ext>
                </a:extLst>
              </a:tr>
              <a:tr h="562189">
                <a:tc vMerge="1">
                  <a:txBody>
                    <a:bodyPr/>
                    <a:lstStyle/>
                    <a:p>
                      <a:endParaRPr lang="en-IN"/>
                    </a:p>
                  </a:txBody>
                  <a:tcPr/>
                </a:tc>
                <a:tc vMerge="1">
                  <a:txBody>
                    <a:bodyPr/>
                    <a:lstStyle/>
                    <a:p>
                      <a:endParaRPr lang="en-IN"/>
                    </a:p>
                  </a:txBody>
                  <a:tcPr/>
                </a:tc>
                <a:tc>
                  <a:txBody>
                    <a:bodyPr/>
                    <a:lstStyle/>
                    <a:p>
                      <a:pPr algn="l" fontAlgn="b"/>
                      <a:r>
                        <a:rPr lang="en-IN" sz="2400" u="none" strike="noStrike">
                          <a:solidFill>
                            <a:schemeClr val="bg2">
                              <a:lumMod val="50000"/>
                            </a:schemeClr>
                          </a:solidFill>
                          <a:effectLst/>
                        </a:rPr>
                        <a:t>Green Chilli</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67.9127907</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Green Chilli</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76.95813953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Green Chilli</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76.95813953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29196103"/>
                  </a:ext>
                </a:extLst>
              </a:tr>
              <a:tr h="562189">
                <a:tc>
                  <a:txBody>
                    <a:bodyPr/>
                    <a:lstStyle/>
                    <a:p>
                      <a:pPr algn="l" fontAlgn="b"/>
                      <a:endParaRPr lang="en-IN" sz="2400" b="1" i="0" u="none" strike="noStrike">
                        <a:solidFill>
                          <a:schemeClr val="bg2">
                            <a:lumMod val="50000"/>
                          </a:schemeClr>
                        </a:solidFill>
                        <a:effectLst/>
                        <a:latin typeface="Calibri" panose="020F0502020204030204" pitchFamily="34" charset="0"/>
                      </a:endParaRPr>
                    </a:p>
                  </a:txBody>
                  <a:tcPr marL="7620" marR="7620" marT="7620" marB="0" anchor="b"/>
                </a:tc>
                <a:tc vMerge="1">
                  <a:txBody>
                    <a:bodyPr/>
                    <a:lstStyle/>
                    <a:p>
                      <a:endParaRPr lang="en-IN"/>
                    </a:p>
                  </a:txBody>
                  <a:tcPr/>
                </a:tc>
                <a:tc>
                  <a:txBody>
                    <a:bodyPr/>
                    <a:lstStyle/>
                    <a:p>
                      <a:pPr algn="l" fontAlgn="b"/>
                      <a:r>
                        <a:rPr lang="en-IN" sz="2400" u="none" strike="noStrike">
                          <a:solidFill>
                            <a:schemeClr val="bg2">
                              <a:lumMod val="50000"/>
                            </a:schemeClr>
                          </a:solidFill>
                          <a:effectLst/>
                        </a:rPr>
                        <a:t>Tomato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48.94418605</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Tomato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55.50348837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Tomato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55.50348837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08265746"/>
                  </a:ext>
                </a:extLst>
              </a:tr>
              <a:tr h="562189">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ctr"/>
                      <a:endParaRPr lang="en-IN" sz="2400" b="0" i="0" u="none" strike="noStrike">
                        <a:solidFill>
                          <a:schemeClr val="bg2">
                            <a:lumMod val="50000"/>
                          </a:schemeClr>
                        </a:solidFill>
                        <a:effectLst/>
                        <a:latin typeface="Calibri" panose="020F0502020204030204" pitchFamily="34" charset="0"/>
                      </a:endParaRPr>
                    </a:p>
                  </a:txBody>
                  <a:tcPr marL="7620" marR="7620" marT="7620" marB="0" anchor="ctr"/>
                </a:tc>
                <a:tc>
                  <a:txBody>
                    <a:bodyPr/>
                    <a:lstStyle/>
                    <a:p>
                      <a:pPr algn="l" fontAlgn="b"/>
                      <a:r>
                        <a:rPr lang="en-IN" sz="2400" b="1" u="none" strike="noStrike" dirty="0">
                          <a:solidFill>
                            <a:schemeClr val="bg2">
                              <a:lumMod val="50000"/>
                            </a:schemeClr>
                          </a:solidFill>
                          <a:effectLst/>
                        </a:rPr>
                        <a:t>Total</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b="1" u="none" strike="noStrike" dirty="0">
                          <a:solidFill>
                            <a:schemeClr val="bg2">
                              <a:lumMod val="50000"/>
                            </a:schemeClr>
                          </a:solidFill>
                          <a:effectLst/>
                        </a:rPr>
                        <a:t>387.522093</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Cucumber</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35.3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Cucumber</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40.13837209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11915"/>
                  </a:ext>
                </a:extLst>
              </a:tr>
              <a:tr h="562189">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ctr"/>
                      <a:endParaRPr lang="en-IN" sz="2400" b="0" i="0" u="none" strike="noStrike">
                        <a:solidFill>
                          <a:schemeClr val="bg2">
                            <a:lumMod val="50000"/>
                          </a:schemeClr>
                        </a:solidFill>
                        <a:effectLst/>
                        <a:latin typeface="Calibri" panose="020F0502020204030204" pitchFamily="34" charset="0"/>
                      </a:endParaRPr>
                    </a:p>
                  </a:txBody>
                  <a:tcPr marL="7620" marR="7620" marT="7620" marB="0" anchor="ctr"/>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Garlic</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104.8372093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Garlic</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118.9337209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80922401"/>
                  </a:ext>
                </a:extLst>
              </a:tr>
              <a:tr h="562189">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b="1" u="none" strike="noStrike" dirty="0">
                          <a:solidFill>
                            <a:schemeClr val="bg2">
                              <a:lumMod val="50000"/>
                            </a:schemeClr>
                          </a:solidFill>
                          <a:effectLst/>
                        </a:rPr>
                        <a:t>Total</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b="1" u="none" strike="noStrike" dirty="0">
                          <a:solidFill>
                            <a:schemeClr val="bg2">
                              <a:lumMod val="50000"/>
                            </a:schemeClr>
                          </a:solidFill>
                          <a:effectLst/>
                        </a:rPr>
                        <a:t>583.4825581</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Lemon (Lime)</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111.8511628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7234801"/>
                  </a:ext>
                </a:extLst>
              </a:tr>
              <a:tr h="562189">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b="1" u="none" strike="noStrike" dirty="0">
                          <a:solidFill>
                            <a:schemeClr val="bg2">
                              <a:lumMod val="50000"/>
                            </a:schemeClr>
                          </a:solidFill>
                          <a:effectLst/>
                        </a:rPr>
                        <a:t>Total</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b="1" u="none" strike="noStrike" dirty="0">
                          <a:solidFill>
                            <a:schemeClr val="bg2">
                              <a:lumMod val="50000"/>
                            </a:schemeClr>
                          </a:solidFill>
                          <a:effectLst/>
                        </a:rPr>
                        <a:t>959.0337209</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60175506"/>
                  </a:ext>
                </a:extLst>
              </a:tr>
            </a:tbl>
          </a:graphicData>
        </a:graphic>
      </p:graphicFrame>
      <p:sp>
        <p:nvSpPr>
          <p:cNvPr id="4" name="TextBox 3">
            <a:extLst>
              <a:ext uri="{FF2B5EF4-FFF2-40B4-BE49-F238E27FC236}">
                <a16:creationId xmlns:a16="http://schemas.microsoft.com/office/drawing/2014/main" id="{9A838FAD-4D9C-2751-CD31-029521D312A6}"/>
              </a:ext>
            </a:extLst>
          </p:cNvPr>
          <p:cNvSpPr txBox="1"/>
          <p:nvPr/>
        </p:nvSpPr>
        <p:spPr>
          <a:xfrm>
            <a:off x="8039100" y="837551"/>
            <a:ext cx="7067550" cy="1200329"/>
          </a:xfrm>
          <a:prstGeom prst="rect">
            <a:avLst/>
          </a:prstGeom>
          <a:noFill/>
        </p:spPr>
        <p:txBody>
          <a:bodyPr wrap="square" rtlCol="0">
            <a:spAutoFit/>
          </a:bodyPr>
          <a:lstStyle/>
          <a:p>
            <a:pPr algn="ctr"/>
            <a:r>
              <a:rPr lang="en-IN" sz="7200" dirty="0"/>
              <a:t>Summers</a:t>
            </a:r>
          </a:p>
        </p:txBody>
      </p:sp>
      <p:sp>
        <p:nvSpPr>
          <p:cNvPr id="15" name="CuadroTexto 292">
            <a:extLst>
              <a:ext uri="{FF2B5EF4-FFF2-40B4-BE49-F238E27FC236}">
                <a16:creationId xmlns:a16="http://schemas.microsoft.com/office/drawing/2014/main" id="{CBB8DC7A-71DF-BF18-56A7-FE2289017E8F}"/>
              </a:ext>
            </a:extLst>
          </p:cNvPr>
          <p:cNvSpPr txBox="1"/>
          <p:nvPr/>
        </p:nvSpPr>
        <p:spPr>
          <a:xfrm>
            <a:off x="8369318" y="-641950"/>
            <a:ext cx="1476209" cy="3816429"/>
          </a:xfrm>
          <a:prstGeom prst="rect">
            <a:avLst/>
          </a:prstGeom>
          <a:noFill/>
        </p:spPr>
        <p:txBody>
          <a:bodyPr wrap="square" rtlCol="0">
            <a:spAutoFit/>
          </a:bodyPr>
          <a:lstStyle/>
          <a:p>
            <a:r>
              <a:rPr lang="en-US" sz="24200" b="1" dirty="0">
                <a:solidFill>
                  <a:schemeClr val="accent1"/>
                </a:solidFill>
                <a:latin typeface="Lato" charset="0"/>
                <a:ea typeface="Lato" charset="0"/>
                <a:cs typeface="Lato" charset="0"/>
              </a:rPr>
              <a:t>1</a:t>
            </a:r>
          </a:p>
        </p:txBody>
      </p:sp>
    </p:spTree>
    <p:extLst>
      <p:ext uri="{BB962C8B-B14F-4D97-AF65-F5344CB8AC3E}">
        <p14:creationId xmlns:p14="http://schemas.microsoft.com/office/powerpoint/2010/main" val="3586073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1">
            <a:extLst>
              <a:ext uri="{FF2B5EF4-FFF2-40B4-BE49-F238E27FC236}">
                <a16:creationId xmlns:a16="http://schemas.microsoft.com/office/drawing/2014/main" id="{73B54256-A534-BAB4-DD65-932ED0FE50F7}"/>
              </a:ext>
            </a:extLst>
          </p:cNvPr>
          <p:cNvSpPr/>
          <p:nvPr/>
        </p:nvSpPr>
        <p:spPr>
          <a:xfrm>
            <a:off x="8285600" y="286299"/>
            <a:ext cx="2361724" cy="2362335"/>
          </a:xfrm>
          <a:custGeom>
            <a:avLst/>
            <a:gdLst/>
            <a:ahLst/>
            <a:cxnLst>
              <a:cxn ang="3cd4">
                <a:pos x="hc" y="t"/>
              </a:cxn>
              <a:cxn ang="cd2">
                <a:pos x="l" y="vc"/>
              </a:cxn>
              <a:cxn ang="cd4">
                <a:pos x="hc" y="b"/>
              </a:cxn>
              <a:cxn ang="0">
                <a:pos x="r" y="vc"/>
              </a:cxn>
            </a:cxnLst>
            <a:rect l="l" t="t" r="r" b="b"/>
            <a:pathLst>
              <a:path w="3869" h="3870">
                <a:moveTo>
                  <a:pt x="0" y="1935"/>
                </a:moveTo>
                <a:cubicBezTo>
                  <a:pt x="0" y="3004"/>
                  <a:pt x="866" y="3870"/>
                  <a:pt x="1935" y="3870"/>
                </a:cubicBezTo>
                <a:cubicBezTo>
                  <a:pt x="3003" y="3870"/>
                  <a:pt x="3869" y="3004"/>
                  <a:pt x="3869" y="1935"/>
                </a:cubicBezTo>
                <a:cubicBezTo>
                  <a:pt x="3869" y="866"/>
                  <a:pt x="3003" y="0"/>
                  <a:pt x="1935" y="0"/>
                </a:cubicBezTo>
                <a:cubicBezTo>
                  <a:pt x="866" y="0"/>
                  <a:pt x="0" y="866"/>
                  <a:pt x="0" y="1935"/>
                </a:cubicBezTo>
                <a:close/>
              </a:path>
            </a:pathLst>
          </a:custGeom>
          <a:solidFill>
            <a:srgbClr val="E6E7E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100" b="0" i="0" u="none" strike="noStrike" kern="1200" dirty="0">
              <a:ln>
                <a:noFill/>
              </a:ln>
              <a:latin typeface="Arial" pitchFamily="18"/>
              <a:ea typeface="Arial Unicode MS" pitchFamily="2"/>
              <a:cs typeface="Arial Unicode MS" pitchFamily="2"/>
            </a:endParaRPr>
          </a:p>
        </p:txBody>
      </p:sp>
      <p:grpSp>
        <p:nvGrpSpPr>
          <p:cNvPr id="4" name="Group 3">
            <a:extLst>
              <a:ext uri="{FF2B5EF4-FFF2-40B4-BE49-F238E27FC236}">
                <a16:creationId xmlns:a16="http://schemas.microsoft.com/office/drawing/2014/main" id="{8FDC4F62-F396-1ACD-F530-F1BFC018B895}"/>
              </a:ext>
            </a:extLst>
          </p:cNvPr>
          <p:cNvGrpSpPr/>
          <p:nvPr/>
        </p:nvGrpSpPr>
        <p:grpSpPr>
          <a:xfrm>
            <a:off x="-1" y="2304288"/>
            <a:ext cx="24377651" cy="9107423"/>
            <a:chOff x="-1" y="3437068"/>
            <a:chExt cx="24377651" cy="6841862"/>
          </a:xfrm>
        </p:grpSpPr>
        <p:sp>
          <p:nvSpPr>
            <p:cNvPr id="5" name="Rectangle 4">
              <a:extLst>
                <a:ext uri="{FF2B5EF4-FFF2-40B4-BE49-F238E27FC236}">
                  <a16:creationId xmlns:a16="http://schemas.microsoft.com/office/drawing/2014/main" id="{51C6A6D8-AA33-F29A-23F1-284EECBE8E12}"/>
                </a:ext>
              </a:extLst>
            </p:cNvPr>
            <p:cNvSpPr/>
            <p:nvPr/>
          </p:nvSpPr>
          <p:spPr>
            <a:xfrm>
              <a:off x="-1" y="3437068"/>
              <a:ext cx="18214849" cy="684186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1">
              <a:extLst>
                <a:ext uri="{FF2B5EF4-FFF2-40B4-BE49-F238E27FC236}">
                  <a16:creationId xmlns:a16="http://schemas.microsoft.com/office/drawing/2014/main" id="{C7AEEEC1-1A9B-0480-ED2E-4ECE21E3CF19}"/>
                </a:ext>
              </a:extLst>
            </p:cNvPr>
            <p:cNvSpPr>
              <a:spLocks noChangeArrowheads="1"/>
            </p:cNvSpPr>
            <p:nvPr/>
          </p:nvSpPr>
          <p:spPr bwMode="auto">
            <a:xfrm>
              <a:off x="13202293" y="3437070"/>
              <a:ext cx="11175357" cy="6841860"/>
            </a:xfrm>
            <a:custGeom>
              <a:avLst/>
              <a:gdLst>
                <a:gd name="T0" fmla="*/ 134789620 w 8881"/>
                <a:gd name="T1" fmla="*/ 208280446 h 1611"/>
                <a:gd name="T2" fmla="*/ 1150894798 w 8881"/>
                <a:gd name="T3" fmla="*/ 208280446 h 1611"/>
                <a:gd name="T4" fmla="*/ 1150894798 w 8881"/>
                <a:gd name="T5" fmla="*/ 0 h 1611"/>
                <a:gd name="T6" fmla="*/ 0 w 8881"/>
                <a:gd name="T7" fmla="*/ 0 h 1611"/>
                <a:gd name="T8" fmla="*/ 134789620 w 8881"/>
                <a:gd name="T9" fmla="*/ 208280446 h 1611"/>
                <a:gd name="T10" fmla="*/ 0 60000 65536"/>
                <a:gd name="T11" fmla="*/ 0 60000 65536"/>
                <a:gd name="T12" fmla="*/ 0 60000 65536"/>
                <a:gd name="T13" fmla="*/ 0 60000 65536"/>
                <a:gd name="T14" fmla="*/ 0 60000 65536"/>
                <a:gd name="connsiteX0" fmla="*/ 1171 w 9999"/>
                <a:gd name="connsiteY0" fmla="*/ 9994 h 9994"/>
                <a:gd name="connsiteX1" fmla="*/ 9999 w 9999"/>
                <a:gd name="connsiteY1" fmla="*/ 9994 h 9994"/>
                <a:gd name="connsiteX2" fmla="*/ 9999 w 9999"/>
                <a:gd name="connsiteY2" fmla="*/ 0 h 9994"/>
                <a:gd name="connsiteX3" fmla="*/ 0 w 9999"/>
                <a:gd name="connsiteY3" fmla="*/ 0 h 9994"/>
                <a:gd name="connsiteX0" fmla="*/ 1744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2040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625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803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912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912 w 10000"/>
                <a:gd name="connsiteY0" fmla="*/ 9972 h 10000"/>
                <a:gd name="connsiteX1" fmla="*/ 10000 w 10000"/>
                <a:gd name="connsiteY1" fmla="*/ 10000 h 10000"/>
                <a:gd name="connsiteX2" fmla="*/ 10000 w 10000"/>
                <a:gd name="connsiteY2" fmla="*/ 0 h 10000"/>
                <a:gd name="connsiteX3" fmla="*/ 0 w 10000"/>
                <a:gd name="connsiteY3" fmla="*/ 0 h 10000"/>
                <a:gd name="connsiteX0" fmla="*/ 1912 w 10000"/>
                <a:gd name="connsiteY0" fmla="*/ 9972 h 10000"/>
                <a:gd name="connsiteX1" fmla="*/ 10000 w 10000"/>
                <a:gd name="connsiteY1" fmla="*/ 10000 h 10000"/>
                <a:gd name="connsiteX2" fmla="*/ 4623 w 10000"/>
                <a:gd name="connsiteY2" fmla="*/ 0 h 10000"/>
                <a:gd name="connsiteX3" fmla="*/ 0 w 10000"/>
                <a:gd name="connsiteY3" fmla="*/ 0 h 10000"/>
                <a:gd name="connsiteX0" fmla="*/ 1912 w 4623"/>
                <a:gd name="connsiteY0" fmla="*/ 9972 h 10000"/>
                <a:gd name="connsiteX1" fmla="*/ 4609 w 4623"/>
                <a:gd name="connsiteY1" fmla="*/ 10000 h 10000"/>
                <a:gd name="connsiteX2" fmla="*/ 4623 w 4623"/>
                <a:gd name="connsiteY2" fmla="*/ 0 h 10000"/>
                <a:gd name="connsiteX3" fmla="*/ 0 w 4623"/>
                <a:gd name="connsiteY3" fmla="*/ 0 h 10000"/>
                <a:gd name="connsiteX0" fmla="*/ 4136 w 9971"/>
                <a:gd name="connsiteY0" fmla="*/ 9972 h 10000"/>
                <a:gd name="connsiteX1" fmla="*/ 9970 w 9971"/>
                <a:gd name="connsiteY1" fmla="*/ 10000 h 10000"/>
                <a:gd name="connsiteX2" fmla="*/ 9927 w 9971"/>
                <a:gd name="connsiteY2" fmla="*/ 15 h 10000"/>
                <a:gd name="connsiteX3" fmla="*/ 0 w 9971"/>
                <a:gd name="connsiteY3" fmla="*/ 0 h 10000"/>
                <a:gd name="connsiteX0" fmla="*/ 4148 w 9956"/>
                <a:gd name="connsiteY0" fmla="*/ 9972 h 10000"/>
                <a:gd name="connsiteX1" fmla="*/ 9944 w 9956"/>
                <a:gd name="connsiteY1" fmla="*/ 10000 h 10000"/>
                <a:gd name="connsiteX2" fmla="*/ 9956 w 9956"/>
                <a:gd name="connsiteY2" fmla="*/ 15 h 10000"/>
                <a:gd name="connsiteX3" fmla="*/ 0 w 9956"/>
                <a:gd name="connsiteY3" fmla="*/ 0 h 10000"/>
                <a:gd name="connsiteX0" fmla="*/ 4166 w 9990"/>
                <a:gd name="connsiteY0" fmla="*/ 9972 h 10000"/>
                <a:gd name="connsiteX1" fmla="*/ 9988 w 9990"/>
                <a:gd name="connsiteY1" fmla="*/ 10000 h 10000"/>
                <a:gd name="connsiteX2" fmla="*/ 9972 w 9990"/>
                <a:gd name="connsiteY2" fmla="*/ 15 h 10000"/>
                <a:gd name="connsiteX3" fmla="*/ 0 w 9990"/>
                <a:gd name="connsiteY3" fmla="*/ 0 h 10000"/>
                <a:gd name="connsiteX0" fmla="*/ 4170 w 10000"/>
                <a:gd name="connsiteY0" fmla="*/ 9993 h 10000"/>
                <a:gd name="connsiteX1" fmla="*/ 9998 w 10000"/>
                <a:gd name="connsiteY1" fmla="*/ 10000 h 10000"/>
                <a:gd name="connsiteX2" fmla="*/ 9982 w 10000"/>
                <a:gd name="connsiteY2" fmla="*/ 15 h 10000"/>
                <a:gd name="connsiteX3" fmla="*/ 0 w 10000"/>
                <a:gd name="connsiteY3" fmla="*/ 0 h 10000"/>
              </a:gdLst>
              <a:ahLst/>
              <a:cxnLst>
                <a:cxn ang="0">
                  <a:pos x="connsiteX0" y="connsiteY0"/>
                </a:cxn>
                <a:cxn ang="0">
                  <a:pos x="connsiteX1" y="connsiteY1"/>
                </a:cxn>
                <a:cxn ang="0">
                  <a:pos x="connsiteX2" y="connsiteY2"/>
                </a:cxn>
                <a:cxn ang="0">
                  <a:pos x="connsiteX3" y="connsiteY3"/>
                </a:cxn>
              </a:cxnLst>
              <a:rect l="l" t="t" r="r" b="b"/>
              <a:pathLst>
                <a:path w="10000" h="10000">
                  <a:moveTo>
                    <a:pt x="4170" y="9993"/>
                  </a:moveTo>
                  <a:lnTo>
                    <a:pt x="9998" y="10000"/>
                  </a:lnTo>
                  <a:cubicBezTo>
                    <a:pt x="10009" y="6667"/>
                    <a:pt x="9971" y="3348"/>
                    <a:pt x="9982" y="15"/>
                  </a:cubicBezTo>
                  <a:lnTo>
                    <a:pt x="0" y="0"/>
                  </a:lnTo>
                </a:path>
              </a:pathLst>
            </a:custGeom>
            <a:solidFill>
              <a:schemeClr val="accent3"/>
            </a:solidFill>
            <a:ln>
              <a:noFill/>
            </a:ln>
            <a:effectLst/>
          </p:spPr>
          <p:txBody>
            <a:bodyPr wrap="none" anchor="ctr"/>
            <a:lstStyle/>
            <a:p>
              <a:endParaRPr lang="en-US" dirty="0"/>
            </a:p>
          </p:txBody>
        </p:sp>
      </p:grpSp>
      <p:sp>
        <p:nvSpPr>
          <p:cNvPr id="2" name="Picture Placeholder 1">
            <a:extLst>
              <a:ext uri="{FF2B5EF4-FFF2-40B4-BE49-F238E27FC236}">
                <a16:creationId xmlns:a16="http://schemas.microsoft.com/office/drawing/2014/main" id="{D01E3660-C849-AC9A-F123-A83DE91E5D27}"/>
              </a:ext>
            </a:extLst>
          </p:cNvPr>
          <p:cNvSpPr>
            <a:spLocks noGrp="1"/>
          </p:cNvSpPr>
          <p:nvPr>
            <p:ph type="pic" sz="quarter" idx="16"/>
          </p:nvPr>
        </p:nvSpPr>
        <p:spPr/>
        <p:txBody>
          <a:bodyPr/>
          <a:lstStyle/>
          <a:p>
            <a:endParaRPr lang="en-IN"/>
          </a:p>
        </p:txBody>
      </p:sp>
      <p:graphicFrame>
        <p:nvGraphicFramePr>
          <p:cNvPr id="3" name="Table 2">
            <a:extLst>
              <a:ext uri="{FF2B5EF4-FFF2-40B4-BE49-F238E27FC236}">
                <a16:creationId xmlns:a16="http://schemas.microsoft.com/office/drawing/2014/main" id="{EB3FF66A-E141-F7A4-1D73-8ADE961924F7}"/>
              </a:ext>
            </a:extLst>
          </p:cNvPr>
          <p:cNvGraphicFramePr>
            <a:graphicFrameLocks noGrp="1"/>
          </p:cNvGraphicFramePr>
          <p:nvPr>
            <p:extLst>
              <p:ext uri="{D42A27DB-BD31-4B8C-83A1-F6EECF244321}">
                <p14:modId xmlns:p14="http://schemas.microsoft.com/office/powerpoint/2010/main" val="4001362101"/>
              </p:ext>
            </p:extLst>
          </p:nvPr>
        </p:nvGraphicFramePr>
        <p:xfrm>
          <a:off x="-933449" y="2971800"/>
          <a:ext cx="24498304" cy="7772401"/>
        </p:xfrm>
        <a:graphic>
          <a:graphicData uri="http://schemas.openxmlformats.org/drawingml/2006/table">
            <a:tbl>
              <a:tblPr>
                <a:tableStyleId>{5C22544A-7EE6-4342-B048-85BDC9FD1C3A}</a:tableStyleId>
              </a:tblPr>
              <a:tblGrid>
                <a:gridCol w="1274570">
                  <a:extLst>
                    <a:ext uri="{9D8B030D-6E8A-4147-A177-3AD203B41FA5}">
                      <a16:colId xmlns:a16="http://schemas.microsoft.com/office/drawing/2014/main" val="3881251971"/>
                    </a:ext>
                  </a:extLst>
                </a:gridCol>
                <a:gridCol w="3478515">
                  <a:extLst>
                    <a:ext uri="{9D8B030D-6E8A-4147-A177-3AD203B41FA5}">
                      <a16:colId xmlns:a16="http://schemas.microsoft.com/office/drawing/2014/main" val="1113449548"/>
                    </a:ext>
                  </a:extLst>
                </a:gridCol>
                <a:gridCol w="2166769">
                  <a:extLst>
                    <a:ext uri="{9D8B030D-6E8A-4147-A177-3AD203B41FA5}">
                      <a16:colId xmlns:a16="http://schemas.microsoft.com/office/drawing/2014/main" val="3973390960"/>
                    </a:ext>
                  </a:extLst>
                </a:gridCol>
                <a:gridCol w="2166769">
                  <a:extLst>
                    <a:ext uri="{9D8B030D-6E8A-4147-A177-3AD203B41FA5}">
                      <a16:colId xmlns:a16="http://schemas.microsoft.com/office/drawing/2014/main" val="319205362"/>
                    </a:ext>
                  </a:extLst>
                </a:gridCol>
                <a:gridCol w="2708463">
                  <a:extLst>
                    <a:ext uri="{9D8B030D-6E8A-4147-A177-3AD203B41FA5}">
                      <a16:colId xmlns:a16="http://schemas.microsoft.com/office/drawing/2014/main" val="2283952685"/>
                    </a:ext>
                  </a:extLst>
                </a:gridCol>
                <a:gridCol w="2405751">
                  <a:extLst>
                    <a:ext uri="{9D8B030D-6E8A-4147-A177-3AD203B41FA5}">
                      <a16:colId xmlns:a16="http://schemas.microsoft.com/office/drawing/2014/main" val="3960170384"/>
                    </a:ext>
                  </a:extLst>
                </a:gridCol>
                <a:gridCol w="2405751">
                  <a:extLst>
                    <a:ext uri="{9D8B030D-6E8A-4147-A177-3AD203B41FA5}">
                      <a16:colId xmlns:a16="http://schemas.microsoft.com/office/drawing/2014/main" val="2870706472"/>
                    </a:ext>
                  </a:extLst>
                </a:gridCol>
                <a:gridCol w="3000551">
                  <a:extLst>
                    <a:ext uri="{9D8B030D-6E8A-4147-A177-3AD203B41FA5}">
                      <a16:colId xmlns:a16="http://schemas.microsoft.com/office/drawing/2014/main" val="17150265"/>
                    </a:ext>
                  </a:extLst>
                </a:gridCol>
                <a:gridCol w="2357956">
                  <a:extLst>
                    <a:ext uri="{9D8B030D-6E8A-4147-A177-3AD203B41FA5}">
                      <a16:colId xmlns:a16="http://schemas.microsoft.com/office/drawing/2014/main" val="1206086059"/>
                    </a:ext>
                  </a:extLst>
                </a:gridCol>
                <a:gridCol w="2533209">
                  <a:extLst>
                    <a:ext uri="{9D8B030D-6E8A-4147-A177-3AD203B41FA5}">
                      <a16:colId xmlns:a16="http://schemas.microsoft.com/office/drawing/2014/main" val="407172354"/>
                    </a:ext>
                  </a:extLst>
                </a:gridCol>
              </a:tblGrid>
              <a:tr h="597877">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gridSpan="2">
                  <a:txBody>
                    <a:bodyPr/>
                    <a:lstStyle/>
                    <a:p>
                      <a:pPr algn="ctr" fontAlgn="ctr"/>
                      <a:r>
                        <a:rPr lang="en-IN" sz="2400" b="1" u="none" strike="noStrike" dirty="0">
                          <a:solidFill>
                            <a:schemeClr val="bg2">
                              <a:lumMod val="50000"/>
                            </a:schemeClr>
                          </a:solidFill>
                          <a:effectLst/>
                        </a:rPr>
                        <a:t>Low-income Group</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ctr"/>
                </a:tc>
                <a:tc hMerge="1">
                  <a:txBody>
                    <a:bodyPr/>
                    <a:lstStyle/>
                    <a:p>
                      <a:endParaRPr lang="en-IN"/>
                    </a:p>
                  </a:txBody>
                  <a:tcPr/>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gridSpan="2">
                  <a:txBody>
                    <a:bodyPr/>
                    <a:lstStyle/>
                    <a:p>
                      <a:pPr algn="ctr" fontAlgn="ctr"/>
                      <a:r>
                        <a:rPr lang="en-IN" sz="2400" b="1" u="none" strike="noStrike" dirty="0">
                          <a:solidFill>
                            <a:schemeClr val="bg2">
                              <a:lumMod val="50000"/>
                            </a:schemeClr>
                          </a:solidFill>
                          <a:effectLst/>
                        </a:rPr>
                        <a:t>Medium-income Group</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ctr"/>
                </a:tc>
                <a:tc hMerge="1">
                  <a:txBody>
                    <a:bodyPr/>
                    <a:lstStyle/>
                    <a:p>
                      <a:endParaRPr lang="en-IN"/>
                    </a:p>
                  </a:txBody>
                  <a:tcPr/>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gridSpan="2">
                  <a:txBody>
                    <a:bodyPr/>
                    <a:lstStyle/>
                    <a:p>
                      <a:pPr algn="ctr" fontAlgn="ctr"/>
                      <a:r>
                        <a:rPr lang="en-IN" sz="2400" b="1" u="none" strike="noStrike" dirty="0">
                          <a:solidFill>
                            <a:schemeClr val="bg2">
                              <a:lumMod val="50000"/>
                            </a:schemeClr>
                          </a:solidFill>
                          <a:effectLst/>
                        </a:rPr>
                        <a:t>High-income Group</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ctr"/>
                </a:tc>
                <a:tc hMerge="1">
                  <a:txBody>
                    <a:bodyPr/>
                    <a:lstStyle/>
                    <a:p>
                      <a:endParaRPr lang="en-IN"/>
                    </a:p>
                  </a:txBody>
                  <a:tcPr/>
                </a:tc>
                <a:extLst>
                  <a:ext uri="{0D108BD9-81ED-4DB2-BD59-A6C34878D82A}">
                    <a16:rowId xmlns:a16="http://schemas.microsoft.com/office/drawing/2014/main" val="3404986991"/>
                  </a:ext>
                </a:extLst>
              </a:tr>
              <a:tr h="597877">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b"/>
                      <a:r>
                        <a:rPr lang="en-IN" sz="2400" b="1" u="none" strike="noStrike" dirty="0">
                          <a:solidFill>
                            <a:schemeClr val="bg2">
                              <a:lumMod val="50000"/>
                            </a:schemeClr>
                          </a:solidFill>
                          <a:effectLst/>
                        </a:rPr>
                        <a:t>Vegetable</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b"/>
                      <a:r>
                        <a:rPr lang="en-IN" sz="2400" b="1" u="none" strike="noStrike" dirty="0">
                          <a:solidFill>
                            <a:schemeClr val="bg2">
                              <a:lumMod val="50000"/>
                            </a:schemeClr>
                          </a:solidFill>
                          <a:effectLst/>
                        </a:rPr>
                        <a:t>Price</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b"/>
                      <a:r>
                        <a:rPr lang="en-IN" sz="2400" b="1" u="none" strike="noStrike" dirty="0">
                          <a:solidFill>
                            <a:schemeClr val="bg2">
                              <a:lumMod val="50000"/>
                            </a:schemeClr>
                          </a:solidFill>
                          <a:effectLst/>
                        </a:rPr>
                        <a:t>Vegetable</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b"/>
                      <a:r>
                        <a:rPr lang="en-IN" sz="2400" b="1" u="none" strike="noStrike" dirty="0">
                          <a:solidFill>
                            <a:schemeClr val="bg2">
                              <a:lumMod val="50000"/>
                            </a:schemeClr>
                          </a:solidFill>
                          <a:effectLst/>
                        </a:rPr>
                        <a:t>Price</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b"/>
                      <a:r>
                        <a:rPr lang="en-IN" sz="2400" b="1" u="none" strike="noStrike" dirty="0">
                          <a:solidFill>
                            <a:schemeClr val="bg2">
                              <a:lumMod val="50000"/>
                            </a:schemeClr>
                          </a:solidFill>
                          <a:effectLst/>
                        </a:rPr>
                        <a:t>Vegetable</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b"/>
                      <a:r>
                        <a:rPr lang="en-IN" sz="2400" b="1" u="none" strike="noStrike" dirty="0">
                          <a:solidFill>
                            <a:schemeClr val="bg2">
                              <a:lumMod val="50000"/>
                            </a:schemeClr>
                          </a:solidFill>
                          <a:effectLst/>
                        </a:rPr>
                        <a:t>Price</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6723339"/>
                  </a:ext>
                </a:extLst>
              </a:tr>
              <a:tr h="597877">
                <a:tc rowSpan="7">
                  <a:txBody>
                    <a:bodyPr/>
                    <a:lstStyle/>
                    <a:p>
                      <a:pPr algn="l" fontAlgn="ct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ctr"/>
                </a:tc>
                <a:tc rowSpan="2">
                  <a:txBody>
                    <a:bodyPr/>
                    <a:lstStyle/>
                    <a:p>
                      <a:pPr algn="ctr" fontAlgn="b"/>
                      <a:r>
                        <a:rPr lang="en-IN" sz="2400" b="1" u="none" strike="noStrike" dirty="0">
                          <a:solidFill>
                            <a:schemeClr val="bg2">
                              <a:lumMod val="50000"/>
                            </a:schemeClr>
                          </a:solidFill>
                          <a:effectLst/>
                        </a:rPr>
                        <a:t>Seasonal Vegetable</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Brinjal</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45.56860465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Capsicum</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68.79651163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Capsicum</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78.05813953</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55020331"/>
                  </a:ext>
                </a:extLst>
              </a:tr>
              <a:tr h="597877">
                <a:tc vMerge="1">
                  <a:txBody>
                    <a:bodyPr/>
                    <a:lstStyle/>
                    <a:p>
                      <a:endParaRPr lang="en-IN"/>
                    </a:p>
                  </a:txBody>
                  <a:tcPr/>
                </a:tc>
                <a:tc vMerge="1">
                  <a:txBody>
                    <a:bodyPr/>
                    <a:lstStyle/>
                    <a:p>
                      <a:endParaRPr lang="en-IN"/>
                    </a:p>
                  </a:txBody>
                  <a:tcPr/>
                </a:tc>
                <a:tc>
                  <a:txBody>
                    <a:bodyPr/>
                    <a:lstStyle/>
                    <a:p>
                      <a:pPr algn="l" fontAlgn="b"/>
                      <a:r>
                        <a:rPr lang="en-IN" sz="2400" u="none" strike="noStrike">
                          <a:solidFill>
                            <a:schemeClr val="bg2">
                              <a:lumMod val="50000"/>
                            </a:schemeClr>
                          </a:solidFill>
                          <a:effectLst/>
                        </a:rPr>
                        <a:t>Cauliflower</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53.16511628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Ivy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53.80697674</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French Beans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90.29767442</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99043066"/>
                  </a:ext>
                </a:extLst>
              </a:tr>
              <a:tr h="597877">
                <a:tc vMerge="1">
                  <a:txBody>
                    <a:bodyPr/>
                    <a:lstStyle/>
                    <a:p>
                      <a:endParaRPr lang="en-IN"/>
                    </a:p>
                  </a:txBody>
                  <a:tcPr/>
                </a:tc>
                <a:tc>
                  <a:txBody>
                    <a:bodyPr/>
                    <a:lstStyle/>
                    <a:p>
                      <a:pPr algn="l" fontAlgn="b"/>
                      <a:r>
                        <a:rPr lang="en-IN" sz="2400" b="1" u="none" strike="noStrike" dirty="0">
                          <a:solidFill>
                            <a:schemeClr val="bg2">
                              <a:lumMod val="50000"/>
                            </a:schemeClr>
                          </a:solidFill>
                          <a:effectLst/>
                        </a:rPr>
                        <a:t>Non-Seasonal Vegetable</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Bitter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56.90581395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Sweet Potato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69.70581395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Baby Corn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119.9930233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12763214"/>
                  </a:ext>
                </a:extLst>
              </a:tr>
              <a:tr h="597877">
                <a:tc vMerge="1">
                  <a:txBody>
                    <a:bodyPr/>
                    <a:lstStyle/>
                    <a:p>
                      <a:endParaRPr lang="en-IN"/>
                    </a:p>
                  </a:txBody>
                  <a:tcPr/>
                </a:tc>
                <a:tc rowSpan="5">
                  <a:txBody>
                    <a:bodyPr/>
                    <a:lstStyle/>
                    <a:p>
                      <a:pPr algn="ctr" fontAlgn="ctr"/>
                      <a:r>
                        <a:rPr lang="en-IN" sz="2400" b="1" u="none" strike="noStrike" dirty="0">
                          <a:solidFill>
                            <a:schemeClr val="bg2">
                              <a:lumMod val="50000"/>
                            </a:schemeClr>
                          </a:solidFill>
                          <a:effectLst/>
                        </a:rPr>
                        <a:t>Others</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ctr"/>
                </a:tc>
                <a:tc>
                  <a:txBody>
                    <a:bodyPr/>
                    <a:lstStyle/>
                    <a:p>
                      <a:pPr algn="l" fontAlgn="b"/>
                      <a:r>
                        <a:rPr lang="en-IN" sz="2400" u="none" strike="noStrike">
                          <a:solidFill>
                            <a:schemeClr val="bg2">
                              <a:lumMod val="50000"/>
                            </a:schemeClr>
                          </a:solidFill>
                          <a:effectLst/>
                        </a:rPr>
                        <a:t>Potato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51.7372093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Potato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58.71511628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Potato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58.71511628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15977255"/>
                  </a:ext>
                </a:extLst>
              </a:tr>
              <a:tr h="597877">
                <a:tc vMerge="1">
                  <a:txBody>
                    <a:bodyPr/>
                    <a:lstStyle/>
                    <a:p>
                      <a:endParaRPr lang="en-IN"/>
                    </a:p>
                  </a:txBody>
                  <a:tcPr/>
                </a:tc>
                <a:tc vMerge="1">
                  <a:txBody>
                    <a:bodyPr/>
                    <a:lstStyle/>
                    <a:p>
                      <a:endParaRPr lang="en-IN"/>
                    </a:p>
                  </a:txBody>
                  <a:tcPr/>
                </a:tc>
                <a:tc>
                  <a:txBody>
                    <a:bodyPr/>
                    <a:lstStyle/>
                    <a:p>
                      <a:pPr algn="l" fontAlgn="b"/>
                      <a:r>
                        <a:rPr lang="en-IN" sz="2400" u="none" strike="noStrike">
                          <a:solidFill>
                            <a:schemeClr val="bg2">
                              <a:lumMod val="50000"/>
                            </a:schemeClr>
                          </a:solidFill>
                          <a:effectLst/>
                        </a:rPr>
                        <a:t>Onion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72.35581395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Onion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82.03372093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Onion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82.03372093</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92089399"/>
                  </a:ext>
                </a:extLst>
              </a:tr>
              <a:tr h="597877">
                <a:tc vMerge="1">
                  <a:txBody>
                    <a:bodyPr/>
                    <a:lstStyle/>
                    <a:p>
                      <a:endParaRPr lang="en-IN"/>
                    </a:p>
                  </a:txBody>
                  <a:tcPr/>
                </a:tc>
                <a:tc vMerge="1">
                  <a:txBody>
                    <a:bodyPr/>
                    <a:lstStyle/>
                    <a:p>
                      <a:endParaRPr lang="en-IN"/>
                    </a:p>
                  </a:txBody>
                  <a:tcPr/>
                </a:tc>
                <a:tc>
                  <a:txBody>
                    <a:bodyPr/>
                    <a:lstStyle/>
                    <a:p>
                      <a:pPr algn="l" fontAlgn="b"/>
                      <a:r>
                        <a:rPr lang="en-IN" sz="2400" u="none" strike="noStrike">
                          <a:solidFill>
                            <a:schemeClr val="bg2">
                              <a:lumMod val="50000"/>
                            </a:schemeClr>
                          </a:solidFill>
                          <a:effectLst/>
                        </a:rPr>
                        <a:t>Coriander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16.03372093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Coriander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16.03372093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Coriander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18.06511628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42199234"/>
                  </a:ext>
                </a:extLst>
              </a:tr>
              <a:tr h="597877">
                <a:tc vMerge="1">
                  <a:txBody>
                    <a:bodyPr/>
                    <a:lstStyle/>
                    <a:p>
                      <a:endParaRPr lang="en-IN"/>
                    </a:p>
                  </a:txBody>
                  <a:tcPr/>
                </a:tc>
                <a:tc vMerge="1">
                  <a:txBody>
                    <a:bodyPr/>
                    <a:lstStyle/>
                    <a:p>
                      <a:endParaRPr lang="en-IN"/>
                    </a:p>
                  </a:txBody>
                  <a:tcPr/>
                </a:tc>
                <a:tc>
                  <a:txBody>
                    <a:bodyPr/>
                    <a:lstStyle/>
                    <a:p>
                      <a:pPr algn="l" fontAlgn="b"/>
                      <a:r>
                        <a:rPr lang="en-IN" sz="2400" u="none" strike="noStrike">
                          <a:solidFill>
                            <a:schemeClr val="bg2">
                              <a:lumMod val="50000"/>
                            </a:schemeClr>
                          </a:solidFill>
                          <a:effectLst/>
                        </a:rPr>
                        <a:t>Green Chilli</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67.9127907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Green Chilli</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76.95813953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Green Chilli</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76.95813953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60454244"/>
                  </a:ext>
                </a:extLst>
              </a:tr>
              <a:tr h="597877">
                <a:tc>
                  <a:txBody>
                    <a:bodyPr/>
                    <a:lstStyle/>
                    <a:p>
                      <a:pPr algn="l" fontAlgn="b"/>
                      <a:endParaRPr lang="en-IN" sz="2400" b="1" i="0" u="none" strike="noStrike">
                        <a:solidFill>
                          <a:schemeClr val="bg2">
                            <a:lumMod val="50000"/>
                          </a:schemeClr>
                        </a:solidFill>
                        <a:effectLst/>
                        <a:latin typeface="Calibri" panose="020F0502020204030204" pitchFamily="34" charset="0"/>
                      </a:endParaRPr>
                    </a:p>
                  </a:txBody>
                  <a:tcPr marL="7620" marR="7620" marT="7620" marB="0" anchor="b"/>
                </a:tc>
                <a:tc vMerge="1">
                  <a:txBody>
                    <a:bodyPr/>
                    <a:lstStyle/>
                    <a:p>
                      <a:endParaRPr lang="en-IN"/>
                    </a:p>
                  </a:txBody>
                  <a:tcPr/>
                </a:tc>
                <a:tc>
                  <a:txBody>
                    <a:bodyPr/>
                    <a:lstStyle/>
                    <a:p>
                      <a:pPr algn="l" fontAlgn="b"/>
                      <a:r>
                        <a:rPr lang="en-IN" sz="2400" u="none" strike="noStrike">
                          <a:solidFill>
                            <a:schemeClr val="bg2">
                              <a:lumMod val="50000"/>
                            </a:schemeClr>
                          </a:solidFill>
                          <a:effectLst/>
                        </a:rPr>
                        <a:t>Tomato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48.94418605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Tomato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55.50348837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Tomato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55.50348837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5716720"/>
                  </a:ext>
                </a:extLst>
              </a:tr>
              <a:tr h="597877">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ctr"/>
                      <a:endParaRPr lang="en-IN" sz="2400" b="0" i="0" u="none" strike="noStrike">
                        <a:solidFill>
                          <a:schemeClr val="bg2">
                            <a:lumMod val="50000"/>
                          </a:schemeClr>
                        </a:solidFill>
                        <a:effectLst/>
                        <a:latin typeface="Calibri" panose="020F0502020204030204" pitchFamily="34" charset="0"/>
                      </a:endParaRPr>
                    </a:p>
                  </a:txBody>
                  <a:tcPr marL="7620" marR="7620" marT="7620" marB="0" anchor="ctr"/>
                </a:tc>
                <a:tc>
                  <a:txBody>
                    <a:bodyPr/>
                    <a:lstStyle/>
                    <a:p>
                      <a:pPr algn="l" fontAlgn="b"/>
                      <a:r>
                        <a:rPr lang="en-IN" sz="2400" b="1" u="none" strike="noStrike" dirty="0">
                          <a:solidFill>
                            <a:schemeClr val="bg2">
                              <a:lumMod val="50000"/>
                            </a:schemeClr>
                          </a:solidFill>
                          <a:effectLst/>
                        </a:rPr>
                        <a:t>Total</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b="1" u="none" strike="noStrike" dirty="0">
                          <a:solidFill>
                            <a:schemeClr val="bg2">
                              <a:lumMod val="50000"/>
                            </a:schemeClr>
                          </a:solidFill>
                          <a:effectLst/>
                        </a:rPr>
                        <a:t>412.6232558</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Garlic</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104.8372093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Garlic</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118.9337209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92747208"/>
                  </a:ext>
                </a:extLst>
              </a:tr>
              <a:tr h="597877">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ctr"/>
                      <a:endParaRPr lang="en-IN" sz="2400" b="0" i="0" u="none" strike="noStrike">
                        <a:solidFill>
                          <a:schemeClr val="bg2">
                            <a:lumMod val="50000"/>
                          </a:schemeClr>
                        </a:solidFill>
                        <a:effectLst/>
                        <a:latin typeface="Calibri" panose="020F0502020204030204" pitchFamily="34" charset="0"/>
                      </a:endParaRPr>
                    </a:p>
                  </a:txBody>
                  <a:tcPr marL="7620" marR="7620" marT="7620" marB="0" anchor="ctr"/>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b="1" u="none" strike="noStrike" dirty="0">
                          <a:solidFill>
                            <a:schemeClr val="bg2">
                              <a:lumMod val="50000"/>
                            </a:schemeClr>
                          </a:solidFill>
                          <a:effectLst/>
                        </a:rPr>
                        <a:t>Total</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b="1" u="none" strike="noStrike" dirty="0">
                          <a:solidFill>
                            <a:schemeClr val="bg2">
                              <a:lumMod val="50000"/>
                            </a:schemeClr>
                          </a:solidFill>
                          <a:effectLst/>
                        </a:rPr>
                        <a:t>586.3906977</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dirty="0">
                          <a:solidFill>
                            <a:schemeClr val="bg2">
                              <a:lumMod val="50000"/>
                            </a:schemeClr>
                          </a:solidFill>
                          <a:effectLst/>
                        </a:rPr>
                        <a:t>Lemon(Lime)</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111.8511628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23343467"/>
                  </a:ext>
                </a:extLst>
              </a:tr>
              <a:tr h="597877">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ctr"/>
                      <a:endParaRPr lang="en-IN" sz="2400" b="0" i="0" u="none" strike="noStrike">
                        <a:solidFill>
                          <a:schemeClr val="bg2">
                            <a:lumMod val="50000"/>
                          </a:schemeClr>
                        </a:solidFill>
                        <a:effectLst/>
                        <a:latin typeface="Calibri" panose="020F0502020204030204" pitchFamily="34" charset="0"/>
                      </a:endParaRPr>
                    </a:p>
                  </a:txBody>
                  <a:tcPr marL="7620" marR="7620" marT="7620" marB="0" anchor="ctr"/>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b="1" u="none" strike="noStrike" dirty="0">
                          <a:solidFill>
                            <a:schemeClr val="bg2">
                              <a:lumMod val="50000"/>
                            </a:schemeClr>
                          </a:solidFill>
                          <a:effectLst/>
                        </a:rPr>
                        <a:t>Total</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b="1" u="none" strike="noStrike" dirty="0">
                          <a:solidFill>
                            <a:schemeClr val="bg2">
                              <a:lumMod val="50000"/>
                            </a:schemeClr>
                          </a:solidFill>
                          <a:effectLst/>
                        </a:rPr>
                        <a:t>810.4093023</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42577632"/>
                  </a:ext>
                </a:extLst>
              </a:tr>
            </a:tbl>
          </a:graphicData>
        </a:graphic>
      </p:graphicFrame>
      <p:sp>
        <p:nvSpPr>
          <p:cNvPr id="7" name="TextBox 6">
            <a:extLst>
              <a:ext uri="{FF2B5EF4-FFF2-40B4-BE49-F238E27FC236}">
                <a16:creationId xmlns:a16="http://schemas.microsoft.com/office/drawing/2014/main" id="{CDBB14C6-956A-1DCE-70C0-0E3C3FAA26D0}"/>
              </a:ext>
            </a:extLst>
          </p:cNvPr>
          <p:cNvSpPr txBox="1"/>
          <p:nvPr/>
        </p:nvSpPr>
        <p:spPr>
          <a:xfrm>
            <a:off x="7772400" y="1009486"/>
            <a:ext cx="7067550" cy="1200329"/>
          </a:xfrm>
          <a:prstGeom prst="rect">
            <a:avLst/>
          </a:prstGeom>
          <a:noFill/>
        </p:spPr>
        <p:txBody>
          <a:bodyPr wrap="square" rtlCol="0">
            <a:spAutoFit/>
          </a:bodyPr>
          <a:lstStyle/>
          <a:p>
            <a:pPr algn="ctr"/>
            <a:r>
              <a:rPr lang="en-IN" sz="7200" dirty="0"/>
              <a:t>Spring</a:t>
            </a:r>
          </a:p>
        </p:txBody>
      </p:sp>
      <p:sp>
        <p:nvSpPr>
          <p:cNvPr id="9" name="CuadroTexto 293">
            <a:extLst>
              <a:ext uri="{FF2B5EF4-FFF2-40B4-BE49-F238E27FC236}">
                <a16:creationId xmlns:a16="http://schemas.microsoft.com/office/drawing/2014/main" id="{343441F2-91DF-9456-54DC-CED3D78353C4}"/>
              </a:ext>
            </a:extLst>
          </p:cNvPr>
          <p:cNvSpPr txBox="1"/>
          <p:nvPr/>
        </p:nvSpPr>
        <p:spPr>
          <a:xfrm>
            <a:off x="8369318" y="-659088"/>
            <a:ext cx="1476209" cy="3816429"/>
          </a:xfrm>
          <a:prstGeom prst="rect">
            <a:avLst/>
          </a:prstGeom>
          <a:noFill/>
        </p:spPr>
        <p:txBody>
          <a:bodyPr wrap="square" rtlCol="0">
            <a:spAutoFit/>
          </a:bodyPr>
          <a:lstStyle/>
          <a:p>
            <a:r>
              <a:rPr lang="en-US" sz="24200" b="1" dirty="0">
                <a:solidFill>
                  <a:schemeClr val="accent3"/>
                </a:solidFill>
                <a:latin typeface="Lato" charset="0"/>
                <a:ea typeface="Lato" charset="0"/>
                <a:cs typeface="Lato" charset="0"/>
              </a:rPr>
              <a:t>2</a:t>
            </a:r>
          </a:p>
        </p:txBody>
      </p:sp>
    </p:spTree>
    <p:extLst>
      <p:ext uri="{BB962C8B-B14F-4D97-AF65-F5344CB8AC3E}">
        <p14:creationId xmlns:p14="http://schemas.microsoft.com/office/powerpoint/2010/main" val="3262154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1">
            <a:extLst>
              <a:ext uri="{FF2B5EF4-FFF2-40B4-BE49-F238E27FC236}">
                <a16:creationId xmlns:a16="http://schemas.microsoft.com/office/drawing/2014/main" id="{0C1091D1-3D64-5EDC-F721-6CE0DFDC656C}"/>
              </a:ext>
            </a:extLst>
          </p:cNvPr>
          <p:cNvSpPr/>
          <p:nvPr/>
        </p:nvSpPr>
        <p:spPr>
          <a:xfrm>
            <a:off x="8285600" y="286299"/>
            <a:ext cx="2361724" cy="2362335"/>
          </a:xfrm>
          <a:custGeom>
            <a:avLst/>
            <a:gdLst/>
            <a:ahLst/>
            <a:cxnLst>
              <a:cxn ang="3cd4">
                <a:pos x="hc" y="t"/>
              </a:cxn>
              <a:cxn ang="cd2">
                <a:pos x="l" y="vc"/>
              </a:cxn>
              <a:cxn ang="cd4">
                <a:pos x="hc" y="b"/>
              </a:cxn>
              <a:cxn ang="0">
                <a:pos x="r" y="vc"/>
              </a:cxn>
            </a:cxnLst>
            <a:rect l="l" t="t" r="r" b="b"/>
            <a:pathLst>
              <a:path w="3869" h="3870">
                <a:moveTo>
                  <a:pt x="0" y="1935"/>
                </a:moveTo>
                <a:cubicBezTo>
                  <a:pt x="0" y="3004"/>
                  <a:pt x="866" y="3870"/>
                  <a:pt x="1935" y="3870"/>
                </a:cubicBezTo>
                <a:cubicBezTo>
                  <a:pt x="3003" y="3870"/>
                  <a:pt x="3869" y="3004"/>
                  <a:pt x="3869" y="1935"/>
                </a:cubicBezTo>
                <a:cubicBezTo>
                  <a:pt x="3869" y="866"/>
                  <a:pt x="3003" y="0"/>
                  <a:pt x="1935" y="0"/>
                </a:cubicBezTo>
                <a:cubicBezTo>
                  <a:pt x="866" y="0"/>
                  <a:pt x="0" y="866"/>
                  <a:pt x="0" y="1935"/>
                </a:cubicBezTo>
                <a:close/>
              </a:path>
            </a:pathLst>
          </a:custGeom>
          <a:solidFill>
            <a:srgbClr val="E6E7E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100" b="0" i="0" u="none" strike="noStrike" kern="1200" dirty="0">
              <a:ln>
                <a:noFill/>
              </a:ln>
              <a:latin typeface="Arial" pitchFamily="18"/>
              <a:ea typeface="Arial Unicode MS" pitchFamily="2"/>
              <a:cs typeface="Arial Unicode MS" pitchFamily="2"/>
            </a:endParaRPr>
          </a:p>
        </p:txBody>
      </p:sp>
      <p:sp>
        <p:nvSpPr>
          <p:cNvPr id="2" name="Marcador de imagen 1"/>
          <p:cNvSpPr>
            <a:spLocks noGrp="1"/>
          </p:cNvSpPr>
          <p:nvPr>
            <p:ph type="pic" sz="quarter" idx="16"/>
          </p:nvPr>
        </p:nvSpPr>
        <p:spPr/>
        <p:txBody>
          <a:bodyPr/>
          <a:lstStyle/>
          <a:p>
            <a:endParaRPr lang="en-IN"/>
          </a:p>
        </p:txBody>
      </p:sp>
      <p:grpSp>
        <p:nvGrpSpPr>
          <p:cNvPr id="7" name="Group 6">
            <a:extLst>
              <a:ext uri="{FF2B5EF4-FFF2-40B4-BE49-F238E27FC236}">
                <a16:creationId xmlns:a16="http://schemas.microsoft.com/office/drawing/2014/main" id="{18A8502A-600C-254E-997C-E0E38609087A}"/>
              </a:ext>
            </a:extLst>
          </p:cNvPr>
          <p:cNvGrpSpPr/>
          <p:nvPr/>
        </p:nvGrpSpPr>
        <p:grpSpPr>
          <a:xfrm flipH="1">
            <a:off x="-1" y="2304288"/>
            <a:ext cx="24377651" cy="9107423"/>
            <a:chOff x="-1" y="3437068"/>
            <a:chExt cx="24377651" cy="6841862"/>
          </a:xfrm>
        </p:grpSpPr>
        <p:sp>
          <p:nvSpPr>
            <p:cNvPr id="5" name="Rectangle 4">
              <a:extLst>
                <a:ext uri="{FF2B5EF4-FFF2-40B4-BE49-F238E27FC236}">
                  <a16:creationId xmlns:a16="http://schemas.microsoft.com/office/drawing/2014/main" id="{C76C8356-27EF-BE48-98CD-35E60B5087DB}"/>
                </a:ext>
              </a:extLst>
            </p:cNvPr>
            <p:cNvSpPr/>
            <p:nvPr/>
          </p:nvSpPr>
          <p:spPr>
            <a:xfrm>
              <a:off x="-1" y="3437068"/>
              <a:ext cx="18214849" cy="684186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
              <a:extLst>
                <a:ext uri="{FF2B5EF4-FFF2-40B4-BE49-F238E27FC236}">
                  <a16:creationId xmlns:a16="http://schemas.microsoft.com/office/drawing/2014/main" id="{66BD402E-2C99-FF47-9165-58831417C914}"/>
                </a:ext>
              </a:extLst>
            </p:cNvPr>
            <p:cNvSpPr>
              <a:spLocks noChangeArrowheads="1"/>
            </p:cNvSpPr>
            <p:nvPr/>
          </p:nvSpPr>
          <p:spPr bwMode="auto">
            <a:xfrm>
              <a:off x="13202293" y="3437070"/>
              <a:ext cx="11175357" cy="6841860"/>
            </a:xfrm>
            <a:custGeom>
              <a:avLst/>
              <a:gdLst>
                <a:gd name="T0" fmla="*/ 134789620 w 8881"/>
                <a:gd name="T1" fmla="*/ 208280446 h 1611"/>
                <a:gd name="T2" fmla="*/ 1150894798 w 8881"/>
                <a:gd name="T3" fmla="*/ 208280446 h 1611"/>
                <a:gd name="T4" fmla="*/ 1150894798 w 8881"/>
                <a:gd name="T5" fmla="*/ 0 h 1611"/>
                <a:gd name="T6" fmla="*/ 0 w 8881"/>
                <a:gd name="T7" fmla="*/ 0 h 1611"/>
                <a:gd name="T8" fmla="*/ 134789620 w 8881"/>
                <a:gd name="T9" fmla="*/ 208280446 h 1611"/>
                <a:gd name="T10" fmla="*/ 0 60000 65536"/>
                <a:gd name="T11" fmla="*/ 0 60000 65536"/>
                <a:gd name="T12" fmla="*/ 0 60000 65536"/>
                <a:gd name="T13" fmla="*/ 0 60000 65536"/>
                <a:gd name="T14" fmla="*/ 0 60000 65536"/>
                <a:gd name="connsiteX0" fmla="*/ 1171 w 9999"/>
                <a:gd name="connsiteY0" fmla="*/ 9994 h 9994"/>
                <a:gd name="connsiteX1" fmla="*/ 9999 w 9999"/>
                <a:gd name="connsiteY1" fmla="*/ 9994 h 9994"/>
                <a:gd name="connsiteX2" fmla="*/ 9999 w 9999"/>
                <a:gd name="connsiteY2" fmla="*/ 0 h 9994"/>
                <a:gd name="connsiteX3" fmla="*/ 0 w 9999"/>
                <a:gd name="connsiteY3" fmla="*/ 0 h 9994"/>
                <a:gd name="connsiteX0" fmla="*/ 1744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2040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625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803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912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912 w 10000"/>
                <a:gd name="connsiteY0" fmla="*/ 9972 h 10000"/>
                <a:gd name="connsiteX1" fmla="*/ 10000 w 10000"/>
                <a:gd name="connsiteY1" fmla="*/ 10000 h 10000"/>
                <a:gd name="connsiteX2" fmla="*/ 10000 w 10000"/>
                <a:gd name="connsiteY2" fmla="*/ 0 h 10000"/>
                <a:gd name="connsiteX3" fmla="*/ 0 w 10000"/>
                <a:gd name="connsiteY3" fmla="*/ 0 h 10000"/>
                <a:gd name="connsiteX0" fmla="*/ 1912 w 10000"/>
                <a:gd name="connsiteY0" fmla="*/ 9972 h 10000"/>
                <a:gd name="connsiteX1" fmla="*/ 10000 w 10000"/>
                <a:gd name="connsiteY1" fmla="*/ 10000 h 10000"/>
                <a:gd name="connsiteX2" fmla="*/ 4623 w 10000"/>
                <a:gd name="connsiteY2" fmla="*/ 0 h 10000"/>
                <a:gd name="connsiteX3" fmla="*/ 0 w 10000"/>
                <a:gd name="connsiteY3" fmla="*/ 0 h 10000"/>
                <a:gd name="connsiteX0" fmla="*/ 1912 w 4623"/>
                <a:gd name="connsiteY0" fmla="*/ 9972 h 10000"/>
                <a:gd name="connsiteX1" fmla="*/ 4609 w 4623"/>
                <a:gd name="connsiteY1" fmla="*/ 10000 h 10000"/>
                <a:gd name="connsiteX2" fmla="*/ 4623 w 4623"/>
                <a:gd name="connsiteY2" fmla="*/ 0 h 10000"/>
                <a:gd name="connsiteX3" fmla="*/ 0 w 4623"/>
                <a:gd name="connsiteY3" fmla="*/ 0 h 10000"/>
                <a:gd name="connsiteX0" fmla="*/ 4136 w 9971"/>
                <a:gd name="connsiteY0" fmla="*/ 9972 h 10000"/>
                <a:gd name="connsiteX1" fmla="*/ 9970 w 9971"/>
                <a:gd name="connsiteY1" fmla="*/ 10000 h 10000"/>
                <a:gd name="connsiteX2" fmla="*/ 9927 w 9971"/>
                <a:gd name="connsiteY2" fmla="*/ 15 h 10000"/>
                <a:gd name="connsiteX3" fmla="*/ 0 w 9971"/>
                <a:gd name="connsiteY3" fmla="*/ 0 h 10000"/>
                <a:gd name="connsiteX0" fmla="*/ 4148 w 9956"/>
                <a:gd name="connsiteY0" fmla="*/ 9972 h 10000"/>
                <a:gd name="connsiteX1" fmla="*/ 9944 w 9956"/>
                <a:gd name="connsiteY1" fmla="*/ 10000 h 10000"/>
                <a:gd name="connsiteX2" fmla="*/ 9956 w 9956"/>
                <a:gd name="connsiteY2" fmla="*/ 15 h 10000"/>
                <a:gd name="connsiteX3" fmla="*/ 0 w 9956"/>
                <a:gd name="connsiteY3" fmla="*/ 0 h 10000"/>
                <a:gd name="connsiteX0" fmla="*/ 4166 w 9990"/>
                <a:gd name="connsiteY0" fmla="*/ 9972 h 10000"/>
                <a:gd name="connsiteX1" fmla="*/ 9988 w 9990"/>
                <a:gd name="connsiteY1" fmla="*/ 10000 h 10000"/>
                <a:gd name="connsiteX2" fmla="*/ 9972 w 9990"/>
                <a:gd name="connsiteY2" fmla="*/ 15 h 10000"/>
                <a:gd name="connsiteX3" fmla="*/ 0 w 9990"/>
                <a:gd name="connsiteY3" fmla="*/ 0 h 10000"/>
                <a:gd name="connsiteX0" fmla="*/ 4170 w 10000"/>
                <a:gd name="connsiteY0" fmla="*/ 9993 h 10000"/>
                <a:gd name="connsiteX1" fmla="*/ 9998 w 10000"/>
                <a:gd name="connsiteY1" fmla="*/ 10000 h 10000"/>
                <a:gd name="connsiteX2" fmla="*/ 9982 w 10000"/>
                <a:gd name="connsiteY2" fmla="*/ 15 h 10000"/>
                <a:gd name="connsiteX3" fmla="*/ 0 w 10000"/>
                <a:gd name="connsiteY3" fmla="*/ 0 h 10000"/>
              </a:gdLst>
              <a:ahLst/>
              <a:cxnLst>
                <a:cxn ang="0">
                  <a:pos x="connsiteX0" y="connsiteY0"/>
                </a:cxn>
                <a:cxn ang="0">
                  <a:pos x="connsiteX1" y="connsiteY1"/>
                </a:cxn>
                <a:cxn ang="0">
                  <a:pos x="connsiteX2" y="connsiteY2"/>
                </a:cxn>
                <a:cxn ang="0">
                  <a:pos x="connsiteX3" y="connsiteY3"/>
                </a:cxn>
              </a:cxnLst>
              <a:rect l="l" t="t" r="r" b="b"/>
              <a:pathLst>
                <a:path w="10000" h="10000">
                  <a:moveTo>
                    <a:pt x="4170" y="9993"/>
                  </a:moveTo>
                  <a:lnTo>
                    <a:pt x="9998" y="10000"/>
                  </a:lnTo>
                  <a:cubicBezTo>
                    <a:pt x="10009" y="6667"/>
                    <a:pt x="9971" y="3348"/>
                    <a:pt x="9982" y="15"/>
                  </a:cubicBezTo>
                  <a:lnTo>
                    <a:pt x="0" y="0"/>
                  </a:lnTo>
                </a:path>
              </a:pathLst>
            </a:custGeom>
            <a:solidFill>
              <a:schemeClr val="accent4"/>
            </a:solidFill>
            <a:ln>
              <a:noFill/>
            </a:ln>
            <a:effectLst/>
          </p:spPr>
          <p:txBody>
            <a:bodyPr wrap="none" anchor="ctr"/>
            <a:lstStyle/>
            <a:p>
              <a:endParaRPr lang="en-US" dirty="0"/>
            </a:p>
          </p:txBody>
        </p:sp>
      </p:grpSp>
      <p:grpSp>
        <p:nvGrpSpPr>
          <p:cNvPr id="12" name="Group 11">
            <a:extLst>
              <a:ext uri="{FF2B5EF4-FFF2-40B4-BE49-F238E27FC236}">
                <a16:creationId xmlns:a16="http://schemas.microsoft.com/office/drawing/2014/main" id="{421D1E92-B8E5-0145-AF0D-362394125332}"/>
              </a:ext>
            </a:extLst>
          </p:cNvPr>
          <p:cNvGrpSpPr/>
          <p:nvPr/>
        </p:nvGrpSpPr>
        <p:grpSpPr>
          <a:xfrm>
            <a:off x="11750479" y="5721372"/>
            <a:ext cx="10442575" cy="1221745"/>
            <a:chOff x="1746250" y="4346638"/>
            <a:chExt cx="10442575" cy="1221745"/>
          </a:xfrm>
        </p:grpSpPr>
        <p:sp>
          <p:nvSpPr>
            <p:cNvPr id="14" name="TextBox 13">
              <a:extLst>
                <a:ext uri="{FF2B5EF4-FFF2-40B4-BE49-F238E27FC236}">
                  <a16:creationId xmlns:a16="http://schemas.microsoft.com/office/drawing/2014/main" id="{2A7CA94C-29A8-9745-8E63-FE4656F74781}"/>
                </a:ext>
              </a:extLst>
            </p:cNvPr>
            <p:cNvSpPr txBox="1"/>
            <p:nvPr/>
          </p:nvSpPr>
          <p:spPr>
            <a:xfrm>
              <a:off x="1746250" y="4992969"/>
              <a:ext cx="10442575" cy="575414"/>
            </a:xfrm>
            <a:prstGeom prst="rect">
              <a:avLst/>
            </a:prstGeom>
            <a:noFill/>
          </p:spPr>
          <p:txBody>
            <a:bodyPr wrap="square" rtlCol="0">
              <a:spAutoFit/>
            </a:bodyPr>
            <a:lstStyle/>
            <a:p>
              <a:pPr>
                <a:lnSpc>
                  <a:spcPts val="4080"/>
                </a:lnSpc>
              </a:pPr>
              <a:endParaRPr lang="en-US" sz="2800" dirty="0">
                <a:solidFill>
                  <a:schemeClr val="bg2"/>
                </a:solidFill>
                <a:latin typeface="Montserrat Light" pitchFamily="2" charset="77"/>
                <a:ea typeface="Roboto Light" panose="02000000000000000000" pitchFamily="2" charset="0"/>
              </a:endParaRPr>
            </a:p>
          </p:txBody>
        </p:sp>
        <p:sp>
          <p:nvSpPr>
            <p:cNvPr id="18" name="Rectangle 17">
              <a:extLst>
                <a:ext uri="{FF2B5EF4-FFF2-40B4-BE49-F238E27FC236}">
                  <a16:creationId xmlns:a16="http://schemas.microsoft.com/office/drawing/2014/main" id="{55FD3009-B0D6-A740-9FF1-B9E62FCC7E12}"/>
                </a:ext>
              </a:extLst>
            </p:cNvPr>
            <p:cNvSpPr/>
            <p:nvPr/>
          </p:nvSpPr>
          <p:spPr>
            <a:xfrm>
              <a:off x="1746250" y="4346638"/>
              <a:ext cx="4396270" cy="646331"/>
            </a:xfrm>
            <a:prstGeom prst="rect">
              <a:avLst/>
            </a:prstGeom>
          </p:spPr>
          <p:txBody>
            <a:bodyPr wrap="square">
              <a:spAutoFit/>
            </a:bodyPr>
            <a:lstStyle/>
            <a:p>
              <a:endParaRPr lang="en-US" dirty="0">
                <a:solidFill>
                  <a:schemeClr val="bg2"/>
                </a:solidFill>
                <a:latin typeface="Montserrat Medium" pitchFamily="2" charset="77"/>
                <a:ea typeface="Roboto" panose="02000000000000000000" pitchFamily="2" charset="0"/>
                <a:cs typeface="Lato Light" panose="020F0502020204030203" pitchFamily="34" charset="0"/>
              </a:endParaRPr>
            </a:p>
          </p:txBody>
        </p:sp>
      </p:grpSp>
      <p:graphicFrame>
        <p:nvGraphicFramePr>
          <p:cNvPr id="3" name="Table 2">
            <a:extLst>
              <a:ext uri="{FF2B5EF4-FFF2-40B4-BE49-F238E27FC236}">
                <a16:creationId xmlns:a16="http://schemas.microsoft.com/office/drawing/2014/main" id="{6AD70178-A69B-E4CD-5836-A83FD2C94908}"/>
              </a:ext>
            </a:extLst>
          </p:cNvPr>
          <p:cNvGraphicFramePr>
            <a:graphicFrameLocks noGrp="1"/>
          </p:cNvGraphicFramePr>
          <p:nvPr>
            <p:extLst>
              <p:ext uri="{D42A27DB-BD31-4B8C-83A1-F6EECF244321}">
                <p14:modId xmlns:p14="http://schemas.microsoft.com/office/powerpoint/2010/main" val="541539179"/>
              </p:ext>
            </p:extLst>
          </p:nvPr>
        </p:nvGraphicFramePr>
        <p:xfrm>
          <a:off x="-742950" y="3011092"/>
          <a:ext cx="24841198" cy="7622409"/>
        </p:xfrm>
        <a:graphic>
          <a:graphicData uri="http://schemas.openxmlformats.org/drawingml/2006/table">
            <a:tbl>
              <a:tblPr>
                <a:tableStyleId>{5C22544A-7EE6-4342-B048-85BDC9FD1C3A}</a:tableStyleId>
              </a:tblPr>
              <a:tblGrid>
                <a:gridCol w="1292409">
                  <a:extLst>
                    <a:ext uri="{9D8B030D-6E8A-4147-A177-3AD203B41FA5}">
                      <a16:colId xmlns:a16="http://schemas.microsoft.com/office/drawing/2014/main" val="3553205693"/>
                    </a:ext>
                  </a:extLst>
                </a:gridCol>
                <a:gridCol w="3527202">
                  <a:extLst>
                    <a:ext uri="{9D8B030D-6E8A-4147-A177-3AD203B41FA5}">
                      <a16:colId xmlns:a16="http://schemas.microsoft.com/office/drawing/2014/main" val="420102449"/>
                    </a:ext>
                  </a:extLst>
                </a:gridCol>
                <a:gridCol w="2197097">
                  <a:extLst>
                    <a:ext uri="{9D8B030D-6E8A-4147-A177-3AD203B41FA5}">
                      <a16:colId xmlns:a16="http://schemas.microsoft.com/office/drawing/2014/main" val="151342755"/>
                    </a:ext>
                  </a:extLst>
                </a:gridCol>
                <a:gridCol w="2197097">
                  <a:extLst>
                    <a:ext uri="{9D8B030D-6E8A-4147-A177-3AD203B41FA5}">
                      <a16:colId xmlns:a16="http://schemas.microsoft.com/office/drawing/2014/main" val="361701"/>
                    </a:ext>
                  </a:extLst>
                </a:gridCol>
                <a:gridCol w="2746372">
                  <a:extLst>
                    <a:ext uri="{9D8B030D-6E8A-4147-A177-3AD203B41FA5}">
                      <a16:colId xmlns:a16="http://schemas.microsoft.com/office/drawing/2014/main" val="1184585817"/>
                    </a:ext>
                  </a:extLst>
                </a:gridCol>
                <a:gridCol w="2439423">
                  <a:extLst>
                    <a:ext uri="{9D8B030D-6E8A-4147-A177-3AD203B41FA5}">
                      <a16:colId xmlns:a16="http://schemas.microsoft.com/office/drawing/2014/main" val="2167012019"/>
                    </a:ext>
                  </a:extLst>
                </a:gridCol>
                <a:gridCol w="2439423">
                  <a:extLst>
                    <a:ext uri="{9D8B030D-6E8A-4147-A177-3AD203B41FA5}">
                      <a16:colId xmlns:a16="http://schemas.microsoft.com/office/drawing/2014/main" val="2762330074"/>
                    </a:ext>
                  </a:extLst>
                </a:gridCol>
                <a:gridCol w="3042548">
                  <a:extLst>
                    <a:ext uri="{9D8B030D-6E8A-4147-A177-3AD203B41FA5}">
                      <a16:colId xmlns:a16="http://schemas.microsoft.com/office/drawing/2014/main" val="2558366622"/>
                    </a:ext>
                  </a:extLst>
                </a:gridCol>
                <a:gridCol w="2390960">
                  <a:extLst>
                    <a:ext uri="{9D8B030D-6E8A-4147-A177-3AD203B41FA5}">
                      <a16:colId xmlns:a16="http://schemas.microsoft.com/office/drawing/2014/main" val="4105649977"/>
                    </a:ext>
                  </a:extLst>
                </a:gridCol>
                <a:gridCol w="2568667">
                  <a:extLst>
                    <a:ext uri="{9D8B030D-6E8A-4147-A177-3AD203B41FA5}">
                      <a16:colId xmlns:a16="http://schemas.microsoft.com/office/drawing/2014/main" val="1518743595"/>
                    </a:ext>
                  </a:extLst>
                </a:gridCol>
              </a:tblGrid>
              <a:tr h="426926">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ctr"/>
                      <a:endParaRPr lang="en-IN" sz="2400" b="0" i="0" u="none" strike="noStrike">
                        <a:solidFill>
                          <a:schemeClr val="bg2">
                            <a:lumMod val="50000"/>
                          </a:schemeClr>
                        </a:solidFill>
                        <a:effectLst/>
                        <a:latin typeface="Calibri" panose="020F0502020204030204" pitchFamily="34" charset="0"/>
                      </a:endParaRPr>
                    </a:p>
                  </a:txBody>
                  <a:tcPr marL="7620" marR="7620" marT="7620" marB="0" anchor="ctr"/>
                </a:tc>
                <a:tc gridSpan="2">
                  <a:txBody>
                    <a:bodyPr/>
                    <a:lstStyle/>
                    <a:p>
                      <a:pPr algn="ctr" fontAlgn="ctr"/>
                      <a:r>
                        <a:rPr lang="en-IN" sz="2400" b="1" u="none" strike="noStrike" dirty="0">
                          <a:solidFill>
                            <a:schemeClr val="bg2">
                              <a:lumMod val="50000"/>
                            </a:schemeClr>
                          </a:solidFill>
                          <a:effectLst/>
                        </a:rPr>
                        <a:t>Low-income Group</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ctr"/>
                </a:tc>
                <a:tc hMerge="1">
                  <a:txBody>
                    <a:bodyPr/>
                    <a:lstStyle/>
                    <a:p>
                      <a:endParaRPr lang="en-IN"/>
                    </a:p>
                  </a:txBody>
                  <a:tcPr/>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gridSpan="2">
                  <a:txBody>
                    <a:bodyPr/>
                    <a:lstStyle/>
                    <a:p>
                      <a:pPr algn="ctr" fontAlgn="ctr"/>
                      <a:r>
                        <a:rPr lang="en-IN" sz="2400" b="1" u="none" strike="noStrike" dirty="0">
                          <a:solidFill>
                            <a:schemeClr val="bg2">
                              <a:lumMod val="50000"/>
                            </a:schemeClr>
                          </a:solidFill>
                          <a:effectLst/>
                        </a:rPr>
                        <a:t>Medium-income Group</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ctr"/>
                </a:tc>
                <a:tc hMerge="1">
                  <a:txBody>
                    <a:bodyPr/>
                    <a:lstStyle/>
                    <a:p>
                      <a:endParaRPr lang="en-IN"/>
                    </a:p>
                  </a:txBody>
                  <a:tcPr/>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gridSpan="2">
                  <a:txBody>
                    <a:bodyPr/>
                    <a:lstStyle/>
                    <a:p>
                      <a:pPr algn="ctr" fontAlgn="ctr"/>
                      <a:r>
                        <a:rPr lang="en-IN" sz="2400" b="1" u="none" strike="noStrike" dirty="0">
                          <a:solidFill>
                            <a:schemeClr val="bg2">
                              <a:lumMod val="50000"/>
                            </a:schemeClr>
                          </a:solidFill>
                          <a:effectLst/>
                        </a:rPr>
                        <a:t>High-income Group</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ctr"/>
                </a:tc>
                <a:tc hMerge="1">
                  <a:txBody>
                    <a:bodyPr/>
                    <a:lstStyle/>
                    <a:p>
                      <a:endParaRPr lang="en-IN"/>
                    </a:p>
                  </a:txBody>
                  <a:tcPr/>
                </a:tc>
                <a:extLst>
                  <a:ext uri="{0D108BD9-81ED-4DB2-BD59-A6C34878D82A}">
                    <a16:rowId xmlns:a16="http://schemas.microsoft.com/office/drawing/2014/main" val="1970789175"/>
                  </a:ext>
                </a:extLst>
              </a:tr>
              <a:tr h="426926">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b"/>
                      <a:r>
                        <a:rPr lang="en-IN" sz="2400" b="1" u="none" strike="noStrike" dirty="0">
                          <a:solidFill>
                            <a:schemeClr val="bg2">
                              <a:lumMod val="50000"/>
                            </a:schemeClr>
                          </a:solidFill>
                          <a:effectLst/>
                        </a:rPr>
                        <a:t>Vegetable</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b"/>
                      <a:r>
                        <a:rPr lang="en-IN" sz="2400" b="1" u="none" strike="noStrike" dirty="0">
                          <a:solidFill>
                            <a:schemeClr val="bg2">
                              <a:lumMod val="50000"/>
                            </a:schemeClr>
                          </a:solidFill>
                          <a:effectLst/>
                        </a:rPr>
                        <a:t>Price</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b"/>
                      <a:r>
                        <a:rPr lang="en-IN" sz="2400" b="1" u="none" strike="noStrike" dirty="0">
                          <a:solidFill>
                            <a:schemeClr val="bg2">
                              <a:lumMod val="50000"/>
                            </a:schemeClr>
                          </a:solidFill>
                          <a:effectLst/>
                        </a:rPr>
                        <a:t>Vegetable</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b"/>
                      <a:r>
                        <a:rPr lang="en-IN" sz="2400" b="1" u="none" strike="noStrike" dirty="0">
                          <a:solidFill>
                            <a:schemeClr val="bg2">
                              <a:lumMod val="50000"/>
                            </a:schemeClr>
                          </a:solidFill>
                          <a:effectLst/>
                        </a:rPr>
                        <a:t>Price</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b"/>
                      <a:r>
                        <a:rPr lang="en-IN" sz="2400" b="1" u="none" strike="noStrike" dirty="0">
                          <a:solidFill>
                            <a:schemeClr val="bg2">
                              <a:lumMod val="50000"/>
                            </a:schemeClr>
                          </a:solidFill>
                          <a:effectLst/>
                        </a:rPr>
                        <a:t>Vegetable</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b"/>
                      <a:r>
                        <a:rPr lang="en-IN" sz="2400" b="1" u="none" strike="noStrike" dirty="0">
                          <a:solidFill>
                            <a:schemeClr val="bg2">
                              <a:lumMod val="50000"/>
                            </a:schemeClr>
                          </a:solidFill>
                          <a:effectLst/>
                        </a:rPr>
                        <a:t>Price</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17571524"/>
                  </a:ext>
                </a:extLst>
              </a:tr>
              <a:tr h="426926">
                <a:tc rowSpan="7">
                  <a:txBody>
                    <a:bodyPr/>
                    <a:lstStyle/>
                    <a:p>
                      <a:pPr algn="l" fontAlgn="ct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ctr"/>
                </a:tc>
                <a:tc rowSpan="2">
                  <a:txBody>
                    <a:bodyPr/>
                    <a:lstStyle/>
                    <a:p>
                      <a:pPr algn="ctr" fontAlgn="b"/>
                      <a:r>
                        <a:rPr lang="en-IN" sz="2400" b="1" u="none" strike="noStrike" dirty="0">
                          <a:solidFill>
                            <a:schemeClr val="bg2">
                              <a:lumMod val="50000"/>
                            </a:schemeClr>
                          </a:solidFill>
                          <a:effectLst/>
                        </a:rPr>
                        <a:t>Seasonal Vegetable</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Cabbage</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40.67790698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dirty="0">
                          <a:solidFill>
                            <a:schemeClr val="bg2">
                              <a:lumMod val="50000"/>
                            </a:schemeClr>
                          </a:solidFill>
                          <a:effectLst/>
                        </a:rPr>
                        <a:t>Spinach</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23.11046512</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Spinach</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26.0627907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9436723"/>
                  </a:ext>
                </a:extLst>
              </a:tr>
              <a:tr h="426926">
                <a:tc vMerge="1">
                  <a:txBody>
                    <a:bodyPr/>
                    <a:lstStyle/>
                    <a:p>
                      <a:endParaRPr lang="en-IN"/>
                    </a:p>
                  </a:txBody>
                  <a:tcPr/>
                </a:tc>
                <a:tc vMerge="1">
                  <a:txBody>
                    <a:bodyPr/>
                    <a:lstStyle/>
                    <a:p>
                      <a:endParaRPr lang="en-IN"/>
                    </a:p>
                  </a:txBody>
                  <a:tcPr/>
                </a:tc>
                <a:tc>
                  <a:txBody>
                    <a:bodyPr/>
                    <a:lstStyle/>
                    <a:p>
                      <a:pPr algn="l" fontAlgn="b"/>
                      <a:r>
                        <a:rPr lang="en-IN" sz="2400" u="none" strike="noStrike">
                          <a:solidFill>
                            <a:schemeClr val="bg2">
                              <a:lumMod val="50000"/>
                            </a:schemeClr>
                          </a:solidFill>
                          <a:effectLst/>
                        </a:rPr>
                        <a:t>Couliflower</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53.16511628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Cabbage</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46.21162791</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Broad Beans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76.94767442</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02467490"/>
                  </a:ext>
                </a:extLst>
              </a:tr>
              <a:tr h="426926">
                <a:tc vMerge="1">
                  <a:txBody>
                    <a:bodyPr/>
                    <a:lstStyle/>
                    <a:p>
                      <a:endParaRPr lang="en-IN"/>
                    </a:p>
                  </a:txBody>
                  <a:tcPr/>
                </a:tc>
                <a:tc>
                  <a:txBody>
                    <a:bodyPr/>
                    <a:lstStyle/>
                    <a:p>
                      <a:pPr algn="l" fontAlgn="b"/>
                      <a:r>
                        <a:rPr lang="en-IN" sz="2400" b="1" u="none" strike="noStrike" dirty="0">
                          <a:solidFill>
                            <a:schemeClr val="bg2">
                              <a:lumMod val="50000"/>
                            </a:schemeClr>
                          </a:solidFill>
                          <a:effectLst/>
                        </a:rPr>
                        <a:t>Non-Seasonal Vegetable</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Ridge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50.43372093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Coconut</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52.05348837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Ladies Finger</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65.66046512</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77151336"/>
                  </a:ext>
                </a:extLst>
              </a:tr>
              <a:tr h="426926">
                <a:tc vMerge="1">
                  <a:txBody>
                    <a:bodyPr/>
                    <a:lstStyle/>
                    <a:p>
                      <a:endParaRPr lang="en-IN"/>
                    </a:p>
                  </a:txBody>
                  <a:tcPr/>
                </a:tc>
                <a:tc rowSpan="5">
                  <a:txBody>
                    <a:bodyPr/>
                    <a:lstStyle/>
                    <a:p>
                      <a:pPr algn="ctr" fontAlgn="ctr"/>
                      <a:r>
                        <a:rPr lang="en-IN" sz="2400" b="1" u="none" strike="noStrike" dirty="0">
                          <a:solidFill>
                            <a:schemeClr val="bg2">
                              <a:lumMod val="50000"/>
                            </a:schemeClr>
                          </a:solidFill>
                          <a:effectLst/>
                        </a:rPr>
                        <a:t>Others</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ctr"/>
                </a:tc>
                <a:tc>
                  <a:txBody>
                    <a:bodyPr/>
                    <a:lstStyle/>
                    <a:p>
                      <a:pPr algn="l" fontAlgn="b"/>
                      <a:r>
                        <a:rPr lang="en-IN" sz="2400" u="none" strike="noStrike">
                          <a:solidFill>
                            <a:schemeClr val="bg2">
                              <a:lumMod val="50000"/>
                            </a:schemeClr>
                          </a:solidFill>
                          <a:effectLst/>
                        </a:rPr>
                        <a:t>Potato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51.7372093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Potato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58.71511628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Potato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58.71511628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8071005"/>
                  </a:ext>
                </a:extLst>
              </a:tr>
              <a:tr h="426926">
                <a:tc vMerge="1">
                  <a:txBody>
                    <a:bodyPr/>
                    <a:lstStyle/>
                    <a:p>
                      <a:endParaRPr lang="en-IN"/>
                    </a:p>
                  </a:txBody>
                  <a:tcPr/>
                </a:tc>
                <a:tc vMerge="1">
                  <a:txBody>
                    <a:bodyPr/>
                    <a:lstStyle/>
                    <a:p>
                      <a:endParaRPr lang="en-IN"/>
                    </a:p>
                  </a:txBody>
                  <a:tcPr/>
                </a:tc>
                <a:tc>
                  <a:txBody>
                    <a:bodyPr/>
                    <a:lstStyle/>
                    <a:p>
                      <a:pPr algn="l" fontAlgn="b"/>
                      <a:r>
                        <a:rPr lang="en-IN" sz="2400" u="none" strike="noStrike">
                          <a:solidFill>
                            <a:schemeClr val="bg2">
                              <a:lumMod val="50000"/>
                            </a:schemeClr>
                          </a:solidFill>
                          <a:effectLst/>
                        </a:rPr>
                        <a:t>Onion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72.35581395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Onion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82.03372093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Onion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82.03372093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92740108"/>
                  </a:ext>
                </a:extLst>
              </a:tr>
              <a:tr h="845139">
                <a:tc vMerge="1">
                  <a:txBody>
                    <a:bodyPr/>
                    <a:lstStyle/>
                    <a:p>
                      <a:endParaRPr lang="en-IN"/>
                    </a:p>
                  </a:txBody>
                  <a:tcPr/>
                </a:tc>
                <a:tc vMerge="1">
                  <a:txBody>
                    <a:bodyPr/>
                    <a:lstStyle/>
                    <a:p>
                      <a:endParaRPr lang="en-IN"/>
                    </a:p>
                  </a:txBody>
                  <a:tcPr/>
                </a:tc>
                <a:tc>
                  <a:txBody>
                    <a:bodyPr/>
                    <a:lstStyle/>
                    <a:p>
                      <a:pPr algn="l" fontAlgn="b"/>
                      <a:r>
                        <a:rPr lang="en-IN" sz="2400" u="none" strike="noStrike">
                          <a:solidFill>
                            <a:schemeClr val="bg2">
                              <a:lumMod val="50000"/>
                            </a:schemeClr>
                          </a:solidFill>
                          <a:effectLst/>
                        </a:rPr>
                        <a:t>Coriander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16.03372093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Coriander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16.03372093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Coriander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18.06511628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85256097"/>
                  </a:ext>
                </a:extLst>
              </a:tr>
              <a:tr h="426926">
                <a:tc vMerge="1">
                  <a:txBody>
                    <a:bodyPr/>
                    <a:lstStyle/>
                    <a:p>
                      <a:endParaRPr lang="en-IN"/>
                    </a:p>
                  </a:txBody>
                  <a:tcPr/>
                </a:tc>
                <a:tc vMerge="1">
                  <a:txBody>
                    <a:bodyPr/>
                    <a:lstStyle/>
                    <a:p>
                      <a:endParaRPr lang="en-IN"/>
                    </a:p>
                  </a:txBody>
                  <a:tcPr/>
                </a:tc>
                <a:tc>
                  <a:txBody>
                    <a:bodyPr/>
                    <a:lstStyle/>
                    <a:p>
                      <a:pPr algn="l" fontAlgn="b"/>
                      <a:r>
                        <a:rPr lang="en-IN" sz="2400" u="none" strike="noStrike">
                          <a:solidFill>
                            <a:schemeClr val="bg2">
                              <a:lumMod val="50000"/>
                            </a:schemeClr>
                          </a:solidFill>
                          <a:effectLst/>
                        </a:rPr>
                        <a:t>Green Chilli</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67.9127907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Green Chilli</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76.95813953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Green Chilli</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76.95813953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01439731"/>
                  </a:ext>
                </a:extLst>
              </a:tr>
              <a:tr h="426926">
                <a:tc>
                  <a:txBody>
                    <a:bodyPr/>
                    <a:lstStyle/>
                    <a:p>
                      <a:pPr algn="l" fontAlgn="b"/>
                      <a:endParaRPr lang="en-IN" sz="2400" b="1" i="0" u="none" strike="noStrike">
                        <a:solidFill>
                          <a:schemeClr val="bg2">
                            <a:lumMod val="50000"/>
                          </a:schemeClr>
                        </a:solidFill>
                        <a:effectLst/>
                        <a:latin typeface="Calibri" panose="020F0502020204030204" pitchFamily="34" charset="0"/>
                      </a:endParaRPr>
                    </a:p>
                  </a:txBody>
                  <a:tcPr marL="7620" marR="7620" marT="7620" marB="0" anchor="b"/>
                </a:tc>
                <a:tc vMerge="1">
                  <a:txBody>
                    <a:bodyPr/>
                    <a:lstStyle/>
                    <a:p>
                      <a:endParaRPr lang="en-IN"/>
                    </a:p>
                  </a:txBody>
                  <a:tcPr/>
                </a:tc>
                <a:tc>
                  <a:txBody>
                    <a:bodyPr/>
                    <a:lstStyle/>
                    <a:p>
                      <a:pPr algn="l" fontAlgn="b"/>
                      <a:r>
                        <a:rPr lang="en-IN" sz="2400" u="none" strike="noStrike">
                          <a:solidFill>
                            <a:schemeClr val="bg2">
                              <a:lumMod val="50000"/>
                            </a:schemeClr>
                          </a:solidFill>
                          <a:effectLst/>
                        </a:rPr>
                        <a:t>Tomato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48.94418605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Tomato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55.50348837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Tomato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55.50348837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67834603"/>
                  </a:ext>
                </a:extLst>
              </a:tr>
              <a:tr h="426926">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b="1" u="none" strike="noStrike" dirty="0">
                          <a:solidFill>
                            <a:schemeClr val="bg2">
                              <a:lumMod val="50000"/>
                            </a:schemeClr>
                          </a:solidFill>
                          <a:effectLst/>
                        </a:rPr>
                        <a:t>Total</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b="1" u="none" strike="noStrike" dirty="0">
                          <a:solidFill>
                            <a:schemeClr val="bg2">
                              <a:lumMod val="50000"/>
                            </a:schemeClr>
                          </a:solidFill>
                          <a:effectLst/>
                        </a:rPr>
                        <a:t>401.2604651</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Green Peas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127.872093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Green Peas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145.0313953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12364221"/>
                  </a:ext>
                </a:extLst>
              </a:tr>
              <a:tr h="426926">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Carrot</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78.16162791</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Carrot</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88.60930233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6120871"/>
                  </a:ext>
                </a:extLst>
              </a:tr>
              <a:tr h="426926">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Raddish</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44.95697674</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Raddish</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51.0872093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37023999"/>
                  </a:ext>
                </a:extLst>
              </a:tr>
              <a:tr h="426926">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Garlic</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51.0872093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Garlic</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118.9337209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6489014"/>
                  </a:ext>
                </a:extLst>
              </a:tr>
              <a:tr h="426926">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b="1" u="none" strike="noStrike" dirty="0">
                          <a:solidFill>
                            <a:schemeClr val="bg2">
                              <a:lumMod val="50000"/>
                            </a:schemeClr>
                          </a:solidFill>
                          <a:effectLst/>
                        </a:rPr>
                        <a:t>Total</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b="1" u="none" strike="noStrike" dirty="0">
                          <a:solidFill>
                            <a:schemeClr val="bg2">
                              <a:lumMod val="50000"/>
                            </a:schemeClr>
                          </a:solidFill>
                          <a:effectLst/>
                        </a:rPr>
                        <a:t>712.6976744</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a:solidFill>
                            <a:schemeClr val="bg2">
                              <a:lumMod val="50000"/>
                            </a:schemeClr>
                          </a:solidFill>
                          <a:effectLst/>
                        </a:rPr>
                        <a:t>Amla</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113.4616279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5995434"/>
                  </a:ext>
                </a:extLst>
              </a:tr>
              <a:tr h="426926">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u="none" strike="noStrike" dirty="0">
                          <a:solidFill>
                            <a:schemeClr val="bg2">
                              <a:lumMod val="50000"/>
                            </a:schemeClr>
                          </a:solidFill>
                          <a:effectLst/>
                        </a:rPr>
                        <a:t>Lemon (Lime)</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111.8511628</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22105730"/>
                  </a:ext>
                </a:extLst>
              </a:tr>
              <a:tr h="61378">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l" fontAlgn="b"/>
                      <a:r>
                        <a:rPr lang="en-IN" sz="2400" b="1" u="none" strike="noStrike" dirty="0">
                          <a:solidFill>
                            <a:schemeClr val="bg2">
                              <a:lumMod val="50000"/>
                            </a:schemeClr>
                          </a:solidFill>
                          <a:effectLst/>
                        </a:rPr>
                        <a:t>Total</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b="1" u="none" strike="noStrike" dirty="0">
                          <a:solidFill>
                            <a:schemeClr val="bg2">
                              <a:lumMod val="50000"/>
                            </a:schemeClr>
                          </a:solidFill>
                          <a:effectLst/>
                        </a:rPr>
                        <a:t>1088.92093</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13036681"/>
                  </a:ext>
                </a:extLst>
              </a:tr>
            </a:tbl>
          </a:graphicData>
        </a:graphic>
      </p:graphicFrame>
      <p:sp>
        <p:nvSpPr>
          <p:cNvPr id="6" name="TextBox 5">
            <a:extLst>
              <a:ext uri="{FF2B5EF4-FFF2-40B4-BE49-F238E27FC236}">
                <a16:creationId xmlns:a16="http://schemas.microsoft.com/office/drawing/2014/main" id="{843A4686-3AB2-04C4-7E7A-FFBE808E965D}"/>
              </a:ext>
            </a:extLst>
          </p:cNvPr>
          <p:cNvSpPr txBox="1"/>
          <p:nvPr/>
        </p:nvSpPr>
        <p:spPr>
          <a:xfrm>
            <a:off x="8039100" y="837551"/>
            <a:ext cx="7067550" cy="1200329"/>
          </a:xfrm>
          <a:prstGeom prst="rect">
            <a:avLst/>
          </a:prstGeom>
          <a:noFill/>
        </p:spPr>
        <p:txBody>
          <a:bodyPr wrap="square" rtlCol="0">
            <a:spAutoFit/>
          </a:bodyPr>
          <a:lstStyle/>
          <a:p>
            <a:pPr algn="ctr"/>
            <a:r>
              <a:rPr lang="en-IN" sz="7200" dirty="0"/>
              <a:t>Winters</a:t>
            </a:r>
          </a:p>
        </p:txBody>
      </p:sp>
      <p:sp>
        <p:nvSpPr>
          <p:cNvPr id="10" name="CuadroTexto 294">
            <a:extLst>
              <a:ext uri="{FF2B5EF4-FFF2-40B4-BE49-F238E27FC236}">
                <a16:creationId xmlns:a16="http://schemas.microsoft.com/office/drawing/2014/main" id="{C15003FB-7604-B930-5E9C-F302BDC99B10}"/>
              </a:ext>
            </a:extLst>
          </p:cNvPr>
          <p:cNvSpPr txBox="1"/>
          <p:nvPr/>
        </p:nvSpPr>
        <p:spPr>
          <a:xfrm>
            <a:off x="8321235" y="-733930"/>
            <a:ext cx="1476209" cy="3816429"/>
          </a:xfrm>
          <a:prstGeom prst="rect">
            <a:avLst/>
          </a:prstGeom>
          <a:noFill/>
        </p:spPr>
        <p:txBody>
          <a:bodyPr wrap="square" rtlCol="0">
            <a:spAutoFit/>
          </a:bodyPr>
          <a:lstStyle/>
          <a:p>
            <a:r>
              <a:rPr lang="en-US" sz="24200" b="1" dirty="0">
                <a:solidFill>
                  <a:schemeClr val="accent2"/>
                </a:solidFill>
                <a:latin typeface="Lato" charset="0"/>
                <a:ea typeface="Lato" charset="0"/>
                <a:cs typeface="Lato" charset="0"/>
              </a:rPr>
              <a:t>3</a:t>
            </a:r>
          </a:p>
        </p:txBody>
      </p:sp>
    </p:spTree>
    <p:extLst>
      <p:ext uri="{BB962C8B-B14F-4D97-AF65-F5344CB8AC3E}">
        <p14:creationId xmlns:p14="http://schemas.microsoft.com/office/powerpoint/2010/main" val="4176123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D05744-124A-785B-3797-440204DF680F}"/>
              </a:ext>
            </a:extLst>
          </p:cNvPr>
          <p:cNvSpPr txBox="1"/>
          <p:nvPr/>
        </p:nvSpPr>
        <p:spPr>
          <a:xfrm>
            <a:off x="3854450" y="2514898"/>
            <a:ext cx="16668750" cy="7848302"/>
          </a:xfrm>
          <a:prstGeom prst="rect">
            <a:avLst/>
          </a:prstGeom>
          <a:noFill/>
        </p:spPr>
        <p:txBody>
          <a:bodyPr wrap="square" rtlCol="0">
            <a:spAutoFit/>
          </a:bodyPr>
          <a:lstStyle/>
          <a:p>
            <a:endParaRPr lang="en-US" dirty="0"/>
          </a:p>
          <a:p>
            <a:endParaRPr lang="en-US" dirty="0"/>
          </a:p>
          <a:p>
            <a:endParaRPr lang="en-US" dirty="0"/>
          </a:p>
          <a:p>
            <a:r>
              <a:rPr lang="en-US" dirty="0"/>
              <a:t>Low-Income Group Avg= 400.46</a:t>
            </a:r>
          </a:p>
          <a:p>
            <a:r>
              <a:rPr lang="en-US" dirty="0"/>
              <a:t>Middle-Income Group= 627.52</a:t>
            </a:r>
          </a:p>
          <a:p>
            <a:r>
              <a:rPr lang="en-US" dirty="0"/>
              <a:t>High-Income Group= 952.78</a:t>
            </a:r>
          </a:p>
          <a:p>
            <a:r>
              <a:rPr lang="en-US" dirty="0"/>
              <a:t>AVG of all Income Groups Combined= 660.25</a:t>
            </a:r>
          </a:p>
          <a:p>
            <a:endParaRPr lang="en-US" dirty="0"/>
          </a:p>
          <a:p>
            <a:endParaRPr lang="en-US" dirty="0"/>
          </a:p>
          <a:p>
            <a:endParaRPr lang="en-US" dirty="0"/>
          </a:p>
          <a:p>
            <a:endParaRPr lang="en-US" dirty="0"/>
          </a:p>
          <a:p>
            <a:pPr algn="r"/>
            <a:r>
              <a:rPr lang="en-US" dirty="0"/>
              <a:t>Inflation for Low-Income Group=(627.52-400.46)/627.52 X 100= 36.18%</a:t>
            </a:r>
          </a:p>
          <a:p>
            <a:pPr algn="r"/>
            <a:r>
              <a:rPr lang="en-US" dirty="0"/>
              <a:t>Inflation for Middle-Income Group= (952.78-627.52)/952.78 X 100= 34.13%</a:t>
            </a:r>
          </a:p>
          <a:p>
            <a:pPr algn="r"/>
            <a:r>
              <a:rPr lang="en-US" dirty="0"/>
              <a:t>Inflation for High-Income Group= (952.78-660.25)/660.25 X 100= 44.30%</a:t>
            </a:r>
            <a:endParaRPr lang="en-IN" dirty="0"/>
          </a:p>
        </p:txBody>
      </p:sp>
      <p:sp>
        <p:nvSpPr>
          <p:cNvPr id="4" name="Freeform 4">
            <a:extLst>
              <a:ext uri="{FF2B5EF4-FFF2-40B4-BE49-F238E27FC236}">
                <a16:creationId xmlns:a16="http://schemas.microsoft.com/office/drawing/2014/main" id="{D544A8AA-169B-A855-ABB0-387E654264AD}"/>
              </a:ext>
            </a:extLst>
          </p:cNvPr>
          <p:cNvSpPr>
            <a:spLocks noChangeArrowheads="1"/>
          </p:cNvSpPr>
          <p:nvPr/>
        </p:nvSpPr>
        <p:spPr bwMode="auto">
          <a:xfrm rot="10800000">
            <a:off x="0" y="11919340"/>
            <a:ext cx="9886541" cy="1796660"/>
          </a:xfrm>
          <a:custGeom>
            <a:avLst/>
            <a:gdLst>
              <a:gd name="T0" fmla="*/ 134789620 w 8881"/>
              <a:gd name="T1" fmla="*/ 209293351 h 1612"/>
              <a:gd name="T2" fmla="*/ 1150894798 w 8881"/>
              <a:gd name="T3" fmla="*/ 209293351 h 1612"/>
              <a:gd name="T4" fmla="*/ 1150894798 w 8881"/>
              <a:gd name="T5" fmla="*/ 0 h 1612"/>
              <a:gd name="T6" fmla="*/ 0 w 8881"/>
              <a:gd name="T7" fmla="*/ 0 h 1612"/>
              <a:gd name="T8" fmla="*/ 134789620 w 8881"/>
              <a:gd name="T9" fmla="*/ 209293351 h 16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81" h="1612">
                <a:moveTo>
                  <a:pt x="1040" y="1611"/>
                </a:moveTo>
                <a:lnTo>
                  <a:pt x="8880" y="1611"/>
                </a:lnTo>
                <a:lnTo>
                  <a:pt x="8880" y="0"/>
                </a:lnTo>
                <a:lnTo>
                  <a:pt x="0" y="0"/>
                </a:lnTo>
                <a:lnTo>
                  <a:pt x="1040" y="1611"/>
                </a:lnTo>
              </a:path>
            </a:pathLst>
          </a:custGeom>
          <a:solidFill>
            <a:schemeClr val="accent4"/>
          </a:solidFill>
          <a:ln>
            <a:noFill/>
          </a:ln>
          <a:effectLst/>
        </p:spPr>
        <p:txBody>
          <a:bodyPr wrap="none" anchor="ctr"/>
          <a:lstStyle/>
          <a:p>
            <a:endParaRPr lang="en-US"/>
          </a:p>
        </p:txBody>
      </p:sp>
      <p:sp>
        <p:nvSpPr>
          <p:cNvPr id="5" name="Freeform 1">
            <a:extLst>
              <a:ext uri="{FF2B5EF4-FFF2-40B4-BE49-F238E27FC236}">
                <a16:creationId xmlns:a16="http://schemas.microsoft.com/office/drawing/2014/main" id="{59C17478-FD7E-AFED-B18E-74EE7C06EABB}"/>
              </a:ext>
            </a:extLst>
          </p:cNvPr>
          <p:cNvSpPr>
            <a:spLocks noChangeArrowheads="1"/>
          </p:cNvSpPr>
          <p:nvPr/>
        </p:nvSpPr>
        <p:spPr bwMode="auto">
          <a:xfrm>
            <a:off x="14495619" y="-14551"/>
            <a:ext cx="9886541" cy="1791753"/>
          </a:xfrm>
          <a:custGeom>
            <a:avLst/>
            <a:gdLst>
              <a:gd name="T0" fmla="*/ 134789620 w 8881"/>
              <a:gd name="T1" fmla="*/ 208280446 h 1611"/>
              <a:gd name="T2" fmla="*/ 1150894798 w 8881"/>
              <a:gd name="T3" fmla="*/ 208280446 h 1611"/>
              <a:gd name="T4" fmla="*/ 1150894798 w 8881"/>
              <a:gd name="T5" fmla="*/ 0 h 1611"/>
              <a:gd name="T6" fmla="*/ 0 w 8881"/>
              <a:gd name="T7" fmla="*/ 0 h 1611"/>
              <a:gd name="T8" fmla="*/ 134789620 w 8881"/>
              <a:gd name="T9" fmla="*/ 208280446 h 16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81" h="1611">
                <a:moveTo>
                  <a:pt x="1040" y="1610"/>
                </a:moveTo>
                <a:lnTo>
                  <a:pt x="8880" y="1610"/>
                </a:lnTo>
                <a:lnTo>
                  <a:pt x="8880" y="0"/>
                </a:lnTo>
                <a:lnTo>
                  <a:pt x="0" y="0"/>
                </a:lnTo>
                <a:lnTo>
                  <a:pt x="1040" y="1610"/>
                </a:lnTo>
              </a:path>
            </a:pathLst>
          </a:custGeom>
          <a:solidFill>
            <a:schemeClr val="accent1"/>
          </a:solidFill>
          <a:ln>
            <a:noFill/>
          </a:ln>
          <a:effectLst/>
        </p:spPr>
        <p:txBody>
          <a:bodyPr wrap="none" anchor="ctr"/>
          <a:lstStyle/>
          <a:p>
            <a:endParaRPr lang="en-US"/>
          </a:p>
        </p:txBody>
      </p:sp>
      <p:sp>
        <p:nvSpPr>
          <p:cNvPr id="6" name="TextBox 5">
            <a:extLst>
              <a:ext uri="{FF2B5EF4-FFF2-40B4-BE49-F238E27FC236}">
                <a16:creationId xmlns:a16="http://schemas.microsoft.com/office/drawing/2014/main" id="{313061C9-9ACC-9B5B-8BB8-9971A29DD2F2}"/>
              </a:ext>
            </a:extLst>
          </p:cNvPr>
          <p:cNvSpPr txBox="1"/>
          <p:nvPr/>
        </p:nvSpPr>
        <p:spPr>
          <a:xfrm>
            <a:off x="7902191" y="1777202"/>
            <a:ext cx="8573268" cy="923330"/>
          </a:xfrm>
          <a:prstGeom prst="rect">
            <a:avLst/>
          </a:prstGeom>
          <a:noFill/>
          <a:ln>
            <a:noFill/>
          </a:ln>
        </p:spPr>
        <p:txBody>
          <a:bodyPr wrap="square" rtlCol="0">
            <a:spAutoFit/>
          </a:bodyPr>
          <a:lstStyle/>
          <a:p>
            <a:r>
              <a:rPr lang="en-US" sz="5400" b="1" spc="300" dirty="0">
                <a:solidFill>
                  <a:schemeClr val="bg1"/>
                </a:solidFill>
                <a:latin typeface="Montserrat" pitchFamily="2" charset="77"/>
                <a:ea typeface="Roboto" panose="02000000000000000000" pitchFamily="2" charset="0"/>
                <a:cs typeface="Poppins Medium" pitchFamily="2" charset="77"/>
              </a:rPr>
              <a:t>Inflation Rate</a:t>
            </a:r>
          </a:p>
        </p:txBody>
      </p:sp>
    </p:spTree>
    <p:extLst>
      <p:ext uri="{BB962C8B-B14F-4D97-AF65-F5344CB8AC3E}">
        <p14:creationId xmlns:p14="http://schemas.microsoft.com/office/powerpoint/2010/main" val="974108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1">
            <a:extLst>
              <a:ext uri="{FF2B5EF4-FFF2-40B4-BE49-F238E27FC236}">
                <a16:creationId xmlns:a16="http://schemas.microsoft.com/office/drawing/2014/main" id="{BA9A550F-5E93-8A20-C7AE-D463AB05F6F2}"/>
              </a:ext>
            </a:extLst>
          </p:cNvPr>
          <p:cNvSpPr/>
          <p:nvPr/>
        </p:nvSpPr>
        <p:spPr>
          <a:xfrm>
            <a:off x="14503906" y="3022098"/>
            <a:ext cx="2361724" cy="2362335"/>
          </a:xfrm>
          <a:custGeom>
            <a:avLst/>
            <a:gdLst/>
            <a:ahLst/>
            <a:cxnLst>
              <a:cxn ang="3cd4">
                <a:pos x="hc" y="t"/>
              </a:cxn>
              <a:cxn ang="cd2">
                <a:pos x="l" y="vc"/>
              </a:cxn>
              <a:cxn ang="cd4">
                <a:pos x="hc" y="b"/>
              </a:cxn>
              <a:cxn ang="0">
                <a:pos x="r" y="vc"/>
              </a:cxn>
            </a:cxnLst>
            <a:rect l="l" t="t" r="r" b="b"/>
            <a:pathLst>
              <a:path w="3869" h="3870">
                <a:moveTo>
                  <a:pt x="0" y="1935"/>
                </a:moveTo>
                <a:cubicBezTo>
                  <a:pt x="0" y="3004"/>
                  <a:pt x="866" y="3870"/>
                  <a:pt x="1935" y="3870"/>
                </a:cubicBezTo>
                <a:cubicBezTo>
                  <a:pt x="3003" y="3870"/>
                  <a:pt x="3869" y="3004"/>
                  <a:pt x="3869" y="1935"/>
                </a:cubicBezTo>
                <a:cubicBezTo>
                  <a:pt x="3869" y="866"/>
                  <a:pt x="3003" y="0"/>
                  <a:pt x="1935" y="0"/>
                </a:cubicBezTo>
                <a:cubicBezTo>
                  <a:pt x="866" y="0"/>
                  <a:pt x="0" y="866"/>
                  <a:pt x="0" y="1935"/>
                </a:cubicBezTo>
                <a:close/>
              </a:path>
            </a:pathLst>
          </a:custGeom>
          <a:solidFill>
            <a:srgbClr val="E6E7E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100" b="0" i="0" u="none" strike="noStrike" kern="1200" dirty="0">
              <a:ln>
                <a:noFill/>
              </a:ln>
              <a:latin typeface="Arial" pitchFamily="18"/>
              <a:ea typeface="Arial Unicode MS" pitchFamily="2"/>
              <a:cs typeface="Arial Unicode MS" pitchFamily="2"/>
            </a:endParaRPr>
          </a:p>
        </p:txBody>
      </p:sp>
      <p:sp>
        <p:nvSpPr>
          <p:cNvPr id="6" name="CuadroTexto 292">
            <a:extLst>
              <a:ext uri="{FF2B5EF4-FFF2-40B4-BE49-F238E27FC236}">
                <a16:creationId xmlns:a16="http://schemas.microsoft.com/office/drawing/2014/main" id="{D0C7F34D-36D3-6263-BC25-987EF4EB8E9B}"/>
              </a:ext>
            </a:extLst>
          </p:cNvPr>
          <p:cNvSpPr txBox="1"/>
          <p:nvPr/>
        </p:nvSpPr>
        <p:spPr>
          <a:xfrm>
            <a:off x="14737676" y="2295050"/>
            <a:ext cx="1476209" cy="3816429"/>
          </a:xfrm>
          <a:prstGeom prst="rect">
            <a:avLst/>
          </a:prstGeom>
          <a:noFill/>
        </p:spPr>
        <p:txBody>
          <a:bodyPr wrap="square" rtlCol="0">
            <a:spAutoFit/>
          </a:bodyPr>
          <a:lstStyle/>
          <a:p>
            <a:r>
              <a:rPr lang="en-US" sz="24200" b="1" dirty="0">
                <a:solidFill>
                  <a:schemeClr val="accent1"/>
                </a:solidFill>
                <a:latin typeface="Lato" charset="0"/>
                <a:ea typeface="Lato" charset="0"/>
                <a:cs typeface="Lato" charset="0"/>
              </a:rPr>
              <a:t>1</a:t>
            </a:r>
          </a:p>
        </p:txBody>
      </p:sp>
      <p:sp>
        <p:nvSpPr>
          <p:cNvPr id="2" name="Marcador de imagen 1"/>
          <p:cNvSpPr>
            <a:spLocks noGrp="1"/>
          </p:cNvSpPr>
          <p:nvPr>
            <p:ph type="pic" sz="quarter" idx="16"/>
          </p:nvPr>
        </p:nvSpPr>
        <p:spPr>
          <a:xfrm>
            <a:off x="-411480" y="2552700"/>
            <a:ext cx="15213330" cy="9315450"/>
          </a:xfrm>
        </p:spPr>
        <p:txBody>
          <a:bodyPr/>
          <a:lstStyle/>
          <a:p>
            <a:endParaRPr lang="en-IN"/>
          </a:p>
        </p:txBody>
      </p:sp>
      <p:grpSp>
        <p:nvGrpSpPr>
          <p:cNvPr id="12" name="Group 11">
            <a:extLst>
              <a:ext uri="{FF2B5EF4-FFF2-40B4-BE49-F238E27FC236}">
                <a16:creationId xmlns:a16="http://schemas.microsoft.com/office/drawing/2014/main" id="{5FA4B90D-FF0F-524C-9EAC-FF3A16E3E521}"/>
              </a:ext>
            </a:extLst>
          </p:cNvPr>
          <p:cNvGrpSpPr/>
          <p:nvPr/>
        </p:nvGrpSpPr>
        <p:grpSpPr>
          <a:xfrm>
            <a:off x="15264197" y="3800580"/>
            <a:ext cx="9754130" cy="5000521"/>
            <a:chOff x="6924536" y="1452891"/>
            <a:chExt cx="9754130" cy="2797188"/>
          </a:xfrm>
        </p:grpSpPr>
        <p:sp>
          <p:nvSpPr>
            <p:cNvPr id="15" name="TextBox 14">
              <a:extLst>
                <a:ext uri="{FF2B5EF4-FFF2-40B4-BE49-F238E27FC236}">
                  <a16:creationId xmlns:a16="http://schemas.microsoft.com/office/drawing/2014/main" id="{2C0AE905-E912-8243-BD71-808F05BBF267}"/>
                </a:ext>
              </a:extLst>
            </p:cNvPr>
            <p:cNvSpPr txBox="1"/>
            <p:nvPr/>
          </p:nvSpPr>
          <p:spPr>
            <a:xfrm>
              <a:off x="8105398" y="1452891"/>
              <a:ext cx="8573268" cy="923330"/>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CASE STUDY</a:t>
              </a:r>
            </a:p>
          </p:txBody>
        </p:sp>
        <p:sp>
          <p:nvSpPr>
            <p:cNvPr id="14" name="Subtitle 2">
              <a:extLst>
                <a:ext uri="{FF2B5EF4-FFF2-40B4-BE49-F238E27FC236}">
                  <a16:creationId xmlns:a16="http://schemas.microsoft.com/office/drawing/2014/main" id="{11B35AE3-E9F8-B14E-B09A-4D3D9C3294A3}"/>
                </a:ext>
              </a:extLst>
            </p:cNvPr>
            <p:cNvSpPr txBox="1">
              <a:spLocks/>
            </p:cNvSpPr>
            <p:nvPr/>
          </p:nvSpPr>
          <p:spPr>
            <a:xfrm>
              <a:off x="6924536" y="2376221"/>
              <a:ext cx="7287853" cy="187385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4000" dirty="0">
                  <a:solidFill>
                    <a:schemeClr val="bg1"/>
                  </a:solidFill>
                </a:rPr>
                <a:t>The market size and potential for the quick commerce vegetable business in Delhi</a:t>
              </a:r>
              <a:endParaRPr lang="en-US" sz="2800" dirty="0">
                <a:solidFill>
                  <a:schemeClr val="bg1"/>
                </a:solidFill>
                <a:latin typeface="Montserrat Light" pitchFamily="2" charset="77"/>
                <a:ea typeface="Roboto Light" panose="02000000000000000000" pitchFamily="2" charset="0"/>
                <a:cs typeface="Lato Light" panose="020F0502020204030203" pitchFamily="34" charset="0"/>
              </a:endParaRPr>
            </a:p>
          </p:txBody>
        </p:sp>
      </p:grpSp>
      <p:sp>
        <p:nvSpPr>
          <p:cNvPr id="4" name="TextBox 3">
            <a:extLst>
              <a:ext uri="{FF2B5EF4-FFF2-40B4-BE49-F238E27FC236}">
                <a16:creationId xmlns:a16="http://schemas.microsoft.com/office/drawing/2014/main" id="{B4B3C535-BAD9-EF48-D57E-56218D62491C}"/>
              </a:ext>
            </a:extLst>
          </p:cNvPr>
          <p:cNvSpPr txBox="1"/>
          <p:nvPr/>
        </p:nvSpPr>
        <p:spPr>
          <a:xfrm>
            <a:off x="1825600" y="3563272"/>
            <a:ext cx="12578147" cy="7294305"/>
          </a:xfrm>
          <a:prstGeom prst="rect">
            <a:avLst/>
          </a:prstGeom>
          <a:noFill/>
        </p:spPr>
        <p:txBody>
          <a:bodyPr wrap="square" rtlCol="0">
            <a:spAutoFit/>
          </a:bodyPr>
          <a:lstStyle/>
          <a:p>
            <a:r>
              <a:rPr lang="en-US" dirty="0">
                <a:solidFill>
                  <a:schemeClr val="bg2">
                    <a:lumMod val="50000"/>
                  </a:schemeClr>
                </a:solidFill>
              </a:rPr>
              <a:t>The market size &amp; potential for the quick commerce vegetable business in Delhi is significantly high, Considering the population of Delhi to be over 18 million. In addition to it, the government is also acting as a helping hand to these start-ups by introducing initiatives such as Digital India and Start-Up India have created a </a:t>
            </a:r>
            <a:r>
              <a:rPr lang="en-US" dirty="0" err="1">
                <a:solidFill>
                  <a:schemeClr val="bg2">
                    <a:lumMod val="50000"/>
                  </a:schemeClr>
                </a:solidFill>
              </a:rPr>
              <a:t>favourable</a:t>
            </a:r>
            <a:r>
              <a:rPr lang="en-US" dirty="0">
                <a:solidFill>
                  <a:schemeClr val="bg2">
                    <a:lumMod val="50000"/>
                  </a:schemeClr>
                </a:solidFill>
              </a:rPr>
              <a:t> environment for the growth of the business itself as well as the Nation. With the steep increase in smartphone penetration, seamless internet connectivity and ease of lifestyle more and more people in Delhi are turning to online quick commerce vegetable business for their convenience and quality products. As a result, there is a tremendous opportunity for entrepreneurs to enter this space and capture a significant share of the market.</a:t>
            </a:r>
            <a:endParaRPr lang="en-IN" dirty="0">
              <a:solidFill>
                <a:schemeClr val="bg2">
                  <a:lumMod val="50000"/>
                </a:schemeClr>
              </a:solidFill>
            </a:endParaRPr>
          </a:p>
        </p:txBody>
      </p:sp>
    </p:spTree>
    <p:extLst>
      <p:ext uri="{BB962C8B-B14F-4D97-AF65-F5344CB8AC3E}">
        <p14:creationId xmlns:p14="http://schemas.microsoft.com/office/powerpoint/2010/main" val="311701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A327189-DF44-6E40-99CA-431036118CBC}"/>
              </a:ext>
            </a:extLst>
          </p:cNvPr>
          <p:cNvSpPr/>
          <p:nvPr/>
        </p:nvSpPr>
        <p:spPr>
          <a:xfrm>
            <a:off x="17366607" y="3565253"/>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Big basket</a:t>
            </a:r>
          </a:p>
        </p:txBody>
      </p:sp>
      <p:sp>
        <p:nvSpPr>
          <p:cNvPr id="28" name="Rectangle 27">
            <a:extLst>
              <a:ext uri="{FF2B5EF4-FFF2-40B4-BE49-F238E27FC236}">
                <a16:creationId xmlns:a16="http://schemas.microsoft.com/office/drawing/2014/main" id="{1F45B880-5BD9-E649-AE76-CA91D0D8646E}"/>
              </a:ext>
            </a:extLst>
          </p:cNvPr>
          <p:cNvSpPr/>
          <p:nvPr/>
        </p:nvSpPr>
        <p:spPr>
          <a:xfrm>
            <a:off x="17366607" y="4369868"/>
            <a:ext cx="4396270" cy="646331"/>
          </a:xfrm>
          <a:prstGeom prst="rect">
            <a:avLst/>
          </a:prstGeom>
        </p:spPr>
        <p:txBody>
          <a:bodyPr wrap="square">
            <a:spAutoFit/>
          </a:bodyPr>
          <a:lstStyle/>
          <a:p>
            <a:r>
              <a:rPr lang="en-US" dirty="0" err="1">
                <a:solidFill>
                  <a:schemeClr val="tx2"/>
                </a:solidFill>
                <a:latin typeface="Montserrat Medium" pitchFamily="2" charset="77"/>
                <a:ea typeface="Roboto" panose="02000000000000000000" pitchFamily="2" charset="0"/>
                <a:cs typeface="Lato Light" panose="020F0502020204030203" pitchFamily="34" charset="0"/>
              </a:rPr>
              <a:t>Blinkit</a:t>
            </a:r>
            <a:endParaRPr lang="en-US" dirty="0">
              <a:solidFill>
                <a:schemeClr val="tx2"/>
              </a:solidFill>
              <a:latin typeface="Montserrat Medium" pitchFamily="2" charset="77"/>
              <a:ea typeface="Roboto" panose="02000000000000000000" pitchFamily="2" charset="0"/>
              <a:cs typeface="Lato Light" panose="020F0502020204030203" pitchFamily="34" charset="0"/>
            </a:endParaRPr>
          </a:p>
        </p:txBody>
      </p:sp>
      <p:sp>
        <p:nvSpPr>
          <p:cNvPr id="33" name="Rectangle 32">
            <a:extLst>
              <a:ext uri="{FF2B5EF4-FFF2-40B4-BE49-F238E27FC236}">
                <a16:creationId xmlns:a16="http://schemas.microsoft.com/office/drawing/2014/main" id="{DE7FBDB8-4E01-854B-875A-3D4B3C10959A}"/>
              </a:ext>
            </a:extLst>
          </p:cNvPr>
          <p:cNvSpPr/>
          <p:nvPr/>
        </p:nvSpPr>
        <p:spPr>
          <a:xfrm>
            <a:off x="17335916" y="5213260"/>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Amazon fresh</a:t>
            </a:r>
          </a:p>
        </p:txBody>
      </p:sp>
      <p:sp>
        <p:nvSpPr>
          <p:cNvPr id="36" name="Rectangle 35">
            <a:extLst>
              <a:ext uri="{FF2B5EF4-FFF2-40B4-BE49-F238E27FC236}">
                <a16:creationId xmlns:a16="http://schemas.microsoft.com/office/drawing/2014/main" id="{EDB6E418-206E-3140-A0DE-151C652B36A5}"/>
              </a:ext>
            </a:extLst>
          </p:cNvPr>
          <p:cNvSpPr/>
          <p:nvPr/>
        </p:nvSpPr>
        <p:spPr>
          <a:xfrm>
            <a:off x="17366607" y="6157324"/>
            <a:ext cx="4396270" cy="646331"/>
          </a:xfrm>
          <a:prstGeom prst="rect">
            <a:avLst/>
          </a:prstGeom>
        </p:spPr>
        <p:txBody>
          <a:bodyPr wrap="square">
            <a:spAutoFit/>
          </a:bodyPr>
          <a:lstStyle/>
          <a:p>
            <a:r>
              <a:rPr lang="en-US" dirty="0" err="1">
                <a:solidFill>
                  <a:schemeClr val="tx2"/>
                </a:solidFill>
                <a:latin typeface="Montserrat Medium" pitchFamily="2" charset="77"/>
                <a:ea typeface="Roboto" panose="02000000000000000000" pitchFamily="2" charset="0"/>
                <a:cs typeface="Lato Light" panose="020F0502020204030203" pitchFamily="34" charset="0"/>
              </a:rPr>
              <a:t>Swiggy</a:t>
            </a:r>
            <a:r>
              <a:rPr lang="en-US" dirty="0">
                <a:solidFill>
                  <a:schemeClr val="tx2"/>
                </a:solidFill>
                <a:latin typeface="Montserrat Medium" pitchFamily="2" charset="77"/>
                <a:ea typeface="Roboto" panose="02000000000000000000" pitchFamily="2" charset="0"/>
                <a:cs typeface="Lato Light" panose="020F0502020204030203" pitchFamily="34" charset="0"/>
              </a:rPr>
              <a:t> </a:t>
            </a:r>
            <a:r>
              <a:rPr lang="en-US" dirty="0" err="1">
                <a:solidFill>
                  <a:schemeClr val="tx2"/>
                </a:solidFill>
                <a:latin typeface="Montserrat Medium" pitchFamily="2" charset="77"/>
                <a:ea typeface="Roboto" panose="02000000000000000000" pitchFamily="2" charset="0"/>
                <a:cs typeface="Lato Light" panose="020F0502020204030203" pitchFamily="34" charset="0"/>
              </a:rPr>
              <a:t>Instamart</a:t>
            </a:r>
            <a:endParaRPr lang="en-US" dirty="0">
              <a:solidFill>
                <a:schemeClr val="tx2"/>
              </a:solidFill>
              <a:latin typeface="Montserrat Medium" pitchFamily="2" charset="77"/>
              <a:ea typeface="Roboto" panose="02000000000000000000" pitchFamily="2" charset="0"/>
              <a:cs typeface="Lato Light" panose="020F0502020204030203" pitchFamily="34" charset="0"/>
            </a:endParaRPr>
          </a:p>
        </p:txBody>
      </p:sp>
      <p:grpSp>
        <p:nvGrpSpPr>
          <p:cNvPr id="5" name="Group 4">
            <a:extLst>
              <a:ext uri="{FF2B5EF4-FFF2-40B4-BE49-F238E27FC236}">
                <a16:creationId xmlns:a16="http://schemas.microsoft.com/office/drawing/2014/main" id="{A9CB52CC-6BCF-4B4E-B7E2-A07B09A733A7}"/>
              </a:ext>
            </a:extLst>
          </p:cNvPr>
          <p:cNvGrpSpPr/>
          <p:nvPr/>
        </p:nvGrpSpPr>
        <p:grpSpPr>
          <a:xfrm>
            <a:off x="8802158" y="3471333"/>
            <a:ext cx="6773334" cy="6773334"/>
            <a:chOff x="8331200" y="1787476"/>
            <a:chExt cx="6773334" cy="6773334"/>
          </a:xfrm>
        </p:grpSpPr>
        <p:sp>
          <p:nvSpPr>
            <p:cNvPr id="4" name="Rectangle 3">
              <a:extLst>
                <a:ext uri="{FF2B5EF4-FFF2-40B4-BE49-F238E27FC236}">
                  <a16:creationId xmlns:a16="http://schemas.microsoft.com/office/drawing/2014/main" id="{CD9EF9D2-9CAD-0446-89D2-941676A9D48E}"/>
                </a:ext>
              </a:extLst>
            </p:cNvPr>
            <p:cNvSpPr/>
            <p:nvPr/>
          </p:nvSpPr>
          <p:spPr>
            <a:xfrm>
              <a:off x="8331200" y="1787476"/>
              <a:ext cx="3386667" cy="33866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Rectangle 37">
              <a:extLst>
                <a:ext uri="{FF2B5EF4-FFF2-40B4-BE49-F238E27FC236}">
                  <a16:creationId xmlns:a16="http://schemas.microsoft.com/office/drawing/2014/main" id="{DE17C207-BACC-6E44-AD96-54A72192662D}"/>
                </a:ext>
              </a:extLst>
            </p:cNvPr>
            <p:cNvSpPr/>
            <p:nvPr/>
          </p:nvSpPr>
          <p:spPr>
            <a:xfrm>
              <a:off x="11717867" y="1787476"/>
              <a:ext cx="3386667" cy="33866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Rectangle 38">
              <a:extLst>
                <a:ext uri="{FF2B5EF4-FFF2-40B4-BE49-F238E27FC236}">
                  <a16:creationId xmlns:a16="http://schemas.microsoft.com/office/drawing/2014/main" id="{48AAF318-D363-804F-B6E3-8A382B49D116}"/>
                </a:ext>
              </a:extLst>
            </p:cNvPr>
            <p:cNvSpPr/>
            <p:nvPr/>
          </p:nvSpPr>
          <p:spPr>
            <a:xfrm>
              <a:off x="8331200" y="5174143"/>
              <a:ext cx="3386667" cy="338666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Rectangle 39">
              <a:extLst>
                <a:ext uri="{FF2B5EF4-FFF2-40B4-BE49-F238E27FC236}">
                  <a16:creationId xmlns:a16="http://schemas.microsoft.com/office/drawing/2014/main" id="{D4D87AAF-CEBD-0E40-8CAD-F43DC79318E6}"/>
                </a:ext>
              </a:extLst>
            </p:cNvPr>
            <p:cNvSpPr/>
            <p:nvPr/>
          </p:nvSpPr>
          <p:spPr>
            <a:xfrm>
              <a:off x="11717867" y="5174143"/>
              <a:ext cx="3386667" cy="338666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41" name="Group 40">
            <a:extLst>
              <a:ext uri="{FF2B5EF4-FFF2-40B4-BE49-F238E27FC236}">
                <a16:creationId xmlns:a16="http://schemas.microsoft.com/office/drawing/2014/main" id="{ECB67831-BCF8-4441-BCF2-CA65AE941006}"/>
              </a:ext>
            </a:extLst>
          </p:cNvPr>
          <p:cNvGrpSpPr/>
          <p:nvPr/>
        </p:nvGrpSpPr>
        <p:grpSpPr>
          <a:xfrm>
            <a:off x="1452947" y="5269501"/>
            <a:ext cx="5963853" cy="2145960"/>
            <a:chOff x="6924536" y="1023902"/>
            <a:chExt cx="5963853" cy="2145960"/>
          </a:xfrm>
        </p:grpSpPr>
        <p:grpSp>
          <p:nvGrpSpPr>
            <p:cNvPr id="42" name="Group 41">
              <a:extLst>
                <a:ext uri="{FF2B5EF4-FFF2-40B4-BE49-F238E27FC236}">
                  <a16:creationId xmlns:a16="http://schemas.microsoft.com/office/drawing/2014/main" id="{9F9A4465-DA8A-744A-91B0-BAE99CCAFBD3}"/>
                </a:ext>
              </a:extLst>
            </p:cNvPr>
            <p:cNvGrpSpPr/>
            <p:nvPr/>
          </p:nvGrpSpPr>
          <p:grpSpPr>
            <a:xfrm>
              <a:off x="7043807" y="1023902"/>
              <a:ext cx="5844582" cy="2145960"/>
              <a:chOff x="7043807" y="1023902"/>
              <a:chExt cx="5844582" cy="2145960"/>
            </a:xfrm>
          </p:grpSpPr>
          <p:sp>
            <p:nvSpPr>
              <p:cNvPr id="44" name="TextBox 43">
                <a:extLst>
                  <a:ext uri="{FF2B5EF4-FFF2-40B4-BE49-F238E27FC236}">
                    <a16:creationId xmlns:a16="http://schemas.microsoft.com/office/drawing/2014/main" id="{06059B1D-842E-A048-B879-09D699DDB736}"/>
                  </a:ext>
                </a:extLst>
              </p:cNvPr>
              <p:cNvSpPr txBox="1"/>
              <p:nvPr/>
            </p:nvSpPr>
            <p:spPr>
              <a:xfrm>
                <a:off x="7043807" y="1415536"/>
                <a:ext cx="5844582" cy="1754326"/>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Our Competitors</a:t>
                </a:r>
              </a:p>
            </p:txBody>
          </p:sp>
          <p:sp>
            <p:nvSpPr>
              <p:cNvPr id="49" name="TextBox 48">
                <a:extLst>
                  <a:ext uri="{FF2B5EF4-FFF2-40B4-BE49-F238E27FC236}">
                    <a16:creationId xmlns:a16="http://schemas.microsoft.com/office/drawing/2014/main" id="{1B4B4BE9-97CB-2248-A67C-AE4A3148C76C}"/>
                  </a:ext>
                </a:extLst>
              </p:cNvPr>
              <p:cNvSpPr txBox="1"/>
              <p:nvPr/>
            </p:nvSpPr>
            <p:spPr>
              <a:xfrm>
                <a:off x="7043807" y="1023902"/>
                <a:ext cx="184731" cy="369332"/>
              </a:xfrm>
              <a:prstGeom prst="rect">
                <a:avLst/>
              </a:prstGeom>
              <a:noFill/>
            </p:spPr>
            <p:txBody>
              <a:bodyPr wrap="none" rtlCol="0">
                <a:spAutoFit/>
              </a:bodyPr>
              <a:lstStyle/>
              <a:p>
                <a:endParaRPr lang="en-US" sz="1800" spc="600" dirty="0">
                  <a:latin typeface="Montserrat Light" pitchFamily="2" charset="77"/>
                  <a:ea typeface="Lato Medium" panose="020F0502020204030203" pitchFamily="34" charset="0"/>
                  <a:cs typeface="Lato Medium" panose="020F0502020204030203" pitchFamily="34" charset="0"/>
                </a:endParaRPr>
              </a:p>
            </p:txBody>
          </p:sp>
        </p:grpSp>
        <p:sp>
          <p:nvSpPr>
            <p:cNvPr id="43" name="Subtitle 2">
              <a:extLst>
                <a:ext uri="{FF2B5EF4-FFF2-40B4-BE49-F238E27FC236}">
                  <a16:creationId xmlns:a16="http://schemas.microsoft.com/office/drawing/2014/main" id="{69414E74-9C93-4F40-8F2E-5D986A7649A5}"/>
                </a:ext>
              </a:extLst>
            </p:cNvPr>
            <p:cNvSpPr txBox="1">
              <a:spLocks/>
            </p:cNvSpPr>
            <p:nvPr/>
          </p:nvSpPr>
          <p:spPr>
            <a:xfrm>
              <a:off x="6924536" y="2376221"/>
              <a:ext cx="5329495" cy="72187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grpSp>
      <p:pic>
        <p:nvPicPr>
          <p:cNvPr id="3" name="Picture 2">
            <a:extLst>
              <a:ext uri="{FF2B5EF4-FFF2-40B4-BE49-F238E27FC236}">
                <a16:creationId xmlns:a16="http://schemas.microsoft.com/office/drawing/2014/main" id="{F391C746-27B9-9871-3731-59F3DE1AAEB7}"/>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411820" y="3888419"/>
            <a:ext cx="2167344" cy="2859294"/>
          </a:xfrm>
          <a:prstGeom prst="rect">
            <a:avLst/>
          </a:prstGeom>
        </p:spPr>
      </p:pic>
      <p:pic>
        <p:nvPicPr>
          <p:cNvPr id="7" name="Picture 6">
            <a:extLst>
              <a:ext uri="{FF2B5EF4-FFF2-40B4-BE49-F238E27FC236}">
                <a16:creationId xmlns:a16="http://schemas.microsoft.com/office/drawing/2014/main" id="{28B5B18C-9CED-5D9B-C0D8-C666079ABDA1}"/>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2599823" y="7343696"/>
            <a:ext cx="2557341" cy="2352754"/>
          </a:xfrm>
          <a:prstGeom prst="rect">
            <a:avLst/>
          </a:prstGeom>
        </p:spPr>
      </p:pic>
      <p:pic>
        <p:nvPicPr>
          <p:cNvPr id="9" name="Picture 8">
            <a:extLst>
              <a:ext uri="{FF2B5EF4-FFF2-40B4-BE49-F238E27FC236}">
                <a16:creationId xmlns:a16="http://schemas.microsoft.com/office/drawing/2014/main" id="{6D8F63F1-6012-4093-0B43-2CB0B13851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30814" y="4032252"/>
            <a:ext cx="2884775" cy="2283781"/>
          </a:xfrm>
          <a:prstGeom prst="rect">
            <a:avLst/>
          </a:prstGeom>
        </p:spPr>
      </p:pic>
      <p:pic>
        <p:nvPicPr>
          <p:cNvPr id="11" name="Picture 10">
            <a:extLst>
              <a:ext uri="{FF2B5EF4-FFF2-40B4-BE49-F238E27FC236}">
                <a16:creationId xmlns:a16="http://schemas.microsoft.com/office/drawing/2014/main" id="{A5D75399-B2F4-469F-E1BE-5A18938AC425}"/>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9436514" y="7313973"/>
            <a:ext cx="2408739" cy="2408739"/>
          </a:xfrm>
          <a:prstGeom prst="rect">
            <a:avLst/>
          </a:prstGeom>
        </p:spPr>
      </p:pic>
      <p:sp>
        <p:nvSpPr>
          <p:cNvPr id="12" name="Rectangle 11">
            <a:extLst>
              <a:ext uri="{FF2B5EF4-FFF2-40B4-BE49-F238E27FC236}">
                <a16:creationId xmlns:a16="http://schemas.microsoft.com/office/drawing/2014/main" id="{6F490769-7815-AAED-F728-F2D963F42471}"/>
              </a:ext>
            </a:extLst>
          </p:cNvPr>
          <p:cNvSpPr/>
          <p:nvPr/>
        </p:nvSpPr>
        <p:spPr>
          <a:xfrm rot="10800000" flipV="1">
            <a:off x="12188826" y="612039"/>
            <a:ext cx="3386668" cy="2859294"/>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16A26DD-2A45-0ECD-5A50-6E4F57AE80A9}"/>
              </a:ext>
            </a:extLst>
          </p:cNvPr>
          <p:cNvSpPr/>
          <p:nvPr/>
        </p:nvSpPr>
        <p:spPr>
          <a:xfrm rot="10800000" flipV="1">
            <a:off x="8802158" y="10244666"/>
            <a:ext cx="3386668" cy="2859294"/>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B4163790-DC61-57CD-21C1-8349167EF4F2}"/>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9113909" y="10700640"/>
            <a:ext cx="2763164" cy="2057400"/>
          </a:xfrm>
          <a:prstGeom prst="rect">
            <a:avLst/>
          </a:prstGeom>
        </p:spPr>
      </p:pic>
      <p:pic>
        <p:nvPicPr>
          <p:cNvPr id="17" name="Picture 16">
            <a:extLst>
              <a:ext uri="{FF2B5EF4-FFF2-40B4-BE49-F238E27FC236}">
                <a16:creationId xmlns:a16="http://schemas.microsoft.com/office/drawing/2014/main" id="{C6054374-0569-CA5E-F06E-142590A99B5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810595" y="970122"/>
            <a:ext cx="2143125" cy="2143125"/>
          </a:xfrm>
          <a:prstGeom prst="rect">
            <a:avLst/>
          </a:prstGeom>
        </p:spPr>
      </p:pic>
      <p:sp>
        <p:nvSpPr>
          <p:cNvPr id="18" name="Rectangle 17">
            <a:extLst>
              <a:ext uri="{FF2B5EF4-FFF2-40B4-BE49-F238E27FC236}">
                <a16:creationId xmlns:a16="http://schemas.microsoft.com/office/drawing/2014/main" id="{E0137BDD-C387-37F4-E9AF-187E415FDD0C}"/>
              </a:ext>
            </a:extLst>
          </p:cNvPr>
          <p:cNvSpPr/>
          <p:nvPr/>
        </p:nvSpPr>
        <p:spPr>
          <a:xfrm>
            <a:off x="17335916" y="7101388"/>
            <a:ext cx="4396270" cy="1200329"/>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Flipkart Supermarket</a:t>
            </a:r>
          </a:p>
        </p:txBody>
      </p:sp>
      <p:sp>
        <p:nvSpPr>
          <p:cNvPr id="19" name="Rectangle 18">
            <a:extLst>
              <a:ext uri="{FF2B5EF4-FFF2-40B4-BE49-F238E27FC236}">
                <a16:creationId xmlns:a16="http://schemas.microsoft.com/office/drawing/2014/main" id="{80A0F8F8-2DBD-9616-E52E-B577B44C21A9}"/>
              </a:ext>
            </a:extLst>
          </p:cNvPr>
          <p:cNvSpPr/>
          <p:nvPr/>
        </p:nvSpPr>
        <p:spPr>
          <a:xfrm>
            <a:off x="17366607" y="8518342"/>
            <a:ext cx="4396270" cy="646331"/>
          </a:xfrm>
          <a:prstGeom prst="rect">
            <a:avLst/>
          </a:prstGeom>
        </p:spPr>
        <p:txBody>
          <a:bodyPr wrap="square">
            <a:spAutoFit/>
          </a:bodyPr>
          <a:lstStyle/>
          <a:p>
            <a:r>
              <a:rPr lang="en-US" dirty="0" err="1">
                <a:solidFill>
                  <a:schemeClr val="tx2"/>
                </a:solidFill>
                <a:latin typeface="Montserrat Medium" pitchFamily="2" charset="77"/>
                <a:ea typeface="Roboto" panose="02000000000000000000" pitchFamily="2" charset="0"/>
                <a:cs typeface="Lato Light" panose="020F0502020204030203" pitchFamily="34" charset="0"/>
              </a:rPr>
              <a:t>Zepto</a:t>
            </a:r>
            <a:endParaRPr lang="en-US" dirty="0">
              <a:solidFill>
                <a:schemeClr val="tx2"/>
              </a:solidFill>
              <a:latin typeface="Montserrat Medium" pitchFamily="2" charset="77"/>
              <a:ea typeface="Roboto" panose="02000000000000000000" pitchFamily="2" charset="0"/>
              <a:cs typeface="Lato Light" panose="020F0502020204030203" pitchFamily="34" charset="0"/>
            </a:endParaRPr>
          </a:p>
        </p:txBody>
      </p:sp>
      <p:sp>
        <p:nvSpPr>
          <p:cNvPr id="20" name="Freeform 1">
            <a:extLst>
              <a:ext uri="{FF2B5EF4-FFF2-40B4-BE49-F238E27FC236}">
                <a16:creationId xmlns:a16="http://schemas.microsoft.com/office/drawing/2014/main" id="{A44A2518-9905-D8AC-0DE2-1CE6945C2806}"/>
              </a:ext>
            </a:extLst>
          </p:cNvPr>
          <p:cNvSpPr/>
          <p:nvPr/>
        </p:nvSpPr>
        <p:spPr>
          <a:xfrm>
            <a:off x="576087" y="3188700"/>
            <a:ext cx="2361724" cy="2362335"/>
          </a:xfrm>
          <a:custGeom>
            <a:avLst/>
            <a:gdLst/>
            <a:ahLst/>
            <a:cxnLst>
              <a:cxn ang="3cd4">
                <a:pos x="hc" y="t"/>
              </a:cxn>
              <a:cxn ang="cd2">
                <a:pos x="l" y="vc"/>
              </a:cxn>
              <a:cxn ang="cd4">
                <a:pos x="hc" y="b"/>
              </a:cxn>
              <a:cxn ang="0">
                <a:pos x="r" y="vc"/>
              </a:cxn>
            </a:cxnLst>
            <a:rect l="l" t="t" r="r" b="b"/>
            <a:pathLst>
              <a:path w="3869" h="3870">
                <a:moveTo>
                  <a:pt x="0" y="1935"/>
                </a:moveTo>
                <a:cubicBezTo>
                  <a:pt x="0" y="3004"/>
                  <a:pt x="866" y="3870"/>
                  <a:pt x="1935" y="3870"/>
                </a:cubicBezTo>
                <a:cubicBezTo>
                  <a:pt x="3003" y="3870"/>
                  <a:pt x="3869" y="3004"/>
                  <a:pt x="3869" y="1935"/>
                </a:cubicBezTo>
                <a:cubicBezTo>
                  <a:pt x="3869" y="866"/>
                  <a:pt x="3003" y="0"/>
                  <a:pt x="1935" y="0"/>
                </a:cubicBezTo>
                <a:cubicBezTo>
                  <a:pt x="866" y="0"/>
                  <a:pt x="0" y="866"/>
                  <a:pt x="0" y="1935"/>
                </a:cubicBezTo>
                <a:close/>
              </a:path>
            </a:pathLst>
          </a:custGeom>
          <a:solidFill>
            <a:srgbClr val="E6E7E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100" b="0" i="0" u="none" strike="noStrike" kern="1200" dirty="0">
              <a:ln>
                <a:noFill/>
              </a:ln>
              <a:latin typeface="Arial" pitchFamily="18"/>
              <a:ea typeface="Arial Unicode MS" pitchFamily="2"/>
              <a:cs typeface="Arial Unicode MS" pitchFamily="2"/>
            </a:endParaRPr>
          </a:p>
        </p:txBody>
      </p:sp>
      <p:sp>
        <p:nvSpPr>
          <p:cNvPr id="21" name="CuadroTexto 293">
            <a:extLst>
              <a:ext uri="{FF2B5EF4-FFF2-40B4-BE49-F238E27FC236}">
                <a16:creationId xmlns:a16="http://schemas.microsoft.com/office/drawing/2014/main" id="{545A6E2F-6445-D6A1-9F39-2527AE7F8258}"/>
              </a:ext>
            </a:extLst>
          </p:cNvPr>
          <p:cNvSpPr txBox="1"/>
          <p:nvPr/>
        </p:nvSpPr>
        <p:spPr>
          <a:xfrm>
            <a:off x="659805" y="2243313"/>
            <a:ext cx="1476209" cy="3816429"/>
          </a:xfrm>
          <a:prstGeom prst="rect">
            <a:avLst/>
          </a:prstGeom>
          <a:noFill/>
        </p:spPr>
        <p:txBody>
          <a:bodyPr wrap="square" rtlCol="0">
            <a:spAutoFit/>
          </a:bodyPr>
          <a:lstStyle/>
          <a:p>
            <a:r>
              <a:rPr lang="en-US" sz="24200" b="1" dirty="0">
                <a:solidFill>
                  <a:schemeClr val="accent3"/>
                </a:solidFill>
                <a:latin typeface="Lato" charset="0"/>
                <a:ea typeface="Lato" charset="0"/>
                <a:cs typeface="Lato" charset="0"/>
              </a:rPr>
              <a:t>2</a:t>
            </a:r>
          </a:p>
        </p:txBody>
      </p:sp>
    </p:spTree>
    <p:extLst>
      <p:ext uri="{BB962C8B-B14F-4D97-AF65-F5344CB8AC3E}">
        <p14:creationId xmlns:p14="http://schemas.microsoft.com/office/powerpoint/2010/main" val="2874946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a:xfrm>
            <a:off x="10506006" y="3020545"/>
            <a:ext cx="14011343" cy="8238005"/>
          </a:xfrm>
        </p:spPr>
        <p:txBody>
          <a:bodyPr/>
          <a:lstStyle/>
          <a:p>
            <a:endParaRPr lang="en-IN"/>
          </a:p>
        </p:txBody>
      </p:sp>
      <p:grpSp>
        <p:nvGrpSpPr>
          <p:cNvPr id="18" name="Group 17">
            <a:extLst>
              <a:ext uri="{FF2B5EF4-FFF2-40B4-BE49-F238E27FC236}">
                <a16:creationId xmlns:a16="http://schemas.microsoft.com/office/drawing/2014/main" id="{02EC8C87-45C6-6840-AB34-2442C2468A66}"/>
              </a:ext>
            </a:extLst>
          </p:cNvPr>
          <p:cNvGrpSpPr/>
          <p:nvPr/>
        </p:nvGrpSpPr>
        <p:grpSpPr>
          <a:xfrm>
            <a:off x="1663954" y="3908916"/>
            <a:ext cx="8692539" cy="3976526"/>
            <a:chOff x="6924536" y="1415536"/>
            <a:chExt cx="8692539" cy="3976526"/>
          </a:xfrm>
        </p:grpSpPr>
        <p:sp>
          <p:nvSpPr>
            <p:cNvPr id="28" name="TextBox 27">
              <a:extLst>
                <a:ext uri="{FF2B5EF4-FFF2-40B4-BE49-F238E27FC236}">
                  <a16:creationId xmlns:a16="http://schemas.microsoft.com/office/drawing/2014/main" id="{6BCC31DE-BAB6-5343-9FAE-B8B7E2B39BE2}"/>
                </a:ext>
              </a:extLst>
            </p:cNvPr>
            <p:cNvSpPr txBox="1"/>
            <p:nvPr/>
          </p:nvSpPr>
          <p:spPr>
            <a:xfrm>
              <a:off x="7043807" y="1415536"/>
              <a:ext cx="8573268" cy="923330"/>
            </a:xfrm>
            <a:prstGeom prst="rect">
              <a:avLst/>
            </a:prstGeom>
            <a:noFill/>
            <a:ln>
              <a:noFill/>
            </a:ln>
          </p:spPr>
          <p:txBody>
            <a:bodyPr wrap="square" rtlCol="0">
              <a:spAutoFit/>
            </a:bodyPr>
            <a:lstStyle/>
            <a:p>
              <a:r>
                <a:rPr lang="en-US" sz="5400" b="1" dirty="0">
                  <a:solidFill>
                    <a:schemeClr val="bg1"/>
                  </a:solidFill>
                </a:rPr>
                <a:t>Competitive landscape</a:t>
              </a:r>
              <a:endParaRPr lang="en-US" sz="5400" b="1" spc="300" dirty="0">
                <a:solidFill>
                  <a:schemeClr val="bg1"/>
                </a:solidFill>
                <a:latin typeface="Montserrat" pitchFamily="2" charset="77"/>
                <a:ea typeface="Roboto" panose="02000000000000000000" pitchFamily="2" charset="0"/>
                <a:cs typeface="Poppins Medium" pitchFamily="2" charset="77"/>
              </a:endParaRPr>
            </a:p>
          </p:txBody>
        </p:sp>
        <p:sp>
          <p:nvSpPr>
            <p:cNvPr id="27" name="Subtitle 2">
              <a:extLst>
                <a:ext uri="{FF2B5EF4-FFF2-40B4-BE49-F238E27FC236}">
                  <a16:creationId xmlns:a16="http://schemas.microsoft.com/office/drawing/2014/main" id="{08F19BBC-73F1-544E-A58C-356B042B03DB}"/>
                </a:ext>
              </a:extLst>
            </p:cNvPr>
            <p:cNvSpPr txBox="1">
              <a:spLocks/>
            </p:cNvSpPr>
            <p:nvPr/>
          </p:nvSpPr>
          <p:spPr>
            <a:xfrm>
              <a:off x="6924536" y="2966771"/>
              <a:ext cx="7287853" cy="242529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4000" dirty="0">
                  <a:solidFill>
                    <a:schemeClr val="bg1"/>
                  </a:solidFill>
                </a:rPr>
                <a:t>What is the competitive landscape for the quick commerce vegetable business in Delhi?</a:t>
              </a:r>
              <a:endParaRPr lang="en-US" sz="2800" dirty="0">
                <a:solidFill>
                  <a:schemeClr val="bg1"/>
                </a:solidFill>
                <a:latin typeface="Montserrat Light" pitchFamily="2" charset="77"/>
                <a:ea typeface="Roboto Light" panose="02000000000000000000" pitchFamily="2" charset="0"/>
                <a:cs typeface="Lato Light" panose="020F0502020204030203" pitchFamily="34" charset="0"/>
              </a:endParaRPr>
            </a:p>
          </p:txBody>
        </p:sp>
      </p:grpSp>
      <p:sp>
        <p:nvSpPr>
          <p:cNvPr id="3" name="TextBox 2">
            <a:extLst>
              <a:ext uri="{FF2B5EF4-FFF2-40B4-BE49-F238E27FC236}">
                <a16:creationId xmlns:a16="http://schemas.microsoft.com/office/drawing/2014/main" id="{38D22BFB-CD4D-F206-B73E-E013CC99D3B0}"/>
              </a:ext>
            </a:extLst>
          </p:cNvPr>
          <p:cNvSpPr txBox="1"/>
          <p:nvPr/>
        </p:nvSpPr>
        <p:spPr>
          <a:xfrm>
            <a:off x="11963400" y="3517282"/>
            <a:ext cx="10991850" cy="7294305"/>
          </a:xfrm>
          <a:prstGeom prst="rect">
            <a:avLst/>
          </a:prstGeom>
          <a:noFill/>
        </p:spPr>
        <p:txBody>
          <a:bodyPr wrap="square" rtlCol="0">
            <a:spAutoFit/>
          </a:bodyPr>
          <a:lstStyle/>
          <a:p>
            <a:r>
              <a:rPr lang="en-US" dirty="0">
                <a:solidFill>
                  <a:schemeClr val="bg2">
                    <a:lumMod val="50000"/>
                  </a:schemeClr>
                </a:solidFill>
              </a:rPr>
              <a:t>There are big giants like </a:t>
            </a:r>
            <a:r>
              <a:rPr lang="en-US" dirty="0" err="1">
                <a:solidFill>
                  <a:schemeClr val="bg2">
                    <a:lumMod val="50000"/>
                  </a:schemeClr>
                </a:solidFill>
              </a:rPr>
              <a:t>BigBasket</a:t>
            </a:r>
            <a:r>
              <a:rPr lang="en-US" dirty="0">
                <a:solidFill>
                  <a:schemeClr val="bg2">
                    <a:lumMod val="50000"/>
                  </a:schemeClr>
                </a:solidFill>
              </a:rPr>
              <a:t>, Amazon Fresh, Flipkart Supermarket, </a:t>
            </a:r>
            <a:r>
              <a:rPr lang="en-US" dirty="0" err="1">
                <a:solidFill>
                  <a:schemeClr val="bg2">
                    <a:lumMod val="50000"/>
                  </a:schemeClr>
                </a:solidFill>
              </a:rPr>
              <a:t>BlinkIt</a:t>
            </a:r>
            <a:r>
              <a:rPr lang="en-US" dirty="0">
                <a:solidFill>
                  <a:schemeClr val="bg2">
                    <a:lumMod val="50000"/>
                  </a:schemeClr>
                </a:solidFill>
              </a:rPr>
              <a:t>, </a:t>
            </a:r>
            <a:r>
              <a:rPr lang="en-US" dirty="0" err="1">
                <a:solidFill>
                  <a:schemeClr val="bg2">
                    <a:lumMod val="50000"/>
                  </a:schemeClr>
                </a:solidFill>
              </a:rPr>
              <a:t>Zepto</a:t>
            </a:r>
            <a:r>
              <a:rPr lang="en-US" dirty="0">
                <a:solidFill>
                  <a:schemeClr val="bg2">
                    <a:lumMod val="50000"/>
                  </a:schemeClr>
                </a:solidFill>
              </a:rPr>
              <a:t>, and </a:t>
            </a:r>
            <a:r>
              <a:rPr lang="en-US" dirty="0" err="1">
                <a:solidFill>
                  <a:schemeClr val="bg2">
                    <a:lumMod val="50000"/>
                  </a:schemeClr>
                </a:solidFill>
              </a:rPr>
              <a:t>SwiggyInstamart</a:t>
            </a:r>
            <a:r>
              <a:rPr lang="en-US" dirty="0">
                <a:solidFill>
                  <a:schemeClr val="bg2">
                    <a:lumMod val="50000"/>
                  </a:schemeClr>
                </a:solidFill>
              </a:rPr>
              <a:t>. To compete in this crowded market and such big giants, quick commerce vegetable businesses need to differentiate themselves from each other through their pricing, customer service and product offerings. The competition who will offer high-quality products, excellent customer service, competitive pricing and fast delivery are likely to gain a large market share and succeed rapidly in this space. Additionally, businesses can leverage technology to improve their operations, such as using data analytics to </a:t>
            </a:r>
            <a:r>
              <a:rPr lang="en-US" dirty="0" err="1">
                <a:solidFill>
                  <a:schemeClr val="bg2">
                    <a:lumMod val="50000"/>
                  </a:schemeClr>
                </a:solidFill>
              </a:rPr>
              <a:t>optimise</a:t>
            </a:r>
            <a:r>
              <a:rPr lang="en-US" dirty="0">
                <a:solidFill>
                  <a:schemeClr val="bg2">
                    <a:lumMod val="50000"/>
                  </a:schemeClr>
                </a:solidFill>
              </a:rPr>
              <a:t> inventory management and delivery routes</a:t>
            </a:r>
            <a:endParaRPr lang="en-IN" dirty="0">
              <a:solidFill>
                <a:schemeClr val="bg2">
                  <a:lumMod val="50000"/>
                </a:schemeClr>
              </a:solidFill>
            </a:endParaRPr>
          </a:p>
        </p:txBody>
      </p:sp>
    </p:spTree>
    <p:extLst>
      <p:ext uri="{BB962C8B-B14F-4D97-AF65-F5344CB8AC3E}">
        <p14:creationId xmlns:p14="http://schemas.microsoft.com/office/powerpoint/2010/main" val="1655380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4"/>
          </p:nvPr>
        </p:nvSpPr>
        <p:spPr/>
        <p:txBody>
          <a:bodyPr/>
          <a:lstStyle/>
          <a:p>
            <a:endParaRPr lang="en-IN"/>
          </a:p>
        </p:txBody>
      </p:sp>
      <p:sp>
        <p:nvSpPr>
          <p:cNvPr id="15" name="Rectangle 14">
            <a:extLst>
              <a:ext uri="{FF2B5EF4-FFF2-40B4-BE49-F238E27FC236}">
                <a16:creationId xmlns:a16="http://schemas.microsoft.com/office/drawing/2014/main" id="{725510A8-183C-6545-8A4E-3C113331DE5C}"/>
              </a:ext>
            </a:extLst>
          </p:cNvPr>
          <p:cNvSpPr/>
          <p:nvPr/>
        </p:nvSpPr>
        <p:spPr>
          <a:xfrm rot="10800000" flipV="1">
            <a:off x="-9" y="-2"/>
            <a:ext cx="15708095" cy="1374109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0BC8CD3-1555-834D-9145-224E947E7733}"/>
              </a:ext>
            </a:extLst>
          </p:cNvPr>
          <p:cNvSpPr txBox="1"/>
          <p:nvPr/>
        </p:nvSpPr>
        <p:spPr>
          <a:xfrm>
            <a:off x="2785574" y="4975532"/>
            <a:ext cx="10600480" cy="2554545"/>
          </a:xfrm>
          <a:prstGeom prst="rect">
            <a:avLst/>
          </a:prstGeom>
          <a:noFill/>
          <a:ln>
            <a:noFill/>
          </a:ln>
        </p:spPr>
        <p:txBody>
          <a:bodyPr wrap="square" rtlCol="0">
            <a:spAutoFit/>
          </a:bodyPr>
          <a:lstStyle/>
          <a:p>
            <a:r>
              <a:rPr lang="en-US" sz="8000" b="1" spc="600" dirty="0">
                <a:latin typeface="Montserrat" pitchFamily="2" charset="77"/>
                <a:ea typeface="Roboto" panose="02000000000000000000" pitchFamily="2" charset="0"/>
                <a:cs typeface="Lato Light" panose="020F0502020204030203" pitchFamily="34" charset="0"/>
              </a:rPr>
              <a:t>KEY CHALLENGES</a:t>
            </a:r>
          </a:p>
        </p:txBody>
      </p:sp>
      <p:sp>
        <p:nvSpPr>
          <p:cNvPr id="12" name="Triangle 11">
            <a:extLst>
              <a:ext uri="{FF2B5EF4-FFF2-40B4-BE49-F238E27FC236}">
                <a16:creationId xmlns:a16="http://schemas.microsoft.com/office/drawing/2014/main" id="{A5065404-E212-2D4D-A7C2-EC3ABCCBA1FD}"/>
              </a:ext>
            </a:extLst>
          </p:cNvPr>
          <p:cNvSpPr/>
          <p:nvPr/>
        </p:nvSpPr>
        <p:spPr>
          <a:xfrm rot="10800000">
            <a:off x="13724846" y="0"/>
            <a:ext cx="3966480" cy="240116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5F43B9C-5C58-2875-E6D8-CC82EEB91EED}"/>
              </a:ext>
            </a:extLst>
          </p:cNvPr>
          <p:cNvSpPr/>
          <p:nvPr/>
        </p:nvSpPr>
        <p:spPr>
          <a:xfrm>
            <a:off x="17691326" y="3988104"/>
            <a:ext cx="4458854" cy="646331"/>
          </a:xfrm>
          <a:prstGeom prst="rect">
            <a:avLst/>
          </a:prstGeom>
        </p:spPr>
        <p:txBody>
          <a:bodyPr wrap="square">
            <a:spAutoFit/>
          </a:bodyPr>
          <a:lstStyle/>
          <a:p>
            <a:pPr algn="ctr"/>
            <a:r>
              <a:rPr lang="en-US" sz="3600" b="1" dirty="0">
                <a:solidFill>
                  <a:schemeClr val="bg1">
                    <a:lumMod val="95000"/>
                  </a:schemeClr>
                </a:solidFill>
              </a:rPr>
              <a:t>Competition</a:t>
            </a:r>
            <a:endParaRPr lang="en-US" b="1" dirty="0">
              <a:solidFill>
                <a:schemeClr val="bg1">
                  <a:lumMod val="95000"/>
                </a:schemeClr>
              </a:solidFill>
              <a:latin typeface="Montserrat Medium" pitchFamily="2" charset="77"/>
              <a:ea typeface="Lato" panose="020F0502020204030203" pitchFamily="34" charset="0"/>
              <a:cs typeface="Lato" panose="020F0502020204030203" pitchFamily="34" charset="0"/>
            </a:endParaRPr>
          </a:p>
        </p:txBody>
      </p:sp>
      <p:sp>
        <p:nvSpPr>
          <p:cNvPr id="4" name="Rectangle 3">
            <a:extLst>
              <a:ext uri="{FF2B5EF4-FFF2-40B4-BE49-F238E27FC236}">
                <a16:creationId xmlns:a16="http://schemas.microsoft.com/office/drawing/2014/main" id="{8D2093C7-3D88-B082-DCA5-91F5511BF46F}"/>
              </a:ext>
            </a:extLst>
          </p:cNvPr>
          <p:cNvSpPr/>
          <p:nvPr/>
        </p:nvSpPr>
        <p:spPr>
          <a:xfrm>
            <a:off x="17158109" y="4951452"/>
            <a:ext cx="5525288" cy="4459426"/>
          </a:xfrm>
          <a:prstGeom prst="rect">
            <a:avLst/>
          </a:prstGeom>
        </p:spPr>
        <p:txBody>
          <a:bodyPr wrap="square">
            <a:spAutoFit/>
          </a:bodyPr>
          <a:lstStyle/>
          <a:p>
            <a:pPr algn="ctr">
              <a:lnSpc>
                <a:spcPts val="4299"/>
              </a:lnSpc>
            </a:pPr>
            <a:r>
              <a:rPr lang="en-US" sz="2800" dirty="0">
                <a:solidFill>
                  <a:schemeClr val="bg1"/>
                </a:solidFill>
              </a:rPr>
              <a:t>The quick commerce vegetable businesses in Delhi is highly competitive, with several giants trying to take over the market. Businesses need to differentiate themselves through their product offerings, pricing and customer satisfaction</a:t>
            </a:r>
            <a:endParaRPr lang="en-US" sz="2800" dirty="0">
              <a:solidFill>
                <a:schemeClr val="bg1"/>
              </a:solidFill>
              <a:latin typeface="Montserrat Light" pitchFamily="2" charset="77"/>
              <a:ea typeface="Lato Light" panose="020F0502020204030203" pitchFamily="34" charset="0"/>
              <a:cs typeface="Lato Light" panose="020F0502020204030203" pitchFamily="34" charset="0"/>
            </a:endParaRPr>
          </a:p>
        </p:txBody>
      </p:sp>
      <p:sp>
        <p:nvSpPr>
          <p:cNvPr id="6" name="Freeform 1">
            <a:extLst>
              <a:ext uri="{FF2B5EF4-FFF2-40B4-BE49-F238E27FC236}">
                <a16:creationId xmlns:a16="http://schemas.microsoft.com/office/drawing/2014/main" id="{5104730D-18C1-2C69-535A-7585F1C731CC}"/>
              </a:ext>
            </a:extLst>
          </p:cNvPr>
          <p:cNvSpPr/>
          <p:nvPr/>
        </p:nvSpPr>
        <p:spPr>
          <a:xfrm>
            <a:off x="2227470" y="2245198"/>
            <a:ext cx="2361724" cy="2362335"/>
          </a:xfrm>
          <a:custGeom>
            <a:avLst/>
            <a:gdLst/>
            <a:ahLst/>
            <a:cxnLst>
              <a:cxn ang="3cd4">
                <a:pos x="hc" y="t"/>
              </a:cxn>
              <a:cxn ang="cd2">
                <a:pos x="l" y="vc"/>
              </a:cxn>
              <a:cxn ang="cd4">
                <a:pos x="hc" y="b"/>
              </a:cxn>
              <a:cxn ang="0">
                <a:pos x="r" y="vc"/>
              </a:cxn>
            </a:cxnLst>
            <a:rect l="l" t="t" r="r" b="b"/>
            <a:pathLst>
              <a:path w="3869" h="3870">
                <a:moveTo>
                  <a:pt x="0" y="1935"/>
                </a:moveTo>
                <a:cubicBezTo>
                  <a:pt x="0" y="3004"/>
                  <a:pt x="866" y="3870"/>
                  <a:pt x="1935" y="3870"/>
                </a:cubicBezTo>
                <a:cubicBezTo>
                  <a:pt x="3003" y="3870"/>
                  <a:pt x="3869" y="3004"/>
                  <a:pt x="3869" y="1935"/>
                </a:cubicBezTo>
                <a:cubicBezTo>
                  <a:pt x="3869" y="866"/>
                  <a:pt x="3003" y="0"/>
                  <a:pt x="1935" y="0"/>
                </a:cubicBezTo>
                <a:cubicBezTo>
                  <a:pt x="866" y="0"/>
                  <a:pt x="0" y="866"/>
                  <a:pt x="0" y="1935"/>
                </a:cubicBezTo>
                <a:close/>
              </a:path>
            </a:pathLst>
          </a:custGeom>
          <a:solidFill>
            <a:srgbClr val="E6E7E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100" b="0" i="0" u="none" strike="noStrike" kern="1200" dirty="0">
              <a:ln>
                <a:noFill/>
              </a:ln>
              <a:latin typeface="Arial" pitchFamily="18"/>
              <a:ea typeface="Arial Unicode MS" pitchFamily="2"/>
              <a:cs typeface="Arial Unicode MS" pitchFamily="2"/>
            </a:endParaRPr>
          </a:p>
        </p:txBody>
      </p:sp>
      <p:sp>
        <p:nvSpPr>
          <p:cNvPr id="7" name="CuadroTexto 294">
            <a:extLst>
              <a:ext uri="{FF2B5EF4-FFF2-40B4-BE49-F238E27FC236}">
                <a16:creationId xmlns:a16="http://schemas.microsoft.com/office/drawing/2014/main" id="{8845CDBF-8DA0-E419-1884-7F2DBCF11436}"/>
              </a:ext>
            </a:extLst>
          </p:cNvPr>
          <p:cNvSpPr txBox="1"/>
          <p:nvPr/>
        </p:nvSpPr>
        <p:spPr>
          <a:xfrm>
            <a:off x="1932123" y="1428972"/>
            <a:ext cx="1476209" cy="3816429"/>
          </a:xfrm>
          <a:prstGeom prst="rect">
            <a:avLst/>
          </a:prstGeom>
          <a:noFill/>
        </p:spPr>
        <p:txBody>
          <a:bodyPr wrap="square" rtlCol="0">
            <a:spAutoFit/>
          </a:bodyPr>
          <a:lstStyle/>
          <a:p>
            <a:r>
              <a:rPr lang="en-US" sz="24200" b="1" dirty="0">
                <a:solidFill>
                  <a:schemeClr val="accent2"/>
                </a:solidFill>
                <a:latin typeface="Lato" charset="0"/>
                <a:ea typeface="Lato" charset="0"/>
                <a:cs typeface="Lato" charset="0"/>
              </a:rPr>
              <a:t>3</a:t>
            </a:r>
          </a:p>
        </p:txBody>
      </p:sp>
    </p:spTree>
    <p:extLst>
      <p:ext uri="{BB962C8B-B14F-4D97-AF65-F5344CB8AC3E}">
        <p14:creationId xmlns:p14="http://schemas.microsoft.com/office/powerpoint/2010/main" val="2128121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p:txBody>
          <a:bodyPr/>
          <a:lstStyle/>
          <a:p>
            <a:endParaRPr lang="en-IN"/>
          </a:p>
        </p:txBody>
      </p:sp>
      <p:sp>
        <p:nvSpPr>
          <p:cNvPr id="5" name="Marcador de imagen 4"/>
          <p:cNvSpPr>
            <a:spLocks noGrp="1"/>
          </p:cNvSpPr>
          <p:nvPr>
            <p:ph type="pic" sz="quarter" idx="17"/>
          </p:nvPr>
        </p:nvSpPr>
        <p:spPr/>
        <p:txBody>
          <a:bodyPr/>
          <a:lstStyle/>
          <a:p>
            <a:endParaRPr lang="en-IN"/>
          </a:p>
        </p:txBody>
      </p:sp>
      <p:sp>
        <p:nvSpPr>
          <p:cNvPr id="6" name="Marcador de imagen 5"/>
          <p:cNvSpPr>
            <a:spLocks noGrp="1"/>
          </p:cNvSpPr>
          <p:nvPr>
            <p:ph type="pic" sz="quarter" idx="18"/>
          </p:nvPr>
        </p:nvSpPr>
        <p:spPr/>
        <p:txBody>
          <a:bodyPr/>
          <a:lstStyle/>
          <a:p>
            <a:endParaRPr lang="en-IN"/>
          </a:p>
        </p:txBody>
      </p:sp>
      <p:grpSp>
        <p:nvGrpSpPr>
          <p:cNvPr id="27" name="Group 26">
            <a:extLst>
              <a:ext uri="{FF2B5EF4-FFF2-40B4-BE49-F238E27FC236}">
                <a16:creationId xmlns:a16="http://schemas.microsoft.com/office/drawing/2014/main" id="{2F6632A4-10AF-4442-ADBA-40FBA2BCD998}"/>
              </a:ext>
            </a:extLst>
          </p:cNvPr>
          <p:cNvGrpSpPr/>
          <p:nvPr/>
        </p:nvGrpSpPr>
        <p:grpSpPr>
          <a:xfrm>
            <a:off x="1138248" y="2376799"/>
            <a:ext cx="5525288" cy="6230757"/>
            <a:chOff x="904435" y="2782595"/>
            <a:chExt cx="5525288" cy="6230757"/>
          </a:xfrm>
        </p:grpSpPr>
        <p:sp>
          <p:nvSpPr>
            <p:cNvPr id="28" name="Rectangle 27">
              <a:extLst>
                <a:ext uri="{FF2B5EF4-FFF2-40B4-BE49-F238E27FC236}">
                  <a16:creationId xmlns:a16="http://schemas.microsoft.com/office/drawing/2014/main" id="{B592E4D4-1AC1-2F47-9BC3-C9F08C0108D8}"/>
                </a:ext>
              </a:extLst>
            </p:cNvPr>
            <p:cNvSpPr/>
            <p:nvPr/>
          </p:nvSpPr>
          <p:spPr>
            <a:xfrm>
              <a:off x="1437652" y="7813023"/>
              <a:ext cx="4458854" cy="1200329"/>
            </a:xfrm>
            <a:prstGeom prst="rect">
              <a:avLst/>
            </a:prstGeom>
          </p:spPr>
          <p:txBody>
            <a:bodyPr wrap="square">
              <a:spAutoFit/>
            </a:bodyPr>
            <a:lstStyle/>
            <a:p>
              <a:pPr algn="ctr"/>
              <a:r>
                <a:rPr lang="en-US" sz="3600" dirty="0"/>
                <a:t> </a:t>
              </a:r>
              <a:r>
                <a:rPr lang="en-US" sz="3600" b="1" dirty="0"/>
                <a:t>Sourcing high-quality vegetables</a:t>
              </a:r>
              <a:endParaRPr lang="en-US" b="1" dirty="0">
                <a:solidFill>
                  <a:schemeClr val="tx2"/>
                </a:solidFill>
                <a:latin typeface="Montserrat Medium" pitchFamily="2" charset="77"/>
                <a:ea typeface="Lato" panose="020F0502020204030203" pitchFamily="34" charset="0"/>
                <a:cs typeface="Lato" panose="020F0502020204030203" pitchFamily="34" charset="0"/>
              </a:endParaRPr>
            </a:p>
          </p:txBody>
        </p:sp>
        <p:sp>
          <p:nvSpPr>
            <p:cNvPr id="29" name="Rectangle 28">
              <a:extLst>
                <a:ext uri="{FF2B5EF4-FFF2-40B4-BE49-F238E27FC236}">
                  <a16:creationId xmlns:a16="http://schemas.microsoft.com/office/drawing/2014/main" id="{BA262F81-390F-4A42-BAFF-803D7992A5B1}"/>
                </a:ext>
              </a:extLst>
            </p:cNvPr>
            <p:cNvSpPr/>
            <p:nvPr/>
          </p:nvSpPr>
          <p:spPr>
            <a:xfrm>
              <a:off x="904435" y="2782595"/>
              <a:ext cx="5525288" cy="4459426"/>
            </a:xfrm>
            <a:prstGeom prst="rect">
              <a:avLst/>
            </a:prstGeom>
          </p:spPr>
          <p:txBody>
            <a:bodyPr wrap="square">
              <a:spAutoFit/>
            </a:bodyPr>
            <a:lstStyle/>
            <a:p>
              <a:pPr algn="ctr">
                <a:lnSpc>
                  <a:spcPts val="4299"/>
                </a:lnSpc>
              </a:pPr>
              <a:r>
                <a:rPr lang="en-US" sz="2800" dirty="0">
                  <a:solidFill>
                    <a:schemeClr val="bg2">
                      <a:lumMod val="50000"/>
                    </a:schemeClr>
                  </a:solidFill>
                </a:rPr>
                <a:t> One of the main challenges faced by the quick commerce vegetable businesses is of sourcing high-quality vegetables. The quality of the vegetables can significantly impact customer satisfaction, the business must ensure that they are sourcing fresh and high-quality products</a:t>
              </a:r>
              <a:endParaRPr lang="en-US" sz="2800" dirty="0">
                <a:solidFill>
                  <a:schemeClr val="bg2">
                    <a:lumMod val="50000"/>
                  </a:schemeClr>
                </a:solidFill>
                <a:latin typeface="Montserrat Light" pitchFamily="2" charset="77"/>
                <a:ea typeface="Lato Light" panose="020F0502020204030203" pitchFamily="34" charset="0"/>
                <a:cs typeface="Lato Light" panose="020F0502020204030203" pitchFamily="34" charset="0"/>
              </a:endParaRPr>
            </a:p>
          </p:txBody>
        </p:sp>
      </p:grpSp>
      <p:sp>
        <p:nvSpPr>
          <p:cNvPr id="34" name="Rectangle 33">
            <a:extLst>
              <a:ext uri="{FF2B5EF4-FFF2-40B4-BE49-F238E27FC236}">
                <a16:creationId xmlns:a16="http://schemas.microsoft.com/office/drawing/2014/main" id="{191ABE62-0A99-B340-A22E-8BF1477F2785}"/>
              </a:ext>
            </a:extLst>
          </p:cNvPr>
          <p:cNvSpPr/>
          <p:nvPr/>
        </p:nvSpPr>
        <p:spPr>
          <a:xfrm>
            <a:off x="9204655" y="1731499"/>
            <a:ext cx="5775720" cy="4459426"/>
          </a:xfrm>
          <a:prstGeom prst="rect">
            <a:avLst/>
          </a:prstGeom>
        </p:spPr>
        <p:txBody>
          <a:bodyPr wrap="square">
            <a:spAutoFit/>
          </a:bodyPr>
          <a:lstStyle/>
          <a:p>
            <a:pPr algn="ctr">
              <a:lnSpc>
                <a:spcPts val="4299"/>
              </a:lnSpc>
            </a:pPr>
            <a:r>
              <a:rPr lang="en-US" sz="2800" dirty="0"/>
              <a:t>Collecting timely payments from customers can be challenging, especially where cash-on-delivery is prevalent. Businesses need to have a robust payment collection system in place to ensure timely payment collection and prevent payment defaults.</a:t>
            </a:r>
            <a:endParaRPr lang="en-US" sz="2800" dirty="0">
              <a:latin typeface="Montserrat Light" pitchFamily="2" charset="77"/>
              <a:ea typeface="Lato Light" panose="020F0502020204030203" pitchFamily="34" charset="0"/>
              <a:cs typeface="Lato Light" panose="020F0502020204030203" pitchFamily="34" charset="0"/>
            </a:endParaRPr>
          </a:p>
        </p:txBody>
      </p:sp>
      <p:grpSp>
        <p:nvGrpSpPr>
          <p:cNvPr id="35" name="Group 34">
            <a:extLst>
              <a:ext uri="{FF2B5EF4-FFF2-40B4-BE49-F238E27FC236}">
                <a16:creationId xmlns:a16="http://schemas.microsoft.com/office/drawing/2014/main" id="{B180DA1F-B277-EB4A-A631-80741DAACD5F}"/>
              </a:ext>
            </a:extLst>
          </p:cNvPr>
          <p:cNvGrpSpPr/>
          <p:nvPr/>
        </p:nvGrpSpPr>
        <p:grpSpPr>
          <a:xfrm>
            <a:off x="17184857" y="7750127"/>
            <a:ext cx="5525288" cy="5136330"/>
            <a:chOff x="1191674" y="9508473"/>
            <a:chExt cx="5525288" cy="5136330"/>
          </a:xfrm>
        </p:grpSpPr>
        <p:sp>
          <p:nvSpPr>
            <p:cNvPr id="36" name="Rectangle 35">
              <a:extLst>
                <a:ext uri="{FF2B5EF4-FFF2-40B4-BE49-F238E27FC236}">
                  <a16:creationId xmlns:a16="http://schemas.microsoft.com/office/drawing/2014/main" id="{149CDF71-D199-A74E-B51E-2E677BAF467A}"/>
                </a:ext>
              </a:extLst>
            </p:cNvPr>
            <p:cNvSpPr/>
            <p:nvPr/>
          </p:nvSpPr>
          <p:spPr>
            <a:xfrm>
              <a:off x="1599702" y="9508473"/>
              <a:ext cx="4458854" cy="1200329"/>
            </a:xfrm>
            <a:prstGeom prst="rect">
              <a:avLst/>
            </a:prstGeom>
          </p:spPr>
          <p:txBody>
            <a:bodyPr wrap="square">
              <a:spAutoFit/>
            </a:bodyPr>
            <a:lstStyle/>
            <a:p>
              <a:pPr algn="ctr"/>
              <a:r>
                <a:rPr lang="en-US" sz="3600" b="1" dirty="0"/>
                <a:t> Ensuring Timely Delivery </a:t>
              </a:r>
              <a:endParaRPr lang="en-US" b="1" dirty="0">
                <a:solidFill>
                  <a:schemeClr val="tx2"/>
                </a:solidFill>
                <a:latin typeface="Montserrat Medium" pitchFamily="2" charset="77"/>
                <a:ea typeface="Lato" panose="020F0502020204030203" pitchFamily="34" charset="0"/>
                <a:cs typeface="Lato" panose="020F0502020204030203" pitchFamily="34" charset="0"/>
              </a:endParaRPr>
            </a:p>
          </p:txBody>
        </p:sp>
        <p:sp>
          <p:nvSpPr>
            <p:cNvPr id="38" name="Rectangle 37">
              <a:extLst>
                <a:ext uri="{FF2B5EF4-FFF2-40B4-BE49-F238E27FC236}">
                  <a16:creationId xmlns:a16="http://schemas.microsoft.com/office/drawing/2014/main" id="{B90A0B50-341E-F040-8568-2DD8360528AE}"/>
                </a:ext>
              </a:extLst>
            </p:cNvPr>
            <p:cNvSpPr/>
            <p:nvPr/>
          </p:nvSpPr>
          <p:spPr>
            <a:xfrm>
              <a:off x="1191674" y="10736810"/>
              <a:ext cx="5525288" cy="3907993"/>
            </a:xfrm>
            <a:prstGeom prst="rect">
              <a:avLst/>
            </a:prstGeom>
          </p:spPr>
          <p:txBody>
            <a:bodyPr wrap="square">
              <a:spAutoFit/>
            </a:bodyPr>
            <a:lstStyle/>
            <a:p>
              <a:pPr algn="ctr">
                <a:lnSpc>
                  <a:spcPts val="4299"/>
                </a:lnSpc>
              </a:pPr>
              <a:r>
                <a:rPr lang="en-US" sz="2800" dirty="0"/>
                <a:t>Timely Delivery plays a very important role in the success of quick commerce vegetable businesses. Customers expect their orders to be delivered promptly, and any delays can lead to dissatisfaction and loss of customers.</a:t>
              </a:r>
              <a:endParaRPr lang="en-US" sz="2800" dirty="0">
                <a:latin typeface="Montserrat Light" pitchFamily="2" charset="77"/>
                <a:ea typeface="Lato Light" panose="020F0502020204030203" pitchFamily="34" charset="0"/>
                <a:cs typeface="Lato Light" panose="020F0502020204030203" pitchFamily="34" charset="0"/>
              </a:endParaRPr>
            </a:p>
          </p:txBody>
        </p:sp>
      </p:grpSp>
      <p:sp>
        <p:nvSpPr>
          <p:cNvPr id="3" name="Rectangle 2">
            <a:extLst>
              <a:ext uri="{FF2B5EF4-FFF2-40B4-BE49-F238E27FC236}">
                <a16:creationId xmlns:a16="http://schemas.microsoft.com/office/drawing/2014/main" id="{070B98E4-2EF0-6C04-D3A6-51CFC024A937}"/>
              </a:ext>
            </a:extLst>
          </p:cNvPr>
          <p:cNvSpPr/>
          <p:nvPr/>
        </p:nvSpPr>
        <p:spPr>
          <a:xfrm>
            <a:off x="1833514" y="884431"/>
            <a:ext cx="4458854" cy="1200329"/>
          </a:xfrm>
          <a:prstGeom prst="rect">
            <a:avLst/>
          </a:prstGeom>
        </p:spPr>
        <p:txBody>
          <a:bodyPr wrap="square">
            <a:spAutoFit/>
          </a:bodyPr>
          <a:lstStyle/>
          <a:p>
            <a:pPr algn="ctr"/>
            <a:r>
              <a:rPr lang="en-US" sz="3600" b="1" dirty="0">
                <a:solidFill>
                  <a:schemeClr val="bg2">
                    <a:lumMod val="50000"/>
                  </a:schemeClr>
                </a:solidFill>
              </a:rPr>
              <a:t>Sourcing high-quality vegetables</a:t>
            </a:r>
            <a:endParaRPr lang="en-US" b="1" dirty="0">
              <a:solidFill>
                <a:schemeClr val="bg2">
                  <a:lumMod val="50000"/>
                </a:schemeClr>
              </a:solidFill>
              <a:latin typeface="Montserrat Medium" pitchFamily="2" charset="77"/>
              <a:ea typeface="Lato" panose="020F0502020204030203" pitchFamily="34" charset="0"/>
              <a:cs typeface="Lato" panose="020F0502020204030203" pitchFamily="34" charset="0"/>
            </a:endParaRPr>
          </a:p>
        </p:txBody>
      </p:sp>
      <p:sp>
        <p:nvSpPr>
          <p:cNvPr id="4" name="Rectangle 3">
            <a:extLst>
              <a:ext uri="{FF2B5EF4-FFF2-40B4-BE49-F238E27FC236}">
                <a16:creationId xmlns:a16="http://schemas.microsoft.com/office/drawing/2014/main" id="{8E834F81-FAF6-CBA3-DCF1-2D710E668AD9}"/>
              </a:ext>
            </a:extLst>
          </p:cNvPr>
          <p:cNvSpPr/>
          <p:nvPr/>
        </p:nvSpPr>
        <p:spPr>
          <a:xfrm>
            <a:off x="896466" y="8607556"/>
            <a:ext cx="5525288" cy="4459426"/>
          </a:xfrm>
          <a:prstGeom prst="rect">
            <a:avLst/>
          </a:prstGeom>
        </p:spPr>
        <p:txBody>
          <a:bodyPr wrap="square">
            <a:spAutoFit/>
          </a:bodyPr>
          <a:lstStyle/>
          <a:p>
            <a:pPr algn="ctr">
              <a:lnSpc>
                <a:spcPts val="4299"/>
              </a:lnSpc>
            </a:pPr>
            <a:r>
              <a:rPr lang="en-US" sz="2800" dirty="0">
                <a:solidFill>
                  <a:schemeClr val="bg2">
                    <a:lumMod val="50000"/>
                  </a:schemeClr>
                </a:solidFill>
              </a:rPr>
              <a:t> </a:t>
            </a:r>
            <a:r>
              <a:rPr lang="en-US" sz="2800" dirty="0"/>
              <a:t> One of the main challenges faced by the quick commerce vegetable businesses is of sourcing high-quality vegetables. The quality of the vegetables can significantly impact customer satisfaction, the business must ensure that they are sourcing fresh and high-quality products.</a:t>
            </a:r>
            <a:endParaRPr lang="en-US" sz="2800" dirty="0">
              <a:solidFill>
                <a:schemeClr val="bg2">
                  <a:lumMod val="50000"/>
                </a:schemeClr>
              </a:solidFill>
              <a:latin typeface="Montserrat Light" pitchFamily="2" charset="77"/>
              <a:ea typeface="Lato Light" panose="020F0502020204030203" pitchFamily="34" charset="0"/>
              <a:cs typeface="Lato Light" panose="020F0502020204030203" pitchFamily="34" charset="0"/>
            </a:endParaRPr>
          </a:p>
        </p:txBody>
      </p:sp>
      <p:sp>
        <p:nvSpPr>
          <p:cNvPr id="8" name="Rectangle 7">
            <a:extLst>
              <a:ext uri="{FF2B5EF4-FFF2-40B4-BE49-F238E27FC236}">
                <a16:creationId xmlns:a16="http://schemas.microsoft.com/office/drawing/2014/main" id="{F6301791-4812-C132-23EC-D56BB112E813}"/>
              </a:ext>
            </a:extLst>
          </p:cNvPr>
          <p:cNvSpPr/>
          <p:nvPr/>
        </p:nvSpPr>
        <p:spPr>
          <a:xfrm>
            <a:off x="18085282" y="1157585"/>
            <a:ext cx="4458854" cy="646331"/>
          </a:xfrm>
          <a:prstGeom prst="rect">
            <a:avLst/>
          </a:prstGeom>
        </p:spPr>
        <p:txBody>
          <a:bodyPr wrap="square">
            <a:spAutoFit/>
          </a:bodyPr>
          <a:lstStyle/>
          <a:p>
            <a:pPr algn="ctr"/>
            <a:r>
              <a:rPr lang="en-US" sz="3600" b="1" dirty="0">
                <a:solidFill>
                  <a:schemeClr val="bg2">
                    <a:lumMod val="50000"/>
                  </a:schemeClr>
                </a:solidFill>
              </a:rPr>
              <a:t>Managing Inventory</a:t>
            </a:r>
            <a:endParaRPr lang="en-US" b="1" dirty="0">
              <a:solidFill>
                <a:schemeClr val="bg2">
                  <a:lumMod val="50000"/>
                </a:schemeClr>
              </a:solidFill>
              <a:latin typeface="Montserrat Medium" pitchFamily="2" charset="77"/>
              <a:ea typeface="Lato" panose="020F0502020204030203" pitchFamily="34" charset="0"/>
              <a:cs typeface="Lato" panose="020F0502020204030203" pitchFamily="34" charset="0"/>
            </a:endParaRPr>
          </a:p>
        </p:txBody>
      </p:sp>
      <p:sp>
        <p:nvSpPr>
          <p:cNvPr id="9" name="Rectangle 8">
            <a:extLst>
              <a:ext uri="{FF2B5EF4-FFF2-40B4-BE49-F238E27FC236}">
                <a16:creationId xmlns:a16="http://schemas.microsoft.com/office/drawing/2014/main" id="{9F5501C9-EFD9-C79E-8EFA-CE68074150A3}"/>
              </a:ext>
            </a:extLst>
          </p:cNvPr>
          <p:cNvSpPr/>
          <p:nvPr/>
        </p:nvSpPr>
        <p:spPr>
          <a:xfrm>
            <a:off x="9959397" y="821895"/>
            <a:ext cx="4458854" cy="646331"/>
          </a:xfrm>
          <a:prstGeom prst="rect">
            <a:avLst/>
          </a:prstGeom>
        </p:spPr>
        <p:txBody>
          <a:bodyPr wrap="square">
            <a:spAutoFit/>
          </a:bodyPr>
          <a:lstStyle/>
          <a:p>
            <a:pPr algn="ctr"/>
            <a:r>
              <a:rPr lang="en-US" sz="3600" b="1" dirty="0"/>
              <a:t>Payment Collection</a:t>
            </a:r>
            <a:endParaRPr lang="en-US" b="1" dirty="0">
              <a:solidFill>
                <a:schemeClr val="tx2"/>
              </a:solidFill>
              <a:latin typeface="Montserrat Medium" pitchFamily="2" charset="77"/>
              <a:ea typeface="Lato" panose="020F0502020204030203" pitchFamily="34" charset="0"/>
              <a:cs typeface="Lato" panose="020F0502020204030203" pitchFamily="34" charset="0"/>
            </a:endParaRPr>
          </a:p>
        </p:txBody>
      </p:sp>
      <p:sp>
        <p:nvSpPr>
          <p:cNvPr id="10" name="Rectangle 9">
            <a:extLst>
              <a:ext uri="{FF2B5EF4-FFF2-40B4-BE49-F238E27FC236}">
                <a16:creationId xmlns:a16="http://schemas.microsoft.com/office/drawing/2014/main" id="{D1347AA5-C703-97C1-BDC7-FE383364A4CB}"/>
              </a:ext>
            </a:extLst>
          </p:cNvPr>
          <p:cNvSpPr/>
          <p:nvPr/>
        </p:nvSpPr>
        <p:spPr>
          <a:xfrm>
            <a:off x="9959397" y="7502416"/>
            <a:ext cx="4458854" cy="1200329"/>
          </a:xfrm>
          <a:prstGeom prst="rect">
            <a:avLst/>
          </a:prstGeom>
        </p:spPr>
        <p:txBody>
          <a:bodyPr wrap="square">
            <a:spAutoFit/>
          </a:bodyPr>
          <a:lstStyle/>
          <a:p>
            <a:pPr algn="ctr"/>
            <a:r>
              <a:rPr lang="en-US" sz="3600" b="1" dirty="0">
                <a:solidFill>
                  <a:schemeClr val="bg2">
                    <a:lumMod val="50000"/>
                  </a:schemeClr>
                </a:solidFill>
              </a:rPr>
              <a:t>Infrastructure Challenges</a:t>
            </a:r>
            <a:endParaRPr lang="en-US" b="1" dirty="0">
              <a:solidFill>
                <a:schemeClr val="bg2">
                  <a:lumMod val="50000"/>
                </a:schemeClr>
              </a:solidFill>
              <a:latin typeface="Montserrat Medium" pitchFamily="2" charset="77"/>
              <a:ea typeface="Lato" panose="020F0502020204030203" pitchFamily="34" charset="0"/>
              <a:cs typeface="Lato" panose="020F0502020204030203" pitchFamily="34" charset="0"/>
            </a:endParaRPr>
          </a:p>
        </p:txBody>
      </p:sp>
      <p:sp>
        <p:nvSpPr>
          <p:cNvPr id="11" name="Rectangle 10">
            <a:extLst>
              <a:ext uri="{FF2B5EF4-FFF2-40B4-BE49-F238E27FC236}">
                <a16:creationId xmlns:a16="http://schemas.microsoft.com/office/drawing/2014/main" id="{8117892A-1EA4-52A1-E6CC-CC8E6A475B6E}"/>
              </a:ext>
            </a:extLst>
          </p:cNvPr>
          <p:cNvSpPr/>
          <p:nvPr/>
        </p:nvSpPr>
        <p:spPr>
          <a:xfrm>
            <a:off x="17552064" y="2084760"/>
            <a:ext cx="5525288" cy="4459426"/>
          </a:xfrm>
          <a:prstGeom prst="rect">
            <a:avLst/>
          </a:prstGeom>
        </p:spPr>
        <p:txBody>
          <a:bodyPr wrap="square">
            <a:spAutoFit/>
          </a:bodyPr>
          <a:lstStyle/>
          <a:p>
            <a:pPr algn="ctr">
              <a:lnSpc>
                <a:spcPts val="4299"/>
              </a:lnSpc>
            </a:pPr>
            <a:r>
              <a:rPr lang="en-US" sz="2800" dirty="0">
                <a:solidFill>
                  <a:schemeClr val="bg2">
                    <a:lumMod val="50000"/>
                  </a:schemeClr>
                </a:solidFill>
              </a:rPr>
              <a:t>Managing Inventory can be another challenge that can be faced by the quick commerce vegetable business. They need to ensure that they have sufficient stock of all vegetables, while also managing that they don’t have excess stock that may go to waste</a:t>
            </a:r>
            <a:endParaRPr lang="en-US" sz="2800" dirty="0">
              <a:solidFill>
                <a:schemeClr val="bg2">
                  <a:lumMod val="50000"/>
                </a:schemeClr>
              </a:solidFill>
              <a:latin typeface="Montserrat Light" pitchFamily="2" charset="77"/>
              <a:ea typeface="Lato Light" panose="020F0502020204030203" pitchFamily="34" charset="0"/>
              <a:cs typeface="Lato Light" panose="020F0502020204030203" pitchFamily="34" charset="0"/>
            </a:endParaRPr>
          </a:p>
        </p:txBody>
      </p:sp>
      <p:sp>
        <p:nvSpPr>
          <p:cNvPr id="12" name="Rectangle 11">
            <a:extLst>
              <a:ext uri="{FF2B5EF4-FFF2-40B4-BE49-F238E27FC236}">
                <a16:creationId xmlns:a16="http://schemas.microsoft.com/office/drawing/2014/main" id="{070116F9-53EC-1DB7-9964-A77E78093CAC}"/>
              </a:ext>
            </a:extLst>
          </p:cNvPr>
          <p:cNvSpPr/>
          <p:nvPr/>
        </p:nvSpPr>
        <p:spPr>
          <a:xfrm>
            <a:off x="9426180" y="8950456"/>
            <a:ext cx="5525288" cy="3356560"/>
          </a:xfrm>
          <a:prstGeom prst="rect">
            <a:avLst/>
          </a:prstGeom>
        </p:spPr>
        <p:txBody>
          <a:bodyPr wrap="square">
            <a:spAutoFit/>
          </a:bodyPr>
          <a:lstStyle/>
          <a:p>
            <a:pPr algn="ctr">
              <a:lnSpc>
                <a:spcPts val="4299"/>
              </a:lnSpc>
            </a:pPr>
            <a:r>
              <a:rPr lang="en-US" sz="2800" dirty="0">
                <a:solidFill>
                  <a:schemeClr val="bg2">
                    <a:lumMod val="50000"/>
                  </a:schemeClr>
                </a:solidFill>
              </a:rPr>
              <a:t> Delhi faces several infrastructure challenges such as traffic congestion and poor road condition in places, which can impact the delivery times and logistics of the quick commerce vegetable business</a:t>
            </a:r>
            <a:endParaRPr lang="en-US" sz="2800" dirty="0">
              <a:solidFill>
                <a:schemeClr val="bg2">
                  <a:lumMod val="50000"/>
                </a:schemeClr>
              </a:solidFill>
              <a:latin typeface="Montserrat Light" pitchFamily="2" charset="77"/>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1922484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CCBA39D-4FC6-FB44-BC9D-593B8B17D31D}"/>
              </a:ext>
            </a:extLst>
          </p:cNvPr>
          <p:cNvGrpSpPr/>
          <p:nvPr/>
        </p:nvGrpSpPr>
        <p:grpSpPr>
          <a:xfrm>
            <a:off x="8790425" y="1023902"/>
            <a:ext cx="6796800" cy="1314964"/>
            <a:chOff x="8790425" y="1023902"/>
            <a:chExt cx="6796800" cy="1314964"/>
          </a:xfrm>
        </p:grpSpPr>
        <p:sp>
          <p:nvSpPr>
            <p:cNvPr id="106" name="TextBox 105">
              <a:extLst>
                <a:ext uri="{FF2B5EF4-FFF2-40B4-BE49-F238E27FC236}">
                  <a16:creationId xmlns:a16="http://schemas.microsoft.com/office/drawing/2014/main" id="{E133785E-0B00-E64A-9AC0-44059588742B}"/>
                </a:ext>
              </a:extLst>
            </p:cNvPr>
            <p:cNvSpPr txBox="1"/>
            <p:nvPr/>
          </p:nvSpPr>
          <p:spPr>
            <a:xfrm>
              <a:off x="8790425" y="1415536"/>
              <a:ext cx="6796800" cy="923330"/>
            </a:xfrm>
            <a:prstGeom prst="rect">
              <a:avLst/>
            </a:prstGeom>
            <a:noFill/>
            <a:ln>
              <a:noFill/>
            </a:ln>
          </p:spPr>
          <p:txBody>
            <a:bodyPr wrap="square" rtlCol="0">
              <a:spAutoFit/>
            </a:bodyPr>
            <a:lstStyle/>
            <a:p>
              <a:pPr algn="ctr"/>
              <a:r>
                <a:rPr lang="en-US" sz="5400" b="1" spc="300" dirty="0">
                  <a:solidFill>
                    <a:schemeClr val="tx2"/>
                  </a:solidFill>
                  <a:latin typeface="Montserrat" pitchFamily="2" charset="77"/>
                  <a:ea typeface="Roboto" panose="02000000000000000000" pitchFamily="2" charset="0"/>
                  <a:cs typeface="Poppins Medium" pitchFamily="2" charset="77"/>
                </a:rPr>
                <a:t>OUR TIMELINE</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12096459" y="1023902"/>
              <a:ext cx="184730" cy="369332"/>
            </a:xfrm>
            <a:prstGeom prst="rect">
              <a:avLst/>
            </a:prstGeom>
            <a:noFill/>
          </p:spPr>
          <p:txBody>
            <a:bodyPr wrap="none" rtlCol="0">
              <a:spAutoFit/>
            </a:bodyPr>
            <a:lstStyle/>
            <a:p>
              <a:pPr algn="ctr"/>
              <a:endParaRPr lang="en-US" sz="1800" spc="600" dirty="0">
                <a:latin typeface="Montserrat Light" pitchFamily="2" charset="77"/>
                <a:ea typeface="Lato Medium" panose="020F0502020204030203" pitchFamily="34" charset="0"/>
                <a:cs typeface="Lato Medium" panose="020F0502020204030203" pitchFamily="34" charset="0"/>
              </a:endParaRPr>
            </a:p>
          </p:txBody>
        </p:sp>
      </p:grpSp>
      <p:grpSp>
        <p:nvGrpSpPr>
          <p:cNvPr id="5" name="Group 4">
            <a:extLst>
              <a:ext uri="{FF2B5EF4-FFF2-40B4-BE49-F238E27FC236}">
                <a16:creationId xmlns:a16="http://schemas.microsoft.com/office/drawing/2014/main" id="{B7EFA396-025D-184F-9183-71A2285A15B4}"/>
              </a:ext>
            </a:extLst>
          </p:cNvPr>
          <p:cNvGrpSpPr/>
          <p:nvPr/>
        </p:nvGrpSpPr>
        <p:grpSpPr>
          <a:xfrm>
            <a:off x="1517597" y="5073925"/>
            <a:ext cx="22860053" cy="6101706"/>
            <a:chOff x="1517597" y="4282302"/>
            <a:chExt cx="22860053" cy="6101706"/>
          </a:xfrm>
        </p:grpSpPr>
        <p:cxnSp>
          <p:nvCxnSpPr>
            <p:cNvPr id="34" name="Straight Connector 33">
              <a:extLst>
                <a:ext uri="{FF2B5EF4-FFF2-40B4-BE49-F238E27FC236}">
                  <a16:creationId xmlns:a16="http://schemas.microsoft.com/office/drawing/2014/main" id="{20C8F25B-F85C-B740-B543-6058CDC0A957}"/>
                </a:ext>
              </a:extLst>
            </p:cNvPr>
            <p:cNvCxnSpPr>
              <a:cxnSpLocks/>
            </p:cNvCxnSpPr>
            <p:nvPr/>
          </p:nvCxnSpPr>
          <p:spPr>
            <a:xfrm>
              <a:off x="4531712" y="7345223"/>
              <a:ext cx="19845938"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5B28E25A-C747-9842-B4B8-9B28C3FAF72C}"/>
                </a:ext>
              </a:extLst>
            </p:cNvPr>
            <p:cNvGrpSpPr/>
            <p:nvPr/>
          </p:nvGrpSpPr>
          <p:grpSpPr>
            <a:xfrm>
              <a:off x="1517597" y="4282302"/>
              <a:ext cx="5015742" cy="6101706"/>
              <a:chOff x="2031947" y="4910952"/>
              <a:chExt cx="5015742" cy="6101706"/>
            </a:xfrm>
          </p:grpSpPr>
          <p:sp>
            <p:nvSpPr>
              <p:cNvPr id="36" name="Rectangle 35">
                <a:extLst>
                  <a:ext uri="{FF2B5EF4-FFF2-40B4-BE49-F238E27FC236}">
                    <a16:creationId xmlns:a16="http://schemas.microsoft.com/office/drawing/2014/main" id="{D9AF08F7-F36A-8648-B252-072EC5A6CCE7}"/>
                  </a:ext>
                </a:extLst>
              </p:cNvPr>
              <p:cNvSpPr/>
              <p:nvPr/>
            </p:nvSpPr>
            <p:spPr>
              <a:xfrm>
                <a:off x="2031947" y="4910952"/>
                <a:ext cx="5015742" cy="6101706"/>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charset="0"/>
                </a:endParaRPr>
              </a:p>
            </p:txBody>
          </p:sp>
          <p:sp>
            <p:nvSpPr>
              <p:cNvPr id="38" name="Rectangle 37">
                <a:extLst>
                  <a:ext uri="{FF2B5EF4-FFF2-40B4-BE49-F238E27FC236}">
                    <a16:creationId xmlns:a16="http://schemas.microsoft.com/office/drawing/2014/main" id="{7DDB3870-7A5D-5145-8EDB-3BB9A72152E9}"/>
                  </a:ext>
                </a:extLst>
              </p:cNvPr>
              <p:cNvSpPr/>
              <p:nvPr/>
            </p:nvSpPr>
            <p:spPr>
              <a:xfrm>
                <a:off x="2522295" y="6899976"/>
                <a:ext cx="4035046" cy="2123658"/>
              </a:xfrm>
              <a:prstGeom prst="rect">
                <a:avLst/>
              </a:prstGeom>
            </p:spPr>
            <p:txBody>
              <a:bodyPr wrap="square">
                <a:spAutoFit/>
              </a:bodyPr>
              <a:lstStyle/>
              <a:p>
                <a:pPr algn="ctr"/>
                <a:r>
                  <a:rPr lang="en-US" sz="4400" b="1" dirty="0">
                    <a:solidFill>
                      <a:schemeClr val="tx2"/>
                    </a:solidFill>
                    <a:latin typeface="Montserrat SemiBold" pitchFamily="2" charset="77"/>
                    <a:ea typeface="Roboto" panose="02000000000000000000" pitchFamily="2" charset="0"/>
                    <a:cs typeface="Lato Light" panose="020F0502020204030203" pitchFamily="34" charset="0"/>
                  </a:rPr>
                  <a:t>Successful extraction of data </a:t>
                </a:r>
                <a:endParaRPr lang="en-US" sz="4400" b="1" dirty="0">
                  <a:solidFill>
                    <a:schemeClr val="tx2"/>
                  </a:solidFill>
                  <a:latin typeface="Montserrat SemiBold" pitchFamily="2" charset="77"/>
                </a:endParaRPr>
              </a:p>
            </p:txBody>
          </p:sp>
        </p:grpSp>
        <p:sp>
          <p:nvSpPr>
            <p:cNvPr id="40" name="Subtitle 2">
              <a:extLst>
                <a:ext uri="{FF2B5EF4-FFF2-40B4-BE49-F238E27FC236}">
                  <a16:creationId xmlns:a16="http://schemas.microsoft.com/office/drawing/2014/main" id="{B9DFAC99-124D-8545-AA9B-1AE1607F5CA1}"/>
                </a:ext>
              </a:extLst>
            </p:cNvPr>
            <p:cNvSpPr txBox="1">
              <a:spLocks/>
            </p:cNvSpPr>
            <p:nvPr/>
          </p:nvSpPr>
          <p:spPr>
            <a:xfrm>
              <a:off x="8000390" y="8723477"/>
              <a:ext cx="4517535"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Searching the Api of Vegetable market</a:t>
              </a:r>
            </a:p>
          </p:txBody>
        </p:sp>
        <p:sp>
          <p:nvSpPr>
            <p:cNvPr id="42" name="Rectangle 41">
              <a:extLst>
                <a:ext uri="{FF2B5EF4-FFF2-40B4-BE49-F238E27FC236}">
                  <a16:creationId xmlns:a16="http://schemas.microsoft.com/office/drawing/2014/main" id="{E6BD193E-5CC1-6F4C-88D5-1ED564271265}"/>
                </a:ext>
              </a:extLst>
            </p:cNvPr>
            <p:cNvSpPr/>
            <p:nvPr/>
          </p:nvSpPr>
          <p:spPr>
            <a:xfrm>
              <a:off x="8149906" y="5336084"/>
              <a:ext cx="3585638" cy="646331"/>
            </a:xfrm>
            <a:prstGeom prst="rect">
              <a:avLst/>
            </a:prstGeom>
          </p:spPr>
          <p:txBody>
            <a:bodyPr wrap="square">
              <a:spAutoFit/>
            </a:bodyPr>
            <a:lstStyle/>
            <a:p>
              <a:r>
                <a:rPr lang="en-US" b="1" dirty="0">
                  <a:solidFill>
                    <a:schemeClr val="tx2"/>
                  </a:solidFill>
                  <a:latin typeface="Montserrat SemiBold" pitchFamily="2" charset="77"/>
                  <a:ea typeface="Roboto" panose="02000000000000000000" pitchFamily="2" charset="0"/>
                  <a:cs typeface="Lato Light" panose="020F0502020204030203" pitchFamily="34" charset="0"/>
                </a:rPr>
                <a:t>Web API</a:t>
              </a:r>
            </a:p>
          </p:txBody>
        </p:sp>
        <p:sp>
          <p:nvSpPr>
            <p:cNvPr id="43" name="Subtitle 2">
              <a:extLst>
                <a:ext uri="{FF2B5EF4-FFF2-40B4-BE49-F238E27FC236}">
                  <a16:creationId xmlns:a16="http://schemas.microsoft.com/office/drawing/2014/main" id="{1D250817-76DD-5C48-9900-5B9B47C396EE}"/>
                </a:ext>
              </a:extLst>
            </p:cNvPr>
            <p:cNvSpPr txBox="1">
              <a:spLocks/>
            </p:cNvSpPr>
            <p:nvPr/>
          </p:nvSpPr>
          <p:spPr>
            <a:xfrm>
              <a:off x="13220624" y="8723477"/>
              <a:ext cx="4394123"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Transformation of Api data to Json format </a:t>
              </a:r>
            </a:p>
          </p:txBody>
        </p:sp>
        <p:sp>
          <p:nvSpPr>
            <p:cNvPr id="46" name="Rectangle 45">
              <a:extLst>
                <a:ext uri="{FF2B5EF4-FFF2-40B4-BE49-F238E27FC236}">
                  <a16:creationId xmlns:a16="http://schemas.microsoft.com/office/drawing/2014/main" id="{C43A603B-358C-3449-A816-C5F7D5923848}"/>
                </a:ext>
              </a:extLst>
            </p:cNvPr>
            <p:cNvSpPr/>
            <p:nvPr/>
          </p:nvSpPr>
          <p:spPr>
            <a:xfrm>
              <a:off x="13370140" y="5336084"/>
              <a:ext cx="3585638" cy="1200329"/>
            </a:xfrm>
            <a:prstGeom prst="rect">
              <a:avLst/>
            </a:prstGeom>
          </p:spPr>
          <p:txBody>
            <a:bodyPr wrap="square">
              <a:spAutoFit/>
            </a:bodyPr>
            <a:lstStyle/>
            <a:p>
              <a:r>
                <a:rPr lang="en-US" b="1" dirty="0">
                  <a:solidFill>
                    <a:schemeClr val="tx2"/>
                  </a:solidFill>
                  <a:latin typeface="Montserrat SemiBold" pitchFamily="2" charset="77"/>
                  <a:ea typeface="Roboto" panose="02000000000000000000" pitchFamily="2" charset="0"/>
                  <a:cs typeface="Lato Light" panose="020F0502020204030203" pitchFamily="34" charset="0"/>
                </a:rPr>
                <a:t>Json Conversion</a:t>
              </a:r>
            </a:p>
          </p:txBody>
        </p:sp>
        <p:sp>
          <p:nvSpPr>
            <p:cNvPr id="47" name="Subtitle 2">
              <a:extLst>
                <a:ext uri="{FF2B5EF4-FFF2-40B4-BE49-F238E27FC236}">
                  <a16:creationId xmlns:a16="http://schemas.microsoft.com/office/drawing/2014/main" id="{D656D474-16A1-BE44-9DCF-01731AFFF775}"/>
                </a:ext>
              </a:extLst>
            </p:cNvPr>
            <p:cNvSpPr txBox="1">
              <a:spLocks/>
            </p:cNvSpPr>
            <p:nvPr/>
          </p:nvSpPr>
          <p:spPr>
            <a:xfrm>
              <a:off x="18317446" y="8723477"/>
              <a:ext cx="4394123"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Final extraction of data in CSV format</a:t>
              </a:r>
            </a:p>
          </p:txBody>
        </p:sp>
        <p:sp>
          <p:nvSpPr>
            <p:cNvPr id="48" name="Rectangle 47">
              <a:extLst>
                <a:ext uri="{FF2B5EF4-FFF2-40B4-BE49-F238E27FC236}">
                  <a16:creationId xmlns:a16="http://schemas.microsoft.com/office/drawing/2014/main" id="{DB2E713B-D007-AE4F-B398-8F790F6C08E4}"/>
                </a:ext>
              </a:extLst>
            </p:cNvPr>
            <p:cNvSpPr/>
            <p:nvPr/>
          </p:nvSpPr>
          <p:spPr>
            <a:xfrm>
              <a:off x="18466962" y="5336084"/>
              <a:ext cx="3585638" cy="1200329"/>
            </a:xfrm>
            <a:prstGeom prst="rect">
              <a:avLst/>
            </a:prstGeom>
          </p:spPr>
          <p:txBody>
            <a:bodyPr wrap="square">
              <a:spAutoFit/>
            </a:bodyPr>
            <a:lstStyle/>
            <a:p>
              <a:r>
                <a:rPr lang="en-US" b="1" dirty="0" err="1">
                  <a:solidFill>
                    <a:schemeClr val="tx2"/>
                  </a:solidFill>
                  <a:latin typeface="Montserrat SemiBold" pitchFamily="2" charset="77"/>
                  <a:ea typeface="Roboto" panose="02000000000000000000" pitchFamily="2" charset="0"/>
                  <a:cs typeface="Lato Light" panose="020F0502020204030203" pitchFamily="34" charset="0"/>
                </a:rPr>
                <a:t>Dataframe</a:t>
              </a:r>
              <a:r>
                <a:rPr lang="en-US" b="1" dirty="0">
                  <a:solidFill>
                    <a:schemeClr val="tx2"/>
                  </a:solidFill>
                  <a:latin typeface="Montserrat SemiBold" pitchFamily="2" charset="77"/>
                  <a:ea typeface="Roboto" panose="02000000000000000000" pitchFamily="2" charset="0"/>
                  <a:cs typeface="Lato Light" panose="020F0502020204030203" pitchFamily="34" charset="0"/>
                </a:rPr>
                <a:t> </a:t>
              </a:r>
              <a:r>
                <a:rPr lang="en-US" b="1" dirty="0" err="1">
                  <a:solidFill>
                    <a:schemeClr val="tx2"/>
                  </a:solidFill>
                  <a:latin typeface="Montserrat SemiBold" pitchFamily="2" charset="77"/>
                  <a:ea typeface="Roboto" panose="02000000000000000000" pitchFamily="2" charset="0"/>
                  <a:cs typeface="Lato Light" panose="020F0502020204030203" pitchFamily="34" charset="0"/>
                </a:rPr>
                <a:t>retrival</a:t>
              </a:r>
              <a:endParaRPr lang="en-US" b="1" dirty="0">
                <a:solidFill>
                  <a:schemeClr val="tx2"/>
                </a:solidFill>
                <a:latin typeface="Montserrat SemiBold" pitchFamily="2" charset="77"/>
                <a:ea typeface="Roboto" panose="02000000000000000000" pitchFamily="2" charset="0"/>
                <a:cs typeface="Lato Light" panose="020F0502020204030203" pitchFamily="34" charset="0"/>
              </a:endParaRPr>
            </a:p>
          </p:txBody>
        </p:sp>
        <p:sp>
          <p:nvSpPr>
            <p:cNvPr id="60" name="Triangle 59">
              <a:extLst>
                <a:ext uri="{FF2B5EF4-FFF2-40B4-BE49-F238E27FC236}">
                  <a16:creationId xmlns:a16="http://schemas.microsoft.com/office/drawing/2014/main" id="{06015FFC-CDAA-D24C-A4D2-499F96FDB3DF}"/>
                </a:ext>
              </a:extLst>
            </p:cNvPr>
            <p:cNvSpPr/>
            <p:nvPr/>
          </p:nvSpPr>
          <p:spPr>
            <a:xfrm rot="5400000">
              <a:off x="8028516" y="7021210"/>
              <a:ext cx="1058664" cy="64087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riangle 61">
              <a:extLst>
                <a:ext uri="{FF2B5EF4-FFF2-40B4-BE49-F238E27FC236}">
                  <a16:creationId xmlns:a16="http://schemas.microsoft.com/office/drawing/2014/main" id="{AB281DD8-D27A-3C47-AE2B-2706A528819E}"/>
                </a:ext>
              </a:extLst>
            </p:cNvPr>
            <p:cNvSpPr/>
            <p:nvPr/>
          </p:nvSpPr>
          <p:spPr>
            <a:xfrm rot="5400000">
              <a:off x="13231950" y="7021210"/>
              <a:ext cx="1058664" cy="64087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riangle 63">
              <a:extLst>
                <a:ext uri="{FF2B5EF4-FFF2-40B4-BE49-F238E27FC236}">
                  <a16:creationId xmlns:a16="http://schemas.microsoft.com/office/drawing/2014/main" id="{6527119F-B454-2949-B8FA-F429604AB0FC}"/>
                </a:ext>
              </a:extLst>
            </p:cNvPr>
            <p:cNvSpPr/>
            <p:nvPr/>
          </p:nvSpPr>
          <p:spPr>
            <a:xfrm rot="5400000">
              <a:off x="18435384" y="7021210"/>
              <a:ext cx="1058664" cy="64087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39615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a:xfrm>
            <a:off x="-185204" y="-261256"/>
            <a:ext cx="15984730" cy="14238512"/>
          </a:xfrm>
        </p:spPr>
        <p:txBody>
          <a:bodyPr/>
          <a:lstStyle/>
          <a:p>
            <a:endParaRPr lang="en-IN"/>
          </a:p>
        </p:txBody>
      </p:sp>
      <p:sp>
        <p:nvSpPr>
          <p:cNvPr id="4" name="Rectangle 3">
            <a:extLst>
              <a:ext uri="{FF2B5EF4-FFF2-40B4-BE49-F238E27FC236}">
                <a16:creationId xmlns:a16="http://schemas.microsoft.com/office/drawing/2014/main" id="{087988A4-56FD-0040-8B2F-286C5FD214EE}"/>
              </a:ext>
            </a:extLst>
          </p:cNvPr>
          <p:cNvSpPr/>
          <p:nvPr/>
        </p:nvSpPr>
        <p:spPr>
          <a:xfrm>
            <a:off x="7416800" y="2654147"/>
            <a:ext cx="8432799" cy="8432799"/>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11F786BB-382B-4349-A412-3E2B9E856943}"/>
              </a:ext>
            </a:extLst>
          </p:cNvPr>
          <p:cNvSpPr txBox="1"/>
          <p:nvPr/>
        </p:nvSpPr>
        <p:spPr>
          <a:xfrm>
            <a:off x="17113249" y="4287023"/>
            <a:ext cx="4735591" cy="584775"/>
          </a:xfrm>
          <a:prstGeom prst="rect">
            <a:avLst/>
          </a:prstGeom>
          <a:noFill/>
          <a:ln>
            <a:noFill/>
          </a:ln>
        </p:spPr>
        <p:txBody>
          <a:bodyPr wrap="square" rtlCol="0">
            <a:spAutoFit/>
          </a:bodyPr>
          <a:lstStyle/>
          <a:p>
            <a:pPr marL="457200" indent="-457200">
              <a:buFont typeface="Arial" panose="020B0604020202020204" pitchFamily="34" charset="0"/>
              <a:buChar char="•"/>
            </a:pPr>
            <a:r>
              <a:rPr lang="en-IN" sz="3200" dirty="0"/>
              <a:t>High-quality products</a:t>
            </a:r>
            <a:endParaRPr lang="en-US" sz="5400" b="1" spc="300" dirty="0">
              <a:solidFill>
                <a:schemeClr val="tx2"/>
              </a:solidFill>
              <a:latin typeface="Montserrat" pitchFamily="2" charset="77"/>
              <a:ea typeface="Roboto" panose="02000000000000000000" pitchFamily="2" charset="0"/>
              <a:cs typeface="Poppins Medium" pitchFamily="2" charset="77"/>
            </a:endParaRPr>
          </a:p>
        </p:txBody>
      </p:sp>
      <p:sp>
        <p:nvSpPr>
          <p:cNvPr id="38" name="Subtitle 2">
            <a:extLst>
              <a:ext uri="{FF2B5EF4-FFF2-40B4-BE49-F238E27FC236}">
                <a16:creationId xmlns:a16="http://schemas.microsoft.com/office/drawing/2014/main" id="{C8E74A61-12F4-2E4C-9A54-744A72567528}"/>
              </a:ext>
            </a:extLst>
          </p:cNvPr>
          <p:cNvSpPr txBox="1">
            <a:spLocks/>
          </p:cNvSpPr>
          <p:nvPr/>
        </p:nvSpPr>
        <p:spPr>
          <a:xfrm>
            <a:off x="7807161" y="6167782"/>
            <a:ext cx="6273674" cy="15444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IN" sz="6000" b="1" dirty="0">
                <a:solidFill>
                  <a:schemeClr val="bg2">
                    <a:lumMod val="50000"/>
                  </a:schemeClr>
                </a:solidFill>
                <a:latin typeface="Arial" panose="020B0604020202020204" pitchFamily="34" charset="0"/>
                <a:cs typeface="Arial" panose="020B0604020202020204" pitchFamily="34" charset="0"/>
              </a:rPr>
              <a:t>Success</a:t>
            </a:r>
          </a:p>
          <a:p>
            <a:pPr>
              <a:lnSpc>
                <a:spcPts val="4299"/>
              </a:lnSpc>
            </a:pPr>
            <a:r>
              <a:rPr lang="en-IN" sz="6000" b="1" dirty="0">
                <a:solidFill>
                  <a:schemeClr val="bg2">
                    <a:lumMod val="50000"/>
                  </a:schemeClr>
                </a:solidFill>
                <a:latin typeface="Arial" panose="020B0604020202020204" pitchFamily="34" charset="0"/>
                <a:cs typeface="Arial" panose="020B0604020202020204" pitchFamily="34" charset="0"/>
              </a:rPr>
              <a:t> Factors</a:t>
            </a:r>
            <a:endParaRPr lang="en-US" sz="6000" b="1" dirty="0">
              <a:solidFill>
                <a:schemeClr val="bg2">
                  <a:lumMod val="50000"/>
                </a:schemeClr>
              </a:solidFill>
              <a:latin typeface="Arial" panose="020B0604020202020204" pitchFamily="34" charset="0"/>
              <a:ea typeface="Roboto Light" panose="02000000000000000000" pitchFamily="2" charset="0"/>
              <a:cs typeface="Arial" panose="020B0604020202020204" pitchFamily="34" charset="0"/>
            </a:endParaRPr>
          </a:p>
        </p:txBody>
      </p:sp>
      <p:sp>
        <p:nvSpPr>
          <p:cNvPr id="39" name="Triangle 38">
            <a:extLst>
              <a:ext uri="{FF2B5EF4-FFF2-40B4-BE49-F238E27FC236}">
                <a16:creationId xmlns:a16="http://schemas.microsoft.com/office/drawing/2014/main" id="{65E14BC2-5634-6247-974C-89D4AFBEF96C}"/>
              </a:ext>
            </a:extLst>
          </p:cNvPr>
          <p:cNvSpPr/>
          <p:nvPr/>
        </p:nvSpPr>
        <p:spPr>
          <a:xfrm rot="16200000">
            <a:off x="12932924" y="5555557"/>
            <a:ext cx="3076543" cy="276886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DC9EA1E-EAD8-7E0B-C387-677BD05F916B}"/>
              </a:ext>
            </a:extLst>
          </p:cNvPr>
          <p:cNvSpPr txBox="1"/>
          <p:nvPr/>
        </p:nvSpPr>
        <p:spPr>
          <a:xfrm>
            <a:off x="17113245" y="5210343"/>
            <a:ext cx="4735591" cy="584775"/>
          </a:xfrm>
          <a:prstGeom prst="rect">
            <a:avLst/>
          </a:prstGeom>
          <a:noFill/>
          <a:ln>
            <a:noFill/>
          </a:ln>
        </p:spPr>
        <p:txBody>
          <a:bodyPr wrap="square" rtlCol="0">
            <a:spAutoFit/>
          </a:bodyPr>
          <a:lstStyle/>
          <a:p>
            <a:pPr marL="457200" indent="-457200">
              <a:buFont typeface="Arial" panose="020B0604020202020204" pitchFamily="34" charset="0"/>
              <a:buChar char="•"/>
            </a:pPr>
            <a:r>
              <a:rPr lang="en-IN" sz="3200" dirty="0"/>
              <a:t>Competitive pricing</a:t>
            </a:r>
            <a:endParaRPr lang="en-US" sz="5400" b="1" spc="300" dirty="0">
              <a:solidFill>
                <a:schemeClr val="tx2"/>
              </a:solidFill>
              <a:latin typeface="Montserrat" pitchFamily="2" charset="77"/>
              <a:ea typeface="Roboto" panose="02000000000000000000" pitchFamily="2" charset="0"/>
              <a:cs typeface="Poppins Medium" pitchFamily="2" charset="77"/>
            </a:endParaRPr>
          </a:p>
        </p:txBody>
      </p:sp>
      <p:sp>
        <p:nvSpPr>
          <p:cNvPr id="5" name="TextBox 4">
            <a:extLst>
              <a:ext uri="{FF2B5EF4-FFF2-40B4-BE49-F238E27FC236}">
                <a16:creationId xmlns:a16="http://schemas.microsoft.com/office/drawing/2014/main" id="{589FBE28-CF7C-FDC6-E6FB-0C0C9A317AA7}"/>
              </a:ext>
            </a:extLst>
          </p:cNvPr>
          <p:cNvSpPr txBox="1"/>
          <p:nvPr/>
        </p:nvSpPr>
        <p:spPr>
          <a:xfrm>
            <a:off x="17113246" y="6033086"/>
            <a:ext cx="4735591" cy="1077218"/>
          </a:xfrm>
          <a:prstGeom prst="rect">
            <a:avLst/>
          </a:prstGeom>
          <a:noFill/>
          <a:ln>
            <a:noFill/>
          </a:ln>
        </p:spPr>
        <p:txBody>
          <a:bodyPr wrap="square" rtlCol="0">
            <a:spAutoFit/>
          </a:bodyPr>
          <a:lstStyle/>
          <a:p>
            <a:pPr marL="457200" indent="-457200">
              <a:buFont typeface="Arial" panose="020B0604020202020204" pitchFamily="34" charset="0"/>
              <a:buChar char="•"/>
            </a:pPr>
            <a:r>
              <a:rPr lang="en-IN" sz="3200" dirty="0"/>
              <a:t>Efficient logistics and delivery</a:t>
            </a:r>
            <a:endParaRPr lang="en-US" sz="5400" b="1" spc="300" dirty="0">
              <a:solidFill>
                <a:schemeClr val="tx2"/>
              </a:solidFill>
              <a:latin typeface="Montserrat" pitchFamily="2" charset="77"/>
              <a:ea typeface="Roboto" panose="02000000000000000000" pitchFamily="2" charset="0"/>
              <a:cs typeface="Poppins Medium" pitchFamily="2" charset="77"/>
            </a:endParaRPr>
          </a:p>
        </p:txBody>
      </p:sp>
      <p:sp>
        <p:nvSpPr>
          <p:cNvPr id="6" name="TextBox 5">
            <a:extLst>
              <a:ext uri="{FF2B5EF4-FFF2-40B4-BE49-F238E27FC236}">
                <a16:creationId xmlns:a16="http://schemas.microsoft.com/office/drawing/2014/main" id="{5835BB24-C140-77AC-CBCB-7C6E2BFFC232}"/>
              </a:ext>
            </a:extLst>
          </p:cNvPr>
          <p:cNvSpPr txBox="1"/>
          <p:nvPr/>
        </p:nvSpPr>
        <p:spPr>
          <a:xfrm>
            <a:off x="17113249" y="7348272"/>
            <a:ext cx="4735591" cy="584775"/>
          </a:xfrm>
          <a:prstGeom prst="rect">
            <a:avLst/>
          </a:prstGeom>
          <a:noFill/>
          <a:ln>
            <a:noFill/>
          </a:ln>
        </p:spPr>
        <p:txBody>
          <a:bodyPr wrap="square" rtlCol="0">
            <a:spAutoFit/>
          </a:bodyPr>
          <a:lstStyle/>
          <a:p>
            <a:pPr marL="457200" indent="-457200">
              <a:buFont typeface="Arial" panose="020B0604020202020204" pitchFamily="34" charset="0"/>
              <a:buChar char="•"/>
            </a:pPr>
            <a:r>
              <a:rPr lang="en-IN" sz="3200" dirty="0"/>
              <a:t>Innovative technology</a:t>
            </a:r>
            <a:endParaRPr lang="en-US" sz="5400" b="1" spc="300" dirty="0">
              <a:solidFill>
                <a:schemeClr val="tx2"/>
              </a:solidFill>
              <a:latin typeface="Montserrat" pitchFamily="2" charset="77"/>
              <a:ea typeface="Roboto" panose="02000000000000000000" pitchFamily="2" charset="0"/>
              <a:cs typeface="Poppins Medium" pitchFamily="2" charset="77"/>
            </a:endParaRPr>
          </a:p>
        </p:txBody>
      </p:sp>
      <p:sp>
        <p:nvSpPr>
          <p:cNvPr id="7" name="TextBox 6">
            <a:extLst>
              <a:ext uri="{FF2B5EF4-FFF2-40B4-BE49-F238E27FC236}">
                <a16:creationId xmlns:a16="http://schemas.microsoft.com/office/drawing/2014/main" id="{E6CF190A-6045-061E-EAD7-52C1875BE042}"/>
              </a:ext>
            </a:extLst>
          </p:cNvPr>
          <p:cNvSpPr txBox="1"/>
          <p:nvPr/>
        </p:nvSpPr>
        <p:spPr>
          <a:xfrm>
            <a:off x="17113249" y="8256556"/>
            <a:ext cx="4735591" cy="584775"/>
          </a:xfrm>
          <a:prstGeom prst="rect">
            <a:avLst/>
          </a:prstGeom>
          <a:noFill/>
          <a:ln>
            <a:noFill/>
          </a:ln>
        </p:spPr>
        <p:txBody>
          <a:bodyPr wrap="square" rtlCol="0">
            <a:spAutoFit/>
          </a:bodyPr>
          <a:lstStyle/>
          <a:p>
            <a:pPr marL="457200" indent="-457200">
              <a:buFont typeface="Arial" panose="020B0604020202020204" pitchFamily="34" charset="0"/>
              <a:buChar char="•"/>
            </a:pPr>
            <a:r>
              <a:rPr lang="en-IN" sz="3200" dirty="0"/>
              <a:t>Customer service</a:t>
            </a:r>
            <a:endParaRPr lang="en-US" sz="5400" b="1" spc="300" dirty="0">
              <a:solidFill>
                <a:schemeClr val="tx2"/>
              </a:solidFill>
              <a:latin typeface="Montserrat" pitchFamily="2" charset="77"/>
              <a:ea typeface="Roboto" panose="02000000000000000000" pitchFamily="2" charset="0"/>
              <a:cs typeface="Poppins Medium" pitchFamily="2" charset="77"/>
            </a:endParaRPr>
          </a:p>
        </p:txBody>
      </p:sp>
      <p:sp>
        <p:nvSpPr>
          <p:cNvPr id="8" name="TextBox 7">
            <a:extLst>
              <a:ext uri="{FF2B5EF4-FFF2-40B4-BE49-F238E27FC236}">
                <a16:creationId xmlns:a16="http://schemas.microsoft.com/office/drawing/2014/main" id="{F41A679E-9B7D-A9B0-CC8E-440562926B9D}"/>
              </a:ext>
            </a:extLst>
          </p:cNvPr>
          <p:cNvSpPr txBox="1"/>
          <p:nvPr/>
        </p:nvSpPr>
        <p:spPr>
          <a:xfrm>
            <a:off x="17113244" y="9108546"/>
            <a:ext cx="4735591" cy="584775"/>
          </a:xfrm>
          <a:prstGeom prst="rect">
            <a:avLst/>
          </a:prstGeom>
          <a:noFill/>
          <a:ln>
            <a:noFill/>
          </a:ln>
        </p:spPr>
        <p:txBody>
          <a:bodyPr wrap="square" rtlCol="0">
            <a:spAutoFit/>
          </a:bodyPr>
          <a:lstStyle/>
          <a:p>
            <a:pPr marL="457200" indent="-457200">
              <a:buFont typeface="Arial" panose="020B0604020202020204" pitchFamily="34" charset="0"/>
              <a:buChar char="•"/>
            </a:pPr>
            <a:r>
              <a:rPr lang="en-IN" sz="3200" dirty="0"/>
              <a:t>Brand image</a:t>
            </a:r>
            <a:endParaRPr lang="en-US" sz="5400" b="1" spc="300" dirty="0">
              <a:solidFill>
                <a:schemeClr val="tx2"/>
              </a:solidFill>
              <a:latin typeface="Montserrat" pitchFamily="2" charset="77"/>
              <a:ea typeface="Roboto" panose="02000000000000000000" pitchFamily="2" charset="0"/>
              <a:cs typeface="Poppins Medium" pitchFamily="2" charset="77"/>
            </a:endParaRPr>
          </a:p>
        </p:txBody>
      </p:sp>
      <p:sp>
        <p:nvSpPr>
          <p:cNvPr id="9" name="Freeform 1">
            <a:extLst>
              <a:ext uri="{FF2B5EF4-FFF2-40B4-BE49-F238E27FC236}">
                <a16:creationId xmlns:a16="http://schemas.microsoft.com/office/drawing/2014/main" id="{2FD9CF77-ECDE-D2B8-0A02-7045782AD0F5}"/>
              </a:ext>
            </a:extLst>
          </p:cNvPr>
          <p:cNvSpPr/>
          <p:nvPr/>
        </p:nvSpPr>
        <p:spPr>
          <a:xfrm>
            <a:off x="7028070" y="5688024"/>
            <a:ext cx="2361724" cy="2362335"/>
          </a:xfrm>
          <a:custGeom>
            <a:avLst/>
            <a:gdLst/>
            <a:ahLst/>
            <a:cxnLst>
              <a:cxn ang="3cd4">
                <a:pos x="hc" y="t"/>
              </a:cxn>
              <a:cxn ang="cd2">
                <a:pos x="l" y="vc"/>
              </a:cxn>
              <a:cxn ang="cd4">
                <a:pos x="hc" y="b"/>
              </a:cxn>
              <a:cxn ang="0">
                <a:pos x="r" y="vc"/>
              </a:cxn>
            </a:cxnLst>
            <a:rect l="l" t="t" r="r" b="b"/>
            <a:pathLst>
              <a:path w="3869" h="3870">
                <a:moveTo>
                  <a:pt x="0" y="1935"/>
                </a:moveTo>
                <a:cubicBezTo>
                  <a:pt x="0" y="3004"/>
                  <a:pt x="866" y="3870"/>
                  <a:pt x="1935" y="3870"/>
                </a:cubicBezTo>
                <a:cubicBezTo>
                  <a:pt x="3003" y="3870"/>
                  <a:pt x="3869" y="3004"/>
                  <a:pt x="3869" y="1935"/>
                </a:cubicBezTo>
                <a:cubicBezTo>
                  <a:pt x="3869" y="866"/>
                  <a:pt x="3003" y="0"/>
                  <a:pt x="1935" y="0"/>
                </a:cubicBezTo>
                <a:cubicBezTo>
                  <a:pt x="866" y="0"/>
                  <a:pt x="0" y="866"/>
                  <a:pt x="0" y="1935"/>
                </a:cubicBezTo>
                <a:close/>
              </a:path>
            </a:pathLst>
          </a:custGeom>
          <a:solidFill>
            <a:srgbClr val="E6E7E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100" b="0" i="0" u="none" strike="noStrike" kern="1200" dirty="0">
              <a:ln>
                <a:noFill/>
              </a:ln>
              <a:latin typeface="Arial" pitchFamily="18"/>
              <a:ea typeface="Arial Unicode MS" pitchFamily="2"/>
              <a:cs typeface="Arial Unicode MS" pitchFamily="2"/>
            </a:endParaRPr>
          </a:p>
        </p:txBody>
      </p:sp>
      <p:sp>
        <p:nvSpPr>
          <p:cNvPr id="10" name="CuadroTexto 294">
            <a:extLst>
              <a:ext uri="{FF2B5EF4-FFF2-40B4-BE49-F238E27FC236}">
                <a16:creationId xmlns:a16="http://schemas.microsoft.com/office/drawing/2014/main" id="{46BC2E97-8068-2C7D-27E3-C344747ADFEC}"/>
              </a:ext>
            </a:extLst>
          </p:cNvPr>
          <p:cNvSpPr txBox="1"/>
          <p:nvPr/>
        </p:nvSpPr>
        <p:spPr>
          <a:xfrm>
            <a:off x="6732723" y="4871798"/>
            <a:ext cx="1476209" cy="3816429"/>
          </a:xfrm>
          <a:prstGeom prst="rect">
            <a:avLst/>
          </a:prstGeom>
          <a:noFill/>
        </p:spPr>
        <p:txBody>
          <a:bodyPr wrap="square" rtlCol="0">
            <a:spAutoFit/>
          </a:bodyPr>
          <a:lstStyle/>
          <a:p>
            <a:r>
              <a:rPr lang="en-US" sz="24200" b="1" dirty="0">
                <a:solidFill>
                  <a:schemeClr val="accent2"/>
                </a:solidFill>
                <a:latin typeface="Lato" charset="0"/>
                <a:ea typeface="Lato" charset="0"/>
                <a:cs typeface="Lato" charset="0"/>
              </a:rPr>
              <a:t>4</a:t>
            </a:r>
          </a:p>
        </p:txBody>
      </p:sp>
    </p:spTree>
    <p:extLst>
      <p:ext uri="{BB962C8B-B14F-4D97-AF65-F5344CB8AC3E}">
        <p14:creationId xmlns:p14="http://schemas.microsoft.com/office/powerpoint/2010/main" val="3745956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657CC318-9A35-2A46-92CF-DB1292EB9DC9}"/>
              </a:ext>
            </a:extLst>
          </p:cNvPr>
          <p:cNvSpPr/>
          <p:nvPr/>
        </p:nvSpPr>
        <p:spPr>
          <a:xfrm>
            <a:off x="1659200" y="3658095"/>
            <a:ext cx="3736099" cy="1200329"/>
          </a:xfrm>
          <a:prstGeom prst="rect">
            <a:avLst/>
          </a:prstGeom>
        </p:spPr>
        <p:txBody>
          <a:bodyPr wrap="square">
            <a:spAutoFit/>
          </a:bodyPr>
          <a:lstStyle/>
          <a:p>
            <a:pPr algn="ctr"/>
            <a:r>
              <a:rPr lang="en-US" sz="3600" b="1" dirty="0"/>
              <a:t>High-quality products</a:t>
            </a:r>
            <a:endParaRPr lang="en-US" b="1" dirty="0">
              <a:solidFill>
                <a:schemeClr val="tx2"/>
              </a:solidFill>
              <a:latin typeface="Montserrat Medium" pitchFamily="2" charset="77"/>
              <a:ea typeface="Roboto" panose="02000000000000000000" pitchFamily="2" charset="0"/>
              <a:cs typeface="Lato Light" panose="020F0502020204030203" pitchFamily="34" charset="0"/>
            </a:endParaRPr>
          </a:p>
        </p:txBody>
      </p:sp>
      <p:sp>
        <p:nvSpPr>
          <p:cNvPr id="32" name="Rectangle 31">
            <a:extLst>
              <a:ext uri="{FF2B5EF4-FFF2-40B4-BE49-F238E27FC236}">
                <a16:creationId xmlns:a16="http://schemas.microsoft.com/office/drawing/2014/main" id="{CA9EA9C6-70D7-5848-8E9C-285A3BA759F4}"/>
              </a:ext>
            </a:extLst>
          </p:cNvPr>
          <p:cNvSpPr/>
          <p:nvPr/>
        </p:nvSpPr>
        <p:spPr>
          <a:xfrm>
            <a:off x="7494314" y="3697774"/>
            <a:ext cx="3736099" cy="1200329"/>
          </a:xfrm>
          <a:prstGeom prst="rect">
            <a:avLst/>
          </a:prstGeom>
        </p:spPr>
        <p:txBody>
          <a:bodyPr wrap="square">
            <a:spAutoFit/>
          </a:bodyPr>
          <a:lstStyle/>
          <a:p>
            <a:pPr algn="ctr"/>
            <a:r>
              <a:rPr lang="en-US" sz="3600" b="1" dirty="0"/>
              <a:t>Competitive pricing</a:t>
            </a:r>
            <a:endParaRPr lang="en-US" b="1" dirty="0">
              <a:solidFill>
                <a:schemeClr val="tx2"/>
              </a:solidFill>
              <a:latin typeface="Montserrat Medium" pitchFamily="2" charset="77"/>
              <a:ea typeface="Roboto" panose="02000000000000000000" pitchFamily="2" charset="0"/>
              <a:cs typeface="Lato Light" panose="020F0502020204030203" pitchFamily="34" charset="0"/>
            </a:endParaRPr>
          </a:p>
        </p:txBody>
      </p:sp>
      <p:sp>
        <p:nvSpPr>
          <p:cNvPr id="33" name="Rectangle 32">
            <a:extLst>
              <a:ext uri="{FF2B5EF4-FFF2-40B4-BE49-F238E27FC236}">
                <a16:creationId xmlns:a16="http://schemas.microsoft.com/office/drawing/2014/main" id="{4521912E-9713-FD4C-8DEF-DD8DCBFF0849}"/>
              </a:ext>
            </a:extLst>
          </p:cNvPr>
          <p:cNvSpPr/>
          <p:nvPr/>
        </p:nvSpPr>
        <p:spPr>
          <a:xfrm>
            <a:off x="13041619" y="3729110"/>
            <a:ext cx="3903036" cy="1200329"/>
          </a:xfrm>
          <a:prstGeom prst="rect">
            <a:avLst/>
          </a:prstGeom>
        </p:spPr>
        <p:txBody>
          <a:bodyPr wrap="square">
            <a:spAutoFit/>
          </a:bodyPr>
          <a:lstStyle/>
          <a:p>
            <a:pPr algn="ctr"/>
            <a:r>
              <a:rPr lang="en-US" sz="3600" b="1" dirty="0"/>
              <a:t>Efficient logistics and delivery</a:t>
            </a:r>
            <a:endParaRPr lang="en-US" b="1" dirty="0">
              <a:solidFill>
                <a:schemeClr val="tx2"/>
              </a:solidFill>
              <a:latin typeface="Montserrat Medium" pitchFamily="2" charset="77"/>
              <a:ea typeface="Roboto" panose="02000000000000000000" pitchFamily="2" charset="0"/>
              <a:cs typeface="Lato Light" panose="020F0502020204030203" pitchFamily="34" charset="0"/>
            </a:endParaRPr>
          </a:p>
        </p:txBody>
      </p:sp>
      <p:sp>
        <p:nvSpPr>
          <p:cNvPr id="34" name="Rectangle 33">
            <a:extLst>
              <a:ext uri="{FF2B5EF4-FFF2-40B4-BE49-F238E27FC236}">
                <a16:creationId xmlns:a16="http://schemas.microsoft.com/office/drawing/2014/main" id="{82CE15F3-5523-1F47-BE48-BBBC34172B3C}"/>
              </a:ext>
            </a:extLst>
          </p:cNvPr>
          <p:cNvSpPr/>
          <p:nvPr/>
        </p:nvSpPr>
        <p:spPr>
          <a:xfrm>
            <a:off x="18755861" y="3684246"/>
            <a:ext cx="3736099" cy="1200329"/>
          </a:xfrm>
          <a:prstGeom prst="rect">
            <a:avLst/>
          </a:prstGeom>
        </p:spPr>
        <p:txBody>
          <a:bodyPr wrap="square">
            <a:spAutoFit/>
          </a:bodyPr>
          <a:lstStyle/>
          <a:p>
            <a:pPr algn="ctr"/>
            <a:r>
              <a:rPr lang="en-US" sz="3600" b="1" dirty="0"/>
              <a:t>Innovative technology</a:t>
            </a:r>
            <a:endParaRPr lang="en-US" b="1" dirty="0">
              <a:solidFill>
                <a:schemeClr val="tx2"/>
              </a:solidFill>
              <a:latin typeface="Montserrat Medium" pitchFamily="2" charset="77"/>
              <a:ea typeface="Roboto" panose="02000000000000000000" pitchFamily="2" charset="0"/>
              <a:cs typeface="Lato Light" panose="020F0502020204030203" pitchFamily="34" charset="0"/>
            </a:endParaRPr>
          </a:p>
        </p:txBody>
      </p:sp>
      <p:sp>
        <p:nvSpPr>
          <p:cNvPr id="39" name="Subtitle 2">
            <a:extLst>
              <a:ext uri="{FF2B5EF4-FFF2-40B4-BE49-F238E27FC236}">
                <a16:creationId xmlns:a16="http://schemas.microsoft.com/office/drawing/2014/main" id="{CDE790BB-EE4F-124C-8C15-A9D65946F5AC}"/>
              </a:ext>
            </a:extLst>
          </p:cNvPr>
          <p:cNvSpPr txBox="1">
            <a:spLocks/>
          </p:cNvSpPr>
          <p:nvPr/>
        </p:nvSpPr>
        <p:spPr>
          <a:xfrm>
            <a:off x="1099913" y="5681485"/>
            <a:ext cx="4472150" cy="291760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a:t>Quick commerce vegetable businesses need to source and deliver high-quality vegetables to their customers consistently. </a:t>
            </a:r>
            <a:endParaRPr lang="en-US"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40" name="Subtitle 2">
            <a:extLst>
              <a:ext uri="{FF2B5EF4-FFF2-40B4-BE49-F238E27FC236}">
                <a16:creationId xmlns:a16="http://schemas.microsoft.com/office/drawing/2014/main" id="{C76C6D9D-4DBA-4F44-8A22-251CEFD3389B}"/>
              </a:ext>
            </a:extLst>
          </p:cNvPr>
          <p:cNvSpPr txBox="1">
            <a:spLocks/>
          </p:cNvSpPr>
          <p:nvPr/>
        </p:nvSpPr>
        <p:spPr>
          <a:xfrm>
            <a:off x="7200946" y="5681485"/>
            <a:ext cx="4472150" cy="291760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a:t>Need to offer competitive prices to attract and retain customers, while also ensuring that their profit margins are healthy.</a:t>
            </a:r>
            <a:endParaRPr lang="en-US"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41" name="Subtitle 2">
            <a:extLst>
              <a:ext uri="{FF2B5EF4-FFF2-40B4-BE49-F238E27FC236}">
                <a16:creationId xmlns:a16="http://schemas.microsoft.com/office/drawing/2014/main" id="{5916BC41-B0B7-F042-B271-C72441EBAE24}"/>
              </a:ext>
            </a:extLst>
          </p:cNvPr>
          <p:cNvSpPr txBox="1">
            <a:spLocks/>
          </p:cNvSpPr>
          <p:nvPr/>
        </p:nvSpPr>
        <p:spPr>
          <a:xfrm>
            <a:off x="12769921" y="5681485"/>
            <a:ext cx="4472150" cy="29183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a:t>Need to ensure that they can deliver products promptly and reliably, while also managing inventory and minimizing wastage</a:t>
            </a:r>
            <a:r>
              <a:rPr lang="en-US" sz="2000" dirty="0"/>
              <a:t>.</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42" name="Subtitle 2">
            <a:extLst>
              <a:ext uri="{FF2B5EF4-FFF2-40B4-BE49-F238E27FC236}">
                <a16:creationId xmlns:a16="http://schemas.microsoft.com/office/drawing/2014/main" id="{B1B3E93A-7C46-FD48-8F95-EB03FBA02326}"/>
              </a:ext>
            </a:extLst>
          </p:cNvPr>
          <p:cNvSpPr txBox="1">
            <a:spLocks/>
          </p:cNvSpPr>
          <p:nvPr/>
        </p:nvSpPr>
        <p:spPr>
          <a:xfrm>
            <a:off x="18557209" y="5681484"/>
            <a:ext cx="4472150" cy="29183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a:t>Quick commerce vegetable businesses can leverage innovative technology to streamline their operations and improve efficiency</a:t>
            </a:r>
            <a:r>
              <a:rPr lang="en-US" sz="2000" dirty="0"/>
              <a:t>.</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grpSp>
        <p:nvGrpSpPr>
          <p:cNvPr id="43" name="Group 42">
            <a:extLst>
              <a:ext uri="{FF2B5EF4-FFF2-40B4-BE49-F238E27FC236}">
                <a16:creationId xmlns:a16="http://schemas.microsoft.com/office/drawing/2014/main" id="{1EF489C6-A61B-454D-8CBF-5EE226553AC0}"/>
              </a:ext>
            </a:extLst>
          </p:cNvPr>
          <p:cNvGrpSpPr/>
          <p:nvPr/>
        </p:nvGrpSpPr>
        <p:grpSpPr>
          <a:xfrm>
            <a:off x="6424856" y="4250137"/>
            <a:ext cx="11551258" cy="5802909"/>
            <a:chOff x="6424856" y="5042034"/>
            <a:chExt cx="11551258" cy="4280341"/>
          </a:xfrm>
        </p:grpSpPr>
        <p:cxnSp>
          <p:nvCxnSpPr>
            <p:cNvPr id="44" name="Straight Connector 43">
              <a:extLst>
                <a:ext uri="{FF2B5EF4-FFF2-40B4-BE49-F238E27FC236}">
                  <a16:creationId xmlns:a16="http://schemas.microsoft.com/office/drawing/2014/main" id="{B947E746-5605-F942-B644-B689D33E7E18}"/>
                </a:ext>
              </a:extLst>
            </p:cNvPr>
            <p:cNvCxnSpPr/>
            <p:nvPr/>
          </p:nvCxnSpPr>
          <p:spPr>
            <a:xfrm>
              <a:off x="6424856" y="5048026"/>
              <a:ext cx="0" cy="427434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354AFD1-E891-6242-845A-6F1242CE08DF}"/>
                </a:ext>
              </a:extLst>
            </p:cNvPr>
            <p:cNvCxnSpPr/>
            <p:nvPr/>
          </p:nvCxnSpPr>
          <p:spPr>
            <a:xfrm>
              <a:off x="12188825" y="5042035"/>
              <a:ext cx="0" cy="427434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F7AA5B9-5641-F242-A2C8-BA380384839A}"/>
                </a:ext>
              </a:extLst>
            </p:cNvPr>
            <p:cNvCxnSpPr/>
            <p:nvPr/>
          </p:nvCxnSpPr>
          <p:spPr>
            <a:xfrm>
              <a:off x="17976114" y="5042034"/>
              <a:ext cx="0" cy="427434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6783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CA9EA9C6-70D7-5848-8E9C-285A3BA759F4}"/>
              </a:ext>
            </a:extLst>
          </p:cNvPr>
          <p:cNvSpPr/>
          <p:nvPr/>
        </p:nvSpPr>
        <p:spPr>
          <a:xfrm>
            <a:off x="7234369" y="3650838"/>
            <a:ext cx="3736099" cy="646331"/>
          </a:xfrm>
          <a:prstGeom prst="rect">
            <a:avLst/>
          </a:prstGeom>
        </p:spPr>
        <p:txBody>
          <a:bodyPr wrap="square">
            <a:spAutoFit/>
          </a:bodyPr>
          <a:lstStyle/>
          <a:p>
            <a:pPr algn="ctr"/>
            <a:r>
              <a:rPr lang="en-US" sz="3600" b="1" dirty="0"/>
              <a:t>Customer service</a:t>
            </a:r>
            <a:endParaRPr lang="en-US" b="1" dirty="0">
              <a:solidFill>
                <a:schemeClr val="tx2"/>
              </a:solidFill>
              <a:latin typeface="Montserrat Medium" pitchFamily="2" charset="77"/>
              <a:ea typeface="Roboto" panose="02000000000000000000" pitchFamily="2" charset="0"/>
              <a:cs typeface="Lato Light" panose="020F0502020204030203" pitchFamily="34" charset="0"/>
            </a:endParaRPr>
          </a:p>
        </p:txBody>
      </p:sp>
      <p:sp>
        <p:nvSpPr>
          <p:cNvPr id="33" name="Rectangle 32">
            <a:extLst>
              <a:ext uri="{FF2B5EF4-FFF2-40B4-BE49-F238E27FC236}">
                <a16:creationId xmlns:a16="http://schemas.microsoft.com/office/drawing/2014/main" id="{4521912E-9713-FD4C-8DEF-DD8DCBFF0849}"/>
              </a:ext>
            </a:extLst>
          </p:cNvPr>
          <p:cNvSpPr/>
          <p:nvPr/>
        </p:nvSpPr>
        <p:spPr>
          <a:xfrm>
            <a:off x="13165787" y="3605975"/>
            <a:ext cx="3903036" cy="646331"/>
          </a:xfrm>
          <a:prstGeom prst="rect">
            <a:avLst/>
          </a:prstGeom>
        </p:spPr>
        <p:txBody>
          <a:bodyPr wrap="square">
            <a:spAutoFit/>
          </a:bodyPr>
          <a:lstStyle/>
          <a:p>
            <a:pPr algn="ctr"/>
            <a:r>
              <a:rPr lang="en-US" sz="3600" b="1" dirty="0"/>
              <a:t>Brand image</a:t>
            </a:r>
            <a:endParaRPr lang="en-US" b="1" dirty="0">
              <a:solidFill>
                <a:schemeClr val="tx2"/>
              </a:solidFill>
              <a:latin typeface="Montserrat Medium" pitchFamily="2" charset="77"/>
              <a:ea typeface="Roboto" panose="02000000000000000000" pitchFamily="2" charset="0"/>
              <a:cs typeface="Lato Light" panose="020F0502020204030203" pitchFamily="34" charset="0"/>
            </a:endParaRPr>
          </a:p>
        </p:txBody>
      </p:sp>
      <p:sp>
        <p:nvSpPr>
          <p:cNvPr id="40" name="Subtitle 2">
            <a:extLst>
              <a:ext uri="{FF2B5EF4-FFF2-40B4-BE49-F238E27FC236}">
                <a16:creationId xmlns:a16="http://schemas.microsoft.com/office/drawing/2014/main" id="{C76C6D9D-4DBA-4F44-8A22-251CEFD3389B}"/>
              </a:ext>
            </a:extLst>
          </p:cNvPr>
          <p:cNvSpPr txBox="1">
            <a:spLocks/>
          </p:cNvSpPr>
          <p:nvPr/>
        </p:nvSpPr>
        <p:spPr>
          <a:xfrm>
            <a:off x="6134100" y="4743450"/>
            <a:ext cx="5244050" cy="402047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a:t>Need to provide excellent customer service to ensure customer satisfaction and loyalty. This includes timely resolution of customer queries and complaints, as well as efficient handling of returns and refunds</a:t>
            </a:r>
            <a:r>
              <a:rPr lang="en-US" dirty="0">
                <a:solidFill>
                  <a:schemeClr val="tx1"/>
                </a:solidFill>
                <a:latin typeface="Montserrat Light" pitchFamily="2" charset="77"/>
                <a:ea typeface="Roboto Light" panose="02000000000000000000" pitchFamily="2" charset="0"/>
                <a:cs typeface="Lato Light" panose="020F0502020204030203" pitchFamily="34" charset="0"/>
              </a:rPr>
              <a:t>. </a:t>
            </a:r>
          </a:p>
        </p:txBody>
      </p:sp>
      <p:sp>
        <p:nvSpPr>
          <p:cNvPr id="41" name="Subtitle 2">
            <a:extLst>
              <a:ext uri="{FF2B5EF4-FFF2-40B4-BE49-F238E27FC236}">
                <a16:creationId xmlns:a16="http://schemas.microsoft.com/office/drawing/2014/main" id="{5916BC41-B0B7-F042-B271-C72441EBAE24}"/>
              </a:ext>
            </a:extLst>
          </p:cNvPr>
          <p:cNvSpPr txBox="1">
            <a:spLocks/>
          </p:cNvSpPr>
          <p:nvPr/>
        </p:nvSpPr>
        <p:spPr>
          <a:xfrm>
            <a:off x="12881229" y="4911900"/>
            <a:ext cx="5101969" cy="512333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a:t>Building a strong brand image is critical for the success of quick commerce vegetable businesses. They need to establish themselves as a reliable and trustworthy brand that offers high-quality products, competitive prices, and excellent customer service.</a:t>
            </a:r>
            <a:endParaRPr lang="en-US" dirty="0">
              <a:solidFill>
                <a:schemeClr val="tx1"/>
              </a:solidFill>
              <a:latin typeface="Montserrat Light" pitchFamily="2" charset="77"/>
              <a:ea typeface="Roboto Light" panose="02000000000000000000" pitchFamily="2" charset="0"/>
              <a:cs typeface="Lato Light" panose="020F0502020204030203" pitchFamily="34" charset="0"/>
            </a:endParaRPr>
          </a:p>
        </p:txBody>
      </p:sp>
      <p:cxnSp>
        <p:nvCxnSpPr>
          <p:cNvPr id="49" name="Straight Connector 48">
            <a:extLst>
              <a:ext uri="{FF2B5EF4-FFF2-40B4-BE49-F238E27FC236}">
                <a16:creationId xmlns:a16="http://schemas.microsoft.com/office/drawing/2014/main" id="{7354AFD1-E891-6242-845A-6F1242CE08DF}"/>
              </a:ext>
            </a:extLst>
          </p:cNvPr>
          <p:cNvCxnSpPr>
            <a:cxnSpLocks/>
          </p:cNvCxnSpPr>
          <p:nvPr/>
        </p:nvCxnSpPr>
        <p:spPr>
          <a:xfrm>
            <a:off x="12244231" y="3067050"/>
            <a:ext cx="0" cy="799428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0862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Picture Placeholder 35">
            <a:extLst>
              <a:ext uri="{FF2B5EF4-FFF2-40B4-BE49-F238E27FC236}">
                <a16:creationId xmlns:a16="http://schemas.microsoft.com/office/drawing/2014/main" id="{AD78F358-47A4-ACE5-050A-3C6FB42A9CD4}"/>
              </a:ext>
            </a:extLst>
          </p:cNvPr>
          <p:cNvSpPr>
            <a:spLocks noGrp="1"/>
          </p:cNvSpPr>
          <p:nvPr>
            <p:ph type="pic" sz="quarter" idx="16"/>
          </p:nvPr>
        </p:nvSpPr>
        <p:spPr>
          <a:xfrm>
            <a:off x="9185878" y="4113642"/>
            <a:ext cx="5452889" cy="5453742"/>
          </a:xfrm>
        </p:spPr>
        <p:txBody>
          <a:bodyPr/>
          <a:lstStyle/>
          <a:p>
            <a:endParaRPr lang="en-IN"/>
          </a:p>
        </p:txBody>
      </p:sp>
      <p:sp>
        <p:nvSpPr>
          <p:cNvPr id="4" name="Marcador de imagen 3"/>
          <p:cNvSpPr>
            <a:spLocks noGrp="1"/>
          </p:cNvSpPr>
          <p:nvPr>
            <p:ph type="pic" sz="quarter" idx="18"/>
          </p:nvPr>
        </p:nvSpPr>
        <p:spPr/>
        <p:txBody>
          <a:bodyPr/>
          <a:lstStyle/>
          <a:p>
            <a:endParaRPr lang="en-IN"/>
          </a:p>
        </p:txBody>
      </p:sp>
      <p:sp>
        <p:nvSpPr>
          <p:cNvPr id="15" name="Rectangle 14">
            <a:extLst>
              <a:ext uri="{FF2B5EF4-FFF2-40B4-BE49-F238E27FC236}">
                <a16:creationId xmlns:a16="http://schemas.microsoft.com/office/drawing/2014/main" id="{3A110826-9C02-5048-A825-1DD204573319}"/>
              </a:ext>
            </a:extLst>
          </p:cNvPr>
          <p:cNvSpPr/>
          <p:nvPr/>
        </p:nvSpPr>
        <p:spPr>
          <a:xfrm rot="10800000" flipV="1">
            <a:off x="12188824" y="-2"/>
            <a:ext cx="12188825" cy="1374109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9F78ADF-6A5E-C546-9B8B-37FA747146D7}"/>
              </a:ext>
            </a:extLst>
          </p:cNvPr>
          <p:cNvSpPr/>
          <p:nvPr/>
        </p:nvSpPr>
        <p:spPr>
          <a:xfrm>
            <a:off x="9421699" y="5469505"/>
            <a:ext cx="5579751" cy="1200329"/>
          </a:xfrm>
          <a:prstGeom prst="rect">
            <a:avLst/>
          </a:prstGeom>
        </p:spPr>
        <p:txBody>
          <a:bodyPr wrap="square">
            <a:spAutoFit/>
          </a:bodyPr>
          <a:lstStyle/>
          <a:p>
            <a:r>
              <a:rPr lang="en-US" b="1" dirty="0">
                <a:solidFill>
                  <a:schemeClr val="bg2">
                    <a:lumMod val="50000"/>
                  </a:schemeClr>
                </a:solidFill>
              </a:rPr>
              <a:t>Technology </a:t>
            </a:r>
          </a:p>
          <a:p>
            <a:endParaRPr lang="en-US" b="1" dirty="0">
              <a:solidFill>
                <a:schemeClr val="bg2">
                  <a:lumMod val="50000"/>
                </a:schemeClr>
              </a:solidFill>
            </a:endParaRPr>
          </a:p>
        </p:txBody>
      </p:sp>
      <p:pic>
        <p:nvPicPr>
          <p:cNvPr id="2" name="Picture 1">
            <a:extLst>
              <a:ext uri="{FF2B5EF4-FFF2-40B4-BE49-F238E27FC236}">
                <a16:creationId xmlns:a16="http://schemas.microsoft.com/office/drawing/2014/main" id="{5692DD7F-AA43-573F-EC91-77D5B9B14824}"/>
              </a:ext>
            </a:extLst>
          </p:cNvPr>
          <p:cNvPicPr>
            <a:picLocks noChangeAspect="1"/>
          </p:cNvPicPr>
          <p:nvPr/>
        </p:nvPicPr>
        <p:blipFill>
          <a:blip r:embed="rId3"/>
          <a:stretch>
            <a:fillRect/>
          </a:stretch>
        </p:blipFill>
        <p:spPr>
          <a:xfrm>
            <a:off x="11739969" y="4106032"/>
            <a:ext cx="3383573" cy="5503935"/>
          </a:xfrm>
          <a:prstGeom prst="rect">
            <a:avLst/>
          </a:prstGeom>
        </p:spPr>
      </p:pic>
      <p:sp>
        <p:nvSpPr>
          <p:cNvPr id="37" name="Triangle 36">
            <a:extLst>
              <a:ext uri="{FF2B5EF4-FFF2-40B4-BE49-F238E27FC236}">
                <a16:creationId xmlns:a16="http://schemas.microsoft.com/office/drawing/2014/main" id="{B71D388A-9B9E-7C4D-8D92-AEAB95AA62E5}"/>
              </a:ext>
            </a:extLst>
          </p:cNvPr>
          <p:cNvSpPr/>
          <p:nvPr/>
        </p:nvSpPr>
        <p:spPr>
          <a:xfrm rot="10800000">
            <a:off x="11288858" y="-25097"/>
            <a:ext cx="1799932" cy="1089612"/>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0614E1D-2494-ED33-0AEA-FF0A96E4EA8A}"/>
              </a:ext>
            </a:extLst>
          </p:cNvPr>
          <p:cNvSpPr/>
          <p:nvPr/>
        </p:nvSpPr>
        <p:spPr>
          <a:xfrm>
            <a:off x="12188824" y="7177213"/>
            <a:ext cx="5579751" cy="646331"/>
          </a:xfrm>
          <a:prstGeom prst="rect">
            <a:avLst/>
          </a:prstGeom>
        </p:spPr>
        <p:txBody>
          <a:bodyPr wrap="square">
            <a:spAutoFit/>
          </a:bodyPr>
          <a:lstStyle/>
          <a:p>
            <a:r>
              <a:rPr lang="en-US" b="1" dirty="0">
                <a:solidFill>
                  <a:schemeClr val="bg2">
                    <a:lumMod val="50000"/>
                  </a:schemeClr>
                </a:solidFill>
              </a:rPr>
              <a:t>Operations</a:t>
            </a:r>
          </a:p>
        </p:txBody>
      </p:sp>
      <p:sp>
        <p:nvSpPr>
          <p:cNvPr id="7" name="Rectangle 6">
            <a:extLst>
              <a:ext uri="{FF2B5EF4-FFF2-40B4-BE49-F238E27FC236}">
                <a16:creationId xmlns:a16="http://schemas.microsoft.com/office/drawing/2014/main" id="{EB3C4A56-646C-3A50-DB4C-A830C3F6447F}"/>
              </a:ext>
            </a:extLst>
          </p:cNvPr>
          <p:cNvSpPr/>
          <p:nvPr/>
        </p:nvSpPr>
        <p:spPr>
          <a:xfrm>
            <a:off x="11160836" y="5892023"/>
            <a:ext cx="5579751" cy="1200329"/>
          </a:xfrm>
          <a:prstGeom prst="rect">
            <a:avLst/>
          </a:prstGeom>
        </p:spPr>
        <p:txBody>
          <a:bodyPr wrap="square">
            <a:spAutoFit/>
          </a:bodyPr>
          <a:lstStyle/>
          <a:p>
            <a:r>
              <a:rPr lang="en-US" b="1" dirty="0">
                <a:solidFill>
                  <a:schemeClr val="bg2">
                    <a:lumMod val="50000"/>
                  </a:schemeClr>
                </a:solidFill>
              </a:rPr>
              <a:t> </a:t>
            </a:r>
          </a:p>
          <a:p>
            <a:r>
              <a:rPr lang="en-US" b="1" dirty="0">
                <a:solidFill>
                  <a:schemeClr val="bg2">
                    <a:lumMod val="50000"/>
                  </a:schemeClr>
                </a:solidFill>
              </a:rPr>
              <a:t>And</a:t>
            </a:r>
          </a:p>
        </p:txBody>
      </p:sp>
      <p:grpSp>
        <p:nvGrpSpPr>
          <p:cNvPr id="8" name="Group 7">
            <a:extLst>
              <a:ext uri="{FF2B5EF4-FFF2-40B4-BE49-F238E27FC236}">
                <a16:creationId xmlns:a16="http://schemas.microsoft.com/office/drawing/2014/main" id="{C287C5BE-23B0-840D-953C-D4D73D9C39F8}"/>
              </a:ext>
            </a:extLst>
          </p:cNvPr>
          <p:cNvGrpSpPr/>
          <p:nvPr/>
        </p:nvGrpSpPr>
        <p:grpSpPr>
          <a:xfrm>
            <a:off x="11359188" y="7908405"/>
            <a:ext cx="7284524" cy="5816106"/>
            <a:chOff x="12049730" y="5598160"/>
            <a:chExt cx="4466041" cy="5816106"/>
          </a:xfrm>
        </p:grpSpPr>
        <p:grpSp>
          <p:nvGrpSpPr>
            <p:cNvPr id="9" name="Group 8">
              <a:extLst>
                <a:ext uri="{FF2B5EF4-FFF2-40B4-BE49-F238E27FC236}">
                  <a16:creationId xmlns:a16="http://schemas.microsoft.com/office/drawing/2014/main" id="{A5F9441F-0213-ED9E-67B8-7D7F07BC7225}"/>
                </a:ext>
              </a:extLst>
            </p:cNvPr>
            <p:cNvGrpSpPr/>
            <p:nvPr/>
          </p:nvGrpSpPr>
          <p:grpSpPr>
            <a:xfrm>
              <a:off x="13378180" y="5902960"/>
              <a:ext cx="2819400" cy="4749800"/>
              <a:chOff x="3225800" y="5537200"/>
              <a:chExt cx="2819400" cy="4749800"/>
            </a:xfrm>
          </p:grpSpPr>
          <p:sp>
            <p:nvSpPr>
              <p:cNvPr id="14" name="Rectangle 13">
                <a:extLst>
                  <a:ext uri="{FF2B5EF4-FFF2-40B4-BE49-F238E27FC236}">
                    <a16:creationId xmlns:a16="http://schemas.microsoft.com/office/drawing/2014/main" id="{0C640138-898E-F885-8FFE-C204FCF6BBB7}"/>
                  </a:ext>
                </a:extLst>
              </p:cNvPr>
              <p:cNvSpPr/>
              <p:nvPr/>
            </p:nvSpPr>
            <p:spPr>
              <a:xfrm>
                <a:off x="3225800" y="7442200"/>
                <a:ext cx="635000" cy="284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Light" pitchFamily="2" charset="77"/>
                </a:endParaRPr>
              </a:p>
            </p:txBody>
          </p:sp>
          <p:sp>
            <p:nvSpPr>
              <p:cNvPr id="16" name="Rectangle 15">
                <a:extLst>
                  <a:ext uri="{FF2B5EF4-FFF2-40B4-BE49-F238E27FC236}">
                    <a16:creationId xmlns:a16="http://schemas.microsoft.com/office/drawing/2014/main" id="{6512EA48-243A-B57D-5B17-780F040E3878}"/>
                  </a:ext>
                </a:extLst>
              </p:cNvPr>
              <p:cNvSpPr/>
              <p:nvPr/>
            </p:nvSpPr>
            <p:spPr>
              <a:xfrm>
                <a:off x="4318000" y="5537200"/>
                <a:ext cx="635000" cy="4749800"/>
              </a:xfrm>
              <a:prstGeom prst="rect">
                <a:avLst/>
              </a:prstGeom>
              <a:solidFill>
                <a:schemeClr val="bg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Light" pitchFamily="2" charset="77"/>
                </a:endParaRPr>
              </a:p>
            </p:txBody>
          </p:sp>
          <p:sp>
            <p:nvSpPr>
              <p:cNvPr id="17" name="Rectangle 16">
                <a:extLst>
                  <a:ext uri="{FF2B5EF4-FFF2-40B4-BE49-F238E27FC236}">
                    <a16:creationId xmlns:a16="http://schemas.microsoft.com/office/drawing/2014/main" id="{8CFD58BB-92CD-C5F4-DDD2-094018D320BB}"/>
                  </a:ext>
                </a:extLst>
              </p:cNvPr>
              <p:cNvSpPr/>
              <p:nvPr/>
            </p:nvSpPr>
            <p:spPr>
              <a:xfrm>
                <a:off x="5410200" y="8509000"/>
                <a:ext cx="635000" cy="1778000"/>
              </a:xfrm>
              <a:prstGeom prst="rect">
                <a:avLst/>
              </a:prstGeom>
              <a:solidFill>
                <a:schemeClr val="bg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Light" pitchFamily="2" charset="77"/>
                </a:endParaRPr>
              </a:p>
            </p:txBody>
          </p:sp>
        </p:grpSp>
        <p:sp>
          <p:nvSpPr>
            <p:cNvPr id="10" name="Subtitle 2">
              <a:extLst>
                <a:ext uri="{FF2B5EF4-FFF2-40B4-BE49-F238E27FC236}">
                  <a16:creationId xmlns:a16="http://schemas.microsoft.com/office/drawing/2014/main" id="{A037C847-4C85-8006-02C4-DDAE8F06404A}"/>
                </a:ext>
              </a:extLst>
            </p:cNvPr>
            <p:cNvSpPr txBox="1">
              <a:spLocks/>
            </p:cNvSpPr>
            <p:nvPr/>
          </p:nvSpPr>
          <p:spPr>
            <a:xfrm>
              <a:off x="12049730" y="5598160"/>
              <a:ext cx="1115931" cy="5338140"/>
            </a:xfrm>
            <a:prstGeom prst="rect">
              <a:avLst/>
            </a:prstGeom>
            <a:ln>
              <a:noFill/>
            </a:ln>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100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90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80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70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60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50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40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30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20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10</a:t>
              </a:r>
            </a:p>
          </p:txBody>
        </p:sp>
        <p:sp>
          <p:nvSpPr>
            <p:cNvPr id="11" name="Subtitle 2">
              <a:extLst>
                <a:ext uri="{FF2B5EF4-FFF2-40B4-BE49-F238E27FC236}">
                  <a16:creationId xmlns:a16="http://schemas.microsoft.com/office/drawing/2014/main" id="{7BAF9D91-B26D-42B4-81F9-F036634BBDC8}"/>
                </a:ext>
              </a:extLst>
            </p:cNvPr>
            <p:cNvSpPr txBox="1">
              <a:spLocks/>
            </p:cNvSpPr>
            <p:nvPr/>
          </p:nvSpPr>
          <p:spPr>
            <a:xfrm>
              <a:off x="13113513" y="10785107"/>
              <a:ext cx="1224208" cy="629159"/>
            </a:xfrm>
            <a:prstGeom prst="rect">
              <a:avLst/>
            </a:prstGeom>
            <a:ln>
              <a:noFill/>
            </a:ln>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One</a:t>
              </a:r>
            </a:p>
          </p:txBody>
        </p:sp>
        <p:sp>
          <p:nvSpPr>
            <p:cNvPr id="12" name="Subtitle 2">
              <a:extLst>
                <a:ext uri="{FF2B5EF4-FFF2-40B4-BE49-F238E27FC236}">
                  <a16:creationId xmlns:a16="http://schemas.microsoft.com/office/drawing/2014/main" id="{5CE52A09-A0C6-C026-6BE4-F661A2BF8AC5}"/>
                </a:ext>
              </a:extLst>
            </p:cNvPr>
            <p:cNvSpPr txBox="1">
              <a:spLocks/>
            </p:cNvSpPr>
            <p:nvPr/>
          </p:nvSpPr>
          <p:spPr>
            <a:xfrm>
              <a:off x="14195148" y="10785107"/>
              <a:ext cx="1224208" cy="629159"/>
            </a:xfrm>
            <a:prstGeom prst="rect">
              <a:avLst/>
            </a:prstGeom>
            <a:ln>
              <a:noFill/>
            </a:ln>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Two</a:t>
              </a:r>
            </a:p>
          </p:txBody>
        </p:sp>
        <p:sp>
          <p:nvSpPr>
            <p:cNvPr id="13" name="Subtitle 2">
              <a:extLst>
                <a:ext uri="{FF2B5EF4-FFF2-40B4-BE49-F238E27FC236}">
                  <a16:creationId xmlns:a16="http://schemas.microsoft.com/office/drawing/2014/main" id="{71DABB83-1E44-09A8-E91E-D29766DEDCB9}"/>
                </a:ext>
              </a:extLst>
            </p:cNvPr>
            <p:cNvSpPr txBox="1">
              <a:spLocks/>
            </p:cNvSpPr>
            <p:nvPr/>
          </p:nvSpPr>
          <p:spPr>
            <a:xfrm>
              <a:off x="15291563" y="10785107"/>
              <a:ext cx="1224208" cy="629159"/>
            </a:xfrm>
            <a:prstGeom prst="rect">
              <a:avLst/>
            </a:prstGeom>
            <a:ln>
              <a:noFill/>
            </a:ln>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Three</a:t>
              </a:r>
            </a:p>
          </p:txBody>
        </p:sp>
      </p:grpSp>
      <p:pic>
        <p:nvPicPr>
          <p:cNvPr id="24" name="Picture 23">
            <a:extLst>
              <a:ext uri="{FF2B5EF4-FFF2-40B4-BE49-F238E27FC236}">
                <a16:creationId xmlns:a16="http://schemas.microsoft.com/office/drawing/2014/main" id="{D7686F87-C43F-ADD1-A682-37A8FFD67139}"/>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9392354" y="1064515"/>
            <a:ext cx="1338282" cy="2776288"/>
          </a:xfrm>
          <a:prstGeom prst="rect">
            <a:avLst/>
          </a:prstGeom>
        </p:spPr>
      </p:pic>
      <p:pic>
        <p:nvPicPr>
          <p:cNvPr id="25" name="Picture 24" descr="A screenshot of a computer&#10;&#10;Description automatically generated">
            <a:extLst>
              <a:ext uri="{FF2B5EF4-FFF2-40B4-BE49-F238E27FC236}">
                <a16:creationId xmlns:a16="http://schemas.microsoft.com/office/drawing/2014/main" id="{AF3039DF-AA58-E434-EA83-35B3E0BCB854}"/>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6377484" y="2933438"/>
            <a:ext cx="2670997" cy="3702442"/>
          </a:xfrm>
          <a:prstGeom prst="rect">
            <a:avLst/>
          </a:prstGeom>
        </p:spPr>
      </p:pic>
      <p:grpSp>
        <p:nvGrpSpPr>
          <p:cNvPr id="38" name="Group 37">
            <a:extLst>
              <a:ext uri="{FF2B5EF4-FFF2-40B4-BE49-F238E27FC236}">
                <a16:creationId xmlns:a16="http://schemas.microsoft.com/office/drawing/2014/main" id="{A3C8C37A-FFDE-B29B-CD0A-E93B9F8064D6}"/>
              </a:ext>
            </a:extLst>
          </p:cNvPr>
          <p:cNvGrpSpPr/>
          <p:nvPr/>
        </p:nvGrpSpPr>
        <p:grpSpPr>
          <a:xfrm>
            <a:off x="13317595" y="2330078"/>
            <a:ext cx="3575559" cy="3545359"/>
            <a:chOff x="12061039" y="8464211"/>
            <a:chExt cx="4166756" cy="4131562"/>
          </a:xfrm>
        </p:grpSpPr>
        <p:sp>
          <p:nvSpPr>
            <p:cNvPr id="39" name="Freeform 162">
              <a:extLst>
                <a:ext uri="{FF2B5EF4-FFF2-40B4-BE49-F238E27FC236}">
                  <a16:creationId xmlns:a16="http://schemas.microsoft.com/office/drawing/2014/main" id="{4C191B14-29C8-A99D-42DD-49C7076B3A47}"/>
                </a:ext>
              </a:extLst>
            </p:cNvPr>
            <p:cNvSpPr/>
            <p:nvPr/>
          </p:nvSpPr>
          <p:spPr>
            <a:xfrm>
              <a:off x="12447141" y="8918812"/>
              <a:ext cx="1612982" cy="3225965"/>
            </a:xfrm>
            <a:custGeom>
              <a:avLst/>
              <a:gdLst/>
              <a:ahLst/>
              <a:cxnLst>
                <a:cxn ang="3cd4">
                  <a:pos x="hc" y="t"/>
                </a:cxn>
                <a:cxn ang="cd2">
                  <a:pos x="l" y="vc"/>
                </a:cxn>
                <a:cxn ang="cd4">
                  <a:pos x="hc" y="b"/>
                </a:cxn>
                <a:cxn ang="0">
                  <a:pos x="r" y="vc"/>
                </a:cxn>
              </a:cxnLst>
              <a:rect l="l" t="t" r="r" b="b"/>
              <a:pathLst>
                <a:path w="3134" h="6267">
                  <a:moveTo>
                    <a:pt x="3134" y="0"/>
                  </a:moveTo>
                  <a:cubicBezTo>
                    <a:pt x="1403" y="0"/>
                    <a:pt x="0" y="1403"/>
                    <a:pt x="0" y="3134"/>
                  </a:cubicBezTo>
                  <a:cubicBezTo>
                    <a:pt x="0" y="4865"/>
                    <a:pt x="1403" y="6267"/>
                    <a:pt x="3134" y="6267"/>
                  </a:cubicBezTo>
                </a:path>
              </a:pathLst>
            </a:custGeom>
            <a:noFill/>
            <a:ln w="1016000" cap="flat">
              <a:solidFill>
                <a:schemeClr val="accent1"/>
              </a:solidFill>
              <a:prstDash val="solid"/>
              <a:round/>
            </a:ln>
          </p:spPr>
          <p:txBody>
            <a:bodyPr vert="horz" wrap="none" lIns="192240" tIns="192240" rIns="192240" bIns="19224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0" name="Freeform 164">
              <a:extLst>
                <a:ext uri="{FF2B5EF4-FFF2-40B4-BE49-F238E27FC236}">
                  <a16:creationId xmlns:a16="http://schemas.microsoft.com/office/drawing/2014/main" id="{3AAF41CC-FEC1-2D13-8E7A-158ED4B42B6E}"/>
                </a:ext>
              </a:extLst>
            </p:cNvPr>
            <p:cNvSpPr/>
            <p:nvPr/>
          </p:nvSpPr>
          <p:spPr>
            <a:xfrm>
              <a:off x="14220237" y="8915723"/>
              <a:ext cx="1612982" cy="3226480"/>
            </a:xfrm>
            <a:custGeom>
              <a:avLst/>
              <a:gdLst/>
              <a:ahLst/>
              <a:cxnLst>
                <a:cxn ang="3cd4">
                  <a:pos x="hc" y="t"/>
                </a:cxn>
                <a:cxn ang="cd2">
                  <a:pos x="l" y="vc"/>
                </a:cxn>
                <a:cxn ang="cd4">
                  <a:pos x="hc" y="b"/>
                </a:cxn>
                <a:cxn ang="0">
                  <a:pos x="r" y="vc"/>
                </a:cxn>
              </a:cxnLst>
              <a:rect l="l" t="t" r="r" b="b"/>
              <a:pathLst>
                <a:path w="3134" h="6268">
                  <a:moveTo>
                    <a:pt x="0" y="0"/>
                  </a:moveTo>
                  <a:cubicBezTo>
                    <a:pt x="1731" y="0"/>
                    <a:pt x="3134" y="1403"/>
                    <a:pt x="3134" y="3134"/>
                  </a:cubicBezTo>
                  <a:cubicBezTo>
                    <a:pt x="3134" y="4866"/>
                    <a:pt x="1731" y="6268"/>
                    <a:pt x="0" y="6268"/>
                  </a:cubicBezTo>
                </a:path>
              </a:pathLst>
            </a:custGeom>
            <a:noFill/>
            <a:ln w="1016000" cap="flat">
              <a:solidFill>
                <a:schemeClr val="accent2"/>
              </a:solidFill>
              <a:prstDash val="solid"/>
              <a:round/>
            </a:ln>
          </p:spPr>
          <p:txBody>
            <a:bodyPr vert="horz" wrap="none" lIns="192240" tIns="192240" rIns="192240" bIns="19224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1" name="Freeform 165">
              <a:extLst>
                <a:ext uri="{FF2B5EF4-FFF2-40B4-BE49-F238E27FC236}">
                  <a16:creationId xmlns:a16="http://schemas.microsoft.com/office/drawing/2014/main" id="{07EFA14E-F713-AEA2-ED37-474E0D6E18A3}"/>
                </a:ext>
              </a:extLst>
            </p:cNvPr>
            <p:cNvSpPr/>
            <p:nvPr/>
          </p:nvSpPr>
          <p:spPr>
            <a:xfrm>
              <a:off x="15639852" y="8934257"/>
              <a:ext cx="391791" cy="1602169"/>
            </a:xfrm>
            <a:custGeom>
              <a:avLst/>
              <a:gdLst/>
              <a:ahLst/>
              <a:cxnLst>
                <a:cxn ang="3cd4">
                  <a:pos x="hc" y="t"/>
                </a:cxn>
                <a:cxn ang="cd2">
                  <a:pos x="l" y="vc"/>
                </a:cxn>
                <a:cxn ang="cd4">
                  <a:pos x="hc" y="b"/>
                </a:cxn>
                <a:cxn ang="0">
                  <a:pos x="r" y="vc"/>
                </a:cxn>
              </a:cxnLst>
              <a:rect l="l" t="t" r="r" b="b"/>
              <a:pathLst>
                <a:path w="762" h="3113">
                  <a:moveTo>
                    <a:pt x="762" y="3113"/>
                  </a:moveTo>
                  <a:lnTo>
                    <a:pt x="0" y="3113"/>
                  </a:lnTo>
                  <a:lnTo>
                    <a:pt x="0" y="0"/>
                  </a:lnTo>
                  <a:lnTo>
                    <a:pt x="762" y="0"/>
                  </a:ln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2" name="Freeform 166">
              <a:extLst>
                <a:ext uri="{FF2B5EF4-FFF2-40B4-BE49-F238E27FC236}">
                  <a16:creationId xmlns:a16="http://schemas.microsoft.com/office/drawing/2014/main" id="{D2C30724-E28F-13FB-5E39-9336EC68C35E}"/>
                </a:ext>
              </a:extLst>
            </p:cNvPr>
            <p:cNvSpPr/>
            <p:nvPr/>
          </p:nvSpPr>
          <p:spPr>
            <a:xfrm>
              <a:off x="15424136" y="8464211"/>
              <a:ext cx="803659" cy="469531"/>
            </a:xfrm>
            <a:custGeom>
              <a:avLst/>
              <a:gdLst/>
              <a:ahLst/>
              <a:cxnLst>
                <a:cxn ang="3cd4">
                  <a:pos x="hc" y="t"/>
                </a:cxn>
                <a:cxn ang="cd2">
                  <a:pos x="l" y="vc"/>
                </a:cxn>
                <a:cxn ang="cd4">
                  <a:pos x="hc" y="b"/>
                </a:cxn>
                <a:cxn ang="0">
                  <a:pos x="r" y="vc"/>
                </a:cxn>
              </a:cxnLst>
              <a:rect l="l" t="t" r="r" b="b"/>
              <a:pathLst>
                <a:path w="1562" h="913">
                  <a:moveTo>
                    <a:pt x="0" y="913"/>
                  </a:moveTo>
                  <a:lnTo>
                    <a:pt x="1562" y="913"/>
                  </a:lnTo>
                  <a:lnTo>
                    <a:pt x="800" y="0"/>
                  </a:ln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3" name="Freeform 167">
              <a:extLst>
                <a:ext uri="{FF2B5EF4-FFF2-40B4-BE49-F238E27FC236}">
                  <a16:creationId xmlns:a16="http://schemas.microsoft.com/office/drawing/2014/main" id="{E625F088-E942-CBDE-1795-91DD15EFD62B}"/>
                </a:ext>
              </a:extLst>
            </p:cNvPr>
            <p:cNvSpPr/>
            <p:nvPr/>
          </p:nvSpPr>
          <p:spPr>
            <a:xfrm>
              <a:off x="12256162" y="10523557"/>
              <a:ext cx="391791" cy="1602169"/>
            </a:xfrm>
            <a:custGeom>
              <a:avLst/>
              <a:gdLst/>
              <a:ahLst/>
              <a:cxnLst>
                <a:cxn ang="3cd4">
                  <a:pos x="hc" y="t"/>
                </a:cxn>
                <a:cxn ang="cd2">
                  <a:pos x="l" y="vc"/>
                </a:cxn>
                <a:cxn ang="cd4">
                  <a:pos x="hc" y="b"/>
                </a:cxn>
                <a:cxn ang="0">
                  <a:pos x="r" y="vc"/>
                </a:cxn>
              </a:cxnLst>
              <a:rect l="l" t="t" r="r" b="b"/>
              <a:pathLst>
                <a:path w="762" h="3113">
                  <a:moveTo>
                    <a:pt x="0" y="0"/>
                  </a:moveTo>
                  <a:lnTo>
                    <a:pt x="762" y="0"/>
                  </a:lnTo>
                  <a:lnTo>
                    <a:pt x="762" y="3113"/>
                  </a:lnTo>
                  <a:lnTo>
                    <a:pt x="0" y="3113"/>
                  </a:ln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4" name="Freeform 168">
              <a:extLst>
                <a:ext uri="{FF2B5EF4-FFF2-40B4-BE49-F238E27FC236}">
                  <a16:creationId xmlns:a16="http://schemas.microsoft.com/office/drawing/2014/main" id="{5FC65A24-3F40-FDB1-F048-FD8E322AF501}"/>
                </a:ext>
              </a:extLst>
            </p:cNvPr>
            <p:cNvSpPr/>
            <p:nvPr/>
          </p:nvSpPr>
          <p:spPr>
            <a:xfrm>
              <a:off x="12061039" y="12126242"/>
              <a:ext cx="803145" cy="469531"/>
            </a:xfrm>
            <a:custGeom>
              <a:avLst/>
              <a:gdLst/>
              <a:ahLst/>
              <a:cxnLst>
                <a:cxn ang="3cd4">
                  <a:pos x="hc" y="t"/>
                </a:cxn>
                <a:cxn ang="cd2">
                  <a:pos x="l" y="vc"/>
                </a:cxn>
                <a:cxn ang="cd4">
                  <a:pos x="hc" y="b"/>
                </a:cxn>
                <a:cxn ang="0">
                  <a:pos x="r" y="vc"/>
                </a:cxn>
              </a:cxnLst>
              <a:rect l="l" t="t" r="r" b="b"/>
              <a:pathLst>
                <a:path w="1561" h="913">
                  <a:moveTo>
                    <a:pt x="1561" y="0"/>
                  </a:moveTo>
                  <a:lnTo>
                    <a:pt x="0" y="0"/>
                  </a:lnTo>
                  <a:lnTo>
                    <a:pt x="761" y="913"/>
                  </a:ln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pic>
        <p:nvPicPr>
          <p:cNvPr id="45" name="Picture 44" descr="A screenshot of a computer screen&#10;&#10;Description automatically generated">
            <a:extLst>
              <a:ext uri="{FF2B5EF4-FFF2-40B4-BE49-F238E27FC236}">
                <a16:creationId xmlns:a16="http://schemas.microsoft.com/office/drawing/2014/main" id="{B6D182EF-C811-595D-BF4B-F5CAC414FB82}"/>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200150" y="5388728"/>
            <a:ext cx="5745617" cy="3306775"/>
          </a:xfrm>
          <a:prstGeom prst="rect">
            <a:avLst/>
          </a:prstGeom>
        </p:spPr>
      </p:pic>
      <p:sp>
        <p:nvSpPr>
          <p:cNvPr id="46" name="Block Arc 45">
            <a:extLst>
              <a:ext uri="{FF2B5EF4-FFF2-40B4-BE49-F238E27FC236}">
                <a16:creationId xmlns:a16="http://schemas.microsoft.com/office/drawing/2014/main" id="{C9F5BC6C-72E5-41E8-BD45-E419D9569742}"/>
              </a:ext>
            </a:extLst>
          </p:cNvPr>
          <p:cNvSpPr/>
          <p:nvPr/>
        </p:nvSpPr>
        <p:spPr>
          <a:xfrm flipH="1">
            <a:off x="18882016" y="11602527"/>
            <a:ext cx="2720956" cy="2720956"/>
          </a:xfrm>
          <a:prstGeom prst="blockArc">
            <a:avLst>
              <a:gd name="adj1" fmla="val 14912496"/>
              <a:gd name="adj2" fmla="val 0"/>
              <a:gd name="adj3" fmla="val 25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Freeform 1">
            <a:extLst>
              <a:ext uri="{FF2B5EF4-FFF2-40B4-BE49-F238E27FC236}">
                <a16:creationId xmlns:a16="http://schemas.microsoft.com/office/drawing/2014/main" id="{A925698E-FBCC-2B0F-7671-34BEA0048119}"/>
              </a:ext>
            </a:extLst>
          </p:cNvPr>
          <p:cNvSpPr/>
          <p:nvPr/>
        </p:nvSpPr>
        <p:spPr>
          <a:xfrm>
            <a:off x="3958086" y="2790372"/>
            <a:ext cx="2361724" cy="2362335"/>
          </a:xfrm>
          <a:custGeom>
            <a:avLst/>
            <a:gdLst/>
            <a:ahLst/>
            <a:cxnLst>
              <a:cxn ang="3cd4">
                <a:pos x="hc" y="t"/>
              </a:cxn>
              <a:cxn ang="cd2">
                <a:pos x="l" y="vc"/>
              </a:cxn>
              <a:cxn ang="cd4">
                <a:pos x="hc" y="b"/>
              </a:cxn>
              <a:cxn ang="0">
                <a:pos x="r" y="vc"/>
              </a:cxn>
            </a:cxnLst>
            <a:rect l="l" t="t" r="r" b="b"/>
            <a:pathLst>
              <a:path w="3869" h="3870">
                <a:moveTo>
                  <a:pt x="0" y="1935"/>
                </a:moveTo>
                <a:cubicBezTo>
                  <a:pt x="0" y="3004"/>
                  <a:pt x="866" y="3870"/>
                  <a:pt x="1935" y="3870"/>
                </a:cubicBezTo>
                <a:cubicBezTo>
                  <a:pt x="3003" y="3870"/>
                  <a:pt x="3869" y="3004"/>
                  <a:pt x="3869" y="1935"/>
                </a:cubicBezTo>
                <a:cubicBezTo>
                  <a:pt x="3869" y="866"/>
                  <a:pt x="3003" y="0"/>
                  <a:pt x="1935" y="0"/>
                </a:cubicBezTo>
                <a:cubicBezTo>
                  <a:pt x="866" y="0"/>
                  <a:pt x="0" y="866"/>
                  <a:pt x="0" y="1935"/>
                </a:cubicBezTo>
                <a:close/>
              </a:path>
            </a:pathLst>
          </a:custGeom>
          <a:solidFill>
            <a:srgbClr val="E6E7E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100" b="0" i="0" u="none" strike="noStrike" kern="1200" dirty="0">
              <a:ln>
                <a:noFill/>
              </a:ln>
              <a:latin typeface="Arial" pitchFamily="18"/>
              <a:ea typeface="Arial Unicode MS" pitchFamily="2"/>
              <a:cs typeface="Arial Unicode MS" pitchFamily="2"/>
            </a:endParaRPr>
          </a:p>
        </p:txBody>
      </p:sp>
      <p:sp>
        <p:nvSpPr>
          <p:cNvPr id="48" name="CuadroTexto 294">
            <a:extLst>
              <a:ext uri="{FF2B5EF4-FFF2-40B4-BE49-F238E27FC236}">
                <a16:creationId xmlns:a16="http://schemas.microsoft.com/office/drawing/2014/main" id="{ADFECEC9-8DF3-1559-D993-13217880E248}"/>
              </a:ext>
            </a:extLst>
          </p:cNvPr>
          <p:cNvSpPr txBox="1"/>
          <p:nvPr/>
        </p:nvSpPr>
        <p:spPr>
          <a:xfrm>
            <a:off x="3662739" y="1974146"/>
            <a:ext cx="1476209" cy="3816429"/>
          </a:xfrm>
          <a:prstGeom prst="rect">
            <a:avLst/>
          </a:prstGeom>
          <a:noFill/>
        </p:spPr>
        <p:txBody>
          <a:bodyPr wrap="square" rtlCol="0">
            <a:spAutoFit/>
          </a:bodyPr>
          <a:lstStyle/>
          <a:p>
            <a:r>
              <a:rPr lang="en-US" sz="24200" b="1" dirty="0">
                <a:solidFill>
                  <a:schemeClr val="accent2"/>
                </a:solidFill>
                <a:latin typeface="Lato" charset="0"/>
                <a:ea typeface="Lato" charset="0"/>
                <a:cs typeface="Lato" charset="0"/>
              </a:rPr>
              <a:t>5</a:t>
            </a:r>
          </a:p>
        </p:txBody>
      </p:sp>
      <p:sp>
        <p:nvSpPr>
          <p:cNvPr id="49" name="Subtitle 2">
            <a:extLst>
              <a:ext uri="{FF2B5EF4-FFF2-40B4-BE49-F238E27FC236}">
                <a16:creationId xmlns:a16="http://schemas.microsoft.com/office/drawing/2014/main" id="{41DE2580-612D-75EE-1C59-A4C824EA6F2C}"/>
              </a:ext>
            </a:extLst>
          </p:cNvPr>
          <p:cNvSpPr txBox="1">
            <a:spLocks/>
          </p:cNvSpPr>
          <p:nvPr/>
        </p:nvSpPr>
        <p:spPr>
          <a:xfrm>
            <a:off x="17384198" y="756617"/>
            <a:ext cx="5729265" cy="293075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t>How can the quick commerce vegetable business in Delhi leverage technology to improve their operations and customer experience</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Tree>
    <p:extLst>
      <p:ext uri="{BB962C8B-B14F-4D97-AF65-F5344CB8AC3E}">
        <p14:creationId xmlns:p14="http://schemas.microsoft.com/office/powerpoint/2010/main" val="3458271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6018FF87-89EC-7C47-9462-208EC2BB91EE}"/>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628490" y="6289234"/>
            <a:ext cx="4203863" cy="7083866"/>
          </a:xfrm>
          <a:prstGeom prst="rect">
            <a:avLst/>
          </a:prstGeom>
        </p:spPr>
      </p:pic>
      <p:grpSp>
        <p:nvGrpSpPr>
          <p:cNvPr id="36" name="Group 35">
            <a:extLst>
              <a:ext uri="{FF2B5EF4-FFF2-40B4-BE49-F238E27FC236}">
                <a16:creationId xmlns:a16="http://schemas.microsoft.com/office/drawing/2014/main" id="{0130B2AA-58A6-2443-8DF5-6695528DE164}"/>
              </a:ext>
            </a:extLst>
          </p:cNvPr>
          <p:cNvGrpSpPr/>
          <p:nvPr/>
        </p:nvGrpSpPr>
        <p:grpSpPr>
          <a:xfrm>
            <a:off x="929212" y="2036404"/>
            <a:ext cx="7718399" cy="4252830"/>
            <a:chOff x="929212" y="1639584"/>
            <a:chExt cx="7718399" cy="4252830"/>
          </a:xfrm>
        </p:grpSpPr>
        <p:grpSp>
          <p:nvGrpSpPr>
            <p:cNvPr id="37" name="Group 36">
              <a:extLst>
                <a:ext uri="{FF2B5EF4-FFF2-40B4-BE49-F238E27FC236}">
                  <a16:creationId xmlns:a16="http://schemas.microsoft.com/office/drawing/2014/main" id="{61CB7170-67C1-3445-B86F-76A5E485833F}"/>
                </a:ext>
              </a:extLst>
            </p:cNvPr>
            <p:cNvGrpSpPr/>
            <p:nvPr/>
          </p:nvGrpSpPr>
          <p:grpSpPr>
            <a:xfrm>
              <a:off x="929212" y="1639584"/>
              <a:ext cx="6983657" cy="1754326"/>
              <a:chOff x="6189794" y="-361092"/>
              <a:chExt cx="6983657" cy="1754326"/>
            </a:xfrm>
          </p:grpSpPr>
          <p:sp>
            <p:nvSpPr>
              <p:cNvPr id="44" name="TextBox 43">
                <a:extLst>
                  <a:ext uri="{FF2B5EF4-FFF2-40B4-BE49-F238E27FC236}">
                    <a16:creationId xmlns:a16="http://schemas.microsoft.com/office/drawing/2014/main" id="{A09CF405-B407-FF49-9037-D20116A6373A}"/>
                  </a:ext>
                </a:extLst>
              </p:cNvPr>
              <p:cNvSpPr txBox="1"/>
              <p:nvPr/>
            </p:nvSpPr>
            <p:spPr>
              <a:xfrm>
                <a:off x="6189794" y="-361092"/>
                <a:ext cx="6983657" cy="1754326"/>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PHONE PREVIEW SAMPLE</a:t>
                </a:r>
              </a:p>
            </p:txBody>
          </p:sp>
          <p:sp>
            <p:nvSpPr>
              <p:cNvPr id="45" name="TextBox 44">
                <a:extLst>
                  <a:ext uri="{FF2B5EF4-FFF2-40B4-BE49-F238E27FC236}">
                    <a16:creationId xmlns:a16="http://schemas.microsoft.com/office/drawing/2014/main" id="{3CE16EB8-7AC0-5E42-876A-C9B18A51BCE3}"/>
                  </a:ext>
                </a:extLst>
              </p:cNvPr>
              <p:cNvSpPr txBox="1"/>
              <p:nvPr/>
            </p:nvSpPr>
            <p:spPr>
              <a:xfrm>
                <a:off x="7043807" y="1023902"/>
                <a:ext cx="184731" cy="369332"/>
              </a:xfrm>
              <a:prstGeom prst="rect">
                <a:avLst/>
              </a:prstGeom>
              <a:noFill/>
            </p:spPr>
            <p:txBody>
              <a:bodyPr wrap="none" rtlCol="0">
                <a:spAutoFit/>
              </a:bodyPr>
              <a:lstStyle/>
              <a:p>
                <a:endParaRPr lang="en-US" sz="1800" spc="600" dirty="0">
                  <a:latin typeface="Montserrat Light" pitchFamily="2" charset="77"/>
                  <a:ea typeface="Lato Medium" panose="020F0502020204030203" pitchFamily="34" charset="0"/>
                  <a:cs typeface="Lato Medium" panose="020F0502020204030203" pitchFamily="34" charset="0"/>
                </a:endParaRPr>
              </a:p>
            </p:txBody>
          </p:sp>
        </p:grpSp>
        <p:sp>
          <p:nvSpPr>
            <p:cNvPr id="38" name="Subtitle 2">
              <a:extLst>
                <a:ext uri="{FF2B5EF4-FFF2-40B4-BE49-F238E27FC236}">
                  <a16:creationId xmlns:a16="http://schemas.microsoft.com/office/drawing/2014/main" id="{7B2A9945-E0B9-3842-939F-1691CD0A39E6}"/>
                </a:ext>
              </a:extLst>
            </p:cNvPr>
            <p:cNvSpPr txBox="1">
              <a:spLocks/>
            </p:cNvSpPr>
            <p:nvPr/>
          </p:nvSpPr>
          <p:spPr>
            <a:xfrm>
              <a:off x="1663954" y="5170538"/>
              <a:ext cx="6983657" cy="72187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grpSp>
      <p:sp>
        <p:nvSpPr>
          <p:cNvPr id="47" name="Subtitle 2">
            <a:extLst>
              <a:ext uri="{FF2B5EF4-FFF2-40B4-BE49-F238E27FC236}">
                <a16:creationId xmlns:a16="http://schemas.microsoft.com/office/drawing/2014/main" id="{2524FBA5-0560-4041-A41B-09033F924176}"/>
              </a:ext>
            </a:extLst>
          </p:cNvPr>
          <p:cNvSpPr txBox="1">
            <a:spLocks/>
          </p:cNvSpPr>
          <p:nvPr/>
        </p:nvSpPr>
        <p:spPr>
          <a:xfrm>
            <a:off x="8647611" y="4574781"/>
            <a:ext cx="5729265" cy="457190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dirty="0"/>
              <a:t>Quick commerce vegetable businesses can develop mobile, tablet and laptop applications that allow customers to browse products, place orders, and track deliveries. This can improve the customer experience by making it more convenient for customers to shop and receive their orders. </a:t>
            </a:r>
            <a:endParaRPr lang="en-US" dirty="0">
              <a:solidFill>
                <a:schemeClr val="tx1"/>
              </a:solidFill>
              <a:latin typeface="Montserrat Light" pitchFamily="2" charset="77"/>
              <a:ea typeface="Roboto Light" panose="02000000000000000000" pitchFamily="2" charset="0"/>
              <a:cs typeface="Lato Light" panose="020F0502020204030203" pitchFamily="34" charset="0"/>
            </a:endParaRPr>
          </a:p>
        </p:txBody>
      </p:sp>
      <p:pic>
        <p:nvPicPr>
          <p:cNvPr id="8" name="Picture 7">
            <a:extLst>
              <a:ext uri="{FF2B5EF4-FFF2-40B4-BE49-F238E27FC236}">
                <a16:creationId xmlns:a16="http://schemas.microsoft.com/office/drawing/2014/main" id="{3F9761C6-ADD0-7327-CC29-A50ACE5BDD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7576" y="6860734"/>
            <a:ext cx="3505689" cy="5553850"/>
          </a:xfrm>
          <a:prstGeom prst="rect">
            <a:avLst/>
          </a:prstGeom>
        </p:spPr>
      </p:pic>
      <p:pic>
        <p:nvPicPr>
          <p:cNvPr id="9" name="Picture 8">
            <a:extLst>
              <a:ext uri="{FF2B5EF4-FFF2-40B4-BE49-F238E27FC236}">
                <a16:creationId xmlns:a16="http://schemas.microsoft.com/office/drawing/2014/main" id="{504A8A56-E426-D740-2D01-278DC846B0D0}"/>
              </a:ext>
            </a:extLst>
          </p:cNvPr>
          <p:cNvPicPr>
            <a:picLocks noChangeAspect="1"/>
          </p:cNvPicPr>
          <p:nvPr/>
        </p:nvPicPr>
        <p:blipFill>
          <a:blip r:embed="rId5"/>
          <a:stretch>
            <a:fillRect/>
          </a:stretch>
        </p:blipFill>
        <p:spPr>
          <a:xfrm>
            <a:off x="16068082" y="10385199"/>
            <a:ext cx="8309568" cy="2280102"/>
          </a:xfrm>
          <a:prstGeom prst="rect">
            <a:avLst/>
          </a:prstGeom>
        </p:spPr>
      </p:pic>
      <p:pic>
        <p:nvPicPr>
          <p:cNvPr id="10" name="Picture 9">
            <a:extLst>
              <a:ext uri="{FF2B5EF4-FFF2-40B4-BE49-F238E27FC236}">
                <a16:creationId xmlns:a16="http://schemas.microsoft.com/office/drawing/2014/main" id="{05B76727-C0DD-3965-AA53-44C832B57B7C}"/>
              </a:ext>
            </a:extLst>
          </p:cNvPr>
          <p:cNvPicPr>
            <a:picLocks noChangeAspect="1"/>
          </p:cNvPicPr>
          <p:nvPr/>
        </p:nvPicPr>
        <p:blipFill>
          <a:blip r:embed="rId6"/>
          <a:stretch>
            <a:fillRect/>
          </a:stretch>
        </p:blipFill>
        <p:spPr>
          <a:xfrm>
            <a:off x="16019895" y="1970064"/>
            <a:ext cx="5729265" cy="7940930"/>
          </a:xfrm>
          <a:prstGeom prst="rect">
            <a:avLst/>
          </a:prstGeom>
        </p:spPr>
      </p:pic>
      <p:pic>
        <p:nvPicPr>
          <p:cNvPr id="11" name="Picture 10">
            <a:extLst>
              <a:ext uri="{FF2B5EF4-FFF2-40B4-BE49-F238E27FC236}">
                <a16:creationId xmlns:a16="http://schemas.microsoft.com/office/drawing/2014/main" id="{89A6A633-98BA-8F66-677F-83CC1DF12E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09898" y="2641587"/>
            <a:ext cx="4149258" cy="6573417"/>
          </a:xfrm>
          <a:prstGeom prst="rect">
            <a:avLst/>
          </a:prstGeom>
        </p:spPr>
      </p:pic>
    </p:spTree>
    <p:extLst>
      <p:ext uri="{BB962C8B-B14F-4D97-AF65-F5344CB8AC3E}">
        <p14:creationId xmlns:p14="http://schemas.microsoft.com/office/powerpoint/2010/main" val="216766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6B7706B-3F50-62D7-6630-947B8BB78696}"/>
              </a:ext>
            </a:extLst>
          </p:cNvPr>
          <p:cNvGrpSpPr/>
          <p:nvPr/>
        </p:nvGrpSpPr>
        <p:grpSpPr>
          <a:xfrm>
            <a:off x="18339965" y="12933830"/>
            <a:ext cx="6285096" cy="1287945"/>
            <a:chOff x="4191620" y="4636132"/>
            <a:chExt cx="16288007" cy="4650669"/>
          </a:xfrm>
        </p:grpSpPr>
        <p:sp>
          <p:nvSpPr>
            <p:cNvPr id="13" name="Teardrop 12">
              <a:extLst>
                <a:ext uri="{FF2B5EF4-FFF2-40B4-BE49-F238E27FC236}">
                  <a16:creationId xmlns:a16="http://schemas.microsoft.com/office/drawing/2014/main" id="{657CE24D-B059-79CC-F1B4-E39B0E0F5E58}"/>
                </a:ext>
              </a:extLst>
            </p:cNvPr>
            <p:cNvSpPr/>
            <p:nvPr/>
          </p:nvSpPr>
          <p:spPr>
            <a:xfrm rot="13500000">
              <a:off x="4191019" y="4636733"/>
              <a:ext cx="4616326" cy="4615124"/>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sz="1050" b="1" dirty="0">
                <a:latin typeface="Roboto Bold" charset="0"/>
              </a:endParaRPr>
            </a:p>
          </p:txBody>
        </p:sp>
        <p:sp>
          <p:nvSpPr>
            <p:cNvPr id="14" name="Teardrop 13">
              <a:extLst>
                <a:ext uri="{FF2B5EF4-FFF2-40B4-BE49-F238E27FC236}">
                  <a16:creationId xmlns:a16="http://schemas.microsoft.com/office/drawing/2014/main" id="{33967051-AB85-021B-3B02-5C58251B965C}"/>
                </a:ext>
              </a:extLst>
            </p:cNvPr>
            <p:cNvSpPr/>
            <p:nvPr/>
          </p:nvSpPr>
          <p:spPr>
            <a:xfrm rot="2700000">
              <a:off x="7864780" y="4671076"/>
              <a:ext cx="4616326" cy="4615123"/>
            </a:xfrm>
            <a:prstGeom prst="teardrop">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sz="1050" b="1" dirty="0">
                <a:latin typeface="Roboto Bold" charset="0"/>
              </a:endParaRPr>
            </a:p>
          </p:txBody>
        </p:sp>
        <p:sp>
          <p:nvSpPr>
            <p:cNvPr id="15" name="Teardrop 14">
              <a:extLst>
                <a:ext uri="{FF2B5EF4-FFF2-40B4-BE49-F238E27FC236}">
                  <a16:creationId xmlns:a16="http://schemas.microsoft.com/office/drawing/2014/main" id="{2F7D2266-C83B-4499-D4CB-E1B4496048E7}"/>
                </a:ext>
              </a:extLst>
            </p:cNvPr>
            <p:cNvSpPr/>
            <p:nvPr/>
          </p:nvSpPr>
          <p:spPr>
            <a:xfrm rot="2700000">
              <a:off x="11933084" y="4671076"/>
              <a:ext cx="4616326" cy="4615123"/>
            </a:xfrm>
            <a:prstGeom prst="teardrop">
              <a:avLst/>
            </a:prstGeom>
            <a:solidFill>
              <a:schemeClr val="accent3">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sz="1050" b="1" dirty="0">
                <a:latin typeface="Roboto Bold" charset="0"/>
              </a:endParaRPr>
            </a:p>
          </p:txBody>
        </p:sp>
        <p:sp>
          <p:nvSpPr>
            <p:cNvPr id="16" name="Teardrop 15">
              <a:extLst>
                <a:ext uri="{FF2B5EF4-FFF2-40B4-BE49-F238E27FC236}">
                  <a16:creationId xmlns:a16="http://schemas.microsoft.com/office/drawing/2014/main" id="{BA695717-2E64-B16C-2B2E-C0EBE5E4CBD4}"/>
                </a:ext>
              </a:extLst>
            </p:cNvPr>
            <p:cNvSpPr/>
            <p:nvPr/>
          </p:nvSpPr>
          <p:spPr>
            <a:xfrm rot="3554359">
              <a:off x="15863902" y="4636733"/>
              <a:ext cx="4616326" cy="4615124"/>
            </a:xfrm>
            <a:prstGeom prst="teardrop">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sz="1050" b="1" dirty="0">
                <a:latin typeface="Roboto Bold" charset="0"/>
              </a:endParaRPr>
            </a:p>
          </p:txBody>
        </p:sp>
        <p:sp>
          <p:nvSpPr>
            <p:cNvPr id="17" name="Rectangle 16">
              <a:extLst>
                <a:ext uri="{FF2B5EF4-FFF2-40B4-BE49-F238E27FC236}">
                  <a16:creationId xmlns:a16="http://schemas.microsoft.com/office/drawing/2014/main" id="{61EA15F8-7BBB-067F-2190-AB42E1B43BCD}"/>
                </a:ext>
              </a:extLst>
            </p:cNvPr>
            <p:cNvSpPr/>
            <p:nvPr/>
          </p:nvSpPr>
          <p:spPr>
            <a:xfrm>
              <a:off x="5321009" y="5980063"/>
              <a:ext cx="1567264" cy="2333851"/>
            </a:xfrm>
            <a:prstGeom prst="rect">
              <a:avLst/>
            </a:prstGeom>
          </p:spPr>
          <p:txBody>
            <a:bodyPr wrap="square">
              <a:spAutoFit/>
            </a:bodyPr>
            <a:lstStyle/>
            <a:p>
              <a:pPr algn="ct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8" name="Rectangle 17">
              <a:extLst>
                <a:ext uri="{FF2B5EF4-FFF2-40B4-BE49-F238E27FC236}">
                  <a16:creationId xmlns:a16="http://schemas.microsoft.com/office/drawing/2014/main" id="{46E227EF-E4BB-671E-93E4-020878C58029}"/>
                </a:ext>
              </a:extLst>
            </p:cNvPr>
            <p:cNvSpPr/>
            <p:nvPr/>
          </p:nvSpPr>
          <p:spPr>
            <a:xfrm>
              <a:off x="9400638" y="5980063"/>
              <a:ext cx="1567264" cy="2333851"/>
            </a:xfrm>
            <a:prstGeom prst="rect">
              <a:avLst/>
            </a:prstGeom>
          </p:spPr>
          <p:txBody>
            <a:bodyPr wrap="square">
              <a:spAutoFit/>
            </a:bodyPr>
            <a:lstStyle/>
            <a:p>
              <a:pPr algn="ct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9" name="Rectangle 18">
              <a:extLst>
                <a:ext uri="{FF2B5EF4-FFF2-40B4-BE49-F238E27FC236}">
                  <a16:creationId xmlns:a16="http://schemas.microsoft.com/office/drawing/2014/main" id="{D9500F98-6E11-6D9A-B48D-5F602D50628D}"/>
                </a:ext>
              </a:extLst>
            </p:cNvPr>
            <p:cNvSpPr/>
            <p:nvPr/>
          </p:nvSpPr>
          <p:spPr>
            <a:xfrm>
              <a:off x="13478475" y="5980063"/>
              <a:ext cx="1567264" cy="2333851"/>
            </a:xfrm>
            <a:prstGeom prst="rect">
              <a:avLst/>
            </a:prstGeom>
          </p:spPr>
          <p:txBody>
            <a:bodyPr wrap="square">
              <a:spAutoFit/>
            </a:bodyPr>
            <a:lstStyle/>
            <a:p>
              <a:pPr algn="ct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20" name="Rectangle 19">
              <a:extLst>
                <a:ext uri="{FF2B5EF4-FFF2-40B4-BE49-F238E27FC236}">
                  <a16:creationId xmlns:a16="http://schemas.microsoft.com/office/drawing/2014/main" id="{DAFAF201-DC3E-C7F8-4C86-5286BCC5B048}"/>
                </a:ext>
              </a:extLst>
            </p:cNvPr>
            <p:cNvSpPr/>
            <p:nvPr/>
          </p:nvSpPr>
          <p:spPr>
            <a:xfrm>
              <a:off x="17585002" y="5980063"/>
              <a:ext cx="1567264" cy="2333851"/>
            </a:xfrm>
            <a:prstGeom prst="rect">
              <a:avLst/>
            </a:prstGeom>
          </p:spPr>
          <p:txBody>
            <a:bodyPr wrap="square">
              <a:spAutoFit/>
            </a:bodyPr>
            <a:lstStyle/>
            <a:p>
              <a:pPr algn="ct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grpSp>
      <p:grpSp>
        <p:nvGrpSpPr>
          <p:cNvPr id="11" name="Group 10">
            <a:extLst>
              <a:ext uri="{FF2B5EF4-FFF2-40B4-BE49-F238E27FC236}">
                <a16:creationId xmlns:a16="http://schemas.microsoft.com/office/drawing/2014/main" id="{E99A2918-DE89-A735-6F48-441E990039DE}"/>
              </a:ext>
            </a:extLst>
          </p:cNvPr>
          <p:cNvGrpSpPr/>
          <p:nvPr/>
        </p:nvGrpSpPr>
        <p:grpSpPr>
          <a:xfrm>
            <a:off x="4495800" y="1628914"/>
            <a:ext cx="14363700" cy="8266740"/>
            <a:chOff x="4495800" y="790714"/>
            <a:chExt cx="14363700" cy="8266740"/>
          </a:xfrm>
        </p:grpSpPr>
        <p:pic>
          <p:nvPicPr>
            <p:cNvPr id="2" name="Picture 1" descr="A screenshot of a computer screen&#10;&#10;Description automatically generated">
              <a:extLst>
                <a:ext uri="{FF2B5EF4-FFF2-40B4-BE49-F238E27FC236}">
                  <a16:creationId xmlns:a16="http://schemas.microsoft.com/office/drawing/2014/main" id="{8A955E6C-0DD6-4125-8DE2-E9DDC04C856B}"/>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495800" y="790714"/>
              <a:ext cx="14363700" cy="8266740"/>
            </a:xfrm>
            <a:prstGeom prst="rect">
              <a:avLst/>
            </a:prstGeom>
          </p:spPr>
        </p:pic>
        <p:grpSp>
          <p:nvGrpSpPr>
            <p:cNvPr id="9" name="Group 8">
              <a:extLst>
                <a:ext uri="{FF2B5EF4-FFF2-40B4-BE49-F238E27FC236}">
                  <a16:creationId xmlns:a16="http://schemas.microsoft.com/office/drawing/2014/main" id="{E0C3B8D4-1C9B-ECF9-65A5-8F81DF63E325}"/>
                </a:ext>
              </a:extLst>
            </p:cNvPr>
            <p:cNvGrpSpPr/>
            <p:nvPr/>
          </p:nvGrpSpPr>
          <p:grpSpPr>
            <a:xfrm>
              <a:off x="6594230" y="1332728"/>
              <a:ext cx="10349497" cy="6458721"/>
              <a:chOff x="6594230" y="1332728"/>
              <a:chExt cx="10349497" cy="6458721"/>
            </a:xfrm>
          </p:grpSpPr>
          <p:pic>
            <p:nvPicPr>
              <p:cNvPr id="4" name="Picture 3">
                <a:extLst>
                  <a:ext uri="{FF2B5EF4-FFF2-40B4-BE49-F238E27FC236}">
                    <a16:creationId xmlns:a16="http://schemas.microsoft.com/office/drawing/2014/main" id="{301A5BC9-0602-6231-7ECE-4E1940F1C6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4230" y="1332728"/>
                <a:ext cx="3944652" cy="6458721"/>
              </a:xfrm>
              <a:prstGeom prst="rect">
                <a:avLst/>
              </a:prstGeom>
            </p:spPr>
          </p:pic>
          <p:pic>
            <p:nvPicPr>
              <p:cNvPr id="6" name="Picture 5">
                <a:extLst>
                  <a:ext uri="{FF2B5EF4-FFF2-40B4-BE49-F238E27FC236}">
                    <a16:creationId xmlns:a16="http://schemas.microsoft.com/office/drawing/2014/main" id="{6E355AFF-763C-2CC2-58A6-B07ADF533E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92351" y="1332729"/>
                <a:ext cx="3467584" cy="6458720"/>
              </a:xfrm>
              <a:prstGeom prst="rect">
                <a:avLst/>
              </a:prstGeom>
            </p:spPr>
          </p:pic>
          <p:pic>
            <p:nvPicPr>
              <p:cNvPr id="8" name="Picture 7">
                <a:extLst>
                  <a:ext uri="{FF2B5EF4-FFF2-40B4-BE49-F238E27FC236}">
                    <a16:creationId xmlns:a16="http://schemas.microsoft.com/office/drawing/2014/main" id="{2663324D-1650-12BA-8888-71B801F92F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66617" y="1332729"/>
                <a:ext cx="3477110" cy="6458720"/>
              </a:xfrm>
              <a:prstGeom prst="rect">
                <a:avLst/>
              </a:prstGeom>
            </p:spPr>
          </p:pic>
        </p:grpSp>
      </p:grpSp>
      <p:sp>
        <p:nvSpPr>
          <p:cNvPr id="10" name="TextBox 9">
            <a:extLst>
              <a:ext uri="{FF2B5EF4-FFF2-40B4-BE49-F238E27FC236}">
                <a16:creationId xmlns:a16="http://schemas.microsoft.com/office/drawing/2014/main" id="{FF32D7A2-5EA8-6041-5A32-AF0E770C2612}"/>
              </a:ext>
            </a:extLst>
          </p:cNvPr>
          <p:cNvSpPr txBox="1"/>
          <p:nvPr/>
        </p:nvSpPr>
        <p:spPr>
          <a:xfrm>
            <a:off x="7802777" y="9808063"/>
            <a:ext cx="8246731" cy="1754326"/>
          </a:xfrm>
          <a:prstGeom prst="rect">
            <a:avLst/>
          </a:prstGeom>
          <a:noFill/>
          <a:ln>
            <a:noFill/>
          </a:ln>
        </p:spPr>
        <p:txBody>
          <a:bodyPr wrap="square" rtlCol="0">
            <a:spAutoFit/>
          </a:bodyPr>
          <a:lstStyle/>
          <a:p>
            <a:pPr algn="ctr"/>
            <a:r>
              <a:rPr lang="en-US" sz="5400" b="1" spc="300" dirty="0">
                <a:solidFill>
                  <a:schemeClr val="tx2"/>
                </a:solidFill>
                <a:latin typeface="Montserrat" pitchFamily="2" charset="77"/>
                <a:ea typeface="Roboto" panose="02000000000000000000" pitchFamily="2" charset="0"/>
                <a:cs typeface="Poppins Medium" pitchFamily="2" charset="77"/>
              </a:rPr>
              <a:t>LAPTOP PREVIEW SAMPLE</a:t>
            </a:r>
          </a:p>
        </p:txBody>
      </p:sp>
    </p:spTree>
    <p:extLst>
      <p:ext uri="{BB962C8B-B14F-4D97-AF65-F5344CB8AC3E}">
        <p14:creationId xmlns:p14="http://schemas.microsoft.com/office/powerpoint/2010/main" val="818657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72">
            <a:extLst>
              <a:ext uri="{FF2B5EF4-FFF2-40B4-BE49-F238E27FC236}">
                <a16:creationId xmlns:a16="http://schemas.microsoft.com/office/drawing/2014/main" id="{138CD7D7-522E-A24B-96C4-606E36FC15D9}"/>
              </a:ext>
            </a:extLst>
          </p:cNvPr>
          <p:cNvSpPr txBox="1"/>
          <p:nvPr/>
        </p:nvSpPr>
        <p:spPr>
          <a:xfrm>
            <a:off x="6661150" y="742720"/>
            <a:ext cx="11055350" cy="923330"/>
          </a:xfrm>
          <a:prstGeom prst="rect">
            <a:avLst/>
          </a:prstGeom>
          <a:noFill/>
          <a:ln>
            <a:noFill/>
          </a:ln>
        </p:spPr>
        <p:txBody>
          <a:bodyPr wrap="square" rtlCol="0">
            <a:spAutoFit/>
          </a:bodyPr>
          <a:lstStyle/>
          <a:p>
            <a:pPr algn="ctr"/>
            <a:r>
              <a:rPr lang="en-US" sz="5400" b="1" dirty="0"/>
              <a:t>Data analysis</a:t>
            </a:r>
            <a:endParaRPr lang="en-US" sz="5400" b="1" spc="300" dirty="0">
              <a:solidFill>
                <a:schemeClr val="tx2"/>
              </a:solidFill>
              <a:latin typeface="Montserrat" pitchFamily="2" charset="77"/>
              <a:ea typeface="Roboto" panose="02000000000000000000" pitchFamily="2" charset="0"/>
              <a:cs typeface="Poppins Medium" pitchFamily="2" charset="77"/>
            </a:endParaRPr>
          </a:p>
        </p:txBody>
      </p:sp>
      <p:sp>
        <p:nvSpPr>
          <p:cNvPr id="75" name="Subtitle 2">
            <a:extLst>
              <a:ext uri="{FF2B5EF4-FFF2-40B4-BE49-F238E27FC236}">
                <a16:creationId xmlns:a16="http://schemas.microsoft.com/office/drawing/2014/main" id="{CC7120A1-3C3A-014F-9485-DA7E14575656}"/>
              </a:ext>
            </a:extLst>
          </p:cNvPr>
          <p:cNvSpPr txBox="1">
            <a:spLocks/>
          </p:cNvSpPr>
          <p:nvPr/>
        </p:nvSpPr>
        <p:spPr>
          <a:xfrm>
            <a:off x="6182817" y="1926178"/>
            <a:ext cx="12012014" cy="180159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a:t>Quick commerce vegetable businesses can use data analytics to optimize their operations. For example, they can analyze data on customer preferences and buying patterns to optimize their inventory management and supply chain. </a:t>
            </a:r>
            <a:endParaRPr lang="en-US"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30" name="Rectangle 29">
            <a:extLst>
              <a:ext uri="{FF2B5EF4-FFF2-40B4-BE49-F238E27FC236}">
                <a16:creationId xmlns:a16="http://schemas.microsoft.com/office/drawing/2014/main" id="{5BD24A6B-8CD3-0349-9857-69807FE6245F}"/>
              </a:ext>
            </a:extLst>
          </p:cNvPr>
          <p:cNvSpPr/>
          <p:nvPr/>
        </p:nvSpPr>
        <p:spPr>
          <a:xfrm>
            <a:off x="13378180" y="7807960"/>
            <a:ext cx="635000" cy="2844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Light" pitchFamily="2" charset="77"/>
            </a:endParaRPr>
          </a:p>
        </p:txBody>
      </p:sp>
      <p:sp>
        <p:nvSpPr>
          <p:cNvPr id="31" name="Rectangle 30">
            <a:extLst>
              <a:ext uri="{FF2B5EF4-FFF2-40B4-BE49-F238E27FC236}">
                <a16:creationId xmlns:a16="http://schemas.microsoft.com/office/drawing/2014/main" id="{EC9884F9-675A-7B43-96B1-712B267C6C2F}"/>
              </a:ext>
            </a:extLst>
          </p:cNvPr>
          <p:cNvSpPr/>
          <p:nvPr/>
        </p:nvSpPr>
        <p:spPr>
          <a:xfrm>
            <a:off x="14470380" y="5902960"/>
            <a:ext cx="635000" cy="4749800"/>
          </a:xfrm>
          <a:prstGeom prst="rect">
            <a:avLst/>
          </a:prstGeom>
          <a:solidFill>
            <a:schemeClr val="bg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Light" pitchFamily="2" charset="77"/>
            </a:endParaRPr>
          </a:p>
        </p:txBody>
      </p:sp>
      <p:sp>
        <p:nvSpPr>
          <p:cNvPr id="32" name="Rectangle 31">
            <a:extLst>
              <a:ext uri="{FF2B5EF4-FFF2-40B4-BE49-F238E27FC236}">
                <a16:creationId xmlns:a16="http://schemas.microsoft.com/office/drawing/2014/main" id="{F6FAF77A-379D-4441-BFFB-EA5D26C8558F}"/>
              </a:ext>
            </a:extLst>
          </p:cNvPr>
          <p:cNvSpPr/>
          <p:nvPr/>
        </p:nvSpPr>
        <p:spPr>
          <a:xfrm>
            <a:off x="15562580" y="8874760"/>
            <a:ext cx="635000" cy="1778000"/>
          </a:xfrm>
          <a:prstGeom prst="rect">
            <a:avLst/>
          </a:prstGeom>
          <a:solidFill>
            <a:schemeClr val="bg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Light" pitchFamily="2" charset="77"/>
            </a:endParaRPr>
          </a:p>
        </p:txBody>
      </p:sp>
      <p:sp>
        <p:nvSpPr>
          <p:cNvPr id="13" name="Subtitle 2">
            <a:extLst>
              <a:ext uri="{FF2B5EF4-FFF2-40B4-BE49-F238E27FC236}">
                <a16:creationId xmlns:a16="http://schemas.microsoft.com/office/drawing/2014/main" id="{3BF7311B-BDEC-864E-B686-38F86A33BC28}"/>
              </a:ext>
            </a:extLst>
          </p:cNvPr>
          <p:cNvSpPr txBox="1">
            <a:spLocks/>
          </p:cNvSpPr>
          <p:nvPr/>
        </p:nvSpPr>
        <p:spPr>
          <a:xfrm>
            <a:off x="12049730" y="5598160"/>
            <a:ext cx="1115931" cy="533814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100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90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80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70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60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50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40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30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20</a:t>
            </a:r>
          </a:p>
          <a:p>
            <a:pPr algn="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10</a:t>
            </a:r>
          </a:p>
        </p:txBody>
      </p:sp>
      <p:sp>
        <p:nvSpPr>
          <p:cNvPr id="21" name="Subtitle 2">
            <a:extLst>
              <a:ext uri="{FF2B5EF4-FFF2-40B4-BE49-F238E27FC236}">
                <a16:creationId xmlns:a16="http://schemas.microsoft.com/office/drawing/2014/main" id="{B6F0E661-840F-DC4E-B22F-C0E2419F86DE}"/>
              </a:ext>
            </a:extLst>
          </p:cNvPr>
          <p:cNvSpPr txBox="1">
            <a:spLocks/>
          </p:cNvSpPr>
          <p:nvPr/>
        </p:nvSpPr>
        <p:spPr>
          <a:xfrm>
            <a:off x="13113513" y="10785107"/>
            <a:ext cx="1224208" cy="62915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One</a:t>
            </a:r>
          </a:p>
        </p:txBody>
      </p:sp>
      <p:sp>
        <p:nvSpPr>
          <p:cNvPr id="22" name="Subtitle 2">
            <a:extLst>
              <a:ext uri="{FF2B5EF4-FFF2-40B4-BE49-F238E27FC236}">
                <a16:creationId xmlns:a16="http://schemas.microsoft.com/office/drawing/2014/main" id="{679F9723-16D0-3B4F-B04C-883E78FF21B4}"/>
              </a:ext>
            </a:extLst>
          </p:cNvPr>
          <p:cNvSpPr txBox="1">
            <a:spLocks/>
          </p:cNvSpPr>
          <p:nvPr/>
        </p:nvSpPr>
        <p:spPr>
          <a:xfrm>
            <a:off x="14195148" y="10785107"/>
            <a:ext cx="1224208" cy="62915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Two</a:t>
            </a:r>
          </a:p>
        </p:txBody>
      </p:sp>
      <p:sp>
        <p:nvSpPr>
          <p:cNvPr id="23" name="Subtitle 2">
            <a:extLst>
              <a:ext uri="{FF2B5EF4-FFF2-40B4-BE49-F238E27FC236}">
                <a16:creationId xmlns:a16="http://schemas.microsoft.com/office/drawing/2014/main" id="{35214F16-39CF-4E4B-AF0B-E92475C938BB}"/>
              </a:ext>
            </a:extLst>
          </p:cNvPr>
          <p:cNvSpPr txBox="1">
            <a:spLocks/>
          </p:cNvSpPr>
          <p:nvPr/>
        </p:nvSpPr>
        <p:spPr>
          <a:xfrm>
            <a:off x="15291563" y="10785107"/>
            <a:ext cx="1224208" cy="62915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50000"/>
              </a:lnSpc>
            </a:pPr>
            <a:r>
              <a:rPr lang="en-US" sz="2000" dirty="0">
                <a:solidFill>
                  <a:schemeClr val="tx1"/>
                </a:solidFill>
                <a:latin typeface="Montserrat Light" pitchFamily="2" charset="77"/>
                <a:ea typeface="Roboto Light" panose="02000000000000000000" pitchFamily="2" charset="0"/>
                <a:cs typeface="Poppins Light" pitchFamily="2" charset="77"/>
              </a:rPr>
              <a:t>Three</a:t>
            </a:r>
          </a:p>
        </p:txBody>
      </p:sp>
      <p:graphicFrame>
        <p:nvGraphicFramePr>
          <p:cNvPr id="2" name="Chart 1">
            <a:extLst>
              <a:ext uri="{FF2B5EF4-FFF2-40B4-BE49-F238E27FC236}">
                <a16:creationId xmlns:a16="http://schemas.microsoft.com/office/drawing/2014/main" id="{5681731A-1BC5-901D-6F28-A137B7DBE3C0}"/>
              </a:ext>
            </a:extLst>
          </p:cNvPr>
          <p:cNvGraphicFramePr>
            <a:graphicFrameLocks/>
          </p:cNvGraphicFramePr>
          <p:nvPr>
            <p:extLst>
              <p:ext uri="{D42A27DB-BD31-4B8C-83A1-F6EECF244321}">
                <p14:modId xmlns:p14="http://schemas.microsoft.com/office/powerpoint/2010/main" val="932306125"/>
              </p:ext>
            </p:extLst>
          </p:nvPr>
        </p:nvGraphicFramePr>
        <p:xfrm>
          <a:off x="4301427" y="4446276"/>
          <a:ext cx="9665121" cy="67233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80210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E64C460B-E538-D873-2087-85AC127394FC}"/>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t="7614" b="7614"/>
          <a:stretch>
            <a:fillRect/>
          </a:stretch>
        </p:blipFill>
        <p:spPr>
          <a:xfrm>
            <a:off x="2107095" y="0"/>
            <a:ext cx="23406100" cy="10383838"/>
          </a:xfrm>
        </p:spPr>
      </p:pic>
      <p:grpSp>
        <p:nvGrpSpPr>
          <p:cNvPr id="39" name="Group 38">
            <a:extLst>
              <a:ext uri="{FF2B5EF4-FFF2-40B4-BE49-F238E27FC236}">
                <a16:creationId xmlns:a16="http://schemas.microsoft.com/office/drawing/2014/main" id="{30DE6B66-3EB1-F54E-A6A1-23813801F65D}"/>
              </a:ext>
            </a:extLst>
          </p:cNvPr>
          <p:cNvGrpSpPr/>
          <p:nvPr/>
        </p:nvGrpSpPr>
        <p:grpSpPr>
          <a:xfrm>
            <a:off x="2107095" y="10591342"/>
            <a:ext cx="11272946" cy="1682498"/>
            <a:chOff x="6182817" y="1415536"/>
            <a:chExt cx="11272946" cy="1682498"/>
          </a:xfrm>
        </p:grpSpPr>
        <p:sp>
          <p:nvSpPr>
            <p:cNvPr id="42" name="TextBox 41">
              <a:extLst>
                <a:ext uri="{FF2B5EF4-FFF2-40B4-BE49-F238E27FC236}">
                  <a16:creationId xmlns:a16="http://schemas.microsoft.com/office/drawing/2014/main" id="{5E63A44A-AB37-E04D-8E6F-010AAE8790CB}"/>
                </a:ext>
              </a:extLst>
            </p:cNvPr>
            <p:cNvSpPr txBox="1"/>
            <p:nvPr/>
          </p:nvSpPr>
          <p:spPr>
            <a:xfrm>
              <a:off x="6243777" y="1415536"/>
              <a:ext cx="11055350" cy="1107996"/>
            </a:xfrm>
            <a:prstGeom prst="rect">
              <a:avLst/>
            </a:prstGeom>
            <a:noFill/>
            <a:ln>
              <a:noFill/>
            </a:ln>
          </p:spPr>
          <p:txBody>
            <a:bodyPr wrap="square" rtlCol="0">
              <a:spAutoFit/>
            </a:bodyPr>
            <a:lstStyle/>
            <a:p>
              <a:r>
                <a:rPr lang="en-IN" sz="6600" b="1" dirty="0"/>
                <a:t>GPS tracking</a:t>
              </a:r>
              <a:endParaRPr lang="en-US" sz="6600" b="1" spc="300" dirty="0">
                <a:solidFill>
                  <a:schemeClr val="tx2"/>
                </a:solidFill>
                <a:latin typeface="Montserrat" pitchFamily="2" charset="77"/>
                <a:ea typeface="Roboto" panose="02000000000000000000" pitchFamily="2" charset="0"/>
                <a:cs typeface="Poppins Medium" pitchFamily="2" charset="77"/>
              </a:endParaRPr>
            </a:p>
          </p:txBody>
        </p:sp>
        <p:sp>
          <p:nvSpPr>
            <p:cNvPr id="41" name="Subtitle 2">
              <a:extLst>
                <a:ext uri="{FF2B5EF4-FFF2-40B4-BE49-F238E27FC236}">
                  <a16:creationId xmlns:a16="http://schemas.microsoft.com/office/drawing/2014/main" id="{94FE75DC-0BF0-E94E-B7F4-77DF824716AD}"/>
                </a:ext>
              </a:extLst>
            </p:cNvPr>
            <p:cNvSpPr txBox="1">
              <a:spLocks/>
            </p:cNvSpPr>
            <p:nvPr/>
          </p:nvSpPr>
          <p:spPr>
            <a:xfrm>
              <a:off x="6182817" y="2376221"/>
              <a:ext cx="11272946" cy="72181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grpSp>
      <p:sp>
        <p:nvSpPr>
          <p:cNvPr id="29" name="Subtitle 2">
            <a:extLst>
              <a:ext uri="{FF2B5EF4-FFF2-40B4-BE49-F238E27FC236}">
                <a16:creationId xmlns:a16="http://schemas.microsoft.com/office/drawing/2014/main" id="{BDD6201F-C481-5D45-928E-1202A5486B75}"/>
              </a:ext>
            </a:extLst>
          </p:cNvPr>
          <p:cNvSpPr txBox="1">
            <a:spLocks/>
          </p:cNvSpPr>
          <p:nvPr/>
        </p:nvSpPr>
        <p:spPr>
          <a:xfrm>
            <a:off x="15605760" y="10384374"/>
            <a:ext cx="6664795" cy="293075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t>GPS tracking technology can be used to track delivery vehicles and optimize delivery routes. This can improve delivery times and reduce transportation costs.</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Tree>
    <p:extLst>
      <p:ext uri="{BB962C8B-B14F-4D97-AF65-F5344CB8AC3E}">
        <p14:creationId xmlns:p14="http://schemas.microsoft.com/office/powerpoint/2010/main" val="1443495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18A86EA-537F-F537-9F16-483B4885A294}"/>
              </a:ext>
            </a:extLst>
          </p:cNvPr>
          <p:cNvSpPr/>
          <p:nvPr/>
        </p:nvSpPr>
        <p:spPr>
          <a:xfrm rot="10800000" flipV="1">
            <a:off x="-1" y="-25098"/>
            <a:ext cx="12188825" cy="1374109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B8CDAC6C-611F-CF4B-83B0-50D124D74442}"/>
              </a:ext>
            </a:extLst>
          </p:cNvPr>
          <p:cNvGrpSpPr/>
          <p:nvPr/>
        </p:nvGrpSpPr>
        <p:grpSpPr>
          <a:xfrm>
            <a:off x="7774249" y="3995678"/>
            <a:ext cx="13777623" cy="5498997"/>
            <a:chOff x="-4668458" y="3451789"/>
            <a:chExt cx="13777623" cy="5498997"/>
          </a:xfrm>
        </p:grpSpPr>
        <p:sp>
          <p:nvSpPr>
            <p:cNvPr id="18" name="Subtitle 2">
              <a:extLst>
                <a:ext uri="{FF2B5EF4-FFF2-40B4-BE49-F238E27FC236}">
                  <a16:creationId xmlns:a16="http://schemas.microsoft.com/office/drawing/2014/main" id="{CBBDA745-2D21-F641-A7E1-C721950490B4}"/>
                </a:ext>
              </a:extLst>
            </p:cNvPr>
            <p:cNvSpPr txBox="1">
              <a:spLocks/>
            </p:cNvSpPr>
            <p:nvPr/>
          </p:nvSpPr>
          <p:spPr>
            <a:xfrm>
              <a:off x="-253883" y="6033180"/>
              <a:ext cx="9363048" cy="291760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dirty="0"/>
                <a:t>Automated inventory management systems can help quick commerce vegetable businesses manage their inventory more efficiently. These systems can track inventory levels, predict demand, and generate alerts when inventory levels fall below a certain threshold.</a:t>
              </a:r>
              <a:endParaRPr lang="en-US" dirty="0">
                <a:solidFill>
                  <a:schemeClr val="tx1"/>
                </a:solidFill>
                <a:latin typeface="Montserrat Light" pitchFamily="2" charset="77"/>
                <a:ea typeface="Lato Light" charset="0"/>
                <a:cs typeface="Lato Light" charset="0"/>
              </a:endParaRPr>
            </a:p>
          </p:txBody>
        </p:sp>
        <p:sp>
          <p:nvSpPr>
            <p:cNvPr id="19" name="Rectangle 18">
              <a:extLst>
                <a:ext uri="{FF2B5EF4-FFF2-40B4-BE49-F238E27FC236}">
                  <a16:creationId xmlns:a16="http://schemas.microsoft.com/office/drawing/2014/main" id="{07B7C211-E8D9-714A-A3F8-801D7BEC94FC}"/>
                </a:ext>
              </a:extLst>
            </p:cNvPr>
            <p:cNvSpPr/>
            <p:nvPr/>
          </p:nvSpPr>
          <p:spPr>
            <a:xfrm>
              <a:off x="-4668458" y="3451789"/>
              <a:ext cx="5738279" cy="2862322"/>
            </a:xfrm>
            <a:prstGeom prst="rect">
              <a:avLst/>
            </a:prstGeom>
          </p:spPr>
          <p:txBody>
            <a:bodyPr wrap="square">
              <a:spAutoFit/>
            </a:bodyPr>
            <a:lstStyle/>
            <a:p>
              <a:r>
                <a:rPr lang="en-IN" sz="6000" b="1" dirty="0"/>
                <a:t>Automated Inventory Management</a:t>
              </a:r>
              <a:endParaRPr lang="en-US" sz="6000" b="1" dirty="0">
                <a:solidFill>
                  <a:schemeClr val="tx2"/>
                </a:solidFill>
                <a:latin typeface="Montserrat Medium" pitchFamily="2" charset="77"/>
                <a:ea typeface="Roboto" panose="02000000000000000000" pitchFamily="2" charset="0"/>
                <a:cs typeface="Lato" panose="020F0502020204030203" pitchFamily="34" charset="0"/>
              </a:endParaRPr>
            </a:p>
          </p:txBody>
        </p:sp>
      </p:grpSp>
    </p:spTree>
    <p:extLst>
      <p:ext uri="{BB962C8B-B14F-4D97-AF65-F5344CB8AC3E}">
        <p14:creationId xmlns:p14="http://schemas.microsoft.com/office/powerpoint/2010/main" val="2048067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87F1A544-C2F6-8950-DAB7-17ABD1BF477A}"/>
              </a:ext>
            </a:extLst>
          </p:cNvPr>
          <p:cNvPicPr>
            <a:picLocks noGrp="1" noChangeAspect="1"/>
          </p:cNvPicPr>
          <p:nvPr>
            <p:ph type="pic" sz="quarter" idx="16"/>
          </p:nvPr>
        </p:nvPicPr>
        <p:blipFill>
          <a:blip r:embed="rId3">
            <a:extLst>
              <a:ext uri="{28A0092B-C50C-407E-A947-70E740481C1C}">
                <a14:useLocalDpi xmlns:a14="http://schemas.microsoft.com/office/drawing/2010/main" val="0"/>
              </a:ext>
            </a:extLst>
          </a:blip>
          <a:srcRect t="2054" b="2054"/>
          <a:stretch>
            <a:fillRect/>
          </a:stretch>
        </p:blipFill>
        <p:spPr>
          <a:xfrm>
            <a:off x="2116931" y="670719"/>
            <a:ext cx="20143788" cy="12374562"/>
          </a:xfrm>
        </p:spPr>
      </p:pic>
    </p:spTree>
    <p:extLst>
      <p:ext uri="{BB962C8B-B14F-4D97-AF65-F5344CB8AC3E}">
        <p14:creationId xmlns:p14="http://schemas.microsoft.com/office/powerpoint/2010/main" val="3673258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105">
            <a:extLst>
              <a:ext uri="{FF2B5EF4-FFF2-40B4-BE49-F238E27FC236}">
                <a16:creationId xmlns:a16="http://schemas.microsoft.com/office/drawing/2014/main" id="{E133785E-0B00-E64A-9AC0-44059588742B}"/>
              </a:ext>
            </a:extLst>
          </p:cNvPr>
          <p:cNvSpPr txBox="1"/>
          <p:nvPr/>
        </p:nvSpPr>
        <p:spPr>
          <a:xfrm>
            <a:off x="8790425" y="1415536"/>
            <a:ext cx="6796800" cy="923330"/>
          </a:xfrm>
          <a:prstGeom prst="rect">
            <a:avLst/>
          </a:prstGeom>
          <a:noFill/>
          <a:ln>
            <a:noFill/>
          </a:ln>
        </p:spPr>
        <p:txBody>
          <a:bodyPr wrap="square" rtlCol="0">
            <a:spAutoFit/>
          </a:bodyPr>
          <a:lstStyle/>
          <a:p>
            <a:pPr algn="ctr"/>
            <a:r>
              <a:rPr lang="en-US" sz="5400" b="1" spc="300" dirty="0">
                <a:solidFill>
                  <a:schemeClr val="tx2"/>
                </a:solidFill>
                <a:latin typeface="Montserrat" pitchFamily="2" charset="77"/>
                <a:ea typeface="Roboto" panose="02000000000000000000" pitchFamily="2" charset="0"/>
                <a:cs typeface="Poppins Medium" pitchFamily="2" charset="77"/>
              </a:rPr>
              <a:t>END TIMELINE</a:t>
            </a:r>
          </a:p>
        </p:txBody>
      </p:sp>
      <p:grpSp>
        <p:nvGrpSpPr>
          <p:cNvPr id="3" name="Group 2">
            <a:extLst>
              <a:ext uri="{FF2B5EF4-FFF2-40B4-BE49-F238E27FC236}">
                <a16:creationId xmlns:a16="http://schemas.microsoft.com/office/drawing/2014/main" id="{7D793EEC-2CC1-CC41-9C49-75B785285494}"/>
              </a:ext>
            </a:extLst>
          </p:cNvPr>
          <p:cNvGrpSpPr/>
          <p:nvPr/>
        </p:nvGrpSpPr>
        <p:grpSpPr>
          <a:xfrm>
            <a:off x="0" y="5073925"/>
            <a:ext cx="22860053" cy="6269060"/>
            <a:chOff x="0" y="4282302"/>
            <a:chExt cx="22860053" cy="6269060"/>
          </a:xfrm>
        </p:grpSpPr>
        <p:cxnSp>
          <p:nvCxnSpPr>
            <p:cNvPr id="34" name="Straight Connector 33">
              <a:extLst>
                <a:ext uri="{FF2B5EF4-FFF2-40B4-BE49-F238E27FC236}">
                  <a16:creationId xmlns:a16="http://schemas.microsoft.com/office/drawing/2014/main" id="{20C8F25B-F85C-B740-B543-6058CDC0A957}"/>
                </a:ext>
              </a:extLst>
            </p:cNvPr>
            <p:cNvCxnSpPr>
              <a:cxnSpLocks/>
            </p:cNvCxnSpPr>
            <p:nvPr/>
          </p:nvCxnSpPr>
          <p:spPr>
            <a:xfrm flipH="1">
              <a:off x="0" y="7345223"/>
              <a:ext cx="19845938"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5B28E25A-C747-9842-B4B8-9B28C3FAF72C}"/>
                </a:ext>
              </a:extLst>
            </p:cNvPr>
            <p:cNvGrpSpPr/>
            <p:nvPr/>
          </p:nvGrpSpPr>
          <p:grpSpPr>
            <a:xfrm flipH="1">
              <a:off x="17844311" y="4282302"/>
              <a:ext cx="5015742" cy="6101706"/>
              <a:chOff x="2031947" y="4910952"/>
              <a:chExt cx="5015742" cy="6101706"/>
            </a:xfrm>
          </p:grpSpPr>
          <p:sp>
            <p:nvSpPr>
              <p:cNvPr id="36" name="Rectangle 35">
                <a:extLst>
                  <a:ext uri="{FF2B5EF4-FFF2-40B4-BE49-F238E27FC236}">
                    <a16:creationId xmlns:a16="http://schemas.microsoft.com/office/drawing/2014/main" id="{D9AF08F7-F36A-8648-B252-072EC5A6CCE7}"/>
                  </a:ext>
                </a:extLst>
              </p:cNvPr>
              <p:cNvSpPr/>
              <p:nvPr/>
            </p:nvSpPr>
            <p:spPr>
              <a:xfrm>
                <a:off x="2031947" y="4910952"/>
                <a:ext cx="5015742" cy="6101706"/>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charset="0"/>
                </a:endParaRPr>
              </a:p>
            </p:txBody>
          </p:sp>
          <p:sp>
            <p:nvSpPr>
              <p:cNvPr id="38" name="Rectangle 37">
                <a:extLst>
                  <a:ext uri="{FF2B5EF4-FFF2-40B4-BE49-F238E27FC236}">
                    <a16:creationId xmlns:a16="http://schemas.microsoft.com/office/drawing/2014/main" id="{7DDB3870-7A5D-5145-8EDB-3BB9A72152E9}"/>
                  </a:ext>
                </a:extLst>
              </p:cNvPr>
              <p:cNvSpPr/>
              <p:nvPr/>
            </p:nvSpPr>
            <p:spPr>
              <a:xfrm>
                <a:off x="2522295" y="6899976"/>
                <a:ext cx="4035046" cy="2123658"/>
              </a:xfrm>
              <a:prstGeom prst="rect">
                <a:avLst/>
              </a:prstGeom>
            </p:spPr>
            <p:txBody>
              <a:bodyPr wrap="square">
                <a:spAutoFit/>
              </a:bodyPr>
              <a:lstStyle/>
              <a:p>
                <a:pPr algn="ctr"/>
                <a:r>
                  <a:rPr lang="en-US" sz="4400" b="1" dirty="0">
                    <a:solidFill>
                      <a:schemeClr val="tx2"/>
                    </a:solidFill>
                    <a:latin typeface="Montserrat SemiBold" pitchFamily="2" charset="77"/>
                    <a:ea typeface="Roboto" panose="02000000000000000000" pitchFamily="2" charset="0"/>
                    <a:cs typeface="Lato Light" panose="020F0502020204030203" pitchFamily="34" charset="0"/>
                  </a:rPr>
                  <a:t>Successful completion of project</a:t>
                </a:r>
                <a:endParaRPr lang="en-US" sz="4400" b="1" dirty="0">
                  <a:solidFill>
                    <a:schemeClr val="tx2"/>
                  </a:solidFill>
                  <a:latin typeface="Montserrat SemiBold" pitchFamily="2" charset="77"/>
                </a:endParaRPr>
              </a:p>
            </p:txBody>
          </p:sp>
        </p:grpSp>
        <p:sp>
          <p:nvSpPr>
            <p:cNvPr id="40" name="Subtitle 2">
              <a:extLst>
                <a:ext uri="{FF2B5EF4-FFF2-40B4-BE49-F238E27FC236}">
                  <a16:creationId xmlns:a16="http://schemas.microsoft.com/office/drawing/2014/main" id="{B9DFAC99-124D-8545-AA9B-1AE1607F5CA1}"/>
                </a:ext>
              </a:extLst>
            </p:cNvPr>
            <p:cNvSpPr txBox="1">
              <a:spLocks/>
            </p:cNvSpPr>
            <p:nvPr/>
          </p:nvSpPr>
          <p:spPr>
            <a:xfrm flipH="1">
              <a:off x="11859725" y="8723477"/>
              <a:ext cx="4517535" cy="182788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t>Study on Quick Commerce Vegetable Business in Delhi</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42" name="Rectangle 41">
              <a:extLst>
                <a:ext uri="{FF2B5EF4-FFF2-40B4-BE49-F238E27FC236}">
                  <a16:creationId xmlns:a16="http://schemas.microsoft.com/office/drawing/2014/main" id="{E6BD193E-5CC1-6F4C-88D5-1ED564271265}"/>
                </a:ext>
              </a:extLst>
            </p:cNvPr>
            <p:cNvSpPr/>
            <p:nvPr/>
          </p:nvSpPr>
          <p:spPr>
            <a:xfrm flipH="1">
              <a:off x="12215056" y="5336084"/>
              <a:ext cx="3585638" cy="646331"/>
            </a:xfrm>
            <a:prstGeom prst="rect">
              <a:avLst/>
            </a:prstGeom>
          </p:spPr>
          <p:txBody>
            <a:bodyPr wrap="square">
              <a:spAutoFit/>
            </a:bodyPr>
            <a:lstStyle/>
            <a:p>
              <a:r>
                <a:rPr lang="en-US" b="1" dirty="0">
                  <a:solidFill>
                    <a:schemeClr val="tx2"/>
                  </a:solidFill>
                  <a:latin typeface="Montserrat SemiBold" pitchFamily="2" charset="77"/>
                  <a:ea typeface="Roboto" panose="02000000000000000000" pitchFamily="2" charset="0"/>
                  <a:cs typeface="Lato Light" panose="020F0502020204030203" pitchFamily="34" charset="0"/>
                </a:rPr>
                <a:t>Case Study</a:t>
              </a:r>
            </a:p>
          </p:txBody>
        </p:sp>
        <p:sp>
          <p:nvSpPr>
            <p:cNvPr id="43" name="Subtitle 2">
              <a:extLst>
                <a:ext uri="{FF2B5EF4-FFF2-40B4-BE49-F238E27FC236}">
                  <a16:creationId xmlns:a16="http://schemas.microsoft.com/office/drawing/2014/main" id="{1D250817-76DD-5C48-9900-5B9B47C396EE}"/>
                </a:ext>
              </a:extLst>
            </p:cNvPr>
            <p:cNvSpPr txBox="1">
              <a:spLocks/>
            </p:cNvSpPr>
            <p:nvPr/>
          </p:nvSpPr>
          <p:spPr>
            <a:xfrm flipH="1">
              <a:off x="6762903" y="8723477"/>
              <a:ext cx="4394123"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Basket formation for various Income group</a:t>
              </a:r>
            </a:p>
          </p:txBody>
        </p:sp>
        <p:sp>
          <p:nvSpPr>
            <p:cNvPr id="46" name="Rectangle 45">
              <a:extLst>
                <a:ext uri="{FF2B5EF4-FFF2-40B4-BE49-F238E27FC236}">
                  <a16:creationId xmlns:a16="http://schemas.microsoft.com/office/drawing/2014/main" id="{C43A603B-358C-3449-A816-C5F7D5923848}"/>
                </a:ext>
              </a:extLst>
            </p:cNvPr>
            <p:cNvSpPr/>
            <p:nvPr/>
          </p:nvSpPr>
          <p:spPr>
            <a:xfrm flipH="1">
              <a:off x="6994822" y="4901771"/>
              <a:ext cx="3585638" cy="1754326"/>
            </a:xfrm>
            <a:prstGeom prst="rect">
              <a:avLst/>
            </a:prstGeom>
          </p:spPr>
          <p:txBody>
            <a:bodyPr wrap="square">
              <a:spAutoFit/>
            </a:bodyPr>
            <a:lstStyle/>
            <a:p>
              <a:r>
                <a:rPr lang="en-US" b="1" dirty="0">
                  <a:solidFill>
                    <a:schemeClr val="tx2"/>
                  </a:solidFill>
                  <a:latin typeface="Montserrat SemiBold" pitchFamily="2" charset="77"/>
                  <a:ea typeface="Roboto" panose="02000000000000000000" pitchFamily="2" charset="0"/>
                  <a:cs typeface="Lato Light" panose="020F0502020204030203" pitchFamily="34" charset="0"/>
                </a:rPr>
                <a:t>Vegetable Basket formation</a:t>
              </a:r>
            </a:p>
          </p:txBody>
        </p:sp>
        <p:sp>
          <p:nvSpPr>
            <p:cNvPr id="47" name="Subtitle 2">
              <a:extLst>
                <a:ext uri="{FF2B5EF4-FFF2-40B4-BE49-F238E27FC236}">
                  <a16:creationId xmlns:a16="http://schemas.microsoft.com/office/drawing/2014/main" id="{D656D474-16A1-BE44-9DCF-01731AFFF775}"/>
                </a:ext>
              </a:extLst>
            </p:cNvPr>
            <p:cNvSpPr txBox="1">
              <a:spLocks/>
            </p:cNvSpPr>
            <p:nvPr/>
          </p:nvSpPr>
          <p:spPr>
            <a:xfrm flipH="1">
              <a:off x="1666081" y="8723477"/>
              <a:ext cx="4394123" cy="182474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Monthly price analysis in Noida and nearby market</a:t>
              </a:r>
            </a:p>
          </p:txBody>
        </p:sp>
        <p:sp>
          <p:nvSpPr>
            <p:cNvPr id="48" name="Rectangle 47">
              <a:extLst>
                <a:ext uri="{FF2B5EF4-FFF2-40B4-BE49-F238E27FC236}">
                  <a16:creationId xmlns:a16="http://schemas.microsoft.com/office/drawing/2014/main" id="{DB2E713B-D007-AE4F-B398-8F790F6C08E4}"/>
                </a:ext>
              </a:extLst>
            </p:cNvPr>
            <p:cNvSpPr/>
            <p:nvPr/>
          </p:nvSpPr>
          <p:spPr>
            <a:xfrm flipH="1">
              <a:off x="1898000" y="5336084"/>
              <a:ext cx="3585638" cy="646331"/>
            </a:xfrm>
            <a:prstGeom prst="rect">
              <a:avLst/>
            </a:prstGeom>
          </p:spPr>
          <p:txBody>
            <a:bodyPr wrap="square">
              <a:spAutoFit/>
            </a:bodyPr>
            <a:lstStyle/>
            <a:p>
              <a:r>
                <a:rPr lang="en-US" b="1" dirty="0">
                  <a:solidFill>
                    <a:schemeClr val="tx2"/>
                  </a:solidFill>
                  <a:latin typeface="Montserrat SemiBold" pitchFamily="2" charset="77"/>
                  <a:ea typeface="Roboto" panose="02000000000000000000" pitchFamily="2" charset="0"/>
                  <a:cs typeface="Lato Light" panose="020F0502020204030203" pitchFamily="34" charset="0"/>
                </a:rPr>
                <a:t>Price Analysis</a:t>
              </a:r>
            </a:p>
          </p:txBody>
        </p:sp>
        <p:sp>
          <p:nvSpPr>
            <p:cNvPr id="60" name="Triangle 59">
              <a:extLst>
                <a:ext uri="{FF2B5EF4-FFF2-40B4-BE49-F238E27FC236}">
                  <a16:creationId xmlns:a16="http://schemas.microsoft.com/office/drawing/2014/main" id="{06015FFC-CDAA-D24C-A4D2-499F96FDB3DF}"/>
                </a:ext>
              </a:extLst>
            </p:cNvPr>
            <p:cNvSpPr/>
            <p:nvPr/>
          </p:nvSpPr>
          <p:spPr>
            <a:xfrm rot="5400000">
              <a:off x="12095974" y="7021210"/>
              <a:ext cx="1058664" cy="640876"/>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riangle 61">
              <a:extLst>
                <a:ext uri="{FF2B5EF4-FFF2-40B4-BE49-F238E27FC236}">
                  <a16:creationId xmlns:a16="http://schemas.microsoft.com/office/drawing/2014/main" id="{AB281DD8-D27A-3C47-AE2B-2706A528819E}"/>
                </a:ext>
              </a:extLst>
            </p:cNvPr>
            <p:cNvSpPr/>
            <p:nvPr/>
          </p:nvSpPr>
          <p:spPr>
            <a:xfrm rot="5400000">
              <a:off x="6892540" y="7021210"/>
              <a:ext cx="1058664" cy="640876"/>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riangle 63">
              <a:extLst>
                <a:ext uri="{FF2B5EF4-FFF2-40B4-BE49-F238E27FC236}">
                  <a16:creationId xmlns:a16="http://schemas.microsoft.com/office/drawing/2014/main" id="{6527119F-B454-2949-B8FA-F429604AB0FC}"/>
                </a:ext>
              </a:extLst>
            </p:cNvPr>
            <p:cNvSpPr/>
            <p:nvPr/>
          </p:nvSpPr>
          <p:spPr>
            <a:xfrm rot="5400000">
              <a:off x="1689106" y="7021210"/>
              <a:ext cx="1058664" cy="64087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74675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6AF16CBC-A3E5-FCBB-9054-F85B393326C5}"/>
              </a:ext>
            </a:extLst>
          </p:cNvPr>
          <p:cNvPicPr>
            <a:picLocks noGrp="1" noChangeAspect="1"/>
          </p:cNvPicPr>
          <p:nvPr>
            <p:ph type="pic" sz="quarter" idx="18"/>
          </p:nvPr>
        </p:nvPicPr>
        <p:blipFill>
          <a:blip r:embed="rId3">
            <a:extLst>
              <a:ext uri="{28A0092B-C50C-407E-A947-70E740481C1C}">
                <a14:useLocalDpi xmlns:a14="http://schemas.microsoft.com/office/drawing/2010/main" val="0"/>
              </a:ext>
            </a:extLst>
          </a:blip>
          <a:srcRect l="7174" r="7174"/>
          <a:stretch>
            <a:fillRect/>
          </a:stretch>
        </p:blipFill>
        <p:spPr>
          <a:xfrm>
            <a:off x="4533900" y="5298738"/>
            <a:ext cx="14928850" cy="8399666"/>
          </a:xfrm>
        </p:spPr>
      </p:pic>
      <p:sp>
        <p:nvSpPr>
          <p:cNvPr id="42" name="TextBox 41">
            <a:extLst>
              <a:ext uri="{FF2B5EF4-FFF2-40B4-BE49-F238E27FC236}">
                <a16:creationId xmlns:a16="http://schemas.microsoft.com/office/drawing/2014/main" id="{5E63A44A-AB37-E04D-8E6F-010AAE8790CB}"/>
              </a:ext>
            </a:extLst>
          </p:cNvPr>
          <p:cNvSpPr txBox="1"/>
          <p:nvPr/>
        </p:nvSpPr>
        <p:spPr>
          <a:xfrm>
            <a:off x="6470650" y="443809"/>
            <a:ext cx="11055350" cy="1015663"/>
          </a:xfrm>
          <a:prstGeom prst="rect">
            <a:avLst/>
          </a:prstGeom>
          <a:noFill/>
          <a:ln>
            <a:noFill/>
          </a:ln>
        </p:spPr>
        <p:txBody>
          <a:bodyPr wrap="square" rtlCol="0">
            <a:spAutoFit/>
          </a:bodyPr>
          <a:lstStyle/>
          <a:p>
            <a:pPr algn="ctr"/>
            <a:r>
              <a:rPr lang="en-IN" sz="6000" b="1" dirty="0"/>
              <a:t>Electronic payment systems</a:t>
            </a:r>
            <a:endParaRPr lang="en-US" sz="6000" b="1" spc="300" dirty="0">
              <a:solidFill>
                <a:schemeClr val="tx2"/>
              </a:solidFill>
              <a:latin typeface="Montserrat" pitchFamily="2" charset="77"/>
              <a:ea typeface="Roboto" panose="02000000000000000000" pitchFamily="2" charset="0"/>
              <a:cs typeface="Poppins Medium" pitchFamily="2" charset="77"/>
            </a:endParaRPr>
          </a:p>
        </p:txBody>
      </p:sp>
      <p:sp>
        <p:nvSpPr>
          <p:cNvPr id="53" name="Subtitle 2">
            <a:extLst>
              <a:ext uri="{FF2B5EF4-FFF2-40B4-BE49-F238E27FC236}">
                <a16:creationId xmlns:a16="http://schemas.microsoft.com/office/drawing/2014/main" id="{07A2CC05-105F-2C4D-AEFD-8BF0DC24C362}"/>
              </a:ext>
            </a:extLst>
          </p:cNvPr>
          <p:cNvSpPr txBox="1">
            <a:spLocks/>
          </p:cNvSpPr>
          <p:nvPr/>
        </p:nvSpPr>
        <p:spPr>
          <a:xfrm>
            <a:off x="9066321" y="1265121"/>
            <a:ext cx="6245007" cy="4033617"/>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t>Electronic payment systems, such as mobile wallets and online payment gateways, can make it easier for customers to pay for their orders. This can improve the customer experience by reducing the need for cash transactions</a:t>
            </a: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a:t>
            </a:r>
          </a:p>
        </p:txBody>
      </p:sp>
    </p:spTree>
    <p:extLst>
      <p:ext uri="{BB962C8B-B14F-4D97-AF65-F5344CB8AC3E}">
        <p14:creationId xmlns:p14="http://schemas.microsoft.com/office/powerpoint/2010/main" val="5988447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imagen 3"/>
          <p:cNvSpPr>
            <a:spLocks noGrp="1"/>
          </p:cNvSpPr>
          <p:nvPr>
            <p:ph type="pic" sz="quarter" idx="14"/>
          </p:nvPr>
        </p:nvSpPr>
        <p:spPr/>
        <p:txBody>
          <a:bodyPr/>
          <a:lstStyle/>
          <a:p>
            <a:endParaRPr lang="en-IN"/>
          </a:p>
        </p:txBody>
      </p:sp>
      <p:sp>
        <p:nvSpPr>
          <p:cNvPr id="8" name="Rectangle 7">
            <a:extLst>
              <a:ext uri="{FF2B5EF4-FFF2-40B4-BE49-F238E27FC236}">
                <a16:creationId xmlns:a16="http://schemas.microsoft.com/office/drawing/2014/main" id="{9C1CFA1B-AD13-F945-A2B7-1231ABFA7AA6}"/>
              </a:ext>
            </a:extLst>
          </p:cNvPr>
          <p:cNvSpPr/>
          <p:nvPr/>
        </p:nvSpPr>
        <p:spPr>
          <a:xfrm rot="10800000" flipV="1">
            <a:off x="-12" y="0"/>
            <a:ext cx="24377659"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52BB8114-A0C4-1B41-884E-AE6F525103BD}"/>
              </a:ext>
            </a:extLst>
          </p:cNvPr>
          <p:cNvGrpSpPr/>
          <p:nvPr/>
        </p:nvGrpSpPr>
        <p:grpSpPr>
          <a:xfrm>
            <a:off x="9878965" y="4061396"/>
            <a:ext cx="4619716" cy="5593210"/>
            <a:chOff x="10300699" y="3392906"/>
            <a:chExt cx="3776248" cy="5919536"/>
          </a:xfrm>
        </p:grpSpPr>
        <p:sp>
          <p:nvSpPr>
            <p:cNvPr id="2" name="Triangle 1">
              <a:extLst>
                <a:ext uri="{FF2B5EF4-FFF2-40B4-BE49-F238E27FC236}">
                  <a16:creationId xmlns:a16="http://schemas.microsoft.com/office/drawing/2014/main" id="{1BD2DF5E-8314-FB49-AF60-38E3CCF9F445}"/>
                </a:ext>
              </a:extLst>
            </p:cNvPr>
            <p:cNvSpPr/>
            <p:nvPr/>
          </p:nvSpPr>
          <p:spPr>
            <a:xfrm>
              <a:off x="10300699" y="6352674"/>
              <a:ext cx="3776248" cy="295976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iangle 8">
              <a:extLst>
                <a:ext uri="{FF2B5EF4-FFF2-40B4-BE49-F238E27FC236}">
                  <a16:creationId xmlns:a16="http://schemas.microsoft.com/office/drawing/2014/main" id="{29A75FF8-5FE9-FF47-94CE-04D817EFEDA3}"/>
                </a:ext>
              </a:extLst>
            </p:cNvPr>
            <p:cNvSpPr/>
            <p:nvPr/>
          </p:nvSpPr>
          <p:spPr>
            <a:xfrm rot="10800000">
              <a:off x="10300699" y="3392906"/>
              <a:ext cx="3776248" cy="295976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9188F2DC-A825-2541-839E-D000E2B8652F}"/>
              </a:ext>
            </a:extLst>
          </p:cNvPr>
          <p:cNvSpPr txBox="1"/>
          <p:nvPr/>
        </p:nvSpPr>
        <p:spPr>
          <a:xfrm>
            <a:off x="5851386" y="6196279"/>
            <a:ext cx="12674862" cy="1323439"/>
          </a:xfrm>
          <a:prstGeom prst="rect">
            <a:avLst/>
          </a:prstGeom>
          <a:noFill/>
          <a:ln>
            <a:noFill/>
          </a:ln>
        </p:spPr>
        <p:txBody>
          <a:bodyPr wrap="square" rtlCol="0">
            <a:spAutoFit/>
          </a:bodyPr>
          <a:lstStyle/>
          <a:p>
            <a:pPr algn="ctr"/>
            <a:r>
              <a:rPr lang="en-US" sz="8000" b="1" spc="600" dirty="0">
                <a:latin typeface="Montserrat" pitchFamily="2" charset="77"/>
                <a:ea typeface="Roboto" panose="02000000000000000000" pitchFamily="2" charset="0"/>
                <a:cs typeface="Lato Light" panose="020F0502020204030203" pitchFamily="34" charset="0"/>
              </a:rPr>
              <a:t>THANK YOU</a:t>
            </a:r>
          </a:p>
        </p:txBody>
      </p:sp>
    </p:spTree>
    <p:extLst>
      <p:ext uri="{BB962C8B-B14F-4D97-AF65-F5344CB8AC3E}">
        <p14:creationId xmlns:p14="http://schemas.microsoft.com/office/powerpoint/2010/main" val="3845096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p:txBody>
          <a:bodyPr/>
          <a:lstStyle/>
          <a:p>
            <a:endParaRPr lang="en-IN"/>
          </a:p>
        </p:txBody>
      </p:sp>
      <p:sp>
        <p:nvSpPr>
          <p:cNvPr id="15" name="Rectangle 14">
            <a:extLst>
              <a:ext uri="{FF2B5EF4-FFF2-40B4-BE49-F238E27FC236}">
                <a16:creationId xmlns:a16="http://schemas.microsoft.com/office/drawing/2014/main" id="{725510A8-183C-6545-8A4E-3C113331DE5C}"/>
              </a:ext>
            </a:extLst>
          </p:cNvPr>
          <p:cNvSpPr/>
          <p:nvPr/>
        </p:nvSpPr>
        <p:spPr>
          <a:xfrm rot="10800000" flipV="1">
            <a:off x="11849099" y="0"/>
            <a:ext cx="12528546" cy="137410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EE7F621A-66E4-4C5C-6F59-78F13AD718D9}"/>
              </a:ext>
            </a:extLst>
          </p:cNvPr>
          <p:cNvGraphicFramePr>
            <a:graphicFrameLocks noGrp="1"/>
          </p:cNvGraphicFramePr>
          <p:nvPr>
            <p:extLst>
              <p:ext uri="{D42A27DB-BD31-4B8C-83A1-F6EECF244321}">
                <p14:modId xmlns:p14="http://schemas.microsoft.com/office/powerpoint/2010/main" val="3743898683"/>
              </p:ext>
            </p:extLst>
          </p:nvPr>
        </p:nvGraphicFramePr>
        <p:xfrm>
          <a:off x="3086099" y="2252981"/>
          <a:ext cx="8381999" cy="10454640"/>
        </p:xfrm>
        <a:graphic>
          <a:graphicData uri="http://schemas.openxmlformats.org/drawingml/2006/table">
            <a:tbl>
              <a:tblPr>
                <a:tableStyleId>{5C22544A-7EE6-4342-B048-85BDC9FD1C3A}</a:tableStyleId>
              </a:tblPr>
              <a:tblGrid>
                <a:gridCol w="3777295">
                  <a:extLst>
                    <a:ext uri="{9D8B030D-6E8A-4147-A177-3AD203B41FA5}">
                      <a16:colId xmlns:a16="http://schemas.microsoft.com/office/drawing/2014/main" val="1839167089"/>
                    </a:ext>
                  </a:extLst>
                </a:gridCol>
                <a:gridCol w="4604704">
                  <a:extLst>
                    <a:ext uri="{9D8B030D-6E8A-4147-A177-3AD203B41FA5}">
                      <a16:colId xmlns:a16="http://schemas.microsoft.com/office/drawing/2014/main" val="4026268921"/>
                    </a:ext>
                  </a:extLst>
                </a:gridCol>
              </a:tblGrid>
              <a:tr h="182880">
                <a:tc>
                  <a:txBody>
                    <a:bodyPr/>
                    <a:lstStyle/>
                    <a:p>
                      <a:pPr algn="ctr" fontAlgn="b"/>
                      <a:r>
                        <a:rPr lang="en-IN" sz="2400" b="1" u="none" strike="noStrike" dirty="0">
                          <a:solidFill>
                            <a:schemeClr val="bg2">
                              <a:lumMod val="50000"/>
                            </a:schemeClr>
                          </a:solidFill>
                          <a:effectLst/>
                        </a:rPr>
                        <a:t>Row Labels</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b"/>
                      <a:r>
                        <a:rPr lang="en-US" sz="2400" b="1" u="none" strike="noStrike" dirty="0">
                          <a:solidFill>
                            <a:schemeClr val="bg2">
                              <a:lumMod val="50000"/>
                            </a:schemeClr>
                          </a:solidFill>
                          <a:effectLst/>
                        </a:rPr>
                        <a:t>Average of Avg Retail Price</a:t>
                      </a:r>
                      <a:endParaRPr lang="en-US" sz="2400" b="1"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40365354"/>
                  </a:ext>
                </a:extLst>
              </a:tr>
              <a:tr h="182880">
                <a:tc>
                  <a:txBody>
                    <a:bodyPr/>
                    <a:lstStyle/>
                    <a:p>
                      <a:pPr algn="l" fontAlgn="b"/>
                      <a:r>
                        <a:rPr lang="en-IN" sz="2400" u="none" strike="noStrike">
                          <a:solidFill>
                            <a:schemeClr val="bg2">
                              <a:lumMod val="50000"/>
                            </a:schemeClr>
                          </a:solidFill>
                          <a:effectLst/>
                        </a:rPr>
                        <a:t>Amaranth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21.00930233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61851676"/>
                  </a:ext>
                </a:extLst>
              </a:tr>
              <a:tr h="182880">
                <a:tc>
                  <a:txBody>
                    <a:bodyPr/>
                    <a:lstStyle/>
                    <a:p>
                      <a:pPr algn="l" fontAlgn="b"/>
                      <a:r>
                        <a:rPr lang="en-IN" sz="2400" u="none" strike="noStrike">
                          <a:solidFill>
                            <a:schemeClr val="bg2">
                              <a:lumMod val="50000"/>
                            </a:schemeClr>
                          </a:solidFill>
                          <a:effectLst/>
                        </a:rPr>
                        <a:t>Amla</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100.2848837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69784891"/>
                  </a:ext>
                </a:extLst>
              </a:tr>
              <a:tr h="182880">
                <a:tc>
                  <a:txBody>
                    <a:bodyPr/>
                    <a:lstStyle/>
                    <a:p>
                      <a:pPr algn="l" fontAlgn="b"/>
                      <a:r>
                        <a:rPr lang="en-IN" sz="2400" u="none" strike="noStrike">
                          <a:solidFill>
                            <a:schemeClr val="bg2">
                              <a:lumMod val="50000"/>
                            </a:schemeClr>
                          </a:solidFill>
                          <a:effectLst/>
                        </a:rPr>
                        <a:t>Ash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40.93604651</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7566512"/>
                  </a:ext>
                </a:extLst>
              </a:tr>
              <a:tr h="182880">
                <a:tc>
                  <a:txBody>
                    <a:bodyPr/>
                    <a:lstStyle/>
                    <a:p>
                      <a:pPr algn="l" fontAlgn="b"/>
                      <a:r>
                        <a:rPr lang="en-IN" sz="2400" u="none" strike="noStrike">
                          <a:solidFill>
                            <a:schemeClr val="bg2">
                              <a:lumMod val="50000"/>
                            </a:schemeClr>
                          </a:solidFill>
                          <a:effectLst/>
                        </a:rPr>
                        <a:t>Baby Corn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105.7593023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10837282"/>
                  </a:ext>
                </a:extLst>
              </a:tr>
              <a:tr h="182880">
                <a:tc>
                  <a:txBody>
                    <a:bodyPr/>
                    <a:lstStyle/>
                    <a:p>
                      <a:pPr algn="l" fontAlgn="b"/>
                      <a:r>
                        <a:rPr lang="en-IN" sz="2400" u="none" strike="noStrike">
                          <a:solidFill>
                            <a:schemeClr val="bg2">
                              <a:lumMod val="50000"/>
                            </a:schemeClr>
                          </a:solidFill>
                          <a:effectLst/>
                        </a:rPr>
                        <a:t>Banana Flower</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29.03023256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40253019"/>
                  </a:ext>
                </a:extLst>
              </a:tr>
              <a:tr h="182880">
                <a:tc>
                  <a:txBody>
                    <a:bodyPr/>
                    <a:lstStyle/>
                    <a:p>
                      <a:pPr algn="l" fontAlgn="b"/>
                      <a:r>
                        <a:rPr lang="en-IN" sz="2400" u="none" strike="noStrike">
                          <a:solidFill>
                            <a:schemeClr val="bg2">
                              <a:lumMod val="50000"/>
                            </a:schemeClr>
                          </a:solidFill>
                          <a:effectLst/>
                        </a:rPr>
                        <a:t>Beetroot</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64.11744186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00107672"/>
                  </a:ext>
                </a:extLst>
              </a:tr>
              <a:tr h="182880">
                <a:tc>
                  <a:txBody>
                    <a:bodyPr/>
                    <a:lstStyle/>
                    <a:p>
                      <a:pPr algn="l" fontAlgn="b"/>
                      <a:r>
                        <a:rPr lang="en-IN" sz="2400" u="none" strike="noStrike">
                          <a:solidFill>
                            <a:schemeClr val="bg2">
                              <a:lumMod val="50000"/>
                            </a:schemeClr>
                          </a:solidFill>
                          <a:effectLst/>
                        </a:rPr>
                        <a:t>Bitter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56.90581395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01233576"/>
                  </a:ext>
                </a:extLst>
              </a:tr>
              <a:tr h="182880">
                <a:tc>
                  <a:txBody>
                    <a:bodyPr/>
                    <a:lstStyle/>
                    <a:p>
                      <a:pPr algn="l" fontAlgn="b"/>
                      <a:r>
                        <a:rPr lang="en-IN" sz="2400" u="none" strike="noStrike">
                          <a:solidFill>
                            <a:schemeClr val="bg2">
                              <a:lumMod val="50000"/>
                            </a:schemeClr>
                          </a:solidFill>
                          <a:effectLst/>
                        </a:rPr>
                        <a:t>Bottle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44.94767442</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20406310"/>
                  </a:ext>
                </a:extLst>
              </a:tr>
              <a:tr h="182880">
                <a:tc>
                  <a:txBody>
                    <a:bodyPr/>
                    <a:lstStyle/>
                    <a:p>
                      <a:pPr algn="l" fontAlgn="b"/>
                      <a:r>
                        <a:rPr lang="en-IN" sz="2400" u="none" strike="noStrike">
                          <a:solidFill>
                            <a:schemeClr val="bg2">
                              <a:lumMod val="50000"/>
                            </a:schemeClr>
                          </a:solidFill>
                          <a:effectLst/>
                        </a:rPr>
                        <a:t>Brinjal</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45.56860465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20445181"/>
                  </a:ext>
                </a:extLst>
              </a:tr>
              <a:tr h="182880">
                <a:tc>
                  <a:txBody>
                    <a:bodyPr/>
                    <a:lstStyle/>
                    <a:p>
                      <a:pPr algn="l" fontAlgn="b"/>
                      <a:r>
                        <a:rPr lang="en-IN" sz="2400" u="none" strike="noStrike">
                          <a:solidFill>
                            <a:schemeClr val="bg2">
                              <a:lumMod val="50000"/>
                            </a:schemeClr>
                          </a:solidFill>
                          <a:effectLst/>
                        </a:rPr>
                        <a:t>Brinjal (Big)</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53.43372093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59152801"/>
                  </a:ext>
                </a:extLst>
              </a:tr>
              <a:tr h="182880">
                <a:tc>
                  <a:txBody>
                    <a:bodyPr/>
                    <a:lstStyle/>
                    <a:p>
                      <a:pPr algn="l" fontAlgn="b"/>
                      <a:r>
                        <a:rPr lang="en-IN" sz="2400" u="none" strike="noStrike">
                          <a:solidFill>
                            <a:schemeClr val="bg2">
                              <a:lumMod val="50000"/>
                            </a:schemeClr>
                          </a:solidFill>
                          <a:effectLst/>
                        </a:rPr>
                        <a:t>Broad Beans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67.8627907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11379103"/>
                  </a:ext>
                </a:extLst>
              </a:tr>
              <a:tr h="182880">
                <a:tc>
                  <a:txBody>
                    <a:bodyPr/>
                    <a:lstStyle/>
                    <a:p>
                      <a:pPr algn="l" fontAlgn="b"/>
                      <a:r>
                        <a:rPr lang="en-IN" sz="2400" u="none" strike="noStrike">
                          <a:solidFill>
                            <a:schemeClr val="bg2">
                              <a:lumMod val="50000"/>
                            </a:schemeClr>
                          </a:solidFill>
                          <a:effectLst/>
                        </a:rPr>
                        <a:t>Butter Beans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115.6046512</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36436193"/>
                  </a:ext>
                </a:extLst>
              </a:tr>
              <a:tr h="182880">
                <a:tc>
                  <a:txBody>
                    <a:bodyPr/>
                    <a:lstStyle/>
                    <a:p>
                      <a:pPr algn="l" fontAlgn="b"/>
                      <a:r>
                        <a:rPr lang="en-IN" sz="2400" u="none" strike="noStrike">
                          <a:solidFill>
                            <a:schemeClr val="bg2">
                              <a:lumMod val="50000"/>
                            </a:schemeClr>
                          </a:solidFill>
                          <a:effectLst/>
                        </a:rPr>
                        <a:t>Cabbage</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40.67790698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9419858"/>
                  </a:ext>
                </a:extLst>
              </a:tr>
              <a:tr h="182880">
                <a:tc>
                  <a:txBody>
                    <a:bodyPr/>
                    <a:lstStyle/>
                    <a:p>
                      <a:pPr algn="l" fontAlgn="b"/>
                      <a:r>
                        <a:rPr lang="en-IN" sz="2400" u="none" strike="noStrike">
                          <a:solidFill>
                            <a:schemeClr val="bg2">
                              <a:lumMod val="50000"/>
                            </a:schemeClr>
                          </a:solidFill>
                          <a:effectLst/>
                        </a:rPr>
                        <a:t>Capsicum</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68.79651163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60626207"/>
                  </a:ext>
                </a:extLst>
              </a:tr>
              <a:tr h="182880">
                <a:tc>
                  <a:txBody>
                    <a:bodyPr/>
                    <a:lstStyle/>
                    <a:p>
                      <a:pPr algn="l" fontAlgn="b"/>
                      <a:r>
                        <a:rPr lang="en-IN" sz="2400" u="none" strike="noStrike">
                          <a:solidFill>
                            <a:schemeClr val="bg2">
                              <a:lumMod val="50000"/>
                            </a:schemeClr>
                          </a:solidFill>
                          <a:effectLst/>
                        </a:rPr>
                        <a:t>Carrot</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78.16162791</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43040694"/>
                  </a:ext>
                </a:extLst>
              </a:tr>
              <a:tr h="182880">
                <a:tc>
                  <a:txBody>
                    <a:bodyPr/>
                    <a:lstStyle/>
                    <a:p>
                      <a:pPr algn="l" fontAlgn="b"/>
                      <a:r>
                        <a:rPr lang="en-IN" sz="2400" u="none" strike="noStrike">
                          <a:solidFill>
                            <a:schemeClr val="bg2">
                              <a:lumMod val="50000"/>
                            </a:schemeClr>
                          </a:solidFill>
                          <a:effectLst/>
                        </a:rPr>
                        <a:t>Cauliflower</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53.16511628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203843"/>
                  </a:ext>
                </a:extLst>
              </a:tr>
              <a:tr h="182880">
                <a:tc>
                  <a:txBody>
                    <a:bodyPr/>
                    <a:lstStyle/>
                    <a:p>
                      <a:pPr algn="l" fontAlgn="b"/>
                      <a:r>
                        <a:rPr lang="en-IN" sz="2400" u="none" strike="noStrike">
                          <a:solidFill>
                            <a:schemeClr val="bg2">
                              <a:lumMod val="50000"/>
                            </a:schemeClr>
                          </a:solidFill>
                          <a:effectLst/>
                        </a:rPr>
                        <a:t>Cluster beans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79.05465116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25737472"/>
                  </a:ext>
                </a:extLst>
              </a:tr>
              <a:tr h="182880">
                <a:tc>
                  <a:txBody>
                    <a:bodyPr/>
                    <a:lstStyle/>
                    <a:p>
                      <a:pPr algn="l" fontAlgn="b"/>
                      <a:r>
                        <a:rPr lang="en-IN" sz="2400" u="none" strike="noStrike">
                          <a:solidFill>
                            <a:schemeClr val="bg2">
                              <a:lumMod val="50000"/>
                            </a:schemeClr>
                          </a:solidFill>
                          <a:effectLst/>
                        </a:rPr>
                        <a:t>Coconut</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52.05348837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0995792"/>
                  </a:ext>
                </a:extLst>
              </a:tr>
              <a:tr h="182880">
                <a:tc>
                  <a:txBody>
                    <a:bodyPr/>
                    <a:lstStyle/>
                    <a:p>
                      <a:pPr algn="l" fontAlgn="b"/>
                      <a:r>
                        <a:rPr lang="en-IN" sz="2400" u="none" strike="noStrike">
                          <a:solidFill>
                            <a:schemeClr val="bg2">
                              <a:lumMod val="50000"/>
                            </a:schemeClr>
                          </a:solidFill>
                          <a:effectLst/>
                        </a:rPr>
                        <a:t>Colocasia</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45.08139535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58845670"/>
                  </a:ext>
                </a:extLst>
              </a:tr>
              <a:tr h="182880">
                <a:tc>
                  <a:txBody>
                    <a:bodyPr/>
                    <a:lstStyle/>
                    <a:p>
                      <a:pPr algn="l" fontAlgn="b"/>
                      <a:r>
                        <a:rPr lang="en-IN" sz="2400" u="none" strike="noStrike">
                          <a:solidFill>
                            <a:schemeClr val="bg2">
                              <a:lumMod val="50000"/>
                            </a:schemeClr>
                          </a:solidFill>
                          <a:effectLst/>
                        </a:rPr>
                        <a:t>Colocasia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23.02209302</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74829544"/>
                  </a:ext>
                </a:extLst>
              </a:tr>
              <a:tr h="182880">
                <a:tc>
                  <a:txBody>
                    <a:bodyPr/>
                    <a:lstStyle/>
                    <a:p>
                      <a:pPr algn="l" fontAlgn="b"/>
                      <a:r>
                        <a:rPr lang="en-IN" sz="2400" u="none" strike="noStrike">
                          <a:solidFill>
                            <a:schemeClr val="bg2">
                              <a:lumMod val="50000"/>
                            </a:schemeClr>
                          </a:solidFill>
                          <a:effectLst/>
                        </a:rPr>
                        <a:t>Coriander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16.03372093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95609327"/>
                  </a:ext>
                </a:extLst>
              </a:tr>
              <a:tr h="182880">
                <a:tc>
                  <a:txBody>
                    <a:bodyPr/>
                    <a:lstStyle/>
                    <a:p>
                      <a:pPr algn="l" fontAlgn="b"/>
                      <a:r>
                        <a:rPr lang="en-IN" sz="2400" u="none" strike="noStrike">
                          <a:solidFill>
                            <a:schemeClr val="bg2">
                              <a:lumMod val="50000"/>
                            </a:schemeClr>
                          </a:solidFill>
                          <a:effectLst/>
                        </a:rPr>
                        <a:t>Corn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46.94418605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93955282"/>
                  </a:ext>
                </a:extLst>
              </a:tr>
              <a:tr h="182880">
                <a:tc>
                  <a:txBody>
                    <a:bodyPr/>
                    <a:lstStyle/>
                    <a:p>
                      <a:pPr algn="l" fontAlgn="b"/>
                      <a:r>
                        <a:rPr lang="en-IN" sz="2400" u="none" strike="noStrike">
                          <a:solidFill>
                            <a:schemeClr val="bg2">
                              <a:lumMod val="50000"/>
                            </a:schemeClr>
                          </a:solidFill>
                          <a:effectLst/>
                        </a:rPr>
                        <a:t>Cucumber</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35.3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82967379"/>
                  </a:ext>
                </a:extLst>
              </a:tr>
              <a:tr h="182880">
                <a:tc>
                  <a:txBody>
                    <a:bodyPr/>
                    <a:lstStyle/>
                    <a:p>
                      <a:pPr algn="l" fontAlgn="b"/>
                      <a:r>
                        <a:rPr lang="en-IN" sz="2400" u="none" strike="noStrike">
                          <a:solidFill>
                            <a:schemeClr val="bg2">
                              <a:lumMod val="50000"/>
                            </a:schemeClr>
                          </a:solidFill>
                          <a:effectLst/>
                        </a:rPr>
                        <a:t>Curry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56.23488372</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08838706"/>
                  </a:ext>
                </a:extLst>
              </a:tr>
              <a:tr h="182880">
                <a:tc>
                  <a:txBody>
                    <a:bodyPr/>
                    <a:lstStyle/>
                    <a:p>
                      <a:pPr algn="l" fontAlgn="b"/>
                      <a:r>
                        <a:rPr lang="en-IN" sz="2400" u="none" strike="noStrike">
                          <a:solidFill>
                            <a:schemeClr val="bg2">
                              <a:lumMod val="50000"/>
                            </a:schemeClr>
                          </a:solidFill>
                          <a:effectLst/>
                        </a:rPr>
                        <a:t>Dill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22.54418605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52848143"/>
                  </a:ext>
                </a:extLst>
              </a:tr>
              <a:tr h="182880">
                <a:tc>
                  <a:txBody>
                    <a:bodyPr/>
                    <a:lstStyle/>
                    <a:p>
                      <a:pPr algn="l" fontAlgn="b"/>
                      <a:r>
                        <a:rPr lang="en-IN" sz="2400" u="none" strike="noStrike">
                          <a:solidFill>
                            <a:schemeClr val="bg2">
                              <a:lumMod val="50000"/>
                            </a:schemeClr>
                          </a:solidFill>
                          <a:effectLst/>
                        </a:rPr>
                        <a:t>Drumsticks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145.2290698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94141513"/>
                  </a:ext>
                </a:extLst>
              </a:tr>
              <a:tr h="182880">
                <a:tc>
                  <a:txBody>
                    <a:bodyPr/>
                    <a:lstStyle/>
                    <a:p>
                      <a:pPr algn="l" fontAlgn="b"/>
                      <a:r>
                        <a:rPr lang="en-IN" sz="2400" u="none" strike="noStrike">
                          <a:solidFill>
                            <a:schemeClr val="bg2">
                              <a:lumMod val="50000"/>
                            </a:schemeClr>
                          </a:solidFill>
                          <a:effectLst/>
                        </a:rPr>
                        <a:t>Elephant Yam</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47.89186047</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5428355"/>
                  </a:ext>
                </a:extLst>
              </a:tr>
            </a:tbl>
          </a:graphicData>
        </a:graphic>
      </p:graphicFrame>
      <p:graphicFrame>
        <p:nvGraphicFramePr>
          <p:cNvPr id="7" name="Table 6">
            <a:extLst>
              <a:ext uri="{FF2B5EF4-FFF2-40B4-BE49-F238E27FC236}">
                <a16:creationId xmlns:a16="http://schemas.microsoft.com/office/drawing/2014/main" id="{80097C49-5FCA-7BCD-9B7A-0A2CA8EB5776}"/>
              </a:ext>
            </a:extLst>
          </p:cNvPr>
          <p:cNvGraphicFramePr>
            <a:graphicFrameLocks noGrp="1"/>
          </p:cNvGraphicFramePr>
          <p:nvPr>
            <p:extLst>
              <p:ext uri="{D42A27DB-BD31-4B8C-83A1-F6EECF244321}">
                <p14:modId xmlns:p14="http://schemas.microsoft.com/office/powerpoint/2010/main" val="1588094818"/>
              </p:ext>
            </p:extLst>
          </p:nvPr>
        </p:nvGraphicFramePr>
        <p:xfrm>
          <a:off x="12188825" y="2221230"/>
          <a:ext cx="8381999" cy="10454643"/>
        </p:xfrm>
        <a:graphic>
          <a:graphicData uri="http://schemas.openxmlformats.org/drawingml/2006/table">
            <a:tbl>
              <a:tblPr>
                <a:tableStyleId>{5C22544A-7EE6-4342-B048-85BDC9FD1C3A}</a:tableStyleId>
              </a:tblPr>
              <a:tblGrid>
                <a:gridCol w="3777295">
                  <a:extLst>
                    <a:ext uri="{9D8B030D-6E8A-4147-A177-3AD203B41FA5}">
                      <a16:colId xmlns:a16="http://schemas.microsoft.com/office/drawing/2014/main" val="3451573593"/>
                    </a:ext>
                  </a:extLst>
                </a:gridCol>
                <a:gridCol w="4604704">
                  <a:extLst>
                    <a:ext uri="{9D8B030D-6E8A-4147-A177-3AD203B41FA5}">
                      <a16:colId xmlns:a16="http://schemas.microsoft.com/office/drawing/2014/main" val="163320503"/>
                    </a:ext>
                  </a:extLst>
                </a:gridCol>
              </a:tblGrid>
              <a:tr h="387209">
                <a:tc>
                  <a:txBody>
                    <a:bodyPr/>
                    <a:lstStyle/>
                    <a:p>
                      <a:pPr algn="l" fontAlgn="b"/>
                      <a:r>
                        <a:rPr lang="en-IN" sz="2400" u="none" strike="noStrike">
                          <a:solidFill>
                            <a:schemeClr val="bg2">
                              <a:lumMod val="50000"/>
                            </a:schemeClr>
                          </a:solidFill>
                          <a:effectLst/>
                        </a:rPr>
                        <a:t>Fenugreek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18.19186047</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48172871"/>
                  </a:ext>
                </a:extLst>
              </a:tr>
              <a:tr h="387209">
                <a:tc>
                  <a:txBody>
                    <a:bodyPr/>
                    <a:lstStyle/>
                    <a:p>
                      <a:pPr algn="l" fontAlgn="b"/>
                      <a:r>
                        <a:rPr lang="en-IN" sz="2400" u="none" strike="noStrike">
                          <a:solidFill>
                            <a:schemeClr val="bg2">
                              <a:lumMod val="50000"/>
                            </a:schemeClr>
                          </a:solidFill>
                          <a:effectLst/>
                        </a:rPr>
                        <a:t>French Beans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79.61744186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58174548"/>
                  </a:ext>
                </a:extLst>
              </a:tr>
              <a:tr h="387209">
                <a:tc>
                  <a:txBody>
                    <a:bodyPr/>
                    <a:lstStyle/>
                    <a:p>
                      <a:pPr algn="l" fontAlgn="b"/>
                      <a:r>
                        <a:rPr lang="en-IN" sz="2400" u="none" strike="noStrike">
                          <a:solidFill>
                            <a:schemeClr val="bg2">
                              <a:lumMod val="50000"/>
                            </a:schemeClr>
                          </a:solidFill>
                          <a:effectLst/>
                        </a:rPr>
                        <a:t>Garlic</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104.8372093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353656"/>
                  </a:ext>
                </a:extLst>
              </a:tr>
              <a:tr h="387209">
                <a:tc>
                  <a:txBody>
                    <a:bodyPr/>
                    <a:lstStyle/>
                    <a:p>
                      <a:pPr algn="l" fontAlgn="b"/>
                      <a:r>
                        <a:rPr lang="en-IN" sz="2400" u="none" strike="noStrike">
                          <a:solidFill>
                            <a:schemeClr val="bg2">
                              <a:lumMod val="50000"/>
                            </a:schemeClr>
                          </a:solidFill>
                          <a:effectLst/>
                        </a:rPr>
                        <a:t>Ginger</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72.70930233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29311479"/>
                  </a:ext>
                </a:extLst>
              </a:tr>
              <a:tr h="387209">
                <a:tc>
                  <a:txBody>
                    <a:bodyPr/>
                    <a:lstStyle/>
                    <a:p>
                      <a:pPr algn="l" fontAlgn="b"/>
                      <a:r>
                        <a:rPr lang="en-IN" sz="2400" u="none" strike="noStrike">
                          <a:solidFill>
                            <a:schemeClr val="bg2">
                              <a:lumMod val="50000"/>
                            </a:schemeClr>
                          </a:solidFill>
                          <a:effectLst/>
                        </a:rPr>
                        <a:t>Green Chilli</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67.9127907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43051046"/>
                  </a:ext>
                </a:extLst>
              </a:tr>
              <a:tr h="387209">
                <a:tc>
                  <a:txBody>
                    <a:bodyPr/>
                    <a:lstStyle/>
                    <a:p>
                      <a:pPr algn="l" fontAlgn="b"/>
                      <a:r>
                        <a:rPr lang="en-IN" sz="2400" u="none" strike="noStrike">
                          <a:solidFill>
                            <a:schemeClr val="bg2">
                              <a:lumMod val="50000"/>
                            </a:schemeClr>
                          </a:solidFill>
                          <a:effectLst/>
                        </a:rPr>
                        <a:t>Green Peas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127.872093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35008795"/>
                  </a:ext>
                </a:extLst>
              </a:tr>
              <a:tr h="387209">
                <a:tc>
                  <a:txBody>
                    <a:bodyPr/>
                    <a:lstStyle/>
                    <a:p>
                      <a:pPr algn="l" fontAlgn="b"/>
                      <a:r>
                        <a:rPr lang="en-IN" sz="2400" u="none" strike="noStrike">
                          <a:solidFill>
                            <a:schemeClr val="bg2">
                              <a:lumMod val="50000"/>
                            </a:schemeClr>
                          </a:solidFill>
                          <a:effectLst/>
                        </a:rPr>
                        <a:t>Ivy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47.41976744</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62680542"/>
                  </a:ext>
                </a:extLst>
              </a:tr>
              <a:tr h="387209">
                <a:tc>
                  <a:txBody>
                    <a:bodyPr/>
                    <a:lstStyle/>
                    <a:p>
                      <a:pPr algn="l" fontAlgn="b"/>
                      <a:r>
                        <a:rPr lang="en-IN" sz="2400" u="none" strike="noStrike">
                          <a:solidFill>
                            <a:schemeClr val="bg2">
                              <a:lumMod val="50000"/>
                            </a:schemeClr>
                          </a:solidFill>
                          <a:effectLst/>
                        </a:rPr>
                        <a:t>Ladies Finger</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57.91395349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26052130"/>
                  </a:ext>
                </a:extLst>
              </a:tr>
              <a:tr h="387209">
                <a:tc>
                  <a:txBody>
                    <a:bodyPr/>
                    <a:lstStyle/>
                    <a:p>
                      <a:pPr algn="l" fontAlgn="b"/>
                      <a:r>
                        <a:rPr lang="en-IN" sz="2400" u="none" strike="noStrike">
                          <a:solidFill>
                            <a:schemeClr val="bg2">
                              <a:lumMod val="50000"/>
                            </a:schemeClr>
                          </a:solidFill>
                          <a:effectLst/>
                        </a:rPr>
                        <a:t>Lemon (Lime)</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98.64186047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5207168"/>
                  </a:ext>
                </a:extLst>
              </a:tr>
              <a:tr h="387209">
                <a:tc>
                  <a:txBody>
                    <a:bodyPr/>
                    <a:lstStyle/>
                    <a:p>
                      <a:pPr algn="l" fontAlgn="b"/>
                      <a:r>
                        <a:rPr lang="en-IN" sz="2400" u="none" strike="noStrike">
                          <a:solidFill>
                            <a:schemeClr val="bg2">
                              <a:lumMod val="50000"/>
                            </a:schemeClr>
                          </a:solidFill>
                          <a:effectLst/>
                        </a:rPr>
                        <a:t>Mango Raw</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133.4523256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91043796"/>
                  </a:ext>
                </a:extLst>
              </a:tr>
              <a:tr h="387209">
                <a:tc>
                  <a:txBody>
                    <a:bodyPr/>
                    <a:lstStyle/>
                    <a:p>
                      <a:pPr algn="l" fontAlgn="b"/>
                      <a:r>
                        <a:rPr lang="en-IN" sz="2400" u="none" strike="noStrike">
                          <a:solidFill>
                            <a:schemeClr val="bg2">
                              <a:lumMod val="50000"/>
                            </a:schemeClr>
                          </a:solidFill>
                          <a:effectLst/>
                        </a:rPr>
                        <a:t>Mint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10.57674419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4116592"/>
                  </a:ext>
                </a:extLst>
              </a:tr>
              <a:tr h="387209">
                <a:tc>
                  <a:txBody>
                    <a:bodyPr/>
                    <a:lstStyle/>
                    <a:p>
                      <a:pPr algn="l" fontAlgn="b"/>
                      <a:r>
                        <a:rPr lang="en-IN" sz="2400" u="none" strike="noStrike">
                          <a:solidFill>
                            <a:schemeClr val="bg2">
                              <a:lumMod val="50000"/>
                            </a:schemeClr>
                          </a:solidFill>
                          <a:effectLst/>
                        </a:rPr>
                        <a:t>Mushroom</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146.7709302</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9500152"/>
                  </a:ext>
                </a:extLst>
              </a:tr>
              <a:tr h="387209">
                <a:tc>
                  <a:txBody>
                    <a:bodyPr/>
                    <a:lstStyle/>
                    <a:p>
                      <a:pPr algn="l" fontAlgn="b"/>
                      <a:r>
                        <a:rPr lang="en-IN" sz="2400" u="none" strike="noStrike">
                          <a:solidFill>
                            <a:schemeClr val="bg2">
                              <a:lumMod val="50000"/>
                            </a:schemeClr>
                          </a:solidFill>
                          <a:effectLst/>
                        </a:rPr>
                        <a:t>Mustard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28.71395349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33474643"/>
                  </a:ext>
                </a:extLst>
              </a:tr>
              <a:tr h="387209">
                <a:tc>
                  <a:txBody>
                    <a:bodyPr/>
                    <a:lstStyle/>
                    <a:p>
                      <a:pPr algn="l" fontAlgn="b"/>
                      <a:r>
                        <a:rPr lang="en-IN" sz="2400" u="none" strike="noStrike">
                          <a:solidFill>
                            <a:schemeClr val="bg2">
                              <a:lumMod val="50000"/>
                            </a:schemeClr>
                          </a:solidFill>
                          <a:effectLst/>
                        </a:rPr>
                        <a:t>Onion Big</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45.87906977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33684708"/>
                  </a:ext>
                </a:extLst>
              </a:tr>
              <a:tr h="387209">
                <a:tc>
                  <a:txBody>
                    <a:bodyPr/>
                    <a:lstStyle/>
                    <a:p>
                      <a:pPr algn="l" fontAlgn="b"/>
                      <a:r>
                        <a:rPr lang="en-IN" sz="2400" u="none" strike="noStrike">
                          <a:solidFill>
                            <a:schemeClr val="bg2">
                              <a:lumMod val="50000"/>
                            </a:schemeClr>
                          </a:solidFill>
                          <a:effectLst/>
                        </a:rPr>
                        <a:t>Onion Green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72.39534884</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30836425"/>
                  </a:ext>
                </a:extLst>
              </a:tr>
              <a:tr h="387209">
                <a:tc>
                  <a:txBody>
                    <a:bodyPr/>
                    <a:lstStyle/>
                    <a:p>
                      <a:pPr algn="l" fontAlgn="b"/>
                      <a:r>
                        <a:rPr lang="en-IN" sz="2400" u="none" strike="noStrike">
                          <a:solidFill>
                            <a:schemeClr val="bg2">
                              <a:lumMod val="50000"/>
                            </a:schemeClr>
                          </a:solidFill>
                          <a:effectLst/>
                        </a:rPr>
                        <a:t>Onion Small</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72.35581395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72056048"/>
                  </a:ext>
                </a:extLst>
              </a:tr>
              <a:tr h="387209">
                <a:tc>
                  <a:txBody>
                    <a:bodyPr/>
                    <a:lstStyle/>
                    <a:p>
                      <a:pPr algn="l" fontAlgn="b"/>
                      <a:r>
                        <a:rPr lang="en-IN" sz="2400" u="none" strike="noStrike">
                          <a:solidFill>
                            <a:schemeClr val="bg2">
                              <a:lumMod val="50000"/>
                            </a:schemeClr>
                          </a:solidFill>
                          <a:effectLst/>
                        </a:rPr>
                        <a:t>Potato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51.7372093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54585609"/>
                  </a:ext>
                </a:extLst>
              </a:tr>
              <a:tr h="387209">
                <a:tc>
                  <a:txBody>
                    <a:bodyPr/>
                    <a:lstStyle/>
                    <a:p>
                      <a:pPr algn="l" fontAlgn="b"/>
                      <a:r>
                        <a:rPr lang="en-IN" sz="2400" u="none" strike="noStrike">
                          <a:solidFill>
                            <a:schemeClr val="bg2">
                              <a:lumMod val="50000"/>
                            </a:schemeClr>
                          </a:solidFill>
                          <a:effectLst/>
                        </a:rPr>
                        <a:t>Pumpkin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44.03372093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36294499"/>
                  </a:ext>
                </a:extLst>
              </a:tr>
              <a:tr h="387209">
                <a:tc>
                  <a:txBody>
                    <a:bodyPr/>
                    <a:lstStyle/>
                    <a:p>
                      <a:pPr algn="l" fontAlgn="b"/>
                      <a:r>
                        <a:rPr lang="en-IN" sz="2400" u="none" strike="noStrike">
                          <a:solidFill>
                            <a:schemeClr val="bg2">
                              <a:lumMod val="50000"/>
                            </a:schemeClr>
                          </a:solidFill>
                          <a:effectLst/>
                        </a:rPr>
                        <a:t>Radish</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44.95697674</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09251490"/>
                  </a:ext>
                </a:extLst>
              </a:tr>
              <a:tr h="387209">
                <a:tc>
                  <a:txBody>
                    <a:bodyPr/>
                    <a:lstStyle/>
                    <a:p>
                      <a:pPr algn="l" fontAlgn="b"/>
                      <a:r>
                        <a:rPr lang="en-IN" sz="2400" u="none" strike="noStrike">
                          <a:solidFill>
                            <a:schemeClr val="bg2">
                              <a:lumMod val="50000"/>
                            </a:schemeClr>
                          </a:solidFill>
                          <a:effectLst/>
                        </a:rPr>
                        <a:t>Raw Banana (Plantain)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15.03372093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90218523"/>
                  </a:ext>
                </a:extLst>
              </a:tr>
              <a:tr h="387209">
                <a:tc>
                  <a:txBody>
                    <a:bodyPr/>
                    <a:lstStyle/>
                    <a:p>
                      <a:pPr algn="l" fontAlgn="b"/>
                      <a:r>
                        <a:rPr lang="en-IN" sz="2400" u="none" strike="noStrike">
                          <a:solidFill>
                            <a:schemeClr val="bg2">
                              <a:lumMod val="50000"/>
                            </a:schemeClr>
                          </a:solidFill>
                          <a:effectLst/>
                        </a:rPr>
                        <a:t>Ridge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50.43372093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72618975"/>
                  </a:ext>
                </a:extLst>
              </a:tr>
              <a:tr h="387209">
                <a:tc>
                  <a:txBody>
                    <a:bodyPr/>
                    <a:lstStyle/>
                    <a:p>
                      <a:pPr algn="l" fontAlgn="b"/>
                      <a:r>
                        <a:rPr lang="en-IN" sz="2400" u="none" strike="noStrike">
                          <a:solidFill>
                            <a:schemeClr val="bg2">
                              <a:lumMod val="50000"/>
                            </a:schemeClr>
                          </a:solidFill>
                          <a:effectLst/>
                        </a:rPr>
                        <a:t>Shallot (Pearl Onion)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59.13023256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30522932"/>
                  </a:ext>
                </a:extLst>
              </a:tr>
              <a:tr h="387209">
                <a:tc>
                  <a:txBody>
                    <a:bodyPr/>
                    <a:lstStyle/>
                    <a:p>
                      <a:pPr algn="l" fontAlgn="b"/>
                      <a:r>
                        <a:rPr lang="en-IN" sz="2400" u="none" strike="noStrike">
                          <a:solidFill>
                            <a:schemeClr val="bg2">
                              <a:lumMod val="50000"/>
                            </a:schemeClr>
                          </a:solidFill>
                          <a:effectLst/>
                        </a:rPr>
                        <a:t>Snake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47.38139535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9312641"/>
                  </a:ext>
                </a:extLst>
              </a:tr>
              <a:tr h="387209">
                <a:tc>
                  <a:txBody>
                    <a:bodyPr/>
                    <a:lstStyle/>
                    <a:p>
                      <a:pPr algn="l" fontAlgn="b"/>
                      <a:r>
                        <a:rPr lang="en-IN" sz="2400" u="none" strike="noStrike">
                          <a:solidFill>
                            <a:schemeClr val="bg2">
                              <a:lumMod val="50000"/>
                            </a:schemeClr>
                          </a:solidFill>
                          <a:effectLst/>
                        </a:rPr>
                        <a:t>Sorrel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21.15930233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63770064"/>
                  </a:ext>
                </a:extLst>
              </a:tr>
              <a:tr h="387209">
                <a:tc>
                  <a:txBody>
                    <a:bodyPr/>
                    <a:lstStyle/>
                    <a:p>
                      <a:pPr algn="l" fontAlgn="b"/>
                      <a:r>
                        <a:rPr lang="en-IN" sz="2400" u="none" strike="noStrike">
                          <a:solidFill>
                            <a:schemeClr val="bg2">
                              <a:lumMod val="50000"/>
                            </a:schemeClr>
                          </a:solidFill>
                          <a:effectLst/>
                        </a:rPr>
                        <a:t>Spinach</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23.11046512</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12636049"/>
                  </a:ext>
                </a:extLst>
              </a:tr>
              <a:tr h="387209">
                <a:tc>
                  <a:txBody>
                    <a:bodyPr/>
                    <a:lstStyle/>
                    <a:p>
                      <a:pPr algn="l" fontAlgn="b"/>
                      <a:r>
                        <a:rPr lang="en-IN" sz="2400" u="none" strike="noStrike">
                          <a:solidFill>
                            <a:schemeClr val="bg2">
                              <a:lumMod val="50000"/>
                            </a:schemeClr>
                          </a:solidFill>
                          <a:effectLst/>
                        </a:rPr>
                        <a:t>Sweet Potato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69.70581395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00370262"/>
                  </a:ext>
                </a:extLst>
              </a:tr>
              <a:tr h="387209">
                <a:tc>
                  <a:txBody>
                    <a:bodyPr/>
                    <a:lstStyle/>
                    <a:p>
                      <a:pPr algn="l" fontAlgn="b"/>
                      <a:r>
                        <a:rPr lang="en-IN" sz="2400" u="none" strike="noStrike">
                          <a:solidFill>
                            <a:schemeClr val="bg2">
                              <a:lumMod val="50000"/>
                            </a:schemeClr>
                          </a:solidFill>
                          <a:effectLst/>
                        </a:rPr>
                        <a:t>Tomato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48.94418605</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87376595"/>
                  </a:ext>
                </a:extLst>
              </a:tr>
            </a:tbl>
          </a:graphicData>
        </a:graphic>
      </p:graphicFrame>
      <p:sp>
        <p:nvSpPr>
          <p:cNvPr id="32" name="Freeform 4">
            <a:extLst>
              <a:ext uri="{FF2B5EF4-FFF2-40B4-BE49-F238E27FC236}">
                <a16:creationId xmlns:a16="http://schemas.microsoft.com/office/drawing/2014/main" id="{E66A2FC1-B940-A952-CC51-685335F4CE50}"/>
              </a:ext>
            </a:extLst>
          </p:cNvPr>
          <p:cNvSpPr>
            <a:spLocks noChangeArrowheads="1"/>
          </p:cNvSpPr>
          <p:nvPr/>
        </p:nvSpPr>
        <p:spPr bwMode="auto">
          <a:xfrm rot="10800000">
            <a:off x="0" y="0"/>
            <a:ext cx="9886541" cy="1796660"/>
          </a:xfrm>
          <a:custGeom>
            <a:avLst/>
            <a:gdLst>
              <a:gd name="T0" fmla="*/ 134789620 w 8881"/>
              <a:gd name="T1" fmla="*/ 209293351 h 1612"/>
              <a:gd name="T2" fmla="*/ 1150894798 w 8881"/>
              <a:gd name="T3" fmla="*/ 209293351 h 1612"/>
              <a:gd name="T4" fmla="*/ 1150894798 w 8881"/>
              <a:gd name="T5" fmla="*/ 0 h 1612"/>
              <a:gd name="T6" fmla="*/ 0 w 8881"/>
              <a:gd name="T7" fmla="*/ 0 h 1612"/>
              <a:gd name="T8" fmla="*/ 134789620 w 8881"/>
              <a:gd name="T9" fmla="*/ 209293351 h 16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81" h="1612">
                <a:moveTo>
                  <a:pt x="1040" y="1611"/>
                </a:moveTo>
                <a:lnTo>
                  <a:pt x="8880" y="1611"/>
                </a:lnTo>
                <a:lnTo>
                  <a:pt x="8880" y="0"/>
                </a:lnTo>
                <a:lnTo>
                  <a:pt x="0" y="0"/>
                </a:lnTo>
                <a:lnTo>
                  <a:pt x="1040" y="1611"/>
                </a:lnTo>
              </a:path>
            </a:pathLst>
          </a:custGeom>
          <a:solidFill>
            <a:schemeClr val="accent4"/>
          </a:solidFill>
          <a:ln>
            <a:noFill/>
          </a:ln>
          <a:effectLst/>
        </p:spPr>
        <p:txBody>
          <a:bodyPr wrap="none" anchor="ctr"/>
          <a:lstStyle/>
          <a:p>
            <a:endParaRPr lang="en-US" dirty="0"/>
          </a:p>
        </p:txBody>
      </p:sp>
      <p:grpSp>
        <p:nvGrpSpPr>
          <p:cNvPr id="18" name="Group 17">
            <a:extLst>
              <a:ext uri="{FF2B5EF4-FFF2-40B4-BE49-F238E27FC236}">
                <a16:creationId xmlns:a16="http://schemas.microsoft.com/office/drawing/2014/main" id="{09CCBCAD-DF87-9794-BA24-BF06DE0B8760}"/>
              </a:ext>
            </a:extLst>
          </p:cNvPr>
          <p:cNvGrpSpPr/>
          <p:nvPr/>
        </p:nvGrpSpPr>
        <p:grpSpPr>
          <a:xfrm rot="16200000">
            <a:off x="8926940" y="6150140"/>
            <a:ext cx="5918364" cy="2072270"/>
            <a:chOff x="1772460" y="4197927"/>
            <a:chExt cx="20832725" cy="7294418"/>
          </a:xfrm>
        </p:grpSpPr>
        <p:grpSp>
          <p:nvGrpSpPr>
            <p:cNvPr id="19" name="Group 18">
              <a:extLst>
                <a:ext uri="{FF2B5EF4-FFF2-40B4-BE49-F238E27FC236}">
                  <a16:creationId xmlns:a16="http://schemas.microsoft.com/office/drawing/2014/main" id="{36185A05-0759-1D4D-64A4-19DFEAAB6A65}"/>
                </a:ext>
              </a:extLst>
            </p:cNvPr>
            <p:cNvGrpSpPr/>
            <p:nvPr/>
          </p:nvGrpSpPr>
          <p:grpSpPr>
            <a:xfrm>
              <a:off x="1772460" y="6858000"/>
              <a:ext cx="20832725" cy="1987827"/>
              <a:chOff x="1311966" y="6361043"/>
              <a:chExt cx="18709806" cy="1987827"/>
            </a:xfrm>
          </p:grpSpPr>
          <p:sp>
            <p:nvSpPr>
              <p:cNvPr id="28" name="Chevron 223">
                <a:extLst>
                  <a:ext uri="{FF2B5EF4-FFF2-40B4-BE49-F238E27FC236}">
                    <a16:creationId xmlns:a16="http://schemas.microsoft.com/office/drawing/2014/main" id="{7410C75F-28F6-8976-31DA-6AB82A345969}"/>
                  </a:ext>
                </a:extLst>
              </p:cNvPr>
              <p:cNvSpPr/>
              <p:nvPr/>
            </p:nvSpPr>
            <p:spPr>
              <a:xfrm>
                <a:off x="1311966" y="6361043"/>
                <a:ext cx="5536128" cy="1987827"/>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Chevron 224">
                <a:extLst>
                  <a:ext uri="{FF2B5EF4-FFF2-40B4-BE49-F238E27FC236}">
                    <a16:creationId xmlns:a16="http://schemas.microsoft.com/office/drawing/2014/main" id="{576FAEE5-6E19-6E1C-C722-B72F2B7B7D04}"/>
                  </a:ext>
                </a:extLst>
              </p:cNvPr>
              <p:cNvSpPr/>
              <p:nvPr/>
            </p:nvSpPr>
            <p:spPr>
              <a:xfrm>
                <a:off x="5723660" y="6361043"/>
                <a:ext cx="5536128" cy="198782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Chevron 225">
                <a:extLst>
                  <a:ext uri="{FF2B5EF4-FFF2-40B4-BE49-F238E27FC236}">
                    <a16:creationId xmlns:a16="http://schemas.microsoft.com/office/drawing/2014/main" id="{0803A5D8-9B3C-696F-14E2-2F36FCD46AB8}"/>
                  </a:ext>
                </a:extLst>
              </p:cNvPr>
              <p:cNvSpPr/>
              <p:nvPr/>
            </p:nvSpPr>
            <p:spPr>
              <a:xfrm>
                <a:off x="10115155" y="6361043"/>
                <a:ext cx="5536128" cy="1987827"/>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Chevron 226">
                <a:extLst>
                  <a:ext uri="{FF2B5EF4-FFF2-40B4-BE49-F238E27FC236}">
                    <a16:creationId xmlns:a16="http://schemas.microsoft.com/office/drawing/2014/main" id="{E729277F-C065-D59D-D2DA-9F96FEABE2CC}"/>
                  </a:ext>
                </a:extLst>
              </p:cNvPr>
              <p:cNvSpPr/>
              <p:nvPr/>
            </p:nvSpPr>
            <p:spPr>
              <a:xfrm>
                <a:off x="14485644" y="6361043"/>
                <a:ext cx="5536128" cy="1987827"/>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0" name="Oval 19">
              <a:extLst>
                <a:ext uri="{FF2B5EF4-FFF2-40B4-BE49-F238E27FC236}">
                  <a16:creationId xmlns:a16="http://schemas.microsoft.com/office/drawing/2014/main" id="{7211B453-37B4-1921-3A96-167EC68028F1}"/>
                </a:ext>
              </a:extLst>
            </p:cNvPr>
            <p:cNvSpPr/>
            <p:nvPr/>
          </p:nvSpPr>
          <p:spPr>
            <a:xfrm>
              <a:off x="3252091" y="6858000"/>
              <a:ext cx="1987827" cy="1987827"/>
            </a:xfrm>
            <a:prstGeom prst="ellipse">
              <a:avLst/>
            </a:prstGeom>
            <a:solidFill>
              <a:schemeClr val="accent1">
                <a:lumMod val="75000"/>
              </a:schemeClr>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999D7E9-8B53-DDFD-52D0-CB195AD9172E}"/>
                </a:ext>
              </a:extLst>
            </p:cNvPr>
            <p:cNvSpPr/>
            <p:nvPr/>
          </p:nvSpPr>
          <p:spPr>
            <a:xfrm>
              <a:off x="8111958" y="6858000"/>
              <a:ext cx="1987827" cy="1987827"/>
            </a:xfrm>
            <a:prstGeom prst="ellipse">
              <a:avLst/>
            </a:prstGeom>
            <a:solidFill>
              <a:schemeClr val="accent2">
                <a:lumMod val="75000"/>
              </a:schemeClr>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FDA4CCDF-A7F3-CD2E-6F9E-D5F013BC7F1D}"/>
                </a:ext>
              </a:extLst>
            </p:cNvPr>
            <p:cNvSpPr/>
            <p:nvPr/>
          </p:nvSpPr>
          <p:spPr>
            <a:xfrm>
              <a:off x="13041160" y="6858000"/>
              <a:ext cx="1987827" cy="1987827"/>
            </a:xfrm>
            <a:prstGeom prst="ellipse">
              <a:avLst/>
            </a:prstGeom>
            <a:solidFill>
              <a:schemeClr val="accent3">
                <a:lumMod val="75000"/>
              </a:schemeClr>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44B995C-8506-D15C-6B47-52C0A5EB82DB}"/>
                </a:ext>
              </a:extLst>
            </p:cNvPr>
            <p:cNvSpPr/>
            <p:nvPr/>
          </p:nvSpPr>
          <p:spPr>
            <a:xfrm>
              <a:off x="17930939" y="6858000"/>
              <a:ext cx="1987827" cy="1987827"/>
            </a:xfrm>
            <a:prstGeom prst="ellipse">
              <a:avLst/>
            </a:prstGeom>
            <a:solidFill>
              <a:schemeClr val="accent4">
                <a:lumMod val="75000"/>
              </a:schemeClr>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CBFBFFCD-2401-8483-959A-8551E022479B}"/>
                </a:ext>
              </a:extLst>
            </p:cNvPr>
            <p:cNvCxnSpPr/>
            <p:nvPr/>
          </p:nvCxnSpPr>
          <p:spPr>
            <a:xfrm flipV="1">
              <a:off x="4281055" y="4197927"/>
              <a:ext cx="0" cy="243147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B195F38-F69D-8AC0-79F6-5CBABB61AD73}"/>
                </a:ext>
              </a:extLst>
            </p:cNvPr>
            <p:cNvCxnSpPr/>
            <p:nvPr/>
          </p:nvCxnSpPr>
          <p:spPr>
            <a:xfrm flipV="1">
              <a:off x="9102438" y="9060872"/>
              <a:ext cx="0" cy="243147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68528C7-DE7B-D33E-C784-BDBE54CEB6D3}"/>
                </a:ext>
              </a:extLst>
            </p:cNvPr>
            <p:cNvCxnSpPr/>
            <p:nvPr/>
          </p:nvCxnSpPr>
          <p:spPr>
            <a:xfrm flipV="1">
              <a:off x="14048510" y="4197927"/>
              <a:ext cx="0" cy="243147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FDEBA5C-1628-03E3-5C66-2456A0981826}"/>
                </a:ext>
              </a:extLst>
            </p:cNvPr>
            <p:cNvCxnSpPr/>
            <p:nvPr/>
          </p:nvCxnSpPr>
          <p:spPr>
            <a:xfrm flipV="1">
              <a:off x="18953019" y="9060872"/>
              <a:ext cx="0" cy="243147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8FCF6E7F-2350-28AA-3453-3B39646C2C9B}"/>
              </a:ext>
            </a:extLst>
          </p:cNvPr>
          <p:cNvSpPr txBox="1"/>
          <p:nvPr/>
        </p:nvSpPr>
        <p:spPr>
          <a:xfrm>
            <a:off x="168274" y="288730"/>
            <a:ext cx="8743950" cy="1219200"/>
          </a:xfrm>
          <a:prstGeom prst="rect">
            <a:avLst/>
          </a:prstGeom>
          <a:noFill/>
        </p:spPr>
        <p:txBody>
          <a:bodyPr wrap="square" rtlCol="0">
            <a:spAutoFit/>
          </a:bodyPr>
          <a:lstStyle/>
          <a:p>
            <a:r>
              <a:rPr lang="en-US" b="1" dirty="0">
                <a:solidFill>
                  <a:schemeClr val="bg2">
                    <a:lumMod val="50000"/>
                  </a:schemeClr>
                </a:solidFill>
              </a:rPr>
              <a:t>Average monthly price of each vegetable in the Noida Vegetable Market</a:t>
            </a:r>
            <a:endParaRPr lang="en-IN" b="1" dirty="0">
              <a:solidFill>
                <a:schemeClr val="bg2">
                  <a:lumMod val="50000"/>
                </a:schemeClr>
              </a:solidFill>
            </a:endParaRPr>
          </a:p>
        </p:txBody>
      </p:sp>
      <p:grpSp>
        <p:nvGrpSpPr>
          <p:cNvPr id="33" name="Group 32">
            <a:extLst>
              <a:ext uri="{FF2B5EF4-FFF2-40B4-BE49-F238E27FC236}">
                <a16:creationId xmlns:a16="http://schemas.microsoft.com/office/drawing/2014/main" id="{F6FBABCD-008D-727A-8917-48EE0024800E}"/>
              </a:ext>
            </a:extLst>
          </p:cNvPr>
          <p:cNvGrpSpPr/>
          <p:nvPr/>
        </p:nvGrpSpPr>
        <p:grpSpPr>
          <a:xfrm>
            <a:off x="21745878" y="-6534"/>
            <a:ext cx="4535178" cy="3074542"/>
            <a:chOff x="6524003" y="4255502"/>
            <a:chExt cx="11329640" cy="7680727"/>
          </a:xfrm>
        </p:grpSpPr>
        <p:sp>
          <p:nvSpPr>
            <p:cNvPr id="34" name="Freeform: Shape 1341">
              <a:extLst>
                <a:ext uri="{FF2B5EF4-FFF2-40B4-BE49-F238E27FC236}">
                  <a16:creationId xmlns:a16="http://schemas.microsoft.com/office/drawing/2014/main" id="{4FF1F7A5-8157-A0D1-2B65-42D47F8B25B4}"/>
                </a:ext>
              </a:extLst>
            </p:cNvPr>
            <p:cNvSpPr/>
            <p:nvPr/>
          </p:nvSpPr>
          <p:spPr>
            <a:xfrm>
              <a:off x="6524003" y="6253597"/>
              <a:ext cx="4193656" cy="3684538"/>
            </a:xfrm>
            <a:custGeom>
              <a:avLst/>
              <a:gdLst/>
              <a:ahLst/>
              <a:cxnLst>
                <a:cxn ang="3cd4">
                  <a:pos x="hc" y="t"/>
                </a:cxn>
                <a:cxn ang="cd2">
                  <a:pos x="l" y="vc"/>
                </a:cxn>
                <a:cxn ang="cd4">
                  <a:pos x="hc" y="b"/>
                </a:cxn>
                <a:cxn ang="0">
                  <a:pos x="r" y="vc"/>
                </a:cxn>
              </a:cxnLst>
              <a:rect l="l" t="t" r="r" b="b"/>
              <a:pathLst>
                <a:path w="800" h="703">
                  <a:moveTo>
                    <a:pt x="795" y="370"/>
                  </a:moveTo>
                  <a:lnTo>
                    <a:pt x="612" y="685"/>
                  </a:lnTo>
                  <a:cubicBezTo>
                    <a:pt x="606" y="696"/>
                    <a:pt x="594" y="703"/>
                    <a:pt x="581" y="703"/>
                  </a:cubicBezTo>
                  <a:lnTo>
                    <a:pt x="218" y="703"/>
                  </a:lnTo>
                  <a:cubicBezTo>
                    <a:pt x="205" y="703"/>
                    <a:pt x="193" y="696"/>
                    <a:pt x="186" y="685"/>
                  </a:cubicBezTo>
                  <a:lnTo>
                    <a:pt x="4" y="370"/>
                  </a:lnTo>
                  <a:cubicBezTo>
                    <a:pt x="-1" y="358"/>
                    <a:pt x="-1" y="345"/>
                    <a:pt x="4" y="334"/>
                  </a:cubicBezTo>
                  <a:lnTo>
                    <a:pt x="186" y="19"/>
                  </a:lnTo>
                  <a:cubicBezTo>
                    <a:pt x="193" y="8"/>
                    <a:pt x="205" y="0"/>
                    <a:pt x="218" y="0"/>
                  </a:cubicBezTo>
                  <a:lnTo>
                    <a:pt x="581" y="0"/>
                  </a:lnTo>
                  <a:cubicBezTo>
                    <a:pt x="594" y="0"/>
                    <a:pt x="606" y="8"/>
                    <a:pt x="612" y="19"/>
                  </a:cubicBezTo>
                  <a:lnTo>
                    <a:pt x="780" y="311"/>
                  </a:lnTo>
                  <a:lnTo>
                    <a:pt x="795" y="334"/>
                  </a:lnTo>
                  <a:cubicBezTo>
                    <a:pt x="801" y="345"/>
                    <a:pt x="801" y="358"/>
                    <a:pt x="795" y="370"/>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5400" b="0" i="0" u="none" strike="noStrike" kern="1200">
                <a:ln>
                  <a:noFill/>
                </a:ln>
                <a:latin typeface="Arial" pitchFamily="18"/>
                <a:ea typeface="Arial Unicode MS" pitchFamily="2"/>
                <a:cs typeface="Arial Unicode MS" pitchFamily="2"/>
              </a:endParaRPr>
            </a:p>
          </p:txBody>
        </p:sp>
        <p:sp>
          <p:nvSpPr>
            <p:cNvPr id="35" name="Freeform: Shape 1341">
              <a:extLst>
                <a:ext uri="{FF2B5EF4-FFF2-40B4-BE49-F238E27FC236}">
                  <a16:creationId xmlns:a16="http://schemas.microsoft.com/office/drawing/2014/main" id="{062C2F70-60B5-B41A-200B-BD04E0C5118A}"/>
                </a:ext>
              </a:extLst>
            </p:cNvPr>
            <p:cNvSpPr/>
            <p:nvPr/>
          </p:nvSpPr>
          <p:spPr>
            <a:xfrm>
              <a:off x="10091995" y="4255502"/>
              <a:ext cx="4193656" cy="3684538"/>
            </a:xfrm>
            <a:custGeom>
              <a:avLst/>
              <a:gdLst/>
              <a:ahLst/>
              <a:cxnLst>
                <a:cxn ang="3cd4">
                  <a:pos x="hc" y="t"/>
                </a:cxn>
                <a:cxn ang="cd2">
                  <a:pos x="l" y="vc"/>
                </a:cxn>
                <a:cxn ang="cd4">
                  <a:pos x="hc" y="b"/>
                </a:cxn>
                <a:cxn ang="0">
                  <a:pos x="r" y="vc"/>
                </a:cxn>
              </a:cxnLst>
              <a:rect l="l" t="t" r="r" b="b"/>
              <a:pathLst>
                <a:path w="800" h="703">
                  <a:moveTo>
                    <a:pt x="795" y="370"/>
                  </a:moveTo>
                  <a:lnTo>
                    <a:pt x="612" y="685"/>
                  </a:lnTo>
                  <a:cubicBezTo>
                    <a:pt x="606" y="696"/>
                    <a:pt x="594" y="703"/>
                    <a:pt x="581" y="703"/>
                  </a:cubicBezTo>
                  <a:lnTo>
                    <a:pt x="218" y="703"/>
                  </a:lnTo>
                  <a:cubicBezTo>
                    <a:pt x="205" y="703"/>
                    <a:pt x="193" y="696"/>
                    <a:pt x="186" y="685"/>
                  </a:cubicBezTo>
                  <a:lnTo>
                    <a:pt x="4" y="370"/>
                  </a:lnTo>
                  <a:cubicBezTo>
                    <a:pt x="-1" y="358"/>
                    <a:pt x="-1" y="345"/>
                    <a:pt x="4" y="334"/>
                  </a:cubicBezTo>
                  <a:lnTo>
                    <a:pt x="186" y="19"/>
                  </a:lnTo>
                  <a:cubicBezTo>
                    <a:pt x="193" y="8"/>
                    <a:pt x="205" y="0"/>
                    <a:pt x="218" y="0"/>
                  </a:cubicBezTo>
                  <a:lnTo>
                    <a:pt x="581" y="0"/>
                  </a:lnTo>
                  <a:cubicBezTo>
                    <a:pt x="594" y="0"/>
                    <a:pt x="606" y="8"/>
                    <a:pt x="612" y="19"/>
                  </a:cubicBezTo>
                  <a:lnTo>
                    <a:pt x="780" y="311"/>
                  </a:lnTo>
                  <a:lnTo>
                    <a:pt x="795" y="334"/>
                  </a:lnTo>
                  <a:cubicBezTo>
                    <a:pt x="801" y="345"/>
                    <a:pt x="801" y="358"/>
                    <a:pt x="795" y="370"/>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5400" b="0" i="0" u="none" strike="noStrike" kern="1200">
                <a:ln>
                  <a:noFill/>
                </a:ln>
                <a:latin typeface="Arial" pitchFamily="18"/>
                <a:ea typeface="Arial Unicode MS" pitchFamily="2"/>
                <a:cs typeface="Arial Unicode MS" pitchFamily="2"/>
              </a:endParaRPr>
            </a:p>
          </p:txBody>
        </p:sp>
        <p:sp>
          <p:nvSpPr>
            <p:cNvPr id="36" name="Freeform: Shape 1341">
              <a:extLst>
                <a:ext uri="{FF2B5EF4-FFF2-40B4-BE49-F238E27FC236}">
                  <a16:creationId xmlns:a16="http://schemas.microsoft.com/office/drawing/2014/main" id="{74E7BC58-D299-1EC9-736A-62D41D49A072}"/>
                </a:ext>
              </a:extLst>
            </p:cNvPr>
            <p:cNvSpPr/>
            <p:nvPr/>
          </p:nvSpPr>
          <p:spPr>
            <a:xfrm>
              <a:off x="10091995" y="8251691"/>
              <a:ext cx="4193656" cy="3684538"/>
            </a:xfrm>
            <a:custGeom>
              <a:avLst/>
              <a:gdLst/>
              <a:ahLst/>
              <a:cxnLst>
                <a:cxn ang="3cd4">
                  <a:pos x="hc" y="t"/>
                </a:cxn>
                <a:cxn ang="cd2">
                  <a:pos x="l" y="vc"/>
                </a:cxn>
                <a:cxn ang="cd4">
                  <a:pos x="hc" y="b"/>
                </a:cxn>
                <a:cxn ang="0">
                  <a:pos x="r" y="vc"/>
                </a:cxn>
              </a:cxnLst>
              <a:rect l="l" t="t" r="r" b="b"/>
              <a:pathLst>
                <a:path w="800" h="703">
                  <a:moveTo>
                    <a:pt x="795" y="370"/>
                  </a:moveTo>
                  <a:lnTo>
                    <a:pt x="612" y="685"/>
                  </a:lnTo>
                  <a:cubicBezTo>
                    <a:pt x="606" y="696"/>
                    <a:pt x="594" y="703"/>
                    <a:pt x="581" y="703"/>
                  </a:cubicBezTo>
                  <a:lnTo>
                    <a:pt x="218" y="703"/>
                  </a:lnTo>
                  <a:cubicBezTo>
                    <a:pt x="205" y="703"/>
                    <a:pt x="193" y="696"/>
                    <a:pt x="186" y="685"/>
                  </a:cubicBezTo>
                  <a:lnTo>
                    <a:pt x="4" y="370"/>
                  </a:lnTo>
                  <a:cubicBezTo>
                    <a:pt x="-1" y="358"/>
                    <a:pt x="-1" y="345"/>
                    <a:pt x="4" y="334"/>
                  </a:cubicBezTo>
                  <a:lnTo>
                    <a:pt x="186" y="19"/>
                  </a:lnTo>
                  <a:cubicBezTo>
                    <a:pt x="193" y="8"/>
                    <a:pt x="205" y="0"/>
                    <a:pt x="218" y="0"/>
                  </a:cubicBezTo>
                  <a:lnTo>
                    <a:pt x="581" y="0"/>
                  </a:lnTo>
                  <a:cubicBezTo>
                    <a:pt x="594" y="0"/>
                    <a:pt x="606" y="8"/>
                    <a:pt x="612" y="19"/>
                  </a:cubicBezTo>
                  <a:lnTo>
                    <a:pt x="780" y="311"/>
                  </a:lnTo>
                  <a:lnTo>
                    <a:pt x="795" y="334"/>
                  </a:lnTo>
                  <a:cubicBezTo>
                    <a:pt x="801" y="345"/>
                    <a:pt x="801" y="358"/>
                    <a:pt x="795" y="370"/>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5400" b="0" i="0" u="none" strike="noStrike" kern="1200">
                <a:ln>
                  <a:noFill/>
                </a:ln>
                <a:latin typeface="Arial" pitchFamily="18"/>
                <a:ea typeface="Arial Unicode MS" pitchFamily="2"/>
                <a:cs typeface="Arial Unicode MS" pitchFamily="2"/>
              </a:endParaRPr>
            </a:p>
          </p:txBody>
        </p:sp>
        <p:sp>
          <p:nvSpPr>
            <p:cNvPr id="37" name="Freeform: Shape 1341">
              <a:extLst>
                <a:ext uri="{FF2B5EF4-FFF2-40B4-BE49-F238E27FC236}">
                  <a16:creationId xmlns:a16="http://schemas.microsoft.com/office/drawing/2014/main" id="{EBEDFB06-43FC-0F72-01A9-4F66858B3260}"/>
                </a:ext>
              </a:extLst>
            </p:cNvPr>
            <p:cNvSpPr/>
            <p:nvPr/>
          </p:nvSpPr>
          <p:spPr>
            <a:xfrm>
              <a:off x="13659987" y="6253597"/>
              <a:ext cx="4193656" cy="3684538"/>
            </a:xfrm>
            <a:custGeom>
              <a:avLst/>
              <a:gdLst/>
              <a:ahLst/>
              <a:cxnLst>
                <a:cxn ang="3cd4">
                  <a:pos x="hc" y="t"/>
                </a:cxn>
                <a:cxn ang="cd2">
                  <a:pos x="l" y="vc"/>
                </a:cxn>
                <a:cxn ang="cd4">
                  <a:pos x="hc" y="b"/>
                </a:cxn>
                <a:cxn ang="0">
                  <a:pos x="r" y="vc"/>
                </a:cxn>
              </a:cxnLst>
              <a:rect l="l" t="t" r="r" b="b"/>
              <a:pathLst>
                <a:path w="800" h="703">
                  <a:moveTo>
                    <a:pt x="795" y="370"/>
                  </a:moveTo>
                  <a:lnTo>
                    <a:pt x="612" y="685"/>
                  </a:lnTo>
                  <a:cubicBezTo>
                    <a:pt x="606" y="696"/>
                    <a:pt x="594" y="703"/>
                    <a:pt x="581" y="703"/>
                  </a:cubicBezTo>
                  <a:lnTo>
                    <a:pt x="218" y="703"/>
                  </a:lnTo>
                  <a:cubicBezTo>
                    <a:pt x="205" y="703"/>
                    <a:pt x="193" y="696"/>
                    <a:pt x="186" y="685"/>
                  </a:cubicBezTo>
                  <a:lnTo>
                    <a:pt x="4" y="370"/>
                  </a:lnTo>
                  <a:cubicBezTo>
                    <a:pt x="-1" y="358"/>
                    <a:pt x="-1" y="345"/>
                    <a:pt x="4" y="334"/>
                  </a:cubicBezTo>
                  <a:lnTo>
                    <a:pt x="186" y="19"/>
                  </a:lnTo>
                  <a:cubicBezTo>
                    <a:pt x="193" y="8"/>
                    <a:pt x="205" y="0"/>
                    <a:pt x="218" y="0"/>
                  </a:cubicBezTo>
                  <a:lnTo>
                    <a:pt x="581" y="0"/>
                  </a:lnTo>
                  <a:cubicBezTo>
                    <a:pt x="594" y="0"/>
                    <a:pt x="606" y="8"/>
                    <a:pt x="612" y="19"/>
                  </a:cubicBezTo>
                  <a:lnTo>
                    <a:pt x="780" y="311"/>
                  </a:lnTo>
                  <a:lnTo>
                    <a:pt x="795" y="334"/>
                  </a:lnTo>
                  <a:cubicBezTo>
                    <a:pt x="801" y="345"/>
                    <a:pt x="801" y="358"/>
                    <a:pt x="795" y="370"/>
                  </a:cubicBez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5400" b="0" i="0" u="none" strike="noStrike" kern="1200">
                <a:ln>
                  <a:noFill/>
                </a:ln>
                <a:latin typeface="Arial" pitchFamily="18"/>
                <a:ea typeface="Arial Unicode MS" pitchFamily="2"/>
                <a:cs typeface="Arial Unicode MS" pitchFamily="2"/>
              </a:endParaRPr>
            </a:p>
          </p:txBody>
        </p:sp>
        <p:sp>
          <p:nvSpPr>
            <p:cNvPr id="38" name="TextBox 37">
              <a:extLst>
                <a:ext uri="{FF2B5EF4-FFF2-40B4-BE49-F238E27FC236}">
                  <a16:creationId xmlns:a16="http://schemas.microsoft.com/office/drawing/2014/main" id="{62EA5E6C-6A80-6FFE-5705-FAE1252FA53A}"/>
                </a:ext>
              </a:extLst>
            </p:cNvPr>
            <p:cNvSpPr txBox="1"/>
            <p:nvPr/>
          </p:nvSpPr>
          <p:spPr>
            <a:xfrm>
              <a:off x="8059303" y="7197841"/>
              <a:ext cx="1242669" cy="2075971"/>
            </a:xfrm>
            <a:prstGeom prst="rect">
              <a:avLst/>
            </a:prstGeom>
            <a:noFill/>
            <a:ln>
              <a:noFill/>
            </a:ln>
          </p:spPr>
          <p:txBody>
            <a:bodyPr wrap="square" rtlCol="0">
              <a:spAutoFit/>
            </a:bodyPr>
            <a:lstStyle/>
            <a:p>
              <a:pPr algn="ctr"/>
              <a:endParaRPr lang="en-US" sz="4800" b="1" spc="6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39" name="TextBox 38">
              <a:extLst>
                <a:ext uri="{FF2B5EF4-FFF2-40B4-BE49-F238E27FC236}">
                  <a16:creationId xmlns:a16="http://schemas.microsoft.com/office/drawing/2014/main" id="{BFA09B0B-B541-7F08-2D45-5E884D16BA35}"/>
                </a:ext>
              </a:extLst>
            </p:cNvPr>
            <p:cNvSpPr txBox="1"/>
            <p:nvPr/>
          </p:nvSpPr>
          <p:spPr>
            <a:xfrm>
              <a:off x="11567488" y="5199745"/>
              <a:ext cx="1242669" cy="2075971"/>
            </a:xfrm>
            <a:prstGeom prst="rect">
              <a:avLst/>
            </a:prstGeom>
            <a:noFill/>
            <a:ln>
              <a:noFill/>
            </a:ln>
          </p:spPr>
          <p:txBody>
            <a:bodyPr wrap="square" rtlCol="0">
              <a:spAutoFit/>
            </a:bodyPr>
            <a:lstStyle/>
            <a:p>
              <a:pPr algn="ctr"/>
              <a:endParaRPr lang="en-US" sz="4800" b="1" spc="6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40" name="TextBox 39">
              <a:extLst>
                <a:ext uri="{FF2B5EF4-FFF2-40B4-BE49-F238E27FC236}">
                  <a16:creationId xmlns:a16="http://schemas.microsoft.com/office/drawing/2014/main" id="{5C1F5B5C-2ADB-45AB-2D18-D0CFD40941DF}"/>
                </a:ext>
              </a:extLst>
            </p:cNvPr>
            <p:cNvSpPr txBox="1"/>
            <p:nvPr/>
          </p:nvSpPr>
          <p:spPr>
            <a:xfrm>
              <a:off x="11567488" y="9195934"/>
              <a:ext cx="1242669" cy="2075971"/>
            </a:xfrm>
            <a:prstGeom prst="rect">
              <a:avLst/>
            </a:prstGeom>
            <a:noFill/>
            <a:ln>
              <a:noFill/>
            </a:ln>
          </p:spPr>
          <p:txBody>
            <a:bodyPr wrap="square" rtlCol="0">
              <a:spAutoFit/>
            </a:bodyPr>
            <a:lstStyle/>
            <a:p>
              <a:pPr algn="ctr"/>
              <a:endParaRPr lang="en-US" sz="4800" b="1" spc="6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41" name="TextBox 40">
              <a:extLst>
                <a:ext uri="{FF2B5EF4-FFF2-40B4-BE49-F238E27FC236}">
                  <a16:creationId xmlns:a16="http://schemas.microsoft.com/office/drawing/2014/main" id="{2484B387-87F7-24A9-2367-736A57937052}"/>
                </a:ext>
              </a:extLst>
            </p:cNvPr>
            <p:cNvSpPr txBox="1"/>
            <p:nvPr/>
          </p:nvSpPr>
          <p:spPr>
            <a:xfrm>
              <a:off x="15135481" y="7197841"/>
              <a:ext cx="1242669" cy="2075971"/>
            </a:xfrm>
            <a:prstGeom prst="rect">
              <a:avLst/>
            </a:prstGeom>
            <a:noFill/>
            <a:ln>
              <a:noFill/>
            </a:ln>
          </p:spPr>
          <p:txBody>
            <a:bodyPr wrap="square" rtlCol="0">
              <a:spAutoFit/>
            </a:bodyPr>
            <a:lstStyle/>
            <a:p>
              <a:pPr algn="ctr"/>
              <a:endParaRPr lang="en-US" sz="4800" b="1" spc="6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grpSp>
    </p:spTree>
    <p:extLst>
      <p:ext uri="{BB962C8B-B14F-4D97-AF65-F5344CB8AC3E}">
        <p14:creationId xmlns:p14="http://schemas.microsoft.com/office/powerpoint/2010/main" val="11563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CB8C109-9C77-21ED-04FC-1FA904B56503}"/>
              </a:ext>
            </a:extLst>
          </p:cNvPr>
          <p:cNvSpPr>
            <a:spLocks noGrp="1"/>
          </p:cNvSpPr>
          <p:nvPr>
            <p:ph type="pic" sz="quarter" idx="16"/>
          </p:nvPr>
        </p:nvSpPr>
        <p:spPr>
          <a:xfrm>
            <a:off x="-11" y="30478"/>
            <a:ext cx="11925311" cy="13620752"/>
          </a:xfrm>
        </p:spPr>
        <p:txBody>
          <a:bodyPr/>
          <a:lstStyle/>
          <a:p>
            <a:endParaRPr lang="en-IN"/>
          </a:p>
        </p:txBody>
      </p:sp>
      <p:graphicFrame>
        <p:nvGraphicFramePr>
          <p:cNvPr id="3" name="Table 2">
            <a:extLst>
              <a:ext uri="{FF2B5EF4-FFF2-40B4-BE49-F238E27FC236}">
                <a16:creationId xmlns:a16="http://schemas.microsoft.com/office/drawing/2014/main" id="{75F309BD-79F8-A601-DD01-4AF2FAA731ED}"/>
              </a:ext>
            </a:extLst>
          </p:cNvPr>
          <p:cNvGraphicFramePr>
            <a:graphicFrameLocks noGrp="1"/>
          </p:cNvGraphicFramePr>
          <p:nvPr>
            <p:extLst>
              <p:ext uri="{D42A27DB-BD31-4B8C-83A1-F6EECF244321}">
                <p14:modId xmlns:p14="http://schemas.microsoft.com/office/powerpoint/2010/main" val="3405126864"/>
              </p:ext>
            </p:extLst>
          </p:nvPr>
        </p:nvGraphicFramePr>
        <p:xfrm>
          <a:off x="2248804" y="2583182"/>
          <a:ext cx="8841471" cy="10439400"/>
        </p:xfrm>
        <a:graphic>
          <a:graphicData uri="http://schemas.openxmlformats.org/drawingml/2006/table">
            <a:tbl>
              <a:tblPr>
                <a:tableStyleId>{5C22544A-7EE6-4342-B048-85BDC9FD1C3A}</a:tableStyleId>
              </a:tblPr>
              <a:tblGrid>
                <a:gridCol w="2309339">
                  <a:extLst>
                    <a:ext uri="{9D8B030D-6E8A-4147-A177-3AD203B41FA5}">
                      <a16:colId xmlns:a16="http://schemas.microsoft.com/office/drawing/2014/main" val="1299419385"/>
                    </a:ext>
                  </a:extLst>
                </a:gridCol>
                <a:gridCol w="3716937">
                  <a:extLst>
                    <a:ext uri="{9D8B030D-6E8A-4147-A177-3AD203B41FA5}">
                      <a16:colId xmlns:a16="http://schemas.microsoft.com/office/drawing/2014/main" val="1950571693"/>
                    </a:ext>
                  </a:extLst>
                </a:gridCol>
                <a:gridCol w="2815195">
                  <a:extLst>
                    <a:ext uri="{9D8B030D-6E8A-4147-A177-3AD203B41FA5}">
                      <a16:colId xmlns:a16="http://schemas.microsoft.com/office/drawing/2014/main" val="527569833"/>
                    </a:ext>
                  </a:extLst>
                </a:gridCol>
              </a:tblGrid>
              <a:tr h="182880">
                <a:tc>
                  <a:txBody>
                    <a:bodyPr/>
                    <a:lstStyle/>
                    <a:p>
                      <a:pPr algn="ctr" fontAlgn="b"/>
                      <a:r>
                        <a:rPr lang="en-IN" sz="2400" b="1" u="none" strike="noStrike" dirty="0">
                          <a:solidFill>
                            <a:schemeClr val="bg2">
                              <a:lumMod val="50000"/>
                            </a:schemeClr>
                          </a:solidFill>
                          <a:effectLst/>
                        </a:rPr>
                        <a:t>Row Labels</a:t>
                      </a:r>
                      <a:endParaRPr lang="en-IN"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b"/>
                      <a:r>
                        <a:rPr lang="en-US" sz="2400" b="1" u="none" strike="noStrike" dirty="0">
                          <a:solidFill>
                            <a:schemeClr val="bg2">
                              <a:lumMod val="50000"/>
                            </a:schemeClr>
                          </a:solidFill>
                          <a:effectLst/>
                        </a:rPr>
                        <a:t>Average of Avg shopping Mall Price</a:t>
                      </a:r>
                      <a:endParaRPr lang="en-US" sz="2400" b="1"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ctr" fontAlgn="b"/>
                      <a:r>
                        <a:rPr lang="en-US" sz="2400" b="1" u="none" strike="noStrike" dirty="0">
                          <a:solidFill>
                            <a:schemeClr val="bg2">
                              <a:lumMod val="50000"/>
                            </a:schemeClr>
                          </a:solidFill>
                          <a:effectLst/>
                        </a:rPr>
                        <a:t>Average of Avg Retail Price</a:t>
                      </a:r>
                      <a:endParaRPr lang="en-US" sz="2400" b="1"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90979204"/>
                  </a:ext>
                </a:extLst>
              </a:tr>
              <a:tr h="182880">
                <a:tc>
                  <a:txBody>
                    <a:bodyPr/>
                    <a:lstStyle/>
                    <a:p>
                      <a:pPr algn="l" fontAlgn="b"/>
                      <a:r>
                        <a:rPr lang="en-IN" sz="2400" u="none" strike="noStrike" dirty="0">
                          <a:solidFill>
                            <a:schemeClr val="bg2">
                              <a:lumMod val="50000"/>
                            </a:schemeClr>
                          </a:solidFill>
                          <a:effectLst/>
                        </a:rPr>
                        <a:t>Mint Leaves</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11.85232558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10.57674419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47532057"/>
                  </a:ext>
                </a:extLst>
              </a:tr>
              <a:tr h="182880">
                <a:tc>
                  <a:txBody>
                    <a:bodyPr/>
                    <a:lstStyle/>
                    <a:p>
                      <a:pPr algn="l" fontAlgn="b"/>
                      <a:r>
                        <a:rPr lang="en-IN" sz="2400" u="none" strike="noStrike" dirty="0">
                          <a:solidFill>
                            <a:schemeClr val="bg2">
                              <a:lumMod val="50000"/>
                            </a:schemeClr>
                          </a:solidFill>
                          <a:effectLst/>
                        </a:rPr>
                        <a:t>Raw Banana (Plantain)</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16.9755814</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15.03372093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47273997"/>
                  </a:ext>
                </a:extLst>
              </a:tr>
              <a:tr h="182880">
                <a:tc>
                  <a:txBody>
                    <a:bodyPr/>
                    <a:lstStyle/>
                    <a:p>
                      <a:pPr algn="l" fontAlgn="b"/>
                      <a:r>
                        <a:rPr lang="en-IN" sz="2400" u="none" strike="noStrike">
                          <a:solidFill>
                            <a:schemeClr val="bg2">
                              <a:lumMod val="50000"/>
                            </a:schemeClr>
                          </a:solidFill>
                          <a:effectLst/>
                        </a:rPr>
                        <a:t>Coriander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18.06511628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16.03372093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91031199"/>
                  </a:ext>
                </a:extLst>
              </a:tr>
              <a:tr h="182880">
                <a:tc>
                  <a:txBody>
                    <a:bodyPr/>
                    <a:lstStyle/>
                    <a:p>
                      <a:pPr algn="l" fontAlgn="b"/>
                      <a:r>
                        <a:rPr lang="en-IN" sz="2400" u="none" strike="noStrike">
                          <a:solidFill>
                            <a:schemeClr val="bg2">
                              <a:lumMod val="50000"/>
                            </a:schemeClr>
                          </a:solidFill>
                          <a:effectLst/>
                        </a:rPr>
                        <a:t>Fenugreek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20.73372093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18.19186047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96561316"/>
                  </a:ext>
                </a:extLst>
              </a:tr>
              <a:tr h="182880">
                <a:tc>
                  <a:txBody>
                    <a:bodyPr/>
                    <a:lstStyle/>
                    <a:p>
                      <a:pPr algn="l" fontAlgn="b"/>
                      <a:r>
                        <a:rPr lang="en-IN" sz="2400" u="none" strike="noStrike">
                          <a:solidFill>
                            <a:schemeClr val="bg2">
                              <a:lumMod val="50000"/>
                            </a:schemeClr>
                          </a:solidFill>
                          <a:effectLst/>
                        </a:rPr>
                        <a:t>Sorrel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23.61395349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21.15930233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15858596"/>
                  </a:ext>
                </a:extLst>
              </a:tr>
              <a:tr h="182880">
                <a:tc>
                  <a:txBody>
                    <a:bodyPr/>
                    <a:lstStyle/>
                    <a:p>
                      <a:pPr algn="l" fontAlgn="b"/>
                      <a:r>
                        <a:rPr lang="en-IN" sz="2400" u="none" strike="noStrike">
                          <a:solidFill>
                            <a:schemeClr val="bg2">
                              <a:lumMod val="50000"/>
                            </a:schemeClr>
                          </a:solidFill>
                          <a:effectLst/>
                        </a:rPr>
                        <a:t>Amaranth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23.94534884</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21.00930233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73584653"/>
                  </a:ext>
                </a:extLst>
              </a:tr>
              <a:tr h="182880">
                <a:tc>
                  <a:txBody>
                    <a:bodyPr/>
                    <a:lstStyle/>
                    <a:p>
                      <a:pPr algn="l" fontAlgn="b"/>
                      <a:r>
                        <a:rPr lang="en-IN" sz="2400" u="none" strike="noStrike">
                          <a:solidFill>
                            <a:schemeClr val="bg2">
                              <a:lumMod val="50000"/>
                            </a:schemeClr>
                          </a:solidFill>
                          <a:effectLst/>
                        </a:rPr>
                        <a:t>Dill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25.4755814</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22.54418605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14755456"/>
                  </a:ext>
                </a:extLst>
              </a:tr>
              <a:tr h="182880">
                <a:tc>
                  <a:txBody>
                    <a:bodyPr/>
                    <a:lstStyle/>
                    <a:p>
                      <a:pPr algn="l" fontAlgn="b"/>
                      <a:r>
                        <a:rPr lang="en-IN" sz="2400" u="none" strike="noStrike">
                          <a:solidFill>
                            <a:schemeClr val="bg2">
                              <a:lumMod val="50000"/>
                            </a:schemeClr>
                          </a:solidFill>
                          <a:effectLst/>
                        </a:rPr>
                        <a:t>Colocasia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25.99302326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23.02209302</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08004889"/>
                  </a:ext>
                </a:extLst>
              </a:tr>
              <a:tr h="182880">
                <a:tc>
                  <a:txBody>
                    <a:bodyPr/>
                    <a:lstStyle/>
                    <a:p>
                      <a:pPr algn="l" fontAlgn="b"/>
                      <a:r>
                        <a:rPr lang="en-IN" sz="2400" u="none" strike="noStrike">
                          <a:solidFill>
                            <a:schemeClr val="bg2">
                              <a:lumMod val="50000"/>
                            </a:schemeClr>
                          </a:solidFill>
                          <a:effectLst/>
                        </a:rPr>
                        <a:t>Spinach</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26.0627907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23.11046512</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21018887"/>
                  </a:ext>
                </a:extLst>
              </a:tr>
              <a:tr h="182880">
                <a:tc>
                  <a:txBody>
                    <a:bodyPr/>
                    <a:lstStyle/>
                    <a:p>
                      <a:pPr algn="l" fontAlgn="b"/>
                      <a:r>
                        <a:rPr lang="en-IN" sz="2400" u="none" strike="noStrike">
                          <a:solidFill>
                            <a:schemeClr val="bg2">
                              <a:lumMod val="50000"/>
                            </a:schemeClr>
                          </a:solidFill>
                          <a:effectLst/>
                        </a:rPr>
                        <a:t>Mustard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32.43604651</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28.71395349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35702619"/>
                  </a:ext>
                </a:extLst>
              </a:tr>
              <a:tr h="182880">
                <a:tc>
                  <a:txBody>
                    <a:bodyPr/>
                    <a:lstStyle/>
                    <a:p>
                      <a:pPr algn="l" fontAlgn="b"/>
                      <a:r>
                        <a:rPr lang="en-IN" sz="2400" u="none" strike="noStrike">
                          <a:solidFill>
                            <a:schemeClr val="bg2">
                              <a:lumMod val="50000"/>
                            </a:schemeClr>
                          </a:solidFill>
                          <a:effectLst/>
                        </a:rPr>
                        <a:t>Banana Flower</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32.81511628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29.03023256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05911883"/>
                  </a:ext>
                </a:extLst>
              </a:tr>
              <a:tr h="182880">
                <a:tc>
                  <a:txBody>
                    <a:bodyPr/>
                    <a:lstStyle/>
                    <a:p>
                      <a:pPr algn="l" fontAlgn="b"/>
                      <a:r>
                        <a:rPr lang="en-IN" sz="2400" u="none" strike="noStrike">
                          <a:solidFill>
                            <a:schemeClr val="bg2">
                              <a:lumMod val="50000"/>
                            </a:schemeClr>
                          </a:solidFill>
                          <a:effectLst/>
                        </a:rPr>
                        <a:t>Cucumber</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40.13837209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35.3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35200723"/>
                  </a:ext>
                </a:extLst>
              </a:tr>
              <a:tr h="182880">
                <a:tc>
                  <a:txBody>
                    <a:bodyPr/>
                    <a:lstStyle/>
                    <a:p>
                      <a:pPr algn="l" fontAlgn="b"/>
                      <a:r>
                        <a:rPr lang="en-IN" sz="2400" u="none" strike="noStrike">
                          <a:solidFill>
                            <a:schemeClr val="bg2">
                              <a:lumMod val="50000"/>
                            </a:schemeClr>
                          </a:solidFill>
                          <a:effectLst/>
                        </a:rPr>
                        <a:t>Cabbage</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46.21162791</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40.67790698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65526059"/>
                  </a:ext>
                </a:extLst>
              </a:tr>
              <a:tr h="182880">
                <a:tc>
                  <a:txBody>
                    <a:bodyPr/>
                    <a:lstStyle/>
                    <a:p>
                      <a:pPr algn="l" fontAlgn="b"/>
                      <a:r>
                        <a:rPr lang="en-IN" sz="2400" u="none" strike="noStrike">
                          <a:solidFill>
                            <a:schemeClr val="bg2">
                              <a:lumMod val="50000"/>
                            </a:schemeClr>
                          </a:solidFill>
                          <a:effectLst/>
                        </a:rPr>
                        <a:t>Ash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46.42906977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40.93604651</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69798415"/>
                  </a:ext>
                </a:extLst>
              </a:tr>
              <a:tr h="182880">
                <a:tc>
                  <a:txBody>
                    <a:bodyPr/>
                    <a:lstStyle/>
                    <a:p>
                      <a:pPr algn="l" fontAlgn="b"/>
                      <a:r>
                        <a:rPr lang="en-IN" sz="2400" u="none" strike="noStrike">
                          <a:solidFill>
                            <a:schemeClr val="bg2">
                              <a:lumMod val="50000"/>
                            </a:schemeClr>
                          </a:solidFill>
                          <a:effectLst/>
                        </a:rPr>
                        <a:t>Pumpkin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49.9755814</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44.03372093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78761614"/>
                  </a:ext>
                </a:extLst>
              </a:tr>
              <a:tr h="182880">
                <a:tc>
                  <a:txBody>
                    <a:bodyPr/>
                    <a:lstStyle/>
                    <a:p>
                      <a:pPr algn="l" fontAlgn="b"/>
                      <a:r>
                        <a:rPr lang="en-IN" sz="2400" u="none" strike="noStrike" dirty="0">
                          <a:solidFill>
                            <a:schemeClr val="bg2">
                              <a:lumMod val="50000"/>
                            </a:schemeClr>
                          </a:solidFill>
                          <a:effectLst/>
                        </a:rPr>
                        <a:t>Bottle Gourd</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51.01744186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44.94767442</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79173827"/>
                  </a:ext>
                </a:extLst>
              </a:tr>
              <a:tr h="182880">
                <a:tc>
                  <a:txBody>
                    <a:bodyPr/>
                    <a:lstStyle/>
                    <a:p>
                      <a:pPr algn="l" fontAlgn="b"/>
                      <a:r>
                        <a:rPr lang="en-IN" sz="2400" u="none" strike="noStrike">
                          <a:solidFill>
                            <a:schemeClr val="bg2">
                              <a:lumMod val="50000"/>
                            </a:schemeClr>
                          </a:solidFill>
                          <a:effectLst/>
                        </a:rPr>
                        <a:t>Radish</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51.0872093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44.95697674</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81371250"/>
                  </a:ext>
                </a:extLst>
              </a:tr>
              <a:tr h="182880">
                <a:tc>
                  <a:txBody>
                    <a:bodyPr/>
                    <a:lstStyle/>
                    <a:p>
                      <a:pPr algn="l" fontAlgn="b"/>
                      <a:r>
                        <a:rPr lang="en-IN" sz="2400" u="none" strike="noStrike">
                          <a:solidFill>
                            <a:schemeClr val="bg2">
                              <a:lumMod val="50000"/>
                            </a:schemeClr>
                          </a:solidFill>
                          <a:effectLst/>
                        </a:rPr>
                        <a:t>Colocasia</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51.26744186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45.08139535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66584691"/>
                  </a:ext>
                </a:extLst>
              </a:tr>
              <a:tr h="182880">
                <a:tc>
                  <a:txBody>
                    <a:bodyPr/>
                    <a:lstStyle/>
                    <a:p>
                      <a:pPr algn="l" fontAlgn="b"/>
                      <a:r>
                        <a:rPr lang="en-IN" sz="2400" u="none" strike="noStrike">
                          <a:solidFill>
                            <a:schemeClr val="bg2">
                              <a:lumMod val="50000"/>
                            </a:schemeClr>
                          </a:solidFill>
                          <a:effectLst/>
                        </a:rPr>
                        <a:t>Brinjal</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51.72674419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45.56860465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50919936"/>
                  </a:ext>
                </a:extLst>
              </a:tr>
              <a:tr h="182880">
                <a:tc>
                  <a:txBody>
                    <a:bodyPr/>
                    <a:lstStyle/>
                    <a:p>
                      <a:pPr algn="l" fontAlgn="b"/>
                      <a:r>
                        <a:rPr lang="en-IN" sz="2400" u="none" strike="noStrike">
                          <a:solidFill>
                            <a:schemeClr val="bg2">
                              <a:lumMod val="50000"/>
                            </a:schemeClr>
                          </a:solidFill>
                          <a:effectLst/>
                        </a:rPr>
                        <a:t>Onion Big</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52.08255814</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45.87906977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27629186"/>
                  </a:ext>
                </a:extLst>
              </a:tr>
              <a:tr h="182880">
                <a:tc>
                  <a:txBody>
                    <a:bodyPr/>
                    <a:lstStyle/>
                    <a:p>
                      <a:pPr algn="l" fontAlgn="b"/>
                      <a:r>
                        <a:rPr lang="en-IN" sz="2400" u="none" strike="noStrike">
                          <a:solidFill>
                            <a:schemeClr val="bg2">
                              <a:lumMod val="50000"/>
                            </a:schemeClr>
                          </a:solidFill>
                          <a:effectLst/>
                        </a:rPr>
                        <a:t>Corn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53.26744186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46.94418605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44825734"/>
                  </a:ext>
                </a:extLst>
              </a:tr>
              <a:tr h="182880">
                <a:tc>
                  <a:txBody>
                    <a:bodyPr/>
                    <a:lstStyle/>
                    <a:p>
                      <a:pPr algn="l" fontAlgn="b"/>
                      <a:r>
                        <a:rPr lang="en-IN" sz="2400" u="none" strike="noStrike">
                          <a:solidFill>
                            <a:schemeClr val="bg2">
                              <a:lumMod val="50000"/>
                            </a:schemeClr>
                          </a:solidFill>
                          <a:effectLst/>
                        </a:rPr>
                        <a:t>Snake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53.77093023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47.38139535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39285960"/>
                  </a:ext>
                </a:extLst>
              </a:tr>
              <a:tr h="182880">
                <a:tc>
                  <a:txBody>
                    <a:bodyPr/>
                    <a:lstStyle/>
                    <a:p>
                      <a:pPr algn="l" fontAlgn="b"/>
                      <a:r>
                        <a:rPr lang="en-IN" sz="2400" u="none" strike="noStrike">
                          <a:solidFill>
                            <a:schemeClr val="bg2">
                              <a:lumMod val="50000"/>
                            </a:schemeClr>
                          </a:solidFill>
                          <a:effectLst/>
                        </a:rPr>
                        <a:t>Ivy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53.80697674</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47.41976744</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3003411"/>
                  </a:ext>
                </a:extLst>
              </a:tr>
              <a:tr h="182880">
                <a:tc>
                  <a:txBody>
                    <a:bodyPr/>
                    <a:lstStyle/>
                    <a:p>
                      <a:pPr algn="l" fontAlgn="b"/>
                      <a:r>
                        <a:rPr lang="en-IN" sz="2400" u="none" strike="noStrike">
                          <a:solidFill>
                            <a:schemeClr val="bg2">
                              <a:lumMod val="50000"/>
                            </a:schemeClr>
                          </a:solidFill>
                          <a:effectLst/>
                        </a:rPr>
                        <a:t>Elephant Yam</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54.37325581</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47.89186047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06335791"/>
                  </a:ext>
                </a:extLst>
              </a:tr>
              <a:tr h="182880">
                <a:tc>
                  <a:txBody>
                    <a:bodyPr/>
                    <a:lstStyle/>
                    <a:p>
                      <a:pPr algn="l" fontAlgn="b"/>
                      <a:r>
                        <a:rPr lang="en-IN" sz="2400" u="none" strike="noStrike">
                          <a:solidFill>
                            <a:schemeClr val="bg2">
                              <a:lumMod val="50000"/>
                            </a:schemeClr>
                          </a:solidFill>
                          <a:effectLst/>
                        </a:rPr>
                        <a:t>Tomato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55.50348837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48.94418605</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24699473"/>
                  </a:ext>
                </a:extLst>
              </a:tr>
            </a:tbl>
          </a:graphicData>
        </a:graphic>
      </p:graphicFrame>
      <p:graphicFrame>
        <p:nvGraphicFramePr>
          <p:cNvPr id="4" name="Table 3">
            <a:extLst>
              <a:ext uri="{FF2B5EF4-FFF2-40B4-BE49-F238E27FC236}">
                <a16:creationId xmlns:a16="http://schemas.microsoft.com/office/drawing/2014/main" id="{EF947362-3B31-C7C1-A24E-6A9D200DB642}"/>
              </a:ext>
            </a:extLst>
          </p:cNvPr>
          <p:cNvGraphicFramePr>
            <a:graphicFrameLocks noGrp="1"/>
          </p:cNvGraphicFramePr>
          <p:nvPr>
            <p:extLst>
              <p:ext uri="{D42A27DB-BD31-4B8C-83A1-F6EECF244321}">
                <p14:modId xmlns:p14="http://schemas.microsoft.com/office/powerpoint/2010/main" val="3509323049"/>
              </p:ext>
            </p:extLst>
          </p:nvPr>
        </p:nvGraphicFramePr>
        <p:xfrm>
          <a:off x="12953096" y="2457450"/>
          <a:ext cx="9696450" cy="11193780"/>
        </p:xfrm>
        <a:graphic>
          <a:graphicData uri="http://schemas.openxmlformats.org/drawingml/2006/table">
            <a:tbl>
              <a:tblPr>
                <a:tableStyleId>{5C22544A-7EE6-4342-B048-85BDC9FD1C3A}</a:tableStyleId>
              </a:tblPr>
              <a:tblGrid>
                <a:gridCol w="2532655">
                  <a:extLst>
                    <a:ext uri="{9D8B030D-6E8A-4147-A177-3AD203B41FA5}">
                      <a16:colId xmlns:a16="http://schemas.microsoft.com/office/drawing/2014/main" val="2245276346"/>
                    </a:ext>
                  </a:extLst>
                </a:gridCol>
                <a:gridCol w="4076368">
                  <a:extLst>
                    <a:ext uri="{9D8B030D-6E8A-4147-A177-3AD203B41FA5}">
                      <a16:colId xmlns:a16="http://schemas.microsoft.com/office/drawing/2014/main" val="2337044506"/>
                    </a:ext>
                  </a:extLst>
                </a:gridCol>
                <a:gridCol w="3087427">
                  <a:extLst>
                    <a:ext uri="{9D8B030D-6E8A-4147-A177-3AD203B41FA5}">
                      <a16:colId xmlns:a16="http://schemas.microsoft.com/office/drawing/2014/main" val="1539806975"/>
                    </a:ext>
                  </a:extLst>
                </a:gridCol>
              </a:tblGrid>
              <a:tr h="49530">
                <a:tc>
                  <a:txBody>
                    <a:bodyPr/>
                    <a:lstStyle/>
                    <a:p>
                      <a:pPr algn="l" fontAlgn="b"/>
                      <a:r>
                        <a:rPr lang="en-IN" sz="2400" u="none" strike="noStrike">
                          <a:solidFill>
                            <a:schemeClr val="bg2">
                              <a:lumMod val="50000"/>
                            </a:schemeClr>
                          </a:solidFill>
                          <a:effectLst/>
                        </a:rPr>
                        <a:t>Ridge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57.24186047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50.43372093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02930871"/>
                  </a:ext>
                </a:extLst>
              </a:tr>
              <a:tr h="182880">
                <a:tc>
                  <a:txBody>
                    <a:bodyPr/>
                    <a:lstStyle/>
                    <a:p>
                      <a:pPr algn="l" fontAlgn="b"/>
                      <a:r>
                        <a:rPr lang="en-IN" sz="2400" u="none" strike="noStrike">
                          <a:solidFill>
                            <a:schemeClr val="bg2">
                              <a:lumMod val="50000"/>
                            </a:schemeClr>
                          </a:solidFill>
                          <a:effectLst/>
                        </a:rPr>
                        <a:t>Potato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58.71511628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51.7372093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07174858"/>
                  </a:ext>
                </a:extLst>
              </a:tr>
              <a:tr h="182880">
                <a:tc>
                  <a:txBody>
                    <a:bodyPr/>
                    <a:lstStyle/>
                    <a:p>
                      <a:pPr algn="l" fontAlgn="b"/>
                      <a:r>
                        <a:rPr lang="en-IN" sz="2400" u="none" strike="noStrike">
                          <a:solidFill>
                            <a:schemeClr val="bg2">
                              <a:lumMod val="50000"/>
                            </a:schemeClr>
                          </a:solidFill>
                          <a:effectLst/>
                        </a:rPr>
                        <a:t>Coconut</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59.00116279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52.05348837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66813587"/>
                  </a:ext>
                </a:extLst>
              </a:tr>
              <a:tr h="182880">
                <a:tc>
                  <a:txBody>
                    <a:bodyPr/>
                    <a:lstStyle/>
                    <a:p>
                      <a:pPr algn="l" fontAlgn="b"/>
                      <a:r>
                        <a:rPr lang="en-IN" sz="2400" u="none" strike="noStrike">
                          <a:solidFill>
                            <a:schemeClr val="bg2">
                              <a:lumMod val="50000"/>
                            </a:schemeClr>
                          </a:solidFill>
                          <a:effectLst/>
                        </a:rPr>
                        <a:t>Cauliflower</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60.29069767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53.16511628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90959883"/>
                  </a:ext>
                </a:extLst>
              </a:tr>
              <a:tr h="182880">
                <a:tc>
                  <a:txBody>
                    <a:bodyPr/>
                    <a:lstStyle/>
                    <a:p>
                      <a:pPr algn="l" fontAlgn="b"/>
                      <a:r>
                        <a:rPr lang="en-IN" sz="2400" u="none" strike="noStrike">
                          <a:solidFill>
                            <a:schemeClr val="bg2">
                              <a:lumMod val="50000"/>
                            </a:schemeClr>
                          </a:solidFill>
                          <a:effectLst/>
                        </a:rPr>
                        <a:t>Brinjal (Big)</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60.70465116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53.43372093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91311509"/>
                  </a:ext>
                </a:extLst>
              </a:tr>
              <a:tr h="182880">
                <a:tc>
                  <a:txBody>
                    <a:bodyPr/>
                    <a:lstStyle/>
                    <a:p>
                      <a:pPr algn="l" fontAlgn="b"/>
                      <a:r>
                        <a:rPr lang="en-IN" sz="2400" u="none" strike="noStrike">
                          <a:solidFill>
                            <a:schemeClr val="bg2">
                              <a:lumMod val="50000"/>
                            </a:schemeClr>
                          </a:solidFill>
                          <a:effectLst/>
                        </a:rPr>
                        <a:t>Curry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63.72906977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56.23488372</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23670830"/>
                  </a:ext>
                </a:extLst>
              </a:tr>
              <a:tr h="182880">
                <a:tc>
                  <a:txBody>
                    <a:bodyPr/>
                    <a:lstStyle/>
                    <a:p>
                      <a:pPr algn="l" fontAlgn="b"/>
                      <a:r>
                        <a:rPr lang="en-IN" sz="2400" u="none" strike="noStrike">
                          <a:solidFill>
                            <a:schemeClr val="bg2">
                              <a:lumMod val="50000"/>
                            </a:schemeClr>
                          </a:solidFill>
                          <a:effectLst/>
                        </a:rPr>
                        <a:t>Bitter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64.50116279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56.90581395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69353943"/>
                  </a:ext>
                </a:extLst>
              </a:tr>
              <a:tr h="182880">
                <a:tc>
                  <a:txBody>
                    <a:bodyPr/>
                    <a:lstStyle/>
                    <a:p>
                      <a:pPr algn="l" fontAlgn="b"/>
                      <a:r>
                        <a:rPr lang="en-IN" sz="2400" u="none" strike="noStrike">
                          <a:solidFill>
                            <a:schemeClr val="bg2">
                              <a:lumMod val="50000"/>
                            </a:schemeClr>
                          </a:solidFill>
                          <a:effectLst/>
                        </a:rPr>
                        <a:t>Ladies Finger</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65.66046512</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57.91395349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33066291"/>
                  </a:ext>
                </a:extLst>
              </a:tr>
              <a:tr h="182880">
                <a:tc>
                  <a:txBody>
                    <a:bodyPr/>
                    <a:lstStyle/>
                    <a:p>
                      <a:pPr algn="l" fontAlgn="b"/>
                      <a:r>
                        <a:rPr lang="en-IN" sz="2400" u="none" strike="noStrike">
                          <a:solidFill>
                            <a:schemeClr val="bg2">
                              <a:lumMod val="50000"/>
                            </a:schemeClr>
                          </a:solidFill>
                          <a:effectLst/>
                        </a:rPr>
                        <a:t>Shallot (Pearl Onion)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66.95581395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59.13023256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00856883"/>
                  </a:ext>
                </a:extLst>
              </a:tr>
              <a:tr h="182880">
                <a:tc>
                  <a:txBody>
                    <a:bodyPr/>
                    <a:lstStyle/>
                    <a:p>
                      <a:pPr algn="l" fontAlgn="b"/>
                      <a:r>
                        <a:rPr lang="en-IN" sz="2400" u="none" strike="noStrike">
                          <a:solidFill>
                            <a:schemeClr val="bg2">
                              <a:lumMod val="50000"/>
                            </a:schemeClr>
                          </a:solidFill>
                          <a:effectLst/>
                        </a:rPr>
                        <a:t>Beetroot</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72.75348837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64.11744186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88023537"/>
                  </a:ext>
                </a:extLst>
              </a:tr>
              <a:tr h="182880">
                <a:tc>
                  <a:txBody>
                    <a:bodyPr/>
                    <a:lstStyle/>
                    <a:p>
                      <a:pPr algn="l" fontAlgn="b"/>
                      <a:r>
                        <a:rPr lang="en-IN" sz="2400" u="none" strike="noStrike">
                          <a:solidFill>
                            <a:schemeClr val="bg2">
                              <a:lumMod val="50000"/>
                            </a:schemeClr>
                          </a:solidFill>
                          <a:effectLst/>
                        </a:rPr>
                        <a:t>Broad Beans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76.94767442</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67.8627907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9947532"/>
                  </a:ext>
                </a:extLst>
              </a:tr>
              <a:tr h="182880">
                <a:tc>
                  <a:txBody>
                    <a:bodyPr/>
                    <a:lstStyle/>
                    <a:p>
                      <a:pPr algn="l" fontAlgn="b"/>
                      <a:r>
                        <a:rPr lang="en-IN" sz="2400" u="none" strike="noStrike">
                          <a:solidFill>
                            <a:schemeClr val="bg2">
                              <a:lumMod val="50000"/>
                            </a:schemeClr>
                          </a:solidFill>
                          <a:effectLst/>
                        </a:rPr>
                        <a:t>Green Chilli</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76.95813953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67.9127907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75203376"/>
                  </a:ext>
                </a:extLst>
              </a:tr>
              <a:tr h="182880">
                <a:tc>
                  <a:txBody>
                    <a:bodyPr/>
                    <a:lstStyle/>
                    <a:p>
                      <a:pPr algn="l" fontAlgn="b"/>
                      <a:r>
                        <a:rPr lang="en-IN" sz="2400" u="none" strike="noStrike">
                          <a:solidFill>
                            <a:schemeClr val="bg2">
                              <a:lumMod val="50000"/>
                            </a:schemeClr>
                          </a:solidFill>
                          <a:effectLst/>
                        </a:rPr>
                        <a:t>Capsicum</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78.05813953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68.79651163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70993283"/>
                  </a:ext>
                </a:extLst>
              </a:tr>
              <a:tr h="182880">
                <a:tc>
                  <a:txBody>
                    <a:bodyPr/>
                    <a:lstStyle/>
                    <a:p>
                      <a:pPr algn="l" fontAlgn="b"/>
                      <a:r>
                        <a:rPr lang="en-IN" sz="2400" u="none" strike="noStrike">
                          <a:solidFill>
                            <a:schemeClr val="bg2">
                              <a:lumMod val="50000"/>
                            </a:schemeClr>
                          </a:solidFill>
                          <a:effectLst/>
                        </a:rPr>
                        <a:t>Sweet Potato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78.96046512</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69.70581395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171168"/>
                  </a:ext>
                </a:extLst>
              </a:tr>
              <a:tr h="182880">
                <a:tc>
                  <a:txBody>
                    <a:bodyPr/>
                    <a:lstStyle/>
                    <a:p>
                      <a:pPr algn="l" fontAlgn="b"/>
                      <a:r>
                        <a:rPr lang="en-IN" sz="2400" u="none" strike="noStrike">
                          <a:solidFill>
                            <a:schemeClr val="bg2">
                              <a:lumMod val="50000"/>
                            </a:schemeClr>
                          </a:solidFill>
                          <a:effectLst/>
                        </a:rPr>
                        <a:t>Onion Small</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82.03372093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72.35581395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40066909"/>
                  </a:ext>
                </a:extLst>
              </a:tr>
              <a:tr h="182880">
                <a:tc>
                  <a:txBody>
                    <a:bodyPr/>
                    <a:lstStyle/>
                    <a:p>
                      <a:pPr algn="l" fontAlgn="b"/>
                      <a:r>
                        <a:rPr lang="en-IN" sz="2400" u="none" strike="noStrike">
                          <a:solidFill>
                            <a:schemeClr val="bg2">
                              <a:lumMod val="50000"/>
                            </a:schemeClr>
                          </a:solidFill>
                          <a:effectLst/>
                        </a:rPr>
                        <a:t>Onion Green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82.08255814</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72.39534884</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64627497"/>
                  </a:ext>
                </a:extLst>
              </a:tr>
              <a:tr h="182880">
                <a:tc>
                  <a:txBody>
                    <a:bodyPr/>
                    <a:lstStyle/>
                    <a:p>
                      <a:pPr algn="l" fontAlgn="b"/>
                      <a:r>
                        <a:rPr lang="en-IN" sz="2400" u="none" strike="noStrike">
                          <a:solidFill>
                            <a:schemeClr val="bg2">
                              <a:lumMod val="50000"/>
                            </a:schemeClr>
                          </a:solidFill>
                          <a:effectLst/>
                        </a:rPr>
                        <a:t>Ginger</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82.45930233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72.70930233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52265870"/>
                  </a:ext>
                </a:extLst>
              </a:tr>
              <a:tr h="182880">
                <a:tc>
                  <a:txBody>
                    <a:bodyPr/>
                    <a:lstStyle/>
                    <a:p>
                      <a:pPr algn="l" fontAlgn="b"/>
                      <a:r>
                        <a:rPr lang="en-IN" sz="2400" u="none" strike="noStrike">
                          <a:solidFill>
                            <a:schemeClr val="bg2">
                              <a:lumMod val="50000"/>
                            </a:schemeClr>
                          </a:solidFill>
                          <a:effectLst/>
                        </a:rPr>
                        <a:t>Carrot</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88.60930233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78.16162791</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45481241"/>
                  </a:ext>
                </a:extLst>
              </a:tr>
              <a:tr h="182880">
                <a:tc>
                  <a:txBody>
                    <a:bodyPr/>
                    <a:lstStyle/>
                    <a:p>
                      <a:pPr algn="l" fontAlgn="b"/>
                      <a:r>
                        <a:rPr lang="en-IN" sz="2400" u="none" strike="noStrike">
                          <a:solidFill>
                            <a:schemeClr val="bg2">
                              <a:lumMod val="50000"/>
                            </a:schemeClr>
                          </a:solidFill>
                          <a:effectLst/>
                        </a:rPr>
                        <a:t>Cluster beans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89.66511628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79.05465116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825599"/>
                  </a:ext>
                </a:extLst>
              </a:tr>
              <a:tr h="182880">
                <a:tc>
                  <a:txBody>
                    <a:bodyPr/>
                    <a:lstStyle/>
                    <a:p>
                      <a:pPr algn="l" fontAlgn="b"/>
                      <a:r>
                        <a:rPr lang="en-IN" sz="2400" u="none" strike="noStrike">
                          <a:solidFill>
                            <a:schemeClr val="bg2">
                              <a:lumMod val="50000"/>
                            </a:schemeClr>
                          </a:solidFill>
                          <a:effectLst/>
                        </a:rPr>
                        <a:t>French Beans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90.29767442</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79.61744186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77283121"/>
                  </a:ext>
                </a:extLst>
              </a:tr>
              <a:tr h="182880">
                <a:tc>
                  <a:txBody>
                    <a:bodyPr/>
                    <a:lstStyle/>
                    <a:p>
                      <a:pPr algn="l" fontAlgn="b"/>
                      <a:r>
                        <a:rPr lang="en-IN" sz="2400" u="none" strike="noStrike">
                          <a:solidFill>
                            <a:schemeClr val="bg2">
                              <a:lumMod val="50000"/>
                            </a:schemeClr>
                          </a:solidFill>
                          <a:effectLst/>
                        </a:rPr>
                        <a:t>Lemon (Lime)</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111.8511628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98.64186047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16356188"/>
                  </a:ext>
                </a:extLst>
              </a:tr>
              <a:tr h="182880">
                <a:tc>
                  <a:txBody>
                    <a:bodyPr/>
                    <a:lstStyle/>
                    <a:p>
                      <a:pPr algn="l" fontAlgn="b"/>
                      <a:r>
                        <a:rPr lang="en-IN" sz="2400" u="none" strike="noStrike">
                          <a:solidFill>
                            <a:schemeClr val="bg2">
                              <a:lumMod val="50000"/>
                            </a:schemeClr>
                          </a:solidFill>
                          <a:effectLst/>
                        </a:rPr>
                        <a:t>Amla</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113.4616279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100.2848837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90585410"/>
                  </a:ext>
                </a:extLst>
              </a:tr>
              <a:tr h="182880">
                <a:tc>
                  <a:txBody>
                    <a:bodyPr/>
                    <a:lstStyle/>
                    <a:p>
                      <a:pPr algn="l" fontAlgn="b"/>
                      <a:r>
                        <a:rPr lang="en-IN" sz="2400" u="none" strike="noStrike">
                          <a:solidFill>
                            <a:schemeClr val="bg2">
                              <a:lumMod val="50000"/>
                            </a:schemeClr>
                          </a:solidFill>
                          <a:effectLst/>
                        </a:rPr>
                        <a:t>Garlic</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118.9337209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104.8372093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49238622"/>
                  </a:ext>
                </a:extLst>
              </a:tr>
              <a:tr h="182880">
                <a:tc>
                  <a:txBody>
                    <a:bodyPr/>
                    <a:lstStyle/>
                    <a:p>
                      <a:pPr algn="l" fontAlgn="b"/>
                      <a:r>
                        <a:rPr lang="en-IN" sz="2400" u="none" strike="noStrike">
                          <a:solidFill>
                            <a:schemeClr val="bg2">
                              <a:lumMod val="50000"/>
                            </a:schemeClr>
                          </a:solidFill>
                          <a:effectLst/>
                        </a:rPr>
                        <a:t>Baby Corn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119.9930233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105.7593023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37080546"/>
                  </a:ext>
                </a:extLst>
              </a:tr>
              <a:tr h="182880">
                <a:tc>
                  <a:txBody>
                    <a:bodyPr/>
                    <a:lstStyle/>
                    <a:p>
                      <a:pPr algn="l" fontAlgn="b"/>
                      <a:r>
                        <a:rPr lang="en-IN" sz="2400" u="none" strike="noStrike">
                          <a:solidFill>
                            <a:schemeClr val="bg2">
                              <a:lumMod val="50000"/>
                            </a:schemeClr>
                          </a:solidFill>
                          <a:effectLst/>
                        </a:rPr>
                        <a:t>Butter Beans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131.1290698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115.6046512</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82964518"/>
                  </a:ext>
                </a:extLst>
              </a:tr>
              <a:tr h="182880">
                <a:tc>
                  <a:txBody>
                    <a:bodyPr/>
                    <a:lstStyle/>
                    <a:p>
                      <a:pPr algn="l" fontAlgn="b"/>
                      <a:r>
                        <a:rPr lang="en-IN" sz="2400" u="none" strike="noStrike">
                          <a:solidFill>
                            <a:schemeClr val="bg2">
                              <a:lumMod val="50000"/>
                            </a:schemeClr>
                          </a:solidFill>
                          <a:effectLst/>
                        </a:rPr>
                        <a:t>Green Peas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145.0313953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127.872093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06339606"/>
                  </a:ext>
                </a:extLst>
              </a:tr>
              <a:tr h="182880">
                <a:tc>
                  <a:txBody>
                    <a:bodyPr/>
                    <a:lstStyle/>
                    <a:p>
                      <a:pPr algn="l" fontAlgn="b"/>
                      <a:r>
                        <a:rPr lang="en-IN" sz="2400" u="none" strike="noStrike">
                          <a:solidFill>
                            <a:schemeClr val="bg2">
                              <a:lumMod val="50000"/>
                            </a:schemeClr>
                          </a:solidFill>
                          <a:effectLst/>
                        </a:rPr>
                        <a:t>Mango Raw</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151.405814</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133.4523256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68008243"/>
                  </a:ext>
                </a:extLst>
              </a:tr>
              <a:tr h="182880">
                <a:tc>
                  <a:txBody>
                    <a:bodyPr/>
                    <a:lstStyle/>
                    <a:p>
                      <a:pPr algn="l" fontAlgn="b"/>
                      <a:r>
                        <a:rPr lang="en-IN" sz="2400" u="none" strike="noStrike">
                          <a:solidFill>
                            <a:schemeClr val="bg2">
                              <a:lumMod val="50000"/>
                            </a:schemeClr>
                          </a:solidFill>
                          <a:effectLst/>
                        </a:rPr>
                        <a:t>Drumsticks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164.6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145.2290698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68750313"/>
                  </a:ext>
                </a:extLst>
              </a:tr>
              <a:tr h="182880">
                <a:tc>
                  <a:txBody>
                    <a:bodyPr/>
                    <a:lstStyle/>
                    <a:p>
                      <a:pPr algn="l" fontAlgn="b"/>
                      <a:r>
                        <a:rPr lang="en-IN" sz="2400" u="none" strike="noStrike">
                          <a:solidFill>
                            <a:schemeClr val="bg2">
                              <a:lumMod val="50000"/>
                            </a:schemeClr>
                          </a:solidFill>
                          <a:effectLst/>
                        </a:rPr>
                        <a:t>Mushroom</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166.5744186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146.7709302</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52878202"/>
                  </a:ext>
                </a:extLst>
              </a:tr>
            </a:tbl>
          </a:graphicData>
        </a:graphic>
      </p:graphicFrame>
      <p:grpSp>
        <p:nvGrpSpPr>
          <p:cNvPr id="8" name="Group 7">
            <a:extLst>
              <a:ext uri="{FF2B5EF4-FFF2-40B4-BE49-F238E27FC236}">
                <a16:creationId xmlns:a16="http://schemas.microsoft.com/office/drawing/2014/main" id="{251989C6-EB71-E1B2-25D3-6B190507DD88}"/>
              </a:ext>
            </a:extLst>
          </p:cNvPr>
          <p:cNvGrpSpPr/>
          <p:nvPr/>
        </p:nvGrpSpPr>
        <p:grpSpPr>
          <a:xfrm rot="5400000">
            <a:off x="9183697" y="7365964"/>
            <a:ext cx="5483206" cy="1376752"/>
            <a:chOff x="2141974" y="6353907"/>
            <a:chExt cx="17707041" cy="4445977"/>
          </a:xfrm>
        </p:grpSpPr>
        <p:sp>
          <p:nvSpPr>
            <p:cNvPr id="9" name="Block Arc 8">
              <a:extLst>
                <a:ext uri="{FF2B5EF4-FFF2-40B4-BE49-F238E27FC236}">
                  <a16:creationId xmlns:a16="http://schemas.microsoft.com/office/drawing/2014/main" id="{2A5B8544-8C27-6F98-7565-84E405BBC584}"/>
                </a:ext>
              </a:extLst>
            </p:cNvPr>
            <p:cNvSpPr/>
            <p:nvPr/>
          </p:nvSpPr>
          <p:spPr>
            <a:xfrm>
              <a:off x="2141974" y="6353907"/>
              <a:ext cx="4445977" cy="4445977"/>
            </a:xfrm>
            <a:prstGeom prst="blockArc">
              <a:avLst>
                <a:gd name="adj1" fmla="val 10800000"/>
                <a:gd name="adj2" fmla="val 51097"/>
                <a:gd name="adj3" fmla="val 2552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10" name="Block Arc 9">
              <a:extLst>
                <a:ext uri="{FF2B5EF4-FFF2-40B4-BE49-F238E27FC236}">
                  <a16:creationId xmlns:a16="http://schemas.microsoft.com/office/drawing/2014/main" id="{85864682-CB46-C61A-3C68-1EB8ABAF2815}"/>
                </a:ext>
              </a:extLst>
            </p:cNvPr>
            <p:cNvSpPr/>
            <p:nvPr/>
          </p:nvSpPr>
          <p:spPr>
            <a:xfrm flipV="1">
              <a:off x="5457240" y="6353907"/>
              <a:ext cx="4445977" cy="4445977"/>
            </a:xfrm>
            <a:prstGeom prst="blockArc">
              <a:avLst>
                <a:gd name="adj1" fmla="val 10800000"/>
                <a:gd name="adj2" fmla="val 51097"/>
                <a:gd name="adj3" fmla="val 2552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11" name="Block Arc 10">
              <a:extLst>
                <a:ext uri="{FF2B5EF4-FFF2-40B4-BE49-F238E27FC236}">
                  <a16:creationId xmlns:a16="http://schemas.microsoft.com/office/drawing/2014/main" id="{C2A8B141-D28A-6038-CFBC-F5D5CCBF22FD}"/>
                </a:ext>
              </a:extLst>
            </p:cNvPr>
            <p:cNvSpPr/>
            <p:nvPr/>
          </p:nvSpPr>
          <p:spPr>
            <a:xfrm>
              <a:off x="8772506" y="6353907"/>
              <a:ext cx="4445977" cy="4445977"/>
            </a:xfrm>
            <a:prstGeom prst="blockArc">
              <a:avLst>
                <a:gd name="adj1" fmla="val 10800000"/>
                <a:gd name="adj2" fmla="val 51097"/>
                <a:gd name="adj3" fmla="val 2552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12" name="Block Arc 11">
              <a:extLst>
                <a:ext uri="{FF2B5EF4-FFF2-40B4-BE49-F238E27FC236}">
                  <a16:creationId xmlns:a16="http://schemas.microsoft.com/office/drawing/2014/main" id="{A8E80BE3-5A32-0A48-25C9-6899B2852517}"/>
                </a:ext>
              </a:extLst>
            </p:cNvPr>
            <p:cNvSpPr/>
            <p:nvPr/>
          </p:nvSpPr>
          <p:spPr>
            <a:xfrm flipV="1">
              <a:off x="12087772" y="6353907"/>
              <a:ext cx="4445977" cy="4445977"/>
            </a:xfrm>
            <a:prstGeom prst="blockArc">
              <a:avLst>
                <a:gd name="adj1" fmla="val 10800000"/>
                <a:gd name="adj2" fmla="val 51097"/>
                <a:gd name="adj3" fmla="val 2552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13" name="Block Arc 12">
              <a:extLst>
                <a:ext uri="{FF2B5EF4-FFF2-40B4-BE49-F238E27FC236}">
                  <a16:creationId xmlns:a16="http://schemas.microsoft.com/office/drawing/2014/main" id="{50BD14E4-D86A-8981-5C4E-66DAAFF6F977}"/>
                </a:ext>
              </a:extLst>
            </p:cNvPr>
            <p:cNvSpPr/>
            <p:nvPr/>
          </p:nvSpPr>
          <p:spPr>
            <a:xfrm>
              <a:off x="15403038" y="6353907"/>
              <a:ext cx="4445977" cy="4445977"/>
            </a:xfrm>
            <a:prstGeom prst="blockArc">
              <a:avLst>
                <a:gd name="adj1" fmla="val 10800000"/>
                <a:gd name="adj2" fmla="val 51097"/>
                <a:gd name="adj3" fmla="val 2552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grpSp>
      <p:sp>
        <p:nvSpPr>
          <p:cNvPr id="14" name="Freeform 1">
            <a:extLst>
              <a:ext uri="{FF2B5EF4-FFF2-40B4-BE49-F238E27FC236}">
                <a16:creationId xmlns:a16="http://schemas.microsoft.com/office/drawing/2014/main" id="{87AEE350-0B02-FC7E-3CB3-E0444F7009EC}"/>
              </a:ext>
            </a:extLst>
          </p:cNvPr>
          <p:cNvSpPr>
            <a:spLocks noChangeArrowheads="1"/>
          </p:cNvSpPr>
          <p:nvPr/>
        </p:nvSpPr>
        <p:spPr bwMode="auto">
          <a:xfrm>
            <a:off x="14491109" y="0"/>
            <a:ext cx="9886541" cy="1791753"/>
          </a:xfrm>
          <a:custGeom>
            <a:avLst/>
            <a:gdLst>
              <a:gd name="T0" fmla="*/ 134789620 w 8881"/>
              <a:gd name="T1" fmla="*/ 208280446 h 1611"/>
              <a:gd name="T2" fmla="*/ 1150894798 w 8881"/>
              <a:gd name="T3" fmla="*/ 208280446 h 1611"/>
              <a:gd name="T4" fmla="*/ 1150894798 w 8881"/>
              <a:gd name="T5" fmla="*/ 0 h 1611"/>
              <a:gd name="T6" fmla="*/ 0 w 8881"/>
              <a:gd name="T7" fmla="*/ 0 h 1611"/>
              <a:gd name="T8" fmla="*/ 134789620 w 8881"/>
              <a:gd name="T9" fmla="*/ 208280446 h 16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81" h="1611">
                <a:moveTo>
                  <a:pt x="1040" y="1610"/>
                </a:moveTo>
                <a:lnTo>
                  <a:pt x="8880" y="1610"/>
                </a:lnTo>
                <a:lnTo>
                  <a:pt x="8880" y="0"/>
                </a:lnTo>
                <a:lnTo>
                  <a:pt x="0" y="0"/>
                </a:lnTo>
                <a:lnTo>
                  <a:pt x="1040" y="1610"/>
                </a:lnTo>
              </a:path>
            </a:pathLst>
          </a:custGeom>
          <a:solidFill>
            <a:schemeClr val="accent1"/>
          </a:solidFill>
          <a:ln>
            <a:noFill/>
          </a:ln>
          <a:effectLst/>
        </p:spPr>
        <p:txBody>
          <a:bodyPr wrap="none" anchor="ctr"/>
          <a:lstStyle/>
          <a:p>
            <a:endParaRPr lang="en-US"/>
          </a:p>
        </p:txBody>
      </p:sp>
      <p:sp>
        <p:nvSpPr>
          <p:cNvPr id="6" name="TextBox 5">
            <a:extLst>
              <a:ext uri="{FF2B5EF4-FFF2-40B4-BE49-F238E27FC236}">
                <a16:creationId xmlns:a16="http://schemas.microsoft.com/office/drawing/2014/main" id="{DC6B9A38-DC55-E8C2-03CE-49BAACAFE011}"/>
              </a:ext>
            </a:extLst>
          </p:cNvPr>
          <p:cNvSpPr txBox="1"/>
          <p:nvPr/>
        </p:nvSpPr>
        <p:spPr>
          <a:xfrm>
            <a:off x="15386050" y="172601"/>
            <a:ext cx="9696450" cy="1446550"/>
          </a:xfrm>
          <a:prstGeom prst="rect">
            <a:avLst/>
          </a:prstGeom>
          <a:noFill/>
        </p:spPr>
        <p:txBody>
          <a:bodyPr wrap="square" rtlCol="0">
            <a:spAutoFit/>
          </a:bodyPr>
          <a:lstStyle/>
          <a:p>
            <a:r>
              <a:rPr lang="en-IN" sz="4400" b="1" dirty="0">
                <a:solidFill>
                  <a:schemeClr val="bg2">
                    <a:lumMod val="50000"/>
                  </a:schemeClr>
                </a:solidFill>
              </a:rPr>
              <a:t>Comparison between Noida Vegetable market and Local Vegetable Market</a:t>
            </a:r>
          </a:p>
        </p:txBody>
      </p:sp>
      <p:grpSp>
        <p:nvGrpSpPr>
          <p:cNvPr id="15" name="Group 14">
            <a:extLst>
              <a:ext uri="{FF2B5EF4-FFF2-40B4-BE49-F238E27FC236}">
                <a16:creationId xmlns:a16="http://schemas.microsoft.com/office/drawing/2014/main" id="{D2C34580-3106-6D6C-32D5-22B9F18CD481}"/>
              </a:ext>
            </a:extLst>
          </p:cNvPr>
          <p:cNvGrpSpPr/>
          <p:nvPr/>
        </p:nvGrpSpPr>
        <p:grpSpPr>
          <a:xfrm>
            <a:off x="-1384296" y="10795943"/>
            <a:ext cx="2768570" cy="2764276"/>
            <a:chOff x="8641169" y="4690177"/>
            <a:chExt cx="7095306" cy="7084305"/>
          </a:xfrm>
        </p:grpSpPr>
        <p:sp>
          <p:nvSpPr>
            <p:cNvPr id="16" name="Teardrop 15">
              <a:extLst>
                <a:ext uri="{FF2B5EF4-FFF2-40B4-BE49-F238E27FC236}">
                  <a16:creationId xmlns:a16="http://schemas.microsoft.com/office/drawing/2014/main" id="{9355B6C7-2AAB-A449-ACFF-EE4B073707E0}"/>
                </a:ext>
              </a:extLst>
            </p:cNvPr>
            <p:cNvSpPr/>
            <p:nvPr/>
          </p:nvSpPr>
          <p:spPr>
            <a:xfrm>
              <a:off x="8641170" y="8409929"/>
              <a:ext cx="3364553" cy="3364553"/>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ardrop 16">
              <a:extLst>
                <a:ext uri="{FF2B5EF4-FFF2-40B4-BE49-F238E27FC236}">
                  <a16:creationId xmlns:a16="http://schemas.microsoft.com/office/drawing/2014/main" id="{A2B8328C-52A6-14C3-6E63-9ABEC7FF8762}"/>
                </a:ext>
              </a:extLst>
            </p:cNvPr>
            <p:cNvSpPr/>
            <p:nvPr/>
          </p:nvSpPr>
          <p:spPr>
            <a:xfrm rot="16200000">
              <a:off x="12371922" y="8409929"/>
              <a:ext cx="3364553" cy="3364553"/>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ardrop 17">
              <a:extLst>
                <a:ext uri="{FF2B5EF4-FFF2-40B4-BE49-F238E27FC236}">
                  <a16:creationId xmlns:a16="http://schemas.microsoft.com/office/drawing/2014/main" id="{5BB92380-BDCD-FD92-0074-DED1AED24337}"/>
                </a:ext>
              </a:extLst>
            </p:cNvPr>
            <p:cNvSpPr/>
            <p:nvPr/>
          </p:nvSpPr>
          <p:spPr>
            <a:xfrm rot="10800000">
              <a:off x="12371922" y="4690177"/>
              <a:ext cx="3364553" cy="3364553"/>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ardrop 18">
              <a:extLst>
                <a:ext uri="{FF2B5EF4-FFF2-40B4-BE49-F238E27FC236}">
                  <a16:creationId xmlns:a16="http://schemas.microsoft.com/office/drawing/2014/main" id="{D3CB70E7-4209-693C-FED9-DFDF29F812B5}"/>
                </a:ext>
              </a:extLst>
            </p:cNvPr>
            <p:cNvSpPr/>
            <p:nvPr/>
          </p:nvSpPr>
          <p:spPr>
            <a:xfrm rot="5400000">
              <a:off x="8641169" y="4822519"/>
              <a:ext cx="3364553" cy="3364553"/>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D2F5873A-CC4D-0F9A-CB4F-C19E82B0CF4F}"/>
                </a:ext>
              </a:extLst>
            </p:cNvPr>
            <p:cNvSpPr txBox="1"/>
            <p:nvPr/>
          </p:nvSpPr>
          <p:spPr>
            <a:xfrm>
              <a:off x="13817485" y="5710733"/>
              <a:ext cx="473430" cy="1656421"/>
            </a:xfrm>
            <a:prstGeom prst="rect">
              <a:avLst/>
            </a:prstGeom>
            <a:noFill/>
          </p:spPr>
          <p:txBody>
            <a:bodyPr wrap="none" rtlCol="0">
              <a:spAutoFit/>
            </a:bodyPr>
            <a:lstStyle/>
            <a:p>
              <a:pPr algn="ct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22" name="TextBox 21">
              <a:extLst>
                <a:ext uri="{FF2B5EF4-FFF2-40B4-BE49-F238E27FC236}">
                  <a16:creationId xmlns:a16="http://schemas.microsoft.com/office/drawing/2014/main" id="{669EBF0A-36C9-5AA2-61B8-89BAA2EABAB7}"/>
                </a:ext>
              </a:extLst>
            </p:cNvPr>
            <p:cNvSpPr txBox="1"/>
            <p:nvPr/>
          </p:nvSpPr>
          <p:spPr>
            <a:xfrm>
              <a:off x="10086730" y="9411877"/>
              <a:ext cx="473430" cy="1656421"/>
            </a:xfrm>
            <a:prstGeom prst="rect">
              <a:avLst/>
            </a:prstGeom>
            <a:noFill/>
          </p:spPr>
          <p:txBody>
            <a:bodyPr wrap="none" rtlCol="0">
              <a:spAutoFit/>
            </a:bodyPr>
            <a:lstStyle/>
            <a:p>
              <a:pPr algn="ct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23" name="TextBox 22">
              <a:extLst>
                <a:ext uri="{FF2B5EF4-FFF2-40B4-BE49-F238E27FC236}">
                  <a16:creationId xmlns:a16="http://schemas.microsoft.com/office/drawing/2014/main" id="{B329B095-5832-2435-C540-8AF5FFAE39AC}"/>
                </a:ext>
              </a:extLst>
            </p:cNvPr>
            <p:cNvSpPr txBox="1"/>
            <p:nvPr/>
          </p:nvSpPr>
          <p:spPr>
            <a:xfrm>
              <a:off x="13817485" y="9411877"/>
              <a:ext cx="473427" cy="1656421"/>
            </a:xfrm>
            <a:prstGeom prst="rect">
              <a:avLst/>
            </a:prstGeom>
            <a:noFill/>
          </p:spPr>
          <p:txBody>
            <a:bodyPr wrap="none" rtlCol="0">
              <a:spAutoFit/>
            </a:bodyPr>
            <a:lstStyle/>
            <a:p>
              <a:pPr algn="ctr"/>
              <a:endParaRPr lang="en-US"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grpSp>
    </p:spTree>
    <p:extLst>
      <p:ext uri="{BB962C8B-B14F-4D97-AF65-F5344CB8AC3E}">
        <p14:creationId xmlns:p14="http://schemas.microsoft.com/office/powerpoint/2010/main" val="2645680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70939D-5EF8-FB7F-A6B1-974A07B0CD8B}"/>
              </a:ext>
            </a:extLst>
          </p:cNvPr>
          <p:cNvSpPr txBox="1"/>
          <p:nvPr/>
        </p:nvSpPr>
        <p:spPr>
          <a:xfrm>
            <a:off x="2914650" y="5519471"/>
            <a:ext cx="18935700" cy="3970318"/>
          </a:xfrm>
          <a:prstGeom prst="rect">
            <a:avLst/>
          </a:prstGeom>
          <a:noFill/>
        </p:spPr>
        <p:txBody>
          <a:bodyPr wrap="square" rtlCol="0">
            <a:spAutoFit/>
          </a:bodyPr>
          <a:lstStyle/>
          <a:p>
            <a:pPr marL="742950" indent="-742950">
              <a:buAutoNum type="arabicPeriod"/>
            </a:pPr>
            <a:r>
              <a:rPr lang="en-US" dirty="0"/>
              <a:t>From the above data we can see that the Avg Market price of Shopping malls is always more than that of the Avg Retail price.</a:t>
            </a:r>
          </a:p>
          <a:p>
            <a:pPr marL="742950" indent="-742950">
              <a:buAutoNum type="arabicPeriod"/>
            </a:pPr>
            <a:r>
              <a:rPr lang="en-US" dirty="0"/>
              <a:t>The main reason behind the price difference is assumed to be maintenance cost, which is always higher as compared to nearby market price.</a:t>
            </a:r>
          </a:p>
          <a:p>
            <a:pPr marL="742950" indent="-742950">
              <a:buAutoNum type="arabicPeriod"/>
            </a:pPr>
            <a:r>
              <a:rPr lang="en-US" dirty="0"/>
              <a:t>In seasonal goods we can hardly see any price difference in the above graph.</a:t>
            </a:r>
          </a:p>
          <a:p>
            <a:pPr marL="742950" indent="-742950">
              <a:buAutoNum type="arabicPeriod"/>
            </a:pPr>
            <a:r>
              <a:rPr lang="en-US" dirty="0"/>
              <a:t>Bargaining- In the Nearby Market generally bargaining is possible where as in the Noida Market people do not generally bargain which can create a huge difference in price.</a:t>
            </a:r>
            <a:endParaRPr lang="en-IN" dirty="0"/>
          </a:p>
        </p:txBody>
      </p:sp>
      <p:sp>
        <p:nvSpPr>
          <p:cNvPr id="4" name="Rectangle 3">
            <a:extLst>
              <a:ext uri="{FF2B5EF4-FFF2-40B4-BE49-F238E27FC236}">
                <a16:creationId xmlns:a16="http://schemas.microsoft.com/office/drawing/2014/main" id="{82BEF049-7879-B30C-F613-4D272240C97E}"/>
              </a:ext>
            </a:extLst>
          </p:cNvPr>
          <p:cNvSpPr/>
          <p:nvPr/>
        </p:nvSpPr>
        <p:spPr>
          <a:xfrm flipH="1">
            <a:off x="9533559" y="2414749"/>
            <a:ext cx="4035046" cy="769441"/>
          </a:xfrm>
          <a:prstGeom prst="rect">
            <a:avLst/>
          </a:prstGeom>
        </p:spPr>
        <p:txBody>
          <a:bodyPr wrap="square">
            <a:spAutoFit/>
          </a:bodyPr>
          <a:lstStyle/>
          <a:p>
            <a:pPr algn="ctr"/>
            <a:r>
              <a:rPr lang="en-US" sz="4400" b="1" dirty="0">
                <a:solidFill>
                  <a:schemeClr val="tx2"/>
                </a:solidFill>
                <a:latin typeface="Montserrat SemiBold" pitchFamily="2" charset="77"/>
                <a:ea typeface="Roboto" panose="02000000000000000000" pitchFamily="2" charset="0"/>
                <a:cs typeface="Lato Light" panose="020F0502020204030203" pitchFamily="34" charset="0"/>
              </a:rPr>
              <a:t>Insights</a:t>
            </a:r>
            <a:endParaRPr lang="en-US" sz="4400" b="1" dirty="0">
              <a:solidFill>
                <a:schemeClr val="tx2"/>
              </a:solidFill>
              <a:latin typeface="Montserrat SemiBold" pitchFamily="2" charset="77"/>
            </a:endParaRPr>
          </a:p>
        </p:txBody>
      </p:sp>
      <p:sp>
        <p:nvSpPr>
          <p:cNvPr id="5" name="Rectangle 4">
            <a:extLst>
              <a:ext uri="{FF2B5EF4-FFF2-40B4-BE49-F238E27FC236}">
                <a16:creationId xmlns:a16="http://schemas.microsoft.com/office/drawing/2014/main" id="{2BC564EF-C4B3-F884-C2B8-F41B1E6726D0}"/>
              </a:ext>
            </a:extLst>
          </p:cNvPr>
          <p:cNvSpPr/>
          <p:nvPr/>
        </p:nvSpPr>
        <p:spPr>
          <a:xfrm rot="10800000" flipV="1">
            <a:off x="0" y="13005104"/>
            <a:ext cx="24377650" cy="71089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Agrupar 3">
            <a:extLst>
              <a:ext uri="{FF2B5EF4-FFF2-40B4-BE49-F238E27FC236}">
                <a16:creationId xmlns:a16="http://schemas.microsoft.com/office/drawing/2014/main" id="{0866057C-7B37-2D1F-3CB2-C0C34A5DF0CE}"/>
              </a:ext>
            </a:extLst>
          </p:cNvPr>
          <p:cNvGrpSpPr/>
          <p:nvPr/>
        </p:nvGrpSpPr>
        <p:grpSpPr>
          <a:xfrm>
            <a:off x="7073435" y="1128332"/>
            <a:ext cx="3224740" cy="3342274"/>
            <a:chOff x="11436223" y="941833"/>
            <a:chExt cx="11416242" cy="11832335"/>
          </a:xfrm>
        </p:grpSpPr>
        <p:sp>
          <p:nvSpPr>
            <p:cNvPr id="7" name="Freeform 1">
              <a:extLst>
                <a:ext uri="{FF2B5EF4-FFF2-40B4-BE49-F238E27FC236}">
                  <a16:creationId xmlns:a16="http://schemas.microsoft.com/office/drawing/2014/main" id="{6A162DB6-4BF8-3CAE-3953-D8F3ED79E1E8}"/>
                </a:ext>
              </a:extLst>
            </p:cNvPr>
            <p:cNvSpPr/>
            <p:nvPr/>
          </p:nvSpPr>
          <p:spPr>
            <a:xfrm>
              <a:off x="18710333" y="941833"/>
              <a:ext cx="4142132" cy="3586920"/>
            </a:xfrm>
            <a:custGeom>
              <a:avLst/>
              <a:gdLst/>
              <a:ahLst/>
              <a:cxnLst>
                <a:cxn ang="3cd4">
                  <a:pos x="hc" y="t"/>
                </a:cxn>
                <a:cxn ang="cd2">
                  <a:pos x="l" y="vc"/>
                </a:cxn>
                <a:cxn ang="cd4">
                  <a:pos x="hc" y="b"/>
                </a:cxn>
                <a:cxn ang="0">
                  <a:pos x="r" y="vc"/>
                </a:cxn>
              </a:cxnLst>
              <a:rect l="l" t="t" r="r" b="b"/>
              <a:pathLst>
                <a:path w="3306" h="2863">
                  <a:moveTo>
                    <a:pt x="2479" y="2863"/>
                  </a:moveTo>
                  <a:lnTo>
                    <a:pt x="3306" y="1432"/>
                  </a:lnTo>
                  <a:lnTo>
                    <a:pt x="2479" y="0"/>
                  </a:lnTo>
                  <a:lnTo>
                    <a:pt x="826" y="0"/>
                  </a:lnTo>
                  <a:lnTo>
                    <a:pt x="0" y="1432"/>
                  </a:lnTo>
                  <a:lnTo>
                    <a:pt x="826" y="2863"/>
                  </a:ln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 name="Freeform 2">
              <a:extLst>
                <a:ext uri="{FF2B5EF4-FFF2-40B4-BE49-F238E27FC236}">
                  <a16:creationId xmlns:a16="http://schemas.microsoft.com/office/drawing/2014/main" id="{4D6EDD5C-5971-CCF6-0FD7-DD3D334339DF}"/>
                </a:ext>
              </a:extLst>
            </p:cNvPr>
            <p:cNvSpPr/>
            <p:nvPr/>
          </p:nvSpPr>
          <p:spPr>
            <a:xfrm>
              <a:off x="15031919" y="2973420"/>
              <a:ext cx="4143382" cy="3588177"/>
            </a:xfrm>
            <a:custGeom>
              <a:avLst/>
              <a:gdLst/>
              <a:ahLst/>
              <a:cxnLst>
                <a:cxn ang="3cd4">
                  <a:pos x="hc" y="t"/>
                </a:cxn>
                <a:cxn ang="cd2">
                  <a:pos x="l" y="vc"/>
                </a:cxn>
                <a:cxn ang="cd4">
                  <a:pos x="hc" y="b"/>
                </a:cxn>
                <a:cxn ang="0">
                  <a:pos x="r" y="vc"/>
                </a:cxn>
              </a:cxnLst>
              <a:rect l="l" t="t" r="r" b="b"/>
              <a:pathLst>
                <a:path w="3307" h="2864">
                  <a:moveTo>
                    <a:pt x="2480" y="2864"/>
                  </a:moveTo>
                  <a:lnTo>
                    <a:pt x="3307" y="1432"/>
                  </a:lnTo>
                  <a:lnTo>
                    <a:pt x="2480" y="0"/>
                  </a:lnTo>
                  <a:lnTo>
                    <a:pt x="827" y="0"/>
                  </a:lnTo>
                  <a:lnTo>
                    <a:pt x="0" y="1432"/>
                  </a:lnTo>
                  <a:lnTo>
                    <a:pt x="827" y="2864"/>
                  </a:ln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 name="Freeform 3">
              <a:extLst>
                <a:ext uri="{FF2B5EF4-FFF2-40B4-BE49-F238E27FC236}">
                  <a16:creationId xmlns:a16="http://schemas.microsoft.com/office/drawing/2014/main" id="{02058EDF-BA23-68EA-0619-B41EFE86BE44}"/>
                </a:ext>
              </a:extLst>
            </p:cNvPr>
            <p:cNvSpPr/>
            <p:nvPr/>
          </p:nvSpPr>
          <p:spPr>
            <a:xfrm>
              <a:off x="15031919" y="7040355"/>
              <a:ext cx="4143382" cy="3588177"/>
            </a:xfrm>
            <a:custGeom>
              <a:avLst/>
              <a:gdLst/>
              <a:ahLst/>
              <a:cxnLst>
                <a:cxn ang="3cd4">
                  <a:pos x="hc" y="t"/>
                </a:cxn>
                <a:cxn ang="cd2">
                  <a:pos x="l" y="vc"/>
                </a:cxn>
                <a:cxn ang="cd4">
                  <a:pos x="hc" y="b"/>
                </a:cxn>
                <a:cxn ang="0">
                  <a:pos x="r" y="vc"/>
                </a:cxn>
              </a:cxnLst>
              <a:rect l="l" t="t" r="r" b="b"/>
              <a:pathLst>
                <a:path w="3307" h="2864">
                  <a:moveTo>
                    <a:pt x="2480" y="2864"/>
                  </a:moveTo>
                  <a:lnTo>
                    <a:pt x="3307" y="1432"/>
                  </a:lnTo>
                  <a:lnTo>
                    <a:pt x="2480" y="0"/>
                  </a:lnTo>
                  <a:lnTo>
                    <a:pt x="827" y="0"/>
                  </a:lnTo>
                  <a:lnTo>
                    <a:pt x="0" y="1432"/>
                  </a:lnTo>
                  <a:lnTo>
                    <a:pt x="827" y="2864"/>
                  </a:ln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 name="Freeform 4">
              <a:extLst>
                <a:ext uri="{FF2B5EF4-FFF2-40B4-BE49-F238E27FC236}">
                  <a16:creationId xmlns:a16="http://schemas.microsoft.com/office/drawing/2014/main" id="{ABEA7B9F-2F34-1BA9-ECE1-BE636DBD2FF1}"/>
                </a:ext>
              </a:extLst>
            </p:cNvPr>
            <p:cNvSpPr/>
            <p:nvPr/>
          </p:nvSpPr>
          <p:spPr>
            <a:xfrm>
              <a:off x="11436223" y="5005007"/>
              <a:ext cx="4143382" cy="3588177"/>
            </a:xfrm>
            <a:custGeom>
              <a:avLst/>
              <a:gdLst/>
              <a:ahLst/>
              <a:cxnLst>
                <a:cxn ang="3cd4">
                  <a:pos x="hc" y="t"/>
                </a:cxn>
                <a:cxn ang="cd2">
                  <a:pos x="l" y="vc"/>
                </a:cxn>
                <a:cxn ang="cd4">
                  <a:pos x="hc" y="b"/>
                </a:cxn>
                <a:cxn ang="0">
                  <a:pos x="r" y="vc"/>
                </a:cxn>
              </a:cxnLst>
              <a:rect l="l" t="t" r="r" b="b"/>
              <a:pathLst>
                <a:path w="3307" h="2864">
                  <a:moveTo>
                    <a:pt x="2480" y="2864"/>
                  </a:moveTo>
                  <a:lnTo>
                    <a:pt x="3307" y="1433"/>
                  </a:lnTo>
                  <a:lnTo>
                    <a:pt x="2480" y="0"/>
                  </a:lnTo>
                  <a:lnTo>
                    <a:pt x="827" y="0"/>
                  </a:lnTo>
                  <a:lnTo>
                    <a:pt x="0" y="1433"/>
                  </a:lnTo>
                  <a:lnTo>
                    <a:pt x="827" y="2864"/>
                  </a:ln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 name="Freeform 5">
              <a:extLst>
                <a:ext uri="{FF2B5EF4-FFF2-40B4-BE49-F238E27FC236}">
                  <a16:creationId xmlns:a16="http://schemas.microsoft.com/office/drawing/2014/main" id="{46780517-FF1E-71BD-D3EA-CC3B0665AAC3}"/>
                </a:ext>
              </a:extLst>
            </p:cNvPr>
            <p:cNvSpPr/>
            <p:nvPr/>
          </p:nvSpPr>
          <p:spPr>
            <a:xfrm>
              <a:off x="18710333" y="5005007"/>
              <a:ext cx="4142132" cy="3588177"/>
            </a:xfrm>
            <a:custGeom>
              <a:avLst/>
              <a:gdLst/>
              <a:ahLst/>
              <a:cxnLst>
                <a:cxn ang="3cd4">
                  <a:pos x="hc" y="t"/>
                </a:cxn>
                <a:cxn ang="cd2">
                  <a:pos x="l" y="vc"/>
                </a:cxn>
                <a:cxn ang="cd4">
                  <a:pos x="hc" y="b"/>
                </a:cxn>
                <a:cxn ang="0">
                  <a:pos x="r" y="vc"/>
                </a:cxn>
              </a:cxnLst>
              <a:rect l="l" t="t" r="r" b="b"/>
              <a:pathLst>
                <a:path w="3306" h="2864">
                  <a:moveTo>
                    <a:pt x="2480" y="2864"/>
                  </a:moveTo>
                  <a:lnTo>
                    <a:pt x="3306" y="1433"/>
                  </a:lnTo>
                  <a:lnTo>
                    <a:pt x="2480" y="0"/>
                  </a:lnTo>
                  <a:lnTo>
                    <a:pt x="827" y="0"/>
                  </a:lnTo>
                  <a:lnTo>
                    <a:pt x="0" y="1433"/>
                  </a:lnTo>
                  <a:lnTo>
                    <a:pt x="827" y="2864"/>
                  </a:ln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2" name="Freeform 6">
              <a:extLst>
                <a:ext uri="{FF2B5EF4-FFF2-40B4-BE49-F238E27FC236}">
                  <a16:creationId xmlns:a16="http://schemas.microsoft.com/office/drawing/2014/main" id="{3911C0D6-4041-813A-DBE6-26465F273A1E}"/>
                </a:ext>
              </a:extLst>
            </p:cNvPr>
            <p:cNvSpPr/>
            <p:nvPr/>
          </p:nvSpPr>
          <p:spPr>
            <a:xfrm>
              <a:off x="18710333" y="9185991"/>
              <a:ext cx="4142132" cy="3588177"/>
            </a:xfrm>
            <a:custGeom>
              <a:avLst/>
              <a:gdLst/>
              <a:ahLst/>
              <a:cxnLst>
                <a:cxn ang="3cd4">
                  <a:pos x="hc" y="t"/>
                </a:cxn>
                <a:cxn ang="cd2">
                  <a:pos x="l" y="vc"/>
                </a:cxn>
                <a:cxn ang="cd4">
                  <a:pos x="hc" y="b"/>
                </a:cxn>
                <a:cxn ang="0">
                  <a:pos x="r" y="vc"/>
                </a:cxn>
              </a:cxnLst>
              <a:rect l="l" t="t" r="r" b="b"/>
              <a:pathLst>
                <a:path w="3306" h="2864">
                  <a:moveTo>
                    <a:pt x="2480" y="2864"/>
                  </a:moveTo>
                  <a:lnTo>
                    <a:pt x="3306" y="1433"/>
                  </a:lnTo>
                  <a:lnTo>
                    <a:pt x="2480" y="0"/>
                  </a:lnTo>
                  <a:lnTo>
                    <a:pt x="827" y="0"/>
                  </a:lnTo>
                  <a:lnTo>
                    <a:pt x="0" y="1433"/>
                  </a:lnTo>
                  <a:lnTo>
                    <a:pt x="827" y="2864"/>
                  </a:ln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Tree>
    <p:extLst>
      <p:ext uri="{BB962C8B-B14F-4D97-AF65-F5344CB8AC3E}">
        <p14:creationId xmlns:p14="http://schemas.microsoft.com/office/powerpoint/2010/main" val="1541798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5D2C92-0690-176F-6648-6198F96693EB}"/>
              </a:ext>
            </a:extLst>
          </p:cNvPr>
          <p:cNvGrpSpPr/>
          <p:nvPr/>
        </p:nvGrpSpPr>
        <p:grpSpPr>
          <a:xfrm>
            <a:off x="1976309" y="5619127"/>
            <a:ext cx="3575559" cy="3545359"/>
            <a:chOff x="12061039" y="8464211"/>
            <a:chExt cx="4166756" cy="4131562"/>
          </a:xfrm>
        </p:grpSpPr>
        <p:sp>
          <p:nvSpPr>
            <p:cNvPr id="4" name="Freeform 162">
              <a:extLst>
                <a:ext uri="{FF2B5EF4-FFF2-40B4-BE49-F238E27FC236}">
                  <a16:creationId xmlns:a16="http://schemas.microsoft.com/office/drawing/2014/main" id="{9CD445DD-E515-CC23-96B3-B8F1E4D090D8}"/>
                </a:ext>
              </a:extLst>
            </p:cNvPr>
            <p:cNvSpPr/>
            <p:nvPr/>
          </p:nvSpPr>
          <p:spPr>
            <a:xfrm>
              <a:off x="12447141" y="8918812"/>
              <a:ext cx="1612982" cy="3225965"/>
            </a:xfrm>
            <a:custGeom>
              <a:avLst/>
              <a:gdLst/>
              <a:ahLst/>
              <a:cxnLst>
                <a:cxn ang="3cd4">
                  <a:pos x="hc" y="t"/>
                </a:cxn>
                <a:cxn ang="cd2">
                  <a:pos x="l" y="vc"/>
                </a:cxn>
                <a:cxn ang="cd4">
                  <a:pos x="hc" y="b"/>
                </a:cxn>
                <a:cxn ang="0">
                  <a:pos x="r" y="vc"/>
                </a:cxn>
              </a:cxnLst>
              <a:rect l="l" t="t" r="r" b="b"/>
              <a:pathLst>
                <a:path w="3134" h="6267">
                  <a:moveTo>
                    <a:pt x="3134" y="0"/>
                  </a:moveTo>
                  <a:cubicBezTo>
                    <a:pt x="1403" y="0"/>
                    <a:pt x="0" y="1403"/>
                    <a:pt x="0" y="3134"/>
                  </a:cubicBezTo>
                  <a:cubicBezTo>
                    <a:pt x="0" y="4865"/>
                    <a:pt x="1403" y="6267"/>
                    <a:pt x="3134" y="6267"/>
                  </a:cubicBezTo>
                </a:path>
              </a:pathLst>
            </a:custGeom>
            <a:noFill/>
            <a:ln w="1016000" cap="flat">
              <a:solidFill>
                <a:schemeClr val="accent1"/>
              </a:solidFill>
              <a:prstDash val="solid"/>
              <a:round/>
            </a:ln>
          </p:spPr>
          <p:txBody>
            <a:bodyPr vert="horz" wrap="none" lIns="192240" tIns="192240" rIns="192240" bIns="19224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 name="Freeform 164">
              <a:extLst>
                <a:ext uri="{FF2B5EF4-FFF2-40B4-BE49-F238E27FC236}">
                  <a16:creationId xmlns:a16="http://schemas.microsoft.com/office/drawing/2014/main" id="{AFCE3995-2CDC-184A-9DD6-2DADC5B1F185}"/>
                </a:ext>
              </a:extLst>
            </p:cNvPr>
            <p:cNvSpPr/>
            <p:nvPr/>
          </p:nvSpPr>
          <p:spPr>
            <a:xfrm>
              <a:off x="14220237" y="8915723"/>
              <a:ext cx="1612982" cy="3226480"/>
            </a:xfrm>
            <a:custGeom>
              <a:avLst/>
              <a:gdLst/>
              <a:ahLst/>
              <a:cxnLst>
                <a:cxn ang="3cd4">
                  <a:pos x="hc" y="t"/>
                </a:cxn>
                <a:cxn ang="cd2">
                  <a:pos x="l" y="vc"/>
                </a:cxn>
                <a:cxn ang="cd4">
                  <a:pos x="hc" y="b"/>
                </a:cxn>
                <a:cxn ang="0">
                  <a:pos x="r" y="vc"/>
                </a:cxn>
              </a:cxnLst>
              <a:rect l="l" t="t" r="r" b="b"/>
              <a:pathLst>
                <a:path w="3134" h="6268">
                  <a:moveTo>
                    <a:pt x="0" y="0"/>
                  </a:moveTo>
                  <a:cubicBezTo>
                    <a:pt x="1731" y="0"/>
                    <a:pt x="3134" y="1403"/>
                    <a:pt x="3134" y="3134"/>
                  </a:cubicBezTo>
                  <a:cubicBezTo>
                    <a:pt x="3134" y="4866"/>
                    <a:pt x="1731" y="6268"/>
                    <a:pt x="0" y="6268"/>
                  </a:cubicBezTo>
                </a:path>
              </a:pathLst>
            </a:custGeom>
            <a:noFill/>
            <a:ln w="1016000" cap="flat">
              <a:solidFill>
                <a:schemeClr val="accent2"/>
              </a:solidFill>
              <a:prstDash val="solid"/>
              <a:round/>
            </a:ln>
          </p:spPr>
          <p:txBody>
            <a:bodyPr vert="horz" wrap="none" lIns="192240" tIns="192240" rIns="192240" bIns="19224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 name="Freeform 165">
              <a:extLst>
                <a:ext uri="{FF2B5EF4-FFF2-40B4-BE49-F238E27FC236}">
                  <a16:creationId xmlns:a16="http://schemas.microsoft.com/office/drawing/2014/main" id="{619E6739-E9C7-E1B9-A7E8-31CFE0179E23}"/>
                </a:ext>
              </a:extLst>
            </p:cNvPr>
            <p:cNvSpPr/>
            <p:nvPr/>
          </p:nvSpPr>
          <p:spPr>
            <a:xfrm>
              <a:off x="15639852" y="8934257"/>
              <a:ext cx="391791" cy="1602169"/>
            </a:xfrm>
            <a:custGeom>
              <a:avLst/>
              <a:gdLst/>
              <a:ahLst/>
              <a:cxnLst>
                <a:cxn ang="3cd4">
                  <a:pos x="hc" y="t"/>
                </a:cxn>
                <a:cxn ang="cd2">
                  <a:pos x="l" y="vc"/>
                </a:cxn>
                <a:cxn ang="cd4">
                  <a:pos x="hc" y="b"/>
                </a:cxn>
                <a:cxn ang="0">
                  <a:pos x="r" y="vc"/>
                </a:cxn>
              </a:cxnLst>
              <a:rect l="l" t="t" r="r" b="b"/>
              <a:pathLst>
                <a:path w="762" h="3113">
                  <a:moveTo>
                    <a:pt x="762" y="3113"/>
                  </a:moveTo>
                  <a:lnTo>
                    <a:pt x="0" y="3113"/>
                  </a:lnTo>
                  <a:lnTo>
                    <a:pt x="0" y="0"/>
                  </a:lnTo>
                  <a:lnTo>
                    <a:pt x="762" y="0"/>
                  </a:ln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 name="Freeform 166">
              <a:extLst>
                <a:ext uri="{FF2B5EF4-FFF2-40B4-BE49-F238E27FC236}">
                  <a16:creationId xmlns:a16="http://schemas.microsoft.com/office/drawing/2014/main" id="{72E6BAB2-B9C6-E878-4806-67BDC7B799B7}"/>
                </a:ext>
              </a:extLst>
            </p:cNvPr>
            <p:cNvSpPr/>
            <p:nvPr/>
          </p:nvSpPr>
          <p:spPr>
            <a:xfrm>
              <a:off x="15424136" y="8464211"/>
              <a:ext cx="803659" cy="469531"/>
            </a:xfrm>
            <a:custGeom>
              <a:avLst/>
              <a:gdLst/>
              <a:ahLst/>
              <a:cxnLst>
                <a:cxn ang="3cd4">
                  <a:pos x="hc" y="t"/>
                </a:cxn>
                <a:cxn ang="cd2">
                  <a:pos x="l" y="vc"/>
                </a:cxn>
                <a:cxn ang="cd4">
                  <a:pos x="hc" y="b"/>
                </a:cxn>
                <a:cxn ang="0">
                  <a:pos x="r" y="vc"/>
                </a:cxn>
              </a:cxnLst>
              <a:rect l="l" t="t" r="r" b="b"/>
              <a:pathLst>
                <a:path w="1562" h="913">
                  <a:moveTo>
                    <a:pt x="0" y="913"/>
                  </a:moveTo>
                  <a:lnTo>
                    <a:pt x="1562" y="913"/>
                  </a:lnTo>
                  <a:lnTo>
                    <a:pt x="800" y="0"/>
                  </a:ln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 name="Freeform 167">
              <a:extLst>
                <a:ext uri="{FF2B5EF4-FFF2-40B4-BE49-F238E27FC236}">
                  <a16:creationId xmlns:a16="http://schemas.microsoft.com/office/drawing/2014/main" id="{623D1A6C-B8A7-72F4-6346-6C8948AB06CF}"/>
                </a:ext>
              </a:extLst>
            </p:cNvPr>
            <p:cNvSpPr/>
            <p:nvPr/>
          </p:nvSpPr>
          <p:spPr>
            <a:xfrm>
              <a:off x="12256162" y="10523557"/>
              <a:ext cx="391791" cy="1602169"/>
            </a:xfrm>
            <a:custGeom>
              <a:avLst/>
              <a:gdLst/>
              <a:ahLst/>
              <a:cxnLst>
                <a:cxn ang="3cd4">
                  <a:pos x="hc" y="t"/>
                </a:cxn>
                <a:cxn ang="cd2">
                  <a:pos x="l" y="vc"/>
                </a:cxn>
                <a:cxn ang="cd4">
                  <a:pos x="hc" y="b"/>
                </a:cxn>
                <a:cxn ang="0">
                  <a:pos x="r" y="vc"/>
                </a:cxn>
              </a:cxnLst>
              <a:rect l="l" t="t" r="r" b="b"/>
              <a:pathLst>
                <a:path w="762" h="3113">
                  <a:moveTo>
                    <a:pt x="0" y="0"/>
                  </a:moveTo>
                  <a:lnTo>
                    <a:pt x="762" y="0"/>
                  </a:lnTo>
                  <a:lnTo>
                    <a:pt x="762" y="3113"/>
                  </a:lnTo>
                  <a:lnTo>
                    <a:pt x="0" y="3113"/>
                  </a:ln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 name="Freeform 168">
              <a:extLst>
                <a:ext uri="{FF2B5EF4-FFF2-40B4-BE49-F238E27FC236}">
                  <a16:creationId xmlns:a16="http://schemas.microsoft.com/office/drawing/2014/main" id="{30CEA9AF-297D-D672-6197-A1C1B8B6FE9C}"/>
                </a:ext>
              </a:extLst>
            </p:cNvPr>
            <p:cNvSpPr/>
            <p:nvPr/>
          </p:nvSpPr>
          <p:spPr>
            <a:xfrm>
              <a:off x="12061039" y="12126242"/>
              <a:ext cx="803145" cy="469531"/>
            </a:xfrm>
            <a:custGeom>
              <a:avLst/>
              <a:gdLst/>
              <a:ahLst/>
              <a:cxnLst>
                <a:cxn ang="3cd4">
                  <a:pos x="hc" y="t"/>
                </a:cxn>
                <a:cxn ang="cd2">
                  <a:pos x="l" y="vc"/>
                </a:cxn>
                <a:cxn ang="cd4">
                  <a:pos x="hc" y="b"/>
                </a:cxn>
                <a:cxn ang="0">
                  <a:pos x="r" y="vc"/>
                </a:cxn>
              </a:cxnLst>
              <a:rect l="l" t="t" r="r" b="b"/>
              <a:pathLst>
                <a:path w="1561" h="913">
                  <a:moveTo>
                    <a:pt x="1561" y="0"/>
                  </a:moveTo>
                  <a:lnTo>
                    <a:pt x="0" y="0"/>
                  </a:lnTo>
                  <a:lnTo>
                    <a:pt x="761" y="913"/>
                  </a:ln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24" name="Freeform 1">
            <a:extLst>
              <a:ext uri="{FF2B5EF4-FFF2-40B4-BE49-F238E27FC236}">
                <a16:creationId xmlns:a16="http://schemas.microsoft.com/office/drawing/2014/main" id="{497C5E5A-801C-6149-A8B7-744D15CB0FA7}"/>
              </a:ext>
            </a:extLst>
          </p:cNvPr>
          <p:cNvSpPr>
            <a:spLocks noChangeArrowheads="1"/>
          </p:cNvSpPr>
          <p:nvPr/>
        </p:nvSpPr>
        <p:spPr bwMode="auto">
          <a:xfrm>
            <a:off x="14495619" y="-14551"/>
            <a:ext cx="9886541" cy="1791753"/>
          </a:xfrm>
          <a:custGeom>
            <a:avLst/>
            <a:gdLst>
              <a:gd name="T0" fmla="*/ 134789620 w 8881"/>
              <a:gd name="T1" fmla="*/ 208280446 h 1611"/>
              <a:gd name="T2" fmla="*/ 1150894798 w 8881"/>
              <a:gd name="T3" fmla="*/ 208280446 h 1611"/>
              <a:gd name="T4" fmla="*/ 1150894798 w 8881"/>
              <a:gd name="T5" fmla="*/ 0 h 1611"/>
              <a:gd name="T6" fmla="*/ 0 w 8881"/>
              <a:gd name="T7" fmla="*/ 0 h 1611"/>
              <a:gd name="T8" fmla="*/ 134789620 w 8881"/>
              <a:gd name="T9" fmla="*/ 208280446 h 16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81" h="1611">
                <a:moveTo>
                  <a:pt x="1040" y="1610"/>
                </a:moveTo>
                <a:lnTo>
                  <a:pt x="8880" y="1610"/>
                </a:lnTo>
                <a:lnTo>
                  <a:pt x="8880" y="0"/>
                </a:lnTo>
                <a:lnTo>
                  <a:pt x="0" y="0"/>
                </a:lnTo>
                <a:lnTo>
                  <a:pt x="1040" y="1610"/>
                </a:lnTo>
              </a:path>
            </a:pathLst>
          </a:custGeom>
          <a:solidFill>
            <a:schemeClr val="accent1"/>
          </a:solidFill>
          <a:ln>
            <a:noFill/>
          </a:ln>
          <a:effectLst/>
        </p:spPr>
        <p:txBody>
          <a:bodyPr wrap="none" anchor="ctr"/>
          <a:lstStyle/>
          <a:p>
            <a:endParaRPr lang="en-US"/>
          </a:p>
        </p:txBody>
      </p:sp>
      <p:sp>
        <p:nvSpPr>
          <p:cNvPr id="27" name="Freeform 4">
            <a:extLst>
              <a:ext uri="{FF2B5EF4-FFF2-40B4-BE49-F238E27FC236}">
                <a16:creationId xmlns:a16="http://schemas.microsoft.com/office/drawing/2014/main" id="{8FD967A3-ABCE-E345-A7C1-61F66D2AABE3}"/>
              </a:ext>
            </a:extLst>
          </p:cNvPr>
          <p:cNvSpPr>
            <a:spLocks noChangeArrowheads="1"/>
          </p:cNvSpPr>
          <p:nvPr/>
        </p:nvSpPr>
        <p:spPr bwMode="auto">
          <a:xfrm rot="10800000">
            <a:off x="0" y="11919340"/>
            <a:ext cx="9886541" cy="1796660"/>
          </a:xfrm>
          <a:custGeom>
            <a:avLst/>
            <a:gdLst>
              <a:gd name="T0" fmla="*/ 134789620 w 8881"/>
              <a:gd name="T1" fmla="*/ 209293351 h 1612"/>
              <a:gd name="T2" fmla="*/ 1150894798 w 8881"/>
              <a:gd name="T3" fmla="*/ 209293351 h 1612"/>
              <a:gd name="T4" fmla="*/ 1150894798 w 8881"/>
              <a:gd name="T5" fmla="*/ 0 h 1612"/>
              <a:gd name="T6" fmla="*/ 0 w 8881"/>
              <a:gd name="T7" fmla="*/ 0 h 1612"/>
              <a:gd name="T8" fmla="*/ 134789620 w 8881"/>
              <a:gd name="T9" fmla="*/ 209293351 h 16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81" h="1612">
                <a:moveTo>
                  <a:pt x="1040" y="1611"/>
                </a:moveTo>
                <a:lnTo>
                  <a:pt x="8880" y="1611"/>
                </a:lnTo>
                <a:lnTo>
                  <a:pt x="8880" y="0"/>
                </a:lnTo>
                <a:lnTo>
                  <a:pt x="0" y="0"/>
                </a:lnTo>
                <a:lnTo>
                  <a:pt x="1040" y="1611"/>
                </a:lnTo>
              </a:path>
            </a:pathLst>
          </a:custGeom>
          <a:solidFill>
            <a:schemeClr val="accent4"/>
          </a:solidFill>
          <a:ln>
            <a:noFill/>
          </a:ln>
          <a:effectLst/>
        </p:spPr>
        <p:txBody>
          <a:bodyPr wrap="none" anchor="ctr"/>
          <a:lstStyle/>
          <a:p>
            <a:endParaRPr lang="en-US"/>
          </a:p>
        </p:txBody>
      </p:sp>
      <p:sp>
        <p:nvSpPr>
          <p:cNvPr id="30" name="TextBox 29">
            <a:extLst>
              <a:ext uri="{FF2B5EF4-FFF2-40B4-BE49-F238E27FC236}">
                <a16:creationId xmlns:a16="http://schemas.microsoft.com/office/drawing/2014/main" id="{70AF1402-C07F-9A41-945A-25C37BD63DE0}"/>
              </a:ext>
            </a:extLst>
          </p:cNvPr>
          <p:cNvSpPr txBox="1"/>
          <p:nvPr/>
        </p:nvSpPr>
        <p:spPr>
          <a:xfrm>
            <a:off x="486368" y="7022701"/>
            <a:ext cx="8573268" cy="923330"/>
          </a:xfrm>
          <a:prstGeom prst="rect">
            <a:avLst/>
          </a:prstGeom>
          <a:noFill/>
          <a:ln>
            <a:noFill/>
          </a:ln>
        </p:spPr>
        <p:txBody>
          <a:bodyPr wrap="square" rtlCol="0">
            <a:spAutoFit/>
          </a:bodyPr>
          <a:lstStyle/>
          <a:p>
            <a:r>
              <a:rPr lang="en-US" sz="5400" b="1" spc="300" dirty="0">
                <a:solidFill>
                  <a:schemeClr val="tx2"/>
                </a:solidFill>
                <a:latin typeface="Montserrat" pitchFamily="2" charset="77"/>
                <a:ea typeface="Roboto" panose="02000000000000000000" pitchFamily="2" charset="0"/>
                <a:cs typeface="Poppins Medium" pitchFamily="2" charset="77"/>
              </a:rPr>
              <a:t>TREND ANALYSIS</a:t>
            </a:r>
          </a:p>
        </p:txBody>
      </p:sp>
      <p:graphicFrame>
        <p:nvGraphicFramePr>
          <p:cNvPr id="2" name="Chart 1">
            <a:extLst>
              <a:ext uri="{FF2B5EF4-FFF2-40B4-BE49-F238E27FC236}">
                <a16:creationId xmlns:a16="http://schemas.microsoft.com/office/drawing/2014/main" id="{9E842E8F-074A-8C9A-407E-C4F97B8CF635}"/>
              </a:ext>
            </a:extLst>
          </p:cNvPr>
          <p:cNvGraphicFramePr>
            <a:graphicFrameLocks/>
          </p:cNvGraphicFramePr>
          <p:nvPr>
            <p:extLst>
              <p:ext uri="{D42A27DB-BD31-4B8C-83A1-F6EECF244321}">
                <p14:modId xmlns:p14="http://schemas.microsoft.com/office/powerpoint/2010/main" val="3330054395"/>
              </p:ext>
            </p:extLst>
          </p:nvPr>
        </p:nvGraphicFramePr>
        <p:xfrm>
          <a:off x="4773002" y="1709762"/>
          <a:ext cx="17556004" cy="1136409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60387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a:xfrm>
            <a:off x="-457199" y="2304291"/>
            <a:ext cx="18672048" cy="9107420"/>
          </a:xfrm>
        </p:spPr>
        <p:txBody>
          <a:bodyPr/>
          <a:lstStyle/>
          <a:p>
            <a:endParaRPr lang="en-IN"/>
          </a:p>
        </p:txBody>
      </p:sp>
      <p:sp>
        <p:nvSpPr>
          <p:cNvPr id="9" name="Freeform 1">
            <a:extLst>
              <a:ext uri="{FF2B5EF4-FFF2-40B4-BE49-F238E27FC236}">
                <a16:creationId xmlns:a16="http://schemas.microsoft.com/office/drawing/2014/main" id="{66BD402E-2C99-FF47-9165-58831417C914}"/>
              </a:ext>
            </a:extLst>
          </p:cNvPr>
          <p:cNvSpPr>
            <a:spLocks noChangeArrowheads="1"/>
          </p:cNvSpPr>
          <p:nvPr/>
        </p:nvSpPr>
        <p:spPr bwMode="auto">
          <a:xfrm>
            <a:off x="13202293" y="2304291"/>
            <a:ext cx="11175357" cy="9107420"/>
          </a:xfrm>
          <a:custGeom>
            <a:avLst/>
            <a:gdLst>
              <a:gd name="T0" fmla="*/ 134789620 w 8881"/>
              <a:gd name="T1" fmla="*/ 208280446 h 1611"/>
              <a:gd name="T2" fmla="*/ 1150894798 w 8881"/>
              <a:gd name="T3" fmla="*/ 208280446 h 1611"/>
              <a:gd name="T4" fmla="*/ 1150894798 w 8881"/>
              <a:gd name="T5" fmla="*/ 0 h 1611"/>
              <a:gd name="T6" fmla="*/ 0 w 8881"/>
              <a:gd name="T7" fmla="*/ 0 h 1611"/>
              <a:gd name="T8" fmla="*/ 134789620 w 8881"/>
              <a:gd name="T9" fmla="*/ 208280446 h 1611"/>
              <a:gd name="T10" fmla="*/ 0 60000 65536"/>
              <a:gd name="T11" fmla="*/ 0 60000 65536"/>
              <a:gd name="T12" fmla="*/ 0 60000 65536"/>
              <a:gd name="T13" fmla="*/ 0 60000 65536"/>
              <a:gd name="T14" fmla="*/ 0 60000 65536"/>
              <a:gd name="connsiteX0" fmla="*/ 1171 w 9999"/>
              <a:gd name="connsiteY0" fmla="*/ 9994 h 9994"/>
              <a:gd name="connsiteX1" fmla="*/ 9999 w 9999"/>
              <a:gd name="connsiteY1" fmla="*/ 9994 h 9994"/>
              <a:gd name="connsiteX2" fmla="*/ 9999 w 9999"/>
              <a:gd name="connsiteY2" fmla="*/ 0 h 9994"/>
              <a:gd name="connsiteX3" fmla="*/ 0 w 9999"/>
              <a:gd name="connsiteY3" fmla="*/ 0 h 9994"/>
              <a:gd name="connsiteX0" fmla="*/ 1744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2040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625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803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912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912 w 10000"/>
              <a:gd name="connsiteY0" fmla="*/ 9972 h 10000"/>
              <a:gd name="connsiteX1" fmla="*/ 10000 w 10000"/>
              <a:gd name="connsiteY1" fmla="*/ 10000 h 10000"/>
              <a:gd name="connsiteX2" fmla="*/ 10000 w 10000"/>
              <a:gd name="connsiteY2" fmla="*/ 0 h 10000"/>
              <a:gd name="connsiteX3" fmla="*/ 0 w 10000"/>
              <a:gd name="connsiteY3" fmla="*/ 0 h 10000"/>
              <a:gd name="connsiteX0" fmla="*/ 1912 w 10000"/>
              <a:gd name="connsiteY0" fmla="*/ 9972 h 10000"/>
              <a:gd name="connsiteX1" fmla="*/ 10000 w 10000"/>
              <a:gd name="connsiteY1" fmla="*/ 10000 h 10000"/>
              <a:gd name="connsiteX2" fmla="*/ 4623 w 10000"/>
              <a:gd name="connsiteY2" fmla="*/ 0 h 10000"/>
              <a:gd name="connsiteX3" fmla="*/ 0 w 10000"/>
              <a:gd name="connsiteY3" fmla="*/ 0 h 10000"/>
              <a:gd name="connsiteX0" fmla="*/ 1912 w 4623"/>
              <a:gd name="connsiteY0" fmla="*/ 9972 h 10000"/>
              <a:gd name="connsiteX1" fmla="*/ 4609 w 4623"/>
              <a:gd name="connsiteY1" fmla="*/ 10000 h 10000"/>
              <a:gd name="connsiteX2" fmla="*/ 4623 w 4623"/>
              <a:gd name="connsiteY2" fmla="*/ 0 h 10000"/>
              <a:gd name="connsiteX3" fmla="*/ 0 w 4623"/>
              <a:gd name="connsiteY3" fmla="*/ 0 h 10000"/>
              <a:gd name="connsiteX0" fmla="*/ 4136 w 9971"/>
              <a:gd name="connsiteY0" fmla="*/ 9972 h 10000"/>
              <a:gd name="connsiteX1" fmla="*/ 9970 w 9971"/>
              <a:gd name="connsiteY1" fmla="*/ 10000 h 10000"/>
              <a:gd name="connsiteX2" fmla="*/ 9927 w 9971"/>
              <a:gd name="connsiteY2" fmla="*/ 15 h 10000"/>
              <a:gd name="connsiteX3" fmla="*/ 0 w 9971"/>
              <a:gd name="connsiteY3" fmla="*/ 0 h 10000"/>
              <a:gd name="connsiteX0" fmla="*/ 4148 w 9956"/>
              <a:gd name="connsiteY0" fmla="*/ 9972 h 10000"/>
              <a:gd name="connsiteX1" fmla="*/ 9944 w 9956"/>
              <a:gd name="connsiteY1" fmla="*/ 10000 h 10000"/>
              <a:gd name="connsiteX2" fmla="*/ 9956 w 9956"/>
              <a:gd name="connsiteY2" fmla="*/ 15 h 10000"/>
              <a:gd name="connsiteX3" fmla="*/ 0 w 9956"/>
              <a:gd name="connsiteY3" fmla="*/ 0 h 10000"/>
              <a:gd name="connsiteX0" fmla="*/ 4166 w 9990"/>
              <a:gd name="connsiteY0" fmla="*/ 9972 h 10000"/>
              <a:gd name="connsiteX1" fmla="*/ 9988 w 9990"/>
              <a:gd name="connsiteY1" fmla="*/ 10000 h 10000"/>
              <a:gd name="connsiteX2" fmla="*/ 9972 w 9990"/>
              <a:gd name="connsiteY2" fmla="*/ 15 h 10000"/>
              <a:gd name="connsiteX3" fmla="*/ 0 w 9990"/>
              <a:gd name="connsiteY3" fmla="*/ 0 h 10000"/>
              <a:gd name="connsiteX0" fmla="*/ 4170 w 10000"/>
              <a:gd name="connsiteY0" fmla="*/ 9993 h 10000"/>
              <a:gd name="connsiteX1" fmla="*/ 9998 w 10000"/>
              <a:gd name="connsiteY1" fmla="*/ 10000 h 10000"/>
              <a:gd name="connsiteX2" fmla="*/ 9982 w 10000"/>
              <a:gd name="connsiteY2" fmla="*/ 15 h 10000"/>
              <a:gd name="connsiteX3" fmla="*/ 0 w 10000"/>
              <a:gd name="connsiteY3" fmla="*/ 0 h 10000"/>
            </a:gdLst>
            <a:ahLst/>
            <a:cxnLst>
              <a:cxn ang="0">
                <a:pos x="connsiteX0" y="connsiteY0"/>
              </a:cxn>
              <a:cxn ang="0">
                <a:pos x="connsiteX1" y="connsiteY1"/>
              </a:cxn>
              <a:cxn ang="0">
                <a:pos x="connsiteX2" y="connsiteY2"/>
              </a:cxn>
              <a:cxn ang="0">
                <a:pos x="connsiteX3" y="connsiteY3"/>
              </a:cxn>
            </a:cxnLst>
            <a:rect l="l" t="t" r="r" b="b"/>
            <a:pathLst>
              <a:path w="10000" h="10000">
                <a:moveTo>
                  <a:pt x="4170" y="9993"/>
                </a:moveTo>
                <a:lnTo>
                  <a:pt x="9998" y="10000"/>
                </a:lnTo>
                <a:cubicBezTo>
                  <a:pt x="10009" y="6667"/>
                  <a:pt x="9971" y="3348"/>
                  <a:pt x="9982" y="15"/>
                </a:cubicBezTo>
                <a:lnTo>
                  <a:pt x="0" y="0"/>
                </a:lnTo>
              </a:path>
            </a:pathLst>
          </a:custGeom>
          <a:solidFill>
            <a:schemeClr val="accent1"/>
          </a:solidFill>
          <a:ln>
            <a:noFill/>
          </a:ln>
          <a:effectLst/>
        </p:spPr>
        <p:txBody>
          <a:bodyPr wrap="none" anchor="ctr"/>
          <a:lstStyle/>
          <a:p>
            <a:endParaRPr lang="en-US" dirty="0"/>
          </a:p>
        </p:txBody>
      </p:sp>
      <p:grpSp>
        <p:nvGrpSpPr>
          <p:cNvPr id="12" name="Group 11">
            <a:extLst>
              <a:ext uri="{FF2B5EF4-FFF2-40B4-BE49-F238E27FC236}">
                <a16:creationId xmlns:a16="http://schemas.microsoft.com/office/drawing/2014/main" id="{421D1E92-B8E5-0145-AF0D-362394125332}"/>
              </a:ext>
            </a:extLst>
          </p:cNvPr>
          <p:cNvGrpSpPr/>
          <p:nvPr/>
        </p:nvGrpSpPr>
        <p:grpSpPr>
          <a:xfrm>
            <a:off x="1746250" y="5721372"/>
            <a:ext cx="10442575" cy="1221745"/>
            <a:chOff x="1746250" y="4346638"/>
            <a:chExt cx="10442575" cy="1221745"/>
          </a:xfrm>
        </p:grpSpPr>
        <p:sp>
          <p:nvSpPr>
            <p:cNvPr id="14" name="TextBox 13">
              <a:extLst>
                <a:ext uri="{FF2B5EF4-FFF2-40B4-BE49-F238E27FC236}">
                  <a16:creationId xmlns:a16="http://schemas.microsoft.com/office/drawing/2014/main" id="{2A7CA94C-29A8-9745-8E63-FE4656F74781}"/>
                </a:ext>
              </a:extLst>
            </p:cNvPr>
            <p:cNvSpPr txBox="1"/>
            <p:nvPr/>
          </p:nvSpPr>
          <p:spPr>
            <a:xfrm>
              <a:off x="1746250" y="4992969"/>
              <a:ext cx="10442575" cy="575414"/>
            </a:xfrm>
            <a:prstGeom prst="rect">
              <a:avLst/>
            </a:prstGeom>
            <a:noFill/>
          </p:spPr>
          <p:txBody>
            <a:bodyPr wrap="square" rtlCol="0">
              <a:spAutoFit/>
            </a:bodyPr>
            <a:lstStyle/>
            <a:p>
              <a:pPr>
                <a:lnSpc>
                  <a:spcPts val="4080"/>
                </a:lnSpc>
              </a:pPr>
              <a:endParaRPr lang="en-US" sz="2800" dirty="0">
                <a:solidFill>
                  <a:schemeClr val="bg2"/>
                </a:solidFill>
                <a:latin typeface="Montserrat Light" pitchFamily="2" charset="77"/>
                <a:ea typeface="Roboto Light" panose="02000000000000000000" pitchFamily="2" charset="0"/>
              </a:endParaRPr>
            </a:p>
          </p:txBody>
        </p:sp>
        <p:sp>
          <p:nvSpPr>
            <p:cNvPr id="18" name="Rectangle 17">
              <a:extLst>
                <a:ext uri="{FF2B5EF4-FFF2-40B4-BE49-F238E27FC236}">
                  <a16:creationId xmlns:a16="http://schemas.microsoft.com/office/drawing/2014/main" id="{55FD3009-B0D6-A740-9FF1-B9E62FCC7E12}"/>
                </a:ext>
              </a:extLst>
            </p:cNvPr>
            <p:cNvSpPr/>
            <p:nvPr/>
          </p:nvSpPr>
          <p:spPr>
            <a:xfrm>
              <a:off x="1746250" y="4346638"/>
              <a:ext cx="4396270" cy="646331"/>
            </a:xfrm>
            <a:prstGeom prst="rect">
              <a:avLst/>
            </a:prstGeom>
          </p:spPr>
          <p:txBody>
            <a:bodyPr wrap="square">
              <a:spAutoFit/>
            </a:bodyPr>
            <a:lstStyle/>
            <a:p>
              <a:endParaRPr lang="en-US" dirty="0">
                <a:solidFill>
                  <a:schemeClr val="bg2"/>
                </a:solidFill>
                <a:latin typeface="Montserrat Medium" pitchFamily="2" charset="77"/>
                <a:ea typeface="Roboto" panose="02000000000000000000" pitchFamily="2" charset="0"/>
                <a:cs typeface="Lato Light" panose="020F0502020204030203" pitchFamily="34" charset="0"/>
              </a:endParaRPr>
            </a:p>
          </p:txBody>
        </p:sp>
      </p:grpSp>
      <p:sp>
        <p:nvSpPr>
          <p:cNvPr id="19" name="CuadroTexto 799">
            <a:extLst>
              <a:ext uri="{FF2B5EF4-FFF2-40B4-BE49-F238E27FC236}">
                <a16:creationId xmlns:a16="http://schemas.microsoft.com/office/drawing/2014/main" id="{A8F6E788-42C3-9C44-B21B-33E526E65E83}"/>
              </a:ext>
            </a:extLst>
          </p:cNvPr>
          <p:cNvSpPr txBox="1"/>
          <p:nvPr/>
        </p:nvSpPr>
        <p:spPr>
          <a:xfrm>
            <a:off x="18214848" y="4208971"/>
            <a:ext cx="3997451" cy="5170646"/>
          </a:xfrm>
          <a:prstGeom prst="rect">
            <a:avLst/>
          </a:prstGeom>
          <a:noFill/>
          <a:ln w="38100">
            <a:noFill/>
          </a:ln>
        </p:spPr>
        <p:txBody>
          <a:bodyPr wrap="square" rtlCol="0">
            <a:spAutoFit/>
          </a:bodyPr>
          <a:lstStyle/>
          <a:p>
            <a:pPr algn="ctr"/>
            <a:r>
              <a:rPr lang="en-IN" sz="6600" b="1" dirty="0"/>
              <a:t>Seasonal vegetables in Noida Vegetable Market</a:t>
            </a:r>
            <a:endParaRPr lang="en-US" sz="6600" b="1" dirty="0">
              <a:latin typeface="Montserrat SemiBold" pitchFamily="2" charset="77"/>
              <a:ea typeface="Lato" charset="0"/>
              <a:cs typeface="Lato" charset="0"/>
            </a:endParaRPr>
          </a:p>
        </p:txBody>
      </p:sp>
      <p:graphicFrame>
        <p:nvGraphicFramePr>
          <p:cNvPr id="6" name="Table 5">
            <a:extLst>
              <a:ext uri="{FF2B5EF4-FFF2-40B4-BE49-F238E27FC236}">
                <a16:creationId xmlns:a16="http://schemas.microsoft.com/office/drawing/2014/main" id="{3AA856C7-DECE-DDA2-93AC-0441C8394307}"/>
              </a:ext>
            </a:extLst>
          </p:cNvPr>
          <p:cNvGraphicFramePr>
            <a:graphicFrameLocks noGrp="1"/>
          </p:cNvGraphicFramePr>
          <p:nvPr>
            <p:extLst>
              <p:ext uri="{D42A27DB-BD31-4B8C-83A1-F6EECF244321}">
                <p14:modId xmlns:p14="http://schemas.microsoft.com/office/powerpoint/2010/main" val="46556776"/>
              </p:ext>
            </p:extLst>
          </p:nvPr>
        </p:nvGraphicFramePr>
        <p:xfrm>
          <a:off x="2378074" y="1314450"/>
          <a:ext cx="5699126" cy="6603055"/>
        </p:xfrm>
        <a:graphic>
          <a:graphicData uri="http://schemas.openxmlformats.org/drawingml/2006/table">
            <a:tbl>
              <a:tblPr>
                <a:tableStyleId>{5C22544A-7EE6-4342-B048-85BDC9FD1C3A}</a:tableStyleId>
              </a:tblPr>
              <a:tblGrid>
                <a:gridCol w="2393633">
                  <a:extLst>
                    <a:ext uri="{9D8B030D-6E8A-4147-A177-3AD203B41FA5}">
                      <a16:colId xmlns:a16="http://schemas.microsoft.com/office/drawing/2014/main" val="3919140009"/>
                    </a:ext>
                  </a:extLst>
                </a:gridCol>
                <a:gridCol w="3305493">
                  <a:extLst>
                    <a:ext uri="{9D8B030D-6E8A-4147-A177-3AD203B41FA5}">
                      <a16:colId xmlns:a16="http://schemas.microsoft.com/office/drawing/2014/main" val="349377016"/>
                    </a:ext>
                  </a:extLst>
                </a:gridCol>
              </a:tblGrid>
              <a:tr h="388415">
                <a:tc>
                  <a:txBody>
                    <a:bodyPr/>
                    <a:lstStyle/>
                    <a:p>
                      <a:pPr algn="l" fontAlgn="b"/>
                      <a:r>
                        <a:rPr lang="en-IN" sz="2400" u="none" strike="noStrike" dirty="0">
                          <a:solidFill>
                            <a:schemeClr val="bg2">
                              <a:lumMod val="50000"/>
                            </a:schemeClr>
                          </a:solidFill>
                          <a:effectLst/>
                        </a:rPr>
                        <a:t>Mint Leaves</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11.85232558</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65997748"/>
                  </a:ext>
                </a:extLst>
              </a:tr>
              <a:tr h="388415">
                <a:tc>
                  <a:txBody>
                    <a:bodyPr/>
                    <a:lstStyle/>
                    <a:p>
                      <a:pPr algn="l" fontAlgn="b"/>
                      <a:r>
                        <a:rPr lang="en-IN" sz="2400" u="none" strike="noStrike" dirty="0">
                          <a:solidFill>
                            <a:schemeClr val="bg2">
                              <a:lumMod val="50000"/>
                            </a:schemeClr>
                          </a:solidFill>
                          <a:effectLst/>
                        </a:rPr>
                        <a:t>Raw Banana</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16.9755814</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85367456"/>
                  </a:ext>
                </a:extLst>
              </a:tr>
              <a:tr h="388415">
                <a:tc>
                  <a:txBody>
                    <a:bodyPr/>
                    <a:lstStyle/>
                    <a:p>
                      <a:pPr algn="l" fontAlgn="b"/>
                      <a:r>
                        <a:rPr lang="en-IN" sz="2400" u="none" strike="noStrike">
                          <a:solidFill>
                            <a:schemeClr val="bg2">
                              <a:lumMod val="50000"/>
                            </a:schemeClr>
                          </a:solidFill>
                          <a:effectLst/>
                        </a:rPr>
                        <a:t>Coriander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18.06511628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10314"/>
                  </a:ext>
                </a:extLst>
              </a:tr>
              <a:tr h="388415">
                <a:tc>
                  <a:txBody>
                    <a:bodyPr/>
                    <a:lstStyle/>
                    <a:p>
                      <a:pPr algn="l" fontAlgn="b"/>
                      <a:r>
                        <a:rPr lang="en-IN" sz="2400" u="none" strike="noStrike" dirty="0">
                          <a:solidFill>
                            <a:schemeClr val="bg2">
                              <a:lumMod val="50000"/>
                            </a:schemeClr>
                          </a:solidFill>
                          <a:effectLst/>
                        </a:rPr>
                        <a:t>Fenugreek Leaves</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20.73372093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74612781"/>
                  </a:ext>
                </a:extLst>
              </a:tr>
              <a:tr h="388415">
                <a:tc>
                  <a:txBody>
                    <a:bodyPr/>
                    <a:lstStyle/>
                    <a:p>
                      <a:pPr algn="l" fontAlgn="b"/>
                      <a:r>
                        <a:rPr lang="en-IN" sz="2400" u="none" strike="noStrike">
                          <a:solidFill>
                            <a:schemeClr val="bg2">
                              <a:lumMod val="50000"/>
                            </a:schemeClr>
                          </a:solidFill>
                          <a:effectLst/>
                        </a:rPr>
                        <a:t>Sorrel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23.61395349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8782811"/>
                  </a:ext>
                </a:extLst>
              </a:tr>
              <a:tr h="388415">
                <a:tc>
                  <a:txBody>
                    <a:bodyPr/>
                    <a:lstStyle/>
                    <a:p>
                      <a:pPr algn="l" fontAlgn="b"/>
                      <a:r>
                        <a:rPr lang="en-IN" sz="2400" u="none" strike="noStrike">
                          <a:solidFill>
                            <a:schemeClr val="bg2">
                              <a:lumMod val="50000"/>
                            </a:schemeClr>
                          </a:solidFill>
                          <a:effectLst/>
                        </a:rPr>
                        <a:t>Amaranth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23.94534884</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26625750"/>
                  </a:ext>
                </a:extLst>
              </a:tr>
              <a:tr h="388415">
                <a:tc>
                  <a:txBody>
                    <a:bodyPr/>
                    <a:lstStyle/>
                    <a:p>
                      <a:pPr algn="l" fontAlgn="b"/>
                      <a:r>
                        <a:rPr lang="en-IN" sz="2400" u="none" strike="noStrike">
                          <a:solidFill>
                            <a:schemeClr val="bg2">
                              <a:lumMod val="50000"/>
                            </a:schemeClr>
                          </a:solidFill>
                          <a:effectLst/>
                        </a:rPr>
                        <a:t>Dill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25.4755814</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29534557"/>
                  </a:ext>
                </a:extLst>
              </a:tr>
              <a:tr h="388415">
                <a:tc>
                  <a:txBody>
                    <a:bodyPr/>
                    <a:lstStyle/>
                    <a:p>
                      <a:pPr algn="l" fontAlgn="b"/>
                      <a:r>
                        <a:rPr lang="en-IN" sz="2400" u="none" strike="noStrike">
                          <a:solidFill>
                            <a:schemeClr val="bg2">
                              <a:lumMod val="50000"/>
                            </a:schemeClr>
                          </a:solidFill>
                          <a:effectLst/>
                        </a:rPr>
                        <a:t>Colocasia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25.99302326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45993939"/>
                  </a:ext>
                </a:extLst>
              </a:tr>
              <a:tr h="388415">
                <a:tc>
                  <a:txBody>
                    <a:bodyPr/>
                    <a:lstStyle/>
                    <a:p>
                      <a:pPr algn="l" fontAlgn="b"/>
                      <a:r>
                        <a:rPr lang="en-IN" sz="2400" u="none" strike="noStrike" dirty="0">
                          <a:solidFill>
                            <a:schemeClr val="bg2">
                              <a:lumMod val="50000"/>
                            </a:schemeClr>
                          </a:solidFill>
                          <a:effectLst/>
                        </a:rPr>
                        <a:t>Spinach</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26.0627907</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96572957"/>
                  </a:ext>
                </a:extLst>
              </a:tr>
              <a:tr h="388415">
                <a:tc>
                  <a:txBody>
                    <a:bodyPr/>
                    <a:lstStyle/>
                    <a:p>
                      <a:pPr algn="l" fontAlgn="b"/>
                      <a:r>
                        <a:rPr lang="en-IN" sz="2400" u="none" strike="noStrike">
                          <a:solidFill>
                            <a:schemeClr val="bg2">
                              <a:lumMod val="50000"/>
                            </a:schemeClr>
                          </a:solidFill>
                          <a:effectLst/>
                        </a:rPr>
                        <a:t>Mustard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32.43604651</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65313883"/>
                  </a:ext>
                </a:extLst>
              </a:tr>
              <a:tr h="388415">
                <a:tc>
                  <a:txBody>
                    <a:bodyPr/>
                    <a:lstStyle/>
                    <a:p>
                      <a:pPr algn="l" fontAlgn="b"/>
                      <a:r>
                        <a:rPr lang="en-IN" sz="2400" u="none" strike="noStrike">
                          <a:solidFill>
                            <a:schemeClr val="bg2">
                              <a:lumMod val="50000"/>
                            </a:schemeClr>
                          </a:solidFill>
                          <a:effectLst/>
                        </a:rPr>
                        <a:t>Banana Flower</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32.81511628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9803837"/>
                  </a:ext>
                </a:extLst>
              </a:tr>
              <a:tr h="388415">
                <a:tc>
                  <a:txBody>
                    <a:bodyPr/>
                    <a:lstStyle/>
                    <a:p>
                      <a:pPr algn="l" fontAlgn="b"/>
                      <a:r>
                        <a:rPr lang="en-IN" sz="2400" u="none" strike="noStrike">
                          <a:solidFill>
                            <a:schemeClr val="bg2">
                              <a:lumMod val="50000"/>
                            </a:schemeClr>
                          </a:solidFill>
                          <a:effectLst/>
                        </a:rPr>
                        <a:t>Cucumber</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40.13837209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86740288"/>
                  </a:ext>
                </a:extLst>
              </a:tr>
              <a:tr h="388415">
                <a:tc>
                  <a:txBody>
                    <a:bodyPr/>
                    <a:lstStyle/>
                    <a:p>
                      <a:pPr algn="l" fontAlgn="b"/>
                      <a:r>
                        <a:rPr lang="en-IN" sz="2400" u="none" strike="noStrike">
                          <a:solidFill>
                            <a:schemeClr val="bg2">
                              <a:lumMod val="50000"/>
                            </a:schemeClr>
                          </a:solidFill>
                          <a:effectLst/>
                        </a:rPr>
                        <a:t>Cabbage</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46.21162791</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80294867"/>
                  </a:ext>
                </a:extLst>
              </a:tr>
              <a:tr h="388415">
                <a:tc>
                  <a:txBody>
                    <a:bodyPr/>
                    <a:lstStyle/>
                    <a:p>
                      <a:pPr algn="l" fontAlgn="b"/>
                      <a:r>
                        <a:rPr lang="en-IN" sz="2400" u="none" strike="noStrike">
                          <a:solidFill>
                            <a:schemeClr val="bg2">
                              <a:lumMod val="50000"/>
                            </a:schemeClr>
                          </a:solidFill>
                          <a:effectLst/>
                        </a:rPr>
                        <a:t>Ash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46.42906977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4592205"/>
                  </a:ext>
                </a:extLst>
              </a:tr>
              <a:tr h="388415">
                <a:tc>
                  <a:txBody>
                    <a:bodyPr/>
                    <a:lstStyle/>
                    <a:p>
                      <a:pPr algn="l" fontAlgn="b"/>
                      <a:r>
                        <a:rPr lang="en-IN" sz="2400" u="none" strike="noStrike">
                          <a:solidFill>
                            <a:schemeClr val="bg2">
                              <a:lumMod val="50000"/>
                            </a:schemeClr>
                          </a:solidFill>
                          <a:effectLst/>
                        </a:rPr>
                        <a:t>Pumpkin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49.9755814</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65771230"/>
                  </a:ext>
                </a:extLst>
              </a:tr>
              <a:tr h="388415">
                <a:tc>
                  <a:txBody>
                    <a:bodyPr/>
                    <a:lstStyle/>
                    <a:p>
                      <a:pPr algn="l" fontAlgn="b"/>
                      <a:r>
                        <a:rPr lang="en-IN" sz="2400" u="none" strike="noStrike">
                          <a:solidFill>
                            <a:schemeClr val="bg2">
                              <a:lumMod val="50000"/>
                            </a:schemeClr>
                          </a:solidFill>
                          <a:effectLst/>
                        </a:rPr>
                        <a:t>Bottle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51.01744186</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75571407"/>
                  </a:ext>
                </a:extLst>
              </a:tr>
              <a:tr h="388415">
                <a:tc>
                  <a:txBody>
                    <a:bodyPr/>
                    <a:lstStyle/>
                    <a:p>
                      <a:pPr algn="l" fontAlgn="b"/>
                      <a:r>
                        <a:rPr lang="en-IN" sz="2400" u="none" strike="noStrike">
                          <a:solidFill>
                            <a:schemeClr val="bg2">
                              <a:lumMod val="50000"/>
                            </a:schemeClr>
                          </a:solidFill>
                          <a:effectLst/>
                        </a:rPr>
                        <a:t>Radish</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51.0872093</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67327725"/>
                  </a:ext>
                </a:extLst>
              </a:tr>
            </a:tbl>
          </a:graphicData>
        </a:graphic>
      </p:graphicFrame>
      <p:graphicFrame>
        <p:nvGraphicFramePr>
          <p:cNvPr id="7" name="Table 6">
            <a:extLst>
              <a:ext uri="{FF2B5EF4-FFF2-40B4-BE49-F238E27FC236}">
                <a16:creationId xmlns:a16="http://schemas.microsoft.com/office/drawing/2014/main" id="{6F1E889E-4A96-157D-4A3C-39A34FCF8819}"/>
              </a:ext>
            </a:extLst>
          </p:cNvPr>
          <p:cNvGraphicFramePr>
            <a:graphicFrameLocks noGrp="1"/>
          </p:cNvGraphicFramePr>
          <p:nvPr>
            <p:extLst>
              <p:ext uri="{D42A27DB-BD31-4B8C-83A1-F6EECF244321}">
                <p14:modId xmlns:p14="http://schemas.microsoft.com/office/powerpoint/2010/main" val="3317259183"/>
              </p:ext>
            </p:extLst>
          </p:nvPr>
        </p:nvGraphicFramePr>
        <p:xfrm>
          <a:off x="8077200" y="5957225"/>
          <a:ext cx="5699126" cy="6347460"/>
        </p:xfrm>
        <a:graphic>
          <a:graphicData uri="http://schemas.openxmlformats.org/drawingml/2006/table">
            <a:tbl>
              <a:tblPr>
                <a:tableStyleId>{5C22544A-7EE6-4342-B048-85BDC9FD1C3A}</a:tableStyleId>
              </a:tblPr>
              <a:tblGrid>
                <a:gridCol w="2393633">
                  <a:extLst>
                    <a:ext uri="{9D8B030D-6E8A-4147-A177-3AD203B41FA5}">
                      <a16:colId xmlns:a16="http://schemas.microsoft.com/office/drawing/2014/main" val="3207216495"/>
                    </a:ext>
                  </a:extLst>
                </a:gridCol>
                <a:gridCol w="3305493">
                  <a:extLst>
                    <a:ext uri="{9D8B030D-6E8A-4147-A177-3AD203B41FA5}">
                      <a16:colId xmlns:a16="http://schemas.microsoft.com/office/drawing/2014/main" val="1503398061"/>
                    </a:ext>
                  </a:extLst>
                </a:gridCol>
              </a:tblGrid>
              <a:tr h="182880">
                <a:tc>
                  <a:txBody>
                    <a:bodyPr/>
                    <a:lstStyle/>
                    <a:p>
                      <a:pPr algn="l" fontAlgn="b"/>
                      <a:r>
                        <a:rPr lang="en-IN" sz="2400" u="none" strike="noStrike">
                          <a:solidFill>
                            <a:schemeClr val="bg2">
                              <a:lumMod val="50000"/>
                            </a:schemeClr>
                          </a:solidFill>
                          <a:effectLst/>
                        </a:rPr>
                        <a:t>Colocasia</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51.26744186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993948"/>
                  </a:ext>
                </a:extLst>
              </a:tr>
              <a:tr h="182880">
                <a:tc>
                  <a:txBody>
                    <a:bodyPr/>
                    <a:lstStyle/>
                    <a:p>
                      <a:pPr algn="l" fontAlgn="b"/>
                      <a:r>
                        <a:rPr lang="en-IN" sz="2400" u="none" strike="noStrike">
                          <a:solidFill>
                            <a:schemeClr val="bg2">
                              <a:lumMod val="50000"/>
                            </a:schemeClr>
                          </a:solidFill>
                          <a:effectLst/>
                        </a:rPr>
                        <a:t>Brinjal</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51.72674419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30825028"/>
                  </a:ext>
                </a:extLst>
              </a:tr>
              <a:tr h="182880">
                <a:tc>
                  <a:txBody>
                    <a:bodyPr/>
                    <a:lstStyle/>
                    <a:p>
                      <a:pPr algn="l" fontAlgn="b"/>
                      <a:r>
                        <a:rPr lang="en-IN" sz="2400" u="none" strike="noStrike">
                          <a:solidFill>
                            <a:schemeClr val="bg2">
                              <a:lumMod val="50000"/>
                            </a:schemeClr>
                          </a:solidFill>
                          <a:effectLst/>
                        </a:rPr>
                        <a:t>Onion Big</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52.08255814</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12898573"/>
                  </a:ext>
                </a:extLst>
              </a:tr>
              <a:tr h="182880">
                <a:tc>
                  <a:txBody>
                    <a:bodyPr/>
                    <a:lstStyle/>
                    <a:p>
                      <a:pPr algn="l" fontAlgn="b"/>
                      <a:r>
                        <a:rPr lang="en-IN" sz="2400" u="none" strike="noStrike">
                          <a:solidFill>
                            <a:schemeClr val="bg2">
                              <a:lumMod val="50000"/>
                            </a:schemeClr>
                          </a:solidFill>
                          <a:effectLst/>
                        </a:rPr>
                        <a:t>Corn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53.26744186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76990373"/>
                  </a:ext>
                </a:extLst>
              </a:tr>
              <a:tr h="182880">
                <a:tc>
                  <a:txBody>
                    <a:bodyPr/>
                    <a:lstStyle/>
                    <a:p>
                      <a:pPr algn="l" fontAlgn="b"/>
                      <a:r>
                        <a:rPr lang="en-IN" sz="2400" u="none" strike="noStrike">
                          <a:solidFill>
                            <a:schemeClr val="bg2">
                              <a:lumMod val="50000"/>
                            </a:schemeClr>
                          </a:solidFill>
                          <a:effectLst/>
                        </a:rPr>
                        <a:t>Snake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53.77093023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02986899"/>
                  </a:ext>
                </a:extLst>
              </a:tr>
              <a:tr h="182880">
                <a:tc>
                  <a:txBody>
                    <a:bodyPr/>
                    <a:lstStyle/>
                    <a:p>
                      <a:pPr algn="l" fontAlgn="b"/>
                      <a:r>
                        <a:rPr lang="en-IN" sz="2400" u="none" strike="noStrike">
                          <a:solidFill>
                            <a:schemeClr val="bg2">
                              <a:lumMod val="50000"/>
                            </a:schemeClr>
                          </a:solidFill>
                          <a:effectLst/>
                        </a:rPr>
                        <a:t>Ivy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53.80697674</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50113796"/>
                  </a:ext>
                </a:extLst>
              </a:tr>
              <a:tr h="182880">
                <a:tc>
                  <a:txBody>
                    <a:bodyPr/>
                    <a:lstStyle/>
                    <a:p>
                      <a:pPr algn="l" fontAlgn="b"/>
                      <a:r>
                        <a:rPr lang="en-IN" sz="2400" u="none" strike="noStrike">
                          <a:solidFill>
                            <a:schemeClr val="bg2">
                              <a:lumMod val="50000"/>
                            </a:schemeClr>
                          </a:solidFill>
                          <a:effectLst/>
                        </a:rPr>
                        <a:t>Elephant Yam</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54.37325581</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28179732"/>
                  </a:ext>
                </a:extLst>
              </a:tr>
              <a:tr h="182880">
                <a:tc>
                  <a:txBody>
                    <a:bodyPr/>
                    <a:lstStyle/>
                    <a:p>
                      <a:pPr algn="l" fontAlgn="b"/>
                      <a:r>
                        <a:rPr lang="en-IN" sz="2400" u="none" strike="noStrike">
                          <a:solidFill>
                            <a:schemeClr val="bg2">
                              <a:lumMod val="50000"/>
                            </a:schemeClr>
                          </a:solidFill>
                          <a:effectLst/>
                        </a:rPr>
                        <a:t>Tomato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55.50348837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3646717"/>
                  </a:ext>
                </a:extLst>
              </a:tr>
              <a:tr h="182880">
                <a:tc>
                  <a:txBody>
                    <a:bodyPr/>
                    <a:lstStyle/>
                    <a:p>
                      <a:pPr algn="l" fontAlgn="b"/>
                      <a:r>
                        <a:rPr lang="en-IN" sz="2400" u="none" strike="noStrike">
                          <a:solidFill>
                            <a:schemeClr val="bg2">
                              <a:lumMod val="50000"/>
                            </a:schemeClr>
                          </a:solidFill>
                          <a:effectLst/>
                        </a:rPr>
                        <a:t>Ridge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57.24186047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4977071"/>
                  </a:ext>
                </a:extLst>
              </a:tr>
              <a:tr h="182880">
                <a:tc>
                  <a:txBody>
                    <a:bodyPr/>
                    <a:lstStyle/>
                    <a:p>
                      <a:pPr algn="l" fontAlgn="b"/>
                      <a:r>
                        <a:rPr lang="en-IN" sz="2400" u="none" strike="noStrike">
                          <a:solidFill>
                            <a:schemeClr val="bg2">
                              <a:lumMod val="50000"/>
                            </a:schemeClr>
                          </a:solidFill>
                          <a:effectLst/>
                        </a:rPr>
                        <a:t>Potato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58.71511628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89708709"/>
                  </a:ext>
                </a:extLst>
              </a:tr>
              <a:tr h="182880">
                <a:tc>
                  <a:txBody>
                    <a:bodyPr/>
                    <a:lstStyle/>
                    <a:p>
                      <a:pPr algn="l" fontAlgn="b"/>
                      <a:r>
                        <a:rPr lang="en-IN" sz="2400" u="none" strike="noStrike">
                          <a:solidFill>
                            <a:schemeClr val="bg2">
                              <a:lumMod val="50000"/>
                            </a:schemeClr>
                          </a:solidFill>
                          <a:effectLst/>
                        </a:rPr>
                        <a:t>Coconut</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59.00116279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06106987"/>
                  </a:ext>
                </a:extLst>
              </a:tr>
              <a:tr h="182880">
                <a:tc>
                  <a:txBody>
                    <a:bodyPr/>
                    <a:lstStyle/>
                    <a:p>
                      <a:pPr algn="l" fontAlgn="b"/>
                      <a:r>
                        <a:rPr lang="en-IN" sz="2400" u="none" strike="noStrike">
                          <a:solidFill>
                            <a:schemeClr val="bg2">
                              <a:lumMod val="50000"/>
                            </a:schemeClr>
                          </a:solidFill>
                          <a:effectLst/>
                        </a:rPr>
                        <a:t>Cauliflower</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60.29069767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50178583"/>
                  </a:ext>
                </a:extLst>
              </a:tr>
              <a:tr h="182880">
                <a:tc>
                  <a:txBody>
                    <a:bodyPr/>
                    <a:lstStyle/>
                    <a:p>
                      <a:pPr algn="l" fontAlgn="b"/>
                      <a:r>
                        <a:rPr lang="en-IN" sz="2400" u="none" strike="noStrike">
                          <a:solidFill>
                            <a:schemeClr val="bg2">
                              <a:lumMod val="50000"/>
                            </a:schemeClr>
                          </a:solidFill>
                          <a:effectLst/>
                        </a:rPr>
                        <a:t>Brinjal (Big)</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60.70465116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40004266"/>
                  </a:ext>
                </a:extLst>
              </a:tr>
              <a:tr h="182880">
                <a:tc>
                  <a:txBody>
                    <a:bodyPr/>
                    <a:lstStyle/>
                    <a:p>
                      <a:pPr algn="l" fontAlgn="b"/>
                      <a:r>
                        <a:rPr lang="en-IN" sz="2400" u="none" strike="noStrike">
                          <a:solidFill>
                            <a:schemeClr val="bg2">
                              <a:lumMod val="50000"/>
                            </a:schemeClr>
                          </a:solidFill>
                          <a:effectLst/>
                        </a:rPr>
                        <a:t>Curry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63.72906977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83377189"/>
                  </a:ext>
                </a:extLst>
              </a:tr>
              <a:tr h="182880">
                <a:tc>
                  <a:txBody>
                    <a:bodyPr/>
                    <a:lstStyle/>
                    <a:p>
                      <a:pPr algn="l" fontAlgn="b"/>
                      <a:r>
                        <a:rPr lang="en-IN" sz="2400" u="none" strike="noStrike">
                          <a:solidFill>
                            <a:schemeClr val="bg2">
                              <a:lumMod val="50000"/>
                            </a:schemeClr>
                          </a:solidFill>
                          <a:effectLst/>
                        </a:rPr>
                        <a:t>Bitter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64.50116279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53299265"/>
                  </a:ext>
                </a:extLst>
              </a:tr>
              <a:tr h="182880">
                <a:tc>
                  <a:txBody>
                    <a:bodyPr/>
                    <a:lstStyle/>
                    <a:p>
                      <a:pPr algn="l" fontAlgn="b"/>
                      <a:r>
                        <a:rPr lang="en-IN" sz="2400" u="none" strike="noStrike">
                          <a:solidFill>
                            <a:schemeClr val="bg2">
                              <a:lumMod val="50000"/>
                            </a:schemeClr>
                          </a:solidFill>
                          <a:effectLst/>
                        </a:rPr>
                        <a:t>Ladies Finger</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65.66046512</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33227786"/>
                  </a:ext>
                </a:extLst>
              </a:tr>
              <a:tr h="182880">
                <a:tc>
                  <a:txBody>
                    <a:bodyPr/>
                    <a:lstStyle/>
                    <a:p>
                      <a:pPr algn="l" fontAlgn="b"/>
                      <a:r>
                        <a:rPr lang="en-IN" sz="2400" u="none" strike="noStrike" dirty="0">
                          <a:solidFill>
                            <a:schemeClr val="bg2">
                              <a:lumMod val="50000"/>
                            </a:schemeClr>
                          </a:solidFill>
                          <a:effectLst/>
                        </a:rPr>
                        <a:t>Shallot </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66.95581395</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24370014"/>
                  </a:ext>
                </a:extLst>
              </a:tr>
            </a:tbl>
          </a:graphicData>
        </a:graphic>
      </p:graphicFrame>
    </p:spTree>
    <p:extLst>
      <p:ext uri="{BB962C8B-B14F-4D97-AF65-F5344CB8AC3E}">
        <p14:creationId xmlns:p14="http://schemas.microsoft.com/office/powerpoint/2010/main" val="4130162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p:txBody>
          <a:bodyPr/>
          <a:lstStyle/>
          <a:p>
            <a:endParaRPr lang="en-IN"/>
          </a:p>
        </p:txBody>
      </p:sp>
      <p:sp>
        <p:nvSpPr>
          <p:cNvPr id="5" name="Rectangle 4">
            <a:extLst>
              <a:ext uri="{FF2B5EF4-FFF2-40B4-BE49-F238E27FC236}">
                <a16:creationId xmlns:a16="http://schemas.microsoft.com/office/drawing/2014/main" id="{C76C8356-27EF-BE48-98CD-35E60B5087DB}"/>
              </a:ext>
            </a:extLst>
          </p:cNvPr>
          <p:cNvSpPr/>
          <p:nvPr/>
        </p:nvSpPr>
        <p:spPr>
          <a:xfrm flipH="1">
            <a:off x="6162801" y="2304288"/>
            <a:ext cx="18214849" cy="910742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
            <a:extLst>
              <a:ext uri="{FF2B5EF4-FFF2-40B4-BE49-F238E27FC236}">
                <a16:creationId xmlns:a16="http://schemas.microsoft.com/office/drawing/2014/main" id="{66BD402E-2C99-FF47-9165-58831417C914}"/>
              </a:ext>
            </a:extLst>
          </p:cNvPr>
          <p:cNvSpPr>
            <a:spLocks noChangeArrowheads="1"/>
          </p:cNvSpPr>
          <p:nvPr/>
        </p:nvSpPr>
        <p:spPr bwMode="auto">
          <a:xfrm flipH="1">
            <a:off x="-1" y="2304291"/>
            <a:ext cx="11175357" cy="9107420"/>
          </a:xfrm>
          <a:custGeom>
            <a:avLst/>
            <a:gdLst>
              <a:gd name="T0" fmla="*/ 134789620 w 8881"/>
              <a:gd name="T1" fmla="*/ 208280446 h 1611"/>
              <a:gd name="T2" fmla="*/ 1150894798 w 8881"/>
              <a:gd name="T3" fmla="*/ 208280446 h 1611"/>
              <a:gd name="T4" fmla="*/ 1150894798 w 8881"/>
              <a:gd name="T5" fmla="*/ 0 h 1611"/>
              <a:gd name="T6" fmla="*/ 0 w 8881"/>
              <a:gd name="T7" fmla="*/ 0 h 1611"/>
              <a:gd name="T8" fmla="*/ 134789620 w 8881"/>
              <a:gd name="T9" fmla="*/ 208280446 h 1611"/>
              <a:gd name="T10" fmla="*/ 0 60000 65536"/>
              <a:gd name="T11" fmla="*/ 0 60000 65536"/>
              <a:gd name="T12" fmla="*/ 0 60000 65536"/>
              <a:gd name="T13" fmla="*/ 0 60000 65536"/>
              <a:gd name="T14" fmla="*/ 0 60000 65536"/>
              <a:gd name="connsiteX0" fmla="*/ 1171 w 9999"/>
              <a:gd name="connsiteY0" fmla="*/ 9994 h 9994"/>
              <a:gd name="connsiteX1" fmla="*/ 9999 w 9999"/>
              <a:gd name="connsiteY1" fmla="*/ 9994 h 9994"/>
              <a:gd name="connsiteX2" fmla="*/ 9999 w 9999"/>
              <a:gd name="connsiteY2" fmla="*/ 0 h 9994"/>
              <a:gd name="connsiteX3" fmla="*/ 0 w 9999"/>
              <a:gd name="connsiteY3" fmla="*/ 0 h 9994"/>
              <a:gd name="connsiteX0" fmla="*/ 1744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2040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625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803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912 w 10000"/>
              <a:gd name="connsiteY0" fmla="*/ 9930 h 10000"/>
              <a:gd name="connsiteX1" fmla="*/ 10000 w 10000"/>
              <a:gd name="connsiteY1" fmla="*/ 10000 h 10000"/>
              <a:gd name="connsiteX2" fmla="*/ 10000 w 10000"/>
              <a:gd name="connsiteY2" fmla="*/ 0 h 10000"/>
              <a:gd name="connsiteX3" fmla="*/ 0 w 10000"/>
              <a:gd name="connsiteY3" fmla="*/ 0 h 10000"/>
              <a:gd name="connsiteX0" fmla="*/ 1912 w 10000"/>
              <a:gd name="connsiteY0" fmla="*/ 9972 h 10000"/>
              <a:gd name="connsiteX1" fmla="*/ 10000 w 10000"/>
              <a:gd name="connsiteY1" fmla="*/ 10000 h 10000"/>
              <a:gd name="connsiteX2" fmla="*/ 10000 w 10000"/>
              <a:gd name="connsiteY2" fmla="*/ 0 h 10000"/>
              <a:gd name="connsiteX3" fmla="*/ 0 w 10000"/>
              <a:gd name="connsiteY3" fmla="*/ 0 h 10000"/>
              <a:gd name="connsiteX0" fmla="*/ 1912 w 10000"/>
              <a:gd name="connsiteY0" fmla="*/ 9972 h 10000"/>
              <a:gd name="connsiteX1" fmla="*/ 10000 w 10000"/>
              <a:gd name="connsiteY1" fmla="*/ 10000 h 10000"/>
              <a:gd name="connsiteX2" fmla="*/ 4623 w 10000"/>
              <a:gd name="connsiteY2" fmla="*/ 0 h 10000"/>
              <a:gd name="connsiteX3" fmla="*/ 0 w 10000"/>
              <a:gd name="connsiteY3" fmla="*/ 0 h 10000"/>
              <a:gd name="connsiteX0" fmla="*/ 1912 w 4623"/>
              <a:gd name="connsiteY0" fmla="*/ 9972 h 10000"/>
              <a:gd name="connsiteX1" fmla="*/ 4609 w 4623"/>
              <a:gd name="connsiteY1" fmla="*/ 10000 h 10000"/>
              <a:gd name="connsiteX2" fmla="*/ 4623 w 4623"/>
              <a:gd name="connsiteY2" fmla="*/ 0 h 10000"/>
              <a:gd name="connsiteX3" fmla="*/ 0 w 4623"/>
              <a:gd name="connsiteY3" fmla="*/ 0 h 10000"/>
              <a:gd name="connsiteX0" fmla="*/ 4136 w 9971"/>
              <a:gd name="connsiteY0" fmla="*/ 9972 h 10000"/>
              <a:gd name="connsiteX1" fmla="*/ 9970 w 9971"/>
              <a:gd name="connsiteY1" fmla="*/ 10000 h 10000"/>
              <a:gd name="connsiteX2" fmla="*/ 9927 w 9971"/>
              <a:gd name="connsiteY2" fmla="*/ 15 h 10000"/>
              <a:gd name="connsiteX3" fmla="*/ 0 w 9971"/>
              <a:gd name="connsiteY3" fmla="*/ 0 h 10000"/>
              <a:gd name="connsiteX0" fmla="*/ 4148 w 9956"/>
              <a:gd name="connsiteY0" fmla="*/ 9972 h 10000"/>
              <a:gd name="connsiteX1" fmla="*/ 9944 w 9956"/>
              <a:gd name="connsiteY1" fmla="*/ 10000 h 10000"/>
              <a:gd name="connsiteX2" fmla="*/ 9956 w 9956"/>
              <a:gd name="connsiteY2" fmla="*/ 15 h 10000"/>
              <a:gd name="connsiteX3" fmla="*/ 0 w 9956"/>
              <a:gd name="connsiteY3" fmla="*/ 0 h 10000"/>
              <a:gd name="connsiteX0" fmla="*/ 4166 w 9990"/>
              <a:gd name="connsiteY0" fmla="*/ 9972 h 10000"/>
              <a:gd name="connsiteX1" fmla="*/ 9988 w 9990"/>
              <a:gd name="connsiteY1" fmla="*/ 10000 h 10000"/>
              <a:gd name="connsiteX2" fmla="*/ 9972 w 9990"/>
              <a:gd name="connsiteY2" fmla="*/ 15 h 10000"/>
              <a:gd name="connsiteX3" fmla="*/ 0 w 9990"/>
              <a:gd name="connsiteY3" fmla="*/ 0 h 10000"/>
              <a:gd name="connsiteX0" fmla="*/ 4170 w 10000"/>
              <a:gd name="connsiteY0" fmla="*/ 9993 h 10000"/>
              <a:gd name="connsiteX1" fmla="*/ 9998 w 10000"/>
              <a:gd name="connsiteY1" fmla="*/ 10000 h 10000"/>
              <a:gd name="connsiteX2" fmla="*/ 9982 w 10000"/>
              <a:gd name="connsiteY2" fmla="*/ 15 h 10000"/>
              <a:gd name="connsiteX3" fmla="*/ 0 w 10000"/>
              <a:gd name="connsiteY3" fmla="*/ 0 h 10000"/>
            </a:gdLst>
            <a:ahLst/>
            <a:cxnLst>
              <a:cxn ang="0">
                <a:pos x="connsiteX0" y="connsiteY0"/>
              </a:cxn>
              <a:cxn ang="0">
                <a:pos x="connsiteX1" y="connsiteY1"/>
              </a:cxn>
              <a:cxn ang="0">
                <a:pos x="connsiteX2" y="connsiteY2"/>
              </a:cxn>
              <a:cxn ang="0">
                <a:pos x="connsiteX3" y="connsiteY3"/>
              </a:cxn>
            </a:cxnLst>
            <a:rect l="l" t="t" r="r" b="b"/>
            <a:pathLst>
              <a:path w="10000" h="10000">
                <a:moveTo>
                  <a:pt x="4170" y="9993"/>
                </a:moveTo>
                <a:lnTo>
                  <a:pt x="9998" y="10000"/>
                </a:lnTo>
                <a:cubicBezTo>
                  <a:pt x="10009" y="6667"/>
                  <a:pt x="9971" y="3348"/>
                  <a:pt x="9982" y="15"/>
                </a:cubicBezTo>
                <a:lnTo>
                  <a:pt x="0" y="0"/>
                </a:lnTo>
              </a:path>
            </a:pathLst>
          </a:custGeom>
          <a:solidFill>
            <a:schemeClr val="accent2"/>
          </a:solidFill>
          <a:ln>
            <a:noFill/>
          </a:ln>
          <a:effectLst/>
        </p:spPr>
        <p:txBody>
          <a:bodyPr wrap="none" anchor="ctr"/>
          <a:lstStyle/>
          <a:p>
            <a:endParaRPr lang="en-US" dirty="0"/>
          </a:p>
        </p:txBody>
      </p:sp>
      <p:grpSp>
        <p:nvGrpSpPr>
          <p:cNvPr id="12" name="Group 11">
            <a:extLst>
              <a:ext uri="{FF2B5EF4-FFF2-40B4-BE49-F238E27FC236}">
                <a16:creationId xmlns:a16="http://schemas.microsoft.com/office/drawing/2014/main" id="{421D1E92-B8E5-0145-AF0D-362394125332}"/>
              </a:ext>
            </a:extLst>
          </p:cNvPr>
          <p:cNvGrpSpPr/>
          <p:nvPr/>
        </p:nvGrpSpPr>
        <p:grpSpPr>
          <a:xfrm>
            <a:off x="11750479" y="5721372"/>
            <a:ext cx="10442575" cy="1221745"/>
            <a:chOff x="1746250" y="4346638"/>
            <a:chExt cx="10442575" cy="1221745"/>
          </a:xfrm>
        </p:grpSpPr>
        <p:sp>
          <p:nvSpPr>
            <p:cNvPr id="14" name="TextBox 13">
              <a:extLst>
                <a:ext uri="{FF2B5EF4-FFF2-40B4-BE49-F238E27FC236}">
                  <a16:creationId xmlns:a16="http://schemas.microsoft.com/office/drawing/2014/main" id="{2A7CA94C-29A8-9745-8E63-FE4656F74781}"/>
                </a:ext>
              </a:extLst>
            </p:cNvPr>
            <p:cNvSpPr txBox="1"/>
            <p:nvPr/>
          </p:nvSpPr>
          <p:spPr>
            <a:xfrm>
              <a:off x="1746250" y="4992969"/>
              <a:ext cx="10442575" cy="575414"/>
            </a:xfrm>
            <a:prstGeom prst="rect">
              <a:avLst/>
            </a:prstGeom>
            <a:noFill/>
          </p:spPr>
          <p:txBody>
            <a:bodyPr wrap="square" rtlCol="0">
              <a:spAutoFit/>
            </a:bodyPr>
            <a:lstStyle/>
            <a:p>
              <a:pPr>
                <a:lnSpc>
                  <a:spcPts val="4080"/>
                </a:lnSpc>
              </a:pPr>
              <a:endParaRPr lang="en-US" sz="2800" dirty="0">
                <a:solidFill>
                  <a:schemeClr val="bg2"/>
                </a:solidFill>
                <a:latin typeface="Montserrat Light" pitchFamily="2" charset="77"/>
                <a:ea typeface="Roboto Light" panose="02000000000000000000" pitchFamily="2" charset="0"/>
              </a:endParaRPr>
            </a:p>
          </p:txBody>
        </p:sp>
        <p:sp>
          <p:nvSpPr>
            <p:cNvPr id="18" name="Rectangle 17">
              <a:extLst>
                <a:ext uri="{FF2B5EF4-FFF2-40B4-BE49-F238E27FC236}">
                  <a16:creationId xmlns:a16="http://schemas.microsoft.com/office/drawing/2014/main" id="{55FD3009-B0D6-A740-9FF1-B9E62FCC7E12}"/>
                </a:ext>
              </a:extLst>
            </p:cNvPr>
            <p:cNvSpPr/>
            <p:nvPr/>
          </p:nvSpPr>
          <p:spPr>
            <a:xfrm>
              <a:off x="1746250" y="4346638"/>
              <a:ext cx="4396270" cy="646331"/>
            </a:xfrm>
            <a:prstGeom prst="rect">
              <a:avLst/>
            </a:prstGeom>
          </p:spPr>
          <p:txBody>
            <a:bodyPr wrap="square">
              <a:spAutoFit/>
            </a:bodyPr>
            <a:lstStyle/>
            <a:p>
              <a:endParaRPr lang="en-US" dirty="0">
                <a:solidFill>
                  <a:schemeClr val="bg2"/>
                </a:solidFill>
                <a:latin typeface="Montserrat Medium" pitchFamily="2" charset="77"/>
                <a:ea typeface="Roboto" panose="02000000000000000000" pitchFamily="2" charset="0"/>
                <a:cs typeface="Lato Light" panose="020F0502020204030203" pitchFamily="34" charset="0"/>
              </a:endParaRPr>
            </a:p>
          </p:txBody>
        </p:sp>
      </p:grpSp>
      <p:graphicFrame>
        <p:nvGraphicFramePr>
          <p:cNvPr id="3" name="Table 2">
            <a:extLst>
              <a:ext uri="{FF2B5EF4-FFF2-40B4-BE49-F238E27FC236}">
                <a16:creationId xmlns:a16="http://schemas.microsoft.com/office/drawing/2014/main" id="{1A5FBC22-66C4-2E7E-2D5D-5A2225F8B9D0}"/>
              </a:ext>
            </a:extLst>
          </p:cNvPr>
          <p:cNvGraphicFramePr>
            <a:graphicFrameLocks noGrp="1"/>
          </p:cNvGraphicFramePr>
          <p:nvPr>
            <p:extLst>
              <p:ext uri="{D42A27DB-BD31-4B8C-83A1-F6EECF244321}">
                <p14:modId xmlns:p14="http://schemas.microsoft.com/office/powerpoint/2010/main" val="470582345"/>
              </p:ext>
            </p:extLst>
          </p:nvPr>
        </p:nvGraphicFramePr>
        <p:xfrm>
          <a:off x="16363363" y="1028700"/>
          <a:ext cx="6404814" cy="6347460"/>
        </p:xfrm>
        <a:graphic>
          <a:graphicData uri="http://schemas.openxmlformats.org/drawingml/2006/table">
            <a:tbl>
              <a:tblPr>
                <a:tableStyleId>{5C22544A-7EE6-4342-B048-85BDC9FD1C3A}</a:tableStyleId>
              </a:tblPr>
              <a:tblGrid>
                <a:gridCol w="2637277">
                  <a:extLst>
                    <a:ext uri="{9D8B030D-6E8A-4147-A177-3AD203B41FA5}">
                      <a16:colId xmlns:a16="http://schemas.microsoft.com/office/drawing/2014/main" val="1767100500"/>
                    </a:ext>
                  </a:extLst>
                </a:gridCol>
                <a:gridCol w="3767537">
                  <a:extLst>
                    <a:ext uri="{9D8B030D-6E8A-4147-A177-3AD203B41FA5}">
                      <a16:colId xmlns:a16="http://schemas.microsoft.com/office/drawing/2014/main" val="4126981782"/>
                    </a:ext>
                  </a:extLst>
                </a:gridCol>
              </a:tblGrid>
              <a:tr h="373380">
                <a:tc>
                  <a:txBody>
                    <a:bodyPr/>
                    <a:lstStyle/>
                    <a:p>
                      <a:pPr algn="l" fontAlgn="b"/>
                      <a:r>
                        <a:rPr lang="en-IN" sz="2400" u="none" strike="noStrike" dirty="0">
                          <a:solidFill>
                            <a:schemeClr val="bg2">
                              <a:lumMod val="50000"/>
                            </a:schemeClr>
                          </a:solidFill>
                          <a:effectLst/>
                        </a:rPr>
                        <a:t>Mint Leaves</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10.57674419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2278781"/>
                  </a:ext>
                </a:extLst>
              </a:tr>
              <a:tr h="373380">
                <a:tc>
                  <a:txBody>
                    <a:bodyPr/>
                    <a:lstStyle/>
                    <a:p>
                      <a:pPr algn="l" fontAlgn="b"/>
                      <a:r>
                        <a:rPr lang="en-IN" sz="2400" u="none" strike="noStrike" dirty="0">
                          <a:solidFill>
                            <a:schemeClr val="bg2">
                              <a:lumMod val="50000"/>
                            </a:schemeClr>
                          </a:solidFill>
                          <a:effectLst/>
                        </a:rPr>
                        <a:t>Raw Banana</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15.03372093</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1220754"/>
                  </a:ext>
                </a:extLst>
              </a:tr>
              <a:tr h="373380">
                <a:tc>
                  <a:txBody>
                    <a:bodyPr/>
                    <a:lstStyle/>
                    <a:p>
                      <a:pPr algn="l" fontAlgn="b"/>
                      <a:r>
                        <a:rPr lang="en-IN" sz="2400" u="none" strike="noStrike" dirty="0">
                          <a:solidFill>
                            <a:schemeClr val="bg2">
                              <a:lumMod val="50000"/>
                            </a:schemeClr>
                          </a:solidFill>
                          <a:effectLst/>
                        </a:rPr>
                        <a:t>Coriander Leaves</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16.03372093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60103489"/>
                  </a:ext>
                </a:extLst>
              </a:tr>
              <a:tr h="373380">
                <a:tc>
                  <a:txBody>
                    <a:bodyPr/>
                    <a:lstStyle/>
                    <a:p>
                      <a:pPr algn="l" fontAlgn="b"/>
                      <a:r>
                        <a:rPr lang="en-IN" sz="2400" u="none" strike="noStrike">
                          <a:solidFill>
                            <a:schemeClr val="bg2">
                              <a:lumMod val="50000"/>
                            </a:schemeClr>
                          </a:solidFill>
                          <a:effectLst/>
                        </a:rPr>
                        <a:t>Fenugreek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18.19186047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66872135"/>
                  </a:ext>
                </a:extLst>
              </a:tr>
              <a:tr h="373380">
                <a:tc>
                  <a:txBody>
                    <a:bodyPr/>
                    <a:lstStyle/>
                    <a:p>
                      <a:pPr algn="l" fontAlgn="b"/>
                      <a:r>
                        <a:rPr lang="en-IN" sz="2400" u="none" strike="noStrike">
                          <a:solidFill>
                            <a:schemeClr val="bg2">
                              <a:lumMod val="50000"/>
                            </a:schemeClr>
                          </a:solidFill>
                          <a:effectLst/>
                        </a:rPr>
                        <a:t>Sorrel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21.15930233</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29789300"/>
                  </a:ext>
                </a:extLst>
              </a:tr>
              <a:tr h="373380">
                <a:tc>
                  <a:txBody>
                    <a:bodyPr/>
                    <a:lstStyle/>
                    <a:p>
                      <a:pPr algn="l" fontAlgn="b"/>
                      <a:r>
                        <a:rPr lang="en-IN" sz="2400" u="none" strike="noStrike" dirty="0">
                          <a:solidFill>
                            <a:schemeClr val="bg2">
                              <a:lumMod val="50000"/>
                            </a:schemeClr>
                          </a:solidFill>
                          <a:effectLst/>
                        </a:rPr>
                        <a:t>Amaranth Leaves</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21.00930233</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89872487"/>
                  </a:ext>
                </a:extLst>
              </a:tr>
              <a:tr h="373380">
                <a:tc>
                  <a:txBody>
                    <a:bodyPr/>
                    <a:lstStyle/>
                    <a:p>
                      <a:pPr algn="l" fontAlgn="b"/>
                      <a:r>
                        <a:rPr lang="en-IN" sz="2400" u="none" strike="noStrike">
                          <a:solidFill>
                            <a:schemeClr val="bg2">
                              <a:lumMod val="50000"/>
                            </a:schemeClr>
                          </a:solidFill>
                          <a:effectLst/>
                        </a:rPr>
                        <a:t>Dill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22.54418605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53473786"/>
                  </a:ext>
                </a:extLst>
              </a:tr>
              <a:tr h="373380">
                <a:tc>
                  <a:txBody>
                    <a:bodyPr/>
                    <a:lstStyle/>
                    <a:p>
                      <a:pPr algn="l" fontAlgn="b"/>
                      <a:r>
                        <a:rPr lang="en-IN" sz="2400" u="none" strike="noStrike" dirty="0">
                          <a:solidFill>
                            <a:schemeClr val="bg2">
                              <a:lumMod val="50000"/>
                            </a:schemeClr>
                          </a:solidFill>
                          <a:effectLst/>
                        </a:rPr>
                        <a:t>Colocasia Leaves</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23.02209302</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29498236"/>
                  </a:ext>
                </a:extLst>
              </a:tr>
              <a:tr h="373380">
                <a:tc>
                  <a:txBody>
                    <a:bodyPr/>
                    <a:lstStyle/>
                    <a:p>
                      <a:pPr algn="l" fontAlgn="b"/>
                      <a:r>
                        <a:rPr lang="en-IN" sz="2400" u="none" strike="noStrike">
                          <a:solidFill>
                            <a:schemeClr val="bg2">
                              <a:lumMod val="50000"/>
                            </a:schemeClr>
                          </a:solidFill>
                          <a:effectLst/>
                        </a:rPr>
                        <a:t>Spinach</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23.11046512</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4611068"/>
                  </a:ext>
                </a:extLst>
              </a:tr>
              <a:tr h="373380">
                <a:tc>
                  <a:txBody>
                    <a:bodyPr/>
                    <a:lstStyle/>
                    <a:p>
                      <a:pPr algn="l" fontAlgn="b"/>
                      <a:r>
                        <a:rPr lang="en-IN" sz="2400" u="none" strike="noStrike">
                          <a:solidFill>
                            <a:schemeClr val="bg2">
                              <a:lumMod val="50000"/>
                            </a:schemeClr>
                          </a:solidFill>
                          <a:effectLst/>
                        </a:rPr>
                        <a:t>Mustard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28.71395349</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00755508"/>
                  </a:ext>
                </a:extLst>
              </a:tr>
              <a:tr h="373380">
                <a:tc>
                  <a:txBody>
                    <a:bodyPr/>
                    <a:lstStyle/>
                    <a:p>
                      <a:pPr algn="l" fontAlgn="b"/>
                      <a:r>
                        <a:rPr lang="en-IN" sz="2400" u="none" strike="noStrike">
                          <a:solidFill>
                            <a:schemeClr val="bg2">
                              <a:lumMod val="50000"/>
                            </a:schemeClr>
                          </a:solidFill>
                          <a:effectLst/>
                        </a:rPr>
                        <a:t>Banana Flower</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29.03023256</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80925367"/>
                  </a:ext>
                </a:extLst>
              </a:tr>
              <a:tr h="373380">
                <a:tc>
                  <a:txBody>
                    <a:bodyPr/>
                    <a:lstStyle/>
                    <a:p>
                      <a:pPr algn="l" fontAlgn="b"/>
                      <a:r>
                        <a:rPr lang="en-IN" sz="2400" u="none" strike="noStrike">
                          <a:solidFill>
                            <a:schemeClr val="bg2">
                              <a:lumMod val="50000"/>
                            </a:schemeClr>
                          </a:solidFill>
                          <a:effectLst/>
                        </a:rPr>
                        <a:t>Cucumber</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35.3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74042178"/>
                  </a:ext>
                </a:extLst>
              </a:tr>
              <a:tr h="373380">
                <a:tc>
                  <a:txBody>
                    <a:bodyPr/>
                    <a:lstStyle/>
                    <a:p>
                      <a:pPr algn="l" fontAlgn="b"/>
                      <a:r>
                        <a:rPr lang="en-IN" sz="2400" u="none" strike="noStrike">
                          <a:solidFill>
                            <a:schemeClr val="bg2">
                              <a:lumMod val="50000"/>
                            </a:schemeClr>
                          </a:solidFill>
                          <a:effectLst/>
                        </a:rPr>
                        <a:t>Cabbage</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40.67790698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50239454"/>
                  </a:ext>
                </a:extLst>
              </a:tr>
              <a:tr h="373380">
                <a:tc>
                  <a:txBody>
                    <a:bodyPr/>
                    <a:lstStyle/>
                    <a:p>
                      <a:pPr algn="l" fontAlgn="b"/>
                      <a:r>
                        <a:rPr lang="en-IN" sz="2400" u="none" strike="noStrike">
                          <a:solidFill>
                            <a:schemeClr val="bg2">
                              <a:lumMod val="50000"/>
                            </a:schemeClr>
                          </a:solidFill>
                          <a:effectLst/>
                        </a:rPr>
                        <a:t>Ash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40.93604651</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06086767"/>
                  </a:ext>
                </a:extLst>
              </a:tr>
              <a:tr h="373380">
                <a:tc>
                  <a:txBody>
                    <a:bodyPr/>
                    <a:lstStyle/>
                    <a:p>
                      <a:pPr algn="l" fontAlgn="b"/>
                      <a:r>
                        <a:rPr lang="en-IN" sz="2400" u="none" strike="noStrike">
                          <a:solidFill>
                            <a:schemeClr val="bg2">
                              <a:lumMod val="50000"/>
                            </a:schemeClr>
                          </a:solidFill>
                          <a:effectLst/>
                        </a:rPr>
                        <a:t>Pumpkin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44.03372093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48422695"/>
                  </a:ext>
                </a:extLst>
              </a:tr>
              <a:tr h="373380">
                <a:tc>
                  <a:txBody>
                    <a:bodyPr/>
                    <a:lstStyle/>
                    <a:p>
                      <a:pPr algn="l" fontAlgn="b"/>
                      <a:r>
                        <a:rPr lang="en-IN" sz="2400" u="none" strike="noStrike">
                          <a:solidFill>
                            <a:schemeClr val="bg2">
                              <a:lumMod val="50000"/>
                            </a:schemeClr>
                          </a:solidFill>
                          <a:effectLst/>
                        </a:rPr>
                        <a:t>Bottle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44.94767442</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32401548"/>
                  </a:ext>
                </a:extLst>
              </a:tr>
              <a:tr h="373380">
                <a:tc>
                  <a:txBody>
                    <a:bodyPr/>
                    <a:lstStyle/>
                    <a:p>
                      <a:pPr algn="l" fontAlgn="b"/>
                      <a:r>
                        <a:rPr lang="en-IN" sz="2400" u="none" strike="noStrike">
                          <a:solidFill>
                            <a:schemeClr val="bg2">
                              <a:lumMod val="50000"/>
                            </a:schemeClr>
                          </a:solidFill>
                          <a:effectLst/>
                        </a:rPr>
                        <a:t>Radish</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44.95697674</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9225126"/>
                  </a:ext>
                </a:extLst>
              </a:tr>
            </a:tbl>
          </a:graphicData>
        </a:graphic>
      </p:graphicFrame>
      <p:graphicFrame>
        <p:nvGraphicFramePr>
          <p:cNvPr id="4" name="Table 3">
            <a:extLst>
              <a:ext uri="{FF2B5EF4-FFF2-40B4-BE49-F238E27FC236}">
                <a16:creationId xmlns:a16="http://schemas.microsoft.com/office/drawing/2014/main" id="{D7C1ECCE-6FEA-C0E2-7A9B-6DF916628C28}"/>
              </a:ext>
            </a:extLst>
          </p:cNvPr>
          <p:cNvGraphicFramePr>
            <a:graphicFrameLocks noGrp="1"/>
          </p:cNvGraphicFramePr>
          <p:nvPr>
            <p:extLst>
              <p:ext uri="{D42A27DB-BD31-4B8C-83A1-F6EECF244321}">
                <p14:modId xmlns:p14="http://schemas.microsoft.com/office/powerpoint/2010/main" val="914235383"/>
              </p:ext>
            </p:extLst>
          </p:nvPr>
        </p:nvGraphicFramePr>
        <p:xfrm>
          <a:off x="9974822" y="5480226"/>
          <a:ext cx="6404814" cy="6965920"/>
        </p:xfrm>
        <a:graphic>
          <a:graphicData uri="http://schemas.openxmlformats.org/drawingml/2006/table">
            <a:tbl>
              <a:tblPr>
                <a:tableStyleId>{5C22544A-7EE6-4342-B048-85BDC9FD1C3A}</a:tableStyleId>
              </a:tblPr>
              <a:tblGrid>
                <a:gridCol w="2637277">
                  <a:extLst>
                    <a:ext uri="{9D8B030D-6E8A-4147-A177-3AD203B41FA5}">
                      <a16:colId xmlns:a16="http://schemas.microsoft.com/office/drawing/2014/main" val="240033495"/>
                    </a:ext>
                  </a:extLst>
                </a:gridCol>
                <a:gridCol w="3767537">
                  <a:extLst>
                    <a:ext uri="{9D8B030D-6E8A-4147-A177-3AD203B41FA5}">
                      <a16:colId xmlns:a16="http://schemas.microsoft.com/office/drawing/2014/main" val="3069032589"/>
                    </a:ext>
                  </a:extLst>
                </a:gridCol>
              </a:tblGrid>
              <a:tr h="409760">
                <a:tc>
                  <a:txBody>
                    <a:bodyPr/>
                    <a:lstStyle/>
                    <a:p>
                      <a:pPr algn="l" fontAlgn="b"/>
                      <a:r>
                        <a:rPr lang="en-IN" sz="2400" u="none" strike="noStrike" dirty="0">
                          <a:solidFill>
                            <a:schemeClr val="bg2">
                              <a:lumMod val="50000"/>
                            </a:schemeClr>
                          </a:solidFill>
                          <a:effectLst/>
                        </a:rPr>
                        <a:t>Colocasia</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45.08139535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79231159"/>
                  </a:ext>
                </a:extLst>
              </a:tr>
              <a:tr h="409760">
                <a:tc>
                  <a:txBody>
                    <a:bodyPr/>
                    <a:lstStyle/>
                    <a:p>
                      <a:pPr algn="l" fontAlgn="b"/>
                      <a:r>
                        <a:rPr lang="en-IN" sz="2400" u="none" strike="noStrike">
                          <a:solidFill>
                            <a:schemeClr val="bg2">
                              <a:lumMod val="50000"/>
                            </a:schemeClr>
                          </a:solidFill>
                          <a:effectLst/>
                        </a:rPr>
                        <a:t>Brinjal</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45.56860465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94411906"/>
                  </a:ext>
                </a:extLst>
              </a:tr>
              <a:tr h="409760">
                <a:tc>
                  <a:txBody>
                    <a:bodyPr/>
                    <a:lstStyle/>
                    <a:p>
                      <a:pPr algn="l" fontAlgn="b"/>
                      <a:r>
                        <a:rPr lang="en-IN" sz="2400" u="none" strike="noStrike">
                          <a:solidFill>
                            <a:schemeClr val="bg2">
                              <a:lumMod val="50000"/>
                            </a:schemeClr>
                          </a:solidFill>
                          <a:effectLst/>
                        </a:rPr>
                        <a:t>Onion Big</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45.87906977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45957210"/>
                  </a:ext>
                </a:extLst>
              </a:tr>
              <a:tr h="409760">
                <a:tc>
                  <a:txBody>
                    <a:bodyPr/>
                    <a:lstStyle/>
                    <a:p>
                      <a:pPr algn="l" fontAlgn="b"/>
                      <a:r>
                        <a:rPr lang="en-IN" sz="2400" u="none" strike="noStrike">
                          <a:solidFill>
                            <a:schemeClr val="bg2">
                              <a:lumMod val="50000"/>
                            </a:schemeClr>
                          </a:solidFill>
                          <a:effectLst/>
                        </a:rPr>
                        <a:t>Corn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46.94418605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61398749"/>
                  </a:ext>
                </a:extLst>
              </a:tr>
              <a:tr h="409760">
                <a:tc>
                  <a:txBody>
                    <a:bodyPr/>
                    <a:lstStyle/>
                    <a:p>
                      <a:pPr algn="l" fontAlgn="b"/>
                      <a:r>
                        <a:rPr lang="en-IN" sz="2400" u="none" strike="noStrike">
                          <a:solidFill>
                            <a:schemeClr val="bg2">
                              <a:lumMod val="50000"/>
                            </a:schemeClr>
                          </a:solidFill>
                          <a:effectLst/>
                        </a:rPr>
                        <a:t>Snake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47.38139535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47237772"/>
                  </a:ext>
                </a:extLst>
              </a:tr>
              <a:tr h="409760">
                <a:tc>
                  <a:txBody>
                    <a:bodyPr/>
                    <a:lstStyle/>
                    <a:p>
                      <a:pPr algn="l" fontAlgn="b"/>
                      <a:r>
                        <a:rPr lang="en-IN" sz="2400" u="none" strike="noStrike">
                          <a:solidFill>
                            <a:schemeClr val="bg2">
                              <a:lumMod val="50000"/>
                            </a:schemeClr>
                          </a:solidFill>
                          <a:effectLst/>
                        </a:rPr>
                        <a:t>Ivy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47.41976744</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45002302"/>
                  </a:ext>
                </a:extLst>
              </a:tr>
              <a:tr h="409760">
                <a:tc>
                  <a:txBody>
                    <a:bodyPr/>
                    <a:lstStyle/>
                    <a:p>
                      <a:pPr algn="l" fontAlgn="b"/>
                      <a:r>
                        <a:rPr lang="en-IN" sz="2400" u="none" strike="noStrike">
                          <a:solidFill>
                            <a:schemeClr val="bg2">
                              <a:lumMod val="50000"/>
                            </a:schemeClr>
                          </a:solidFill>
                          <a:effectLst/>
                        </a:rPr>
                        <a:t>Elephant Yam</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47.89186047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5622476"/>
                  </a:ext>
                </a:extLst>
              </a:tr>
              <a:tr h="409760">
                <a:tc>
                  <a:txBody>
                    <a:bodyPr/>
                    <a:lstStyle/>
                    <a:p>
                      <a:pPr algn="l" fontAlgn="b"/>
                      <a:r>
                        <a:rPr lang="en-IN" sz="2400" u="none" strike="noStrike">
                          <a:solidFill>
                            <a:schemeClr val="bg2">
                              <a:lumMod val="50000"/>
                            </a:schemeClr>
                          </a:solidFill>
                          <a:effectLst/>
                        </a:rPr>
                        <a:t>Tomato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48.94418605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29134090"/>
                  </a:ext>
                </a:extLst>
              </a:tr>
              <a:tr h="409760">
                <a:tc>
                  <a:txBody>
                    <a:bodyPr/>
                    <a:lstStyle/>
                    <a:p>
                      <a:pPr algn="l" fontAlgn="b"/>
                      <a:r>
                        <a:rPr lang="en-IN" sz="2400" u="none" strike="noStrike">
                          <a:solidFill>
                            <a:schemeClr val="bg2">
                              <a:lumMod val="50000"/>
                            </a:schemeClr>
                          </a:solidFill>
                          <a:effectLst/>
                        </a:rPr>
                        <a:t>Ridge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50.43372093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48035742"/>
                  </a:ext>
                </a:extLst>
              </a:tr>
              <a:tr h="409760">
                <a:tc>
                  <a:txBody>
                    <a:bodyPr/>
                    <a:lstStyle/>
                    <a:p>
                      <a:pPr algn="l" fontAlgn="b"/>
                      <a:r>
                        <a:rPr lang="en-IN" sz="2400" u="none" strike="noStrike">
                          <a:solidFill>
                            <a:schemeClr val="bg2">
                              <a:lumMod val="50000"/>
                            </a:schemeClr>
                          </a:solidFill>
                          <a:effectLst/>
                        </a:rPr>
                        <a:t>Potato</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51.7372093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27003010"/>
                  </a:ext>
                </a:extLst>
              </a:tr>
              <a:tr h="409760">
                <a:tc>
                  <a:txBody>
                    <a:bodyPr/>
                    <a:lstStyle/>
                    <a:p>
                      <a:pPr algn="l" fontAlgn="b"/>
                      <a:r>
                        <a:rPr lang="en-IN" sz="2400" u="none" strike="noStrike">
                          <a:solidFill>
                            <a:schemeClr val="bg2">
                              <a:lumMod val="50000"/>
                            </a:schemeClr>
                          </a:solidFill>
                          <a:effectLst/>
                        </a:rPr>
                        <a:t>Coconut</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52.05348837</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73209022"/>
                  </a:ext>
                </a:extLst>
              </a:tr>
              <a:tr h="409760">
                <a:tc>
                  <a:txBody>
                    <a:bodyPr/>
                    <a:lstStyle/>
                    <a:p>
                      <a:pPr algn="l" fontAlgn="b"/>
                      <a:r>
                        <a:rPr lang="en-IN" sz="2400" u="none" strike="noStrike">
                          <a:solidFill>
                            <a:schemeClr val="bg2">
                              <a:lumMod val="50000"/>
                            </a:schemeClr>
                          </a:solidFill>
                          <a:effectLst/>
                        </a:rPr>
                        <a:t>Cauliflower</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53.16511628</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78066546"/>
                  </a:ext>
                </a:extLst>
              </a:tr>
              <a:tr h="409760">
                <a:tc>
                  <a:txBody>
                    <a:bodyPr/>
                    <a:lstStyle/>
                    <a:p>
                      <a:pPr algn="l" fontAlgn="b"/>
                      <a:r>
                        <a:rPr lang="en-IN" sz="2400" u="none" strike="noStrike">
                          <a:solidFill>
                            <a:schemeClr val="bg2">
                              <a:lumMod val="50000"/>
                            </a:schemeClr>
                          </a:solidFill>
                          <a:effectLst/>
                        </a:rPr>
                        <a:t>Brinjal (Big)</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53.43372093</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84120084"/>
                  </a:ext>
                </a:extLst>
              </a:tr>
              <a:tr h="409760">
                <a:tc>
                  <a:txBody>
                    <a:bodyPr/>
                    <a:lstStyle/>
                    <a:p>
                      <a:pPr algn="l" fontAlgn="b"/>
                      <a:r>
                        <a:rPr lang="en-IN" sz="2400" u="none" strike="noStrike">
                          <a:solidFill>
                            <a:schemeClr val="bg2">
                              <a:lumMod val="50000"/>
                            </a:schemeClr>
                          </a:solidFill>
                          <a:effectLst/>
                        </a:rPr>
                        <a:t>Curry Leaves</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56.23488372</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38408899"/>
                  </a:ext>
                </a:extLst>
              </a:tr>
              <a:tr h="409760">
                <a:tc>
                  <a:txBody>
                    <a:bodyPr/>
                    <a:lstStyle/>
                    <a:p>
                      <a:pPr algn="l" fontAlgn="b"/>
                      <a:r>
                        <a:rPr lang="en-IN" sz="2400" u="none" strike="noStrike">
                          <a:solidFill>
                            <a:schemeClr val="bg2">
                              <a:lumMod val="50000"/>
                            </a:schemeClr>
                          </a:solidFill>
                          <a:effectLst/>
                        </a:rPr>
                        <a:t>Bitter Gourd</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56.90581395</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395350"/>
                  </a:ext>
                </a:extLst>
              </a:tr>
              <a:tr h="409760">
                <a:tc>
                  <a:txBody>
                    <a:bodyPr/>
                    <a:lstStyle/>
                    <a:p>
                      <a:pPr algn="l" fontAlgn="b"/>
                      <a:r>
                        <a:rPr lang="en-IN" sz="2400" u="none" strike="noStrike">
                          <a:solidFill>
                            <a:schemeClr val="bg2">
                              <a:lumMod val="50000"/>
                            </a:schemeClr>
                          </a:solidFill>
                          <a:effectLst/>
                        </a:rPr>
                        <a:t>Ladies Finger</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a:solidFill>
                            <a:schemeClr val="bg2">
                              <a:lumMod val="50000"/>
                            </a:schemeClr>
                          </a:solidFill>
                          <a:effectLst/>
                        </a:rPr>
                        <a:t>57.91395349</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57208577"/>
                  </a:ext>
                </a:extLst>
              </a:tr>
              <a:tr h="409760">
                <a:tc>
                  <a:txBody>
                    <a:bodyPr/>
                    <a:lstStyle/>
                    <a:p>
                      <a:pPr algn="l" fontAlgn="b"/>
                      <a:r>
                        <a:rPr lang="en-IN" sz="2400" u="none" strike="noStrike">
                          <a:solidFill>
                            <a:schemeClr val="bg2">
                              <a:lumMod val="50000"/>
                            </a:schemeClr>
                          </a:solidFill>
                          <a:effectLst/>
                        </a:rPr>
                        <a:t>Shallot (Pearl Onion)</a:t>
                      </a:r>
                      <a:endParaRPr lang="en-IN" sz="2400" b="0" i="0" u="none" strike="noStrike">
                        <a:solidFill>
                          <a:schemeClr val="bg2">
                            <a:lumMod val="50000"/>
                          </a:schemeClr>
                        </a:solidFill>
                        <a:effectLst/>
                        <a:latin typeface="Calibri" panose="020F0502020204030204" pitchFamily="34" charset="0"/>
                      </a:endParaRPr>
                    </a:p>
                  </a:txBody>
                  <a:tcPr marL="7620" marR="7620" marT="7620" marB="0" anchor="b"/>
                </a:tc>
                <a:tc>
                  <a:txBody>
                    <a:bodyPr/>
                    <a:lstStyle/>
                    <a:p>
                      <a:pPr algn="r" fontAlgn="b"/>
                      <a:r>
                        <a:rPr lang="en-IN" sz="2400" u="none" strike="noStrike" dirty="0">
                          <a:solidFill>
                            <a:schemeClr val="bg2">
                              <a:lumMod val="50000"/>
                            </a:schemeClr>
                          </a:solidFill>
                          <a:effectLst/>
                        </a:rPr>
                        <a:t>59.13023256</a:t>
                      </a:r>
                      <a:endParaRPr lang="en-IN" sz="2400" b="0" i="0" u="none" strike="noStrike" dirty="0">
                        <a:solidFill>
                          <a:schemeClr val="bg2">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82645855"/>
                  </a:ext>
                </a:extLst>
              </a:tr>
            </a:tbl>
          </a:graphicData>
        </a:graphic>
      </p:graphicFrame>
      <p:sp>
        <p:nvSpPr>
          <p:cNvPr id="7" name="TextBox 6">
            <a:extLst>
              <a:ext uri="{FF2B5EF4-FFF2-40B4-BE49-F238E27FC236}">
                <a16:creationId xmlns:a16="http://schemas.microsoft.com/office/drawing/2014/main" id="{F018E181-AE4F-0BA1-236E-54E99F47AF95}"/>
              </a:ext>
            </a:extLst>
          </p:cNvPr>
          <p:cNvSpPr txBox="1"/>
          <p:nvPr/>
        </p:nvSpPr>
        <p:spPr>
          <a:xfrm>
            <a:off x="731005" y="4290211"/>
            <a:ext cx="6546095" cy="4154984"/>
          </a:xfrm>
          <a:prstGeom prst="rect">
            <a:avLst/>
          </a:prstGeom>
          <a:noFill/>
        </p:spPr>
        <p:txBody>
          <a:bodyPr wrap="square">
            <a:spAutoFit/>
          </a:bodyPr>
          <a:lstStyle/>
          <a:p>
            <a:pPr algn="ctr"/>
            <a:r>
              <a:rPr lang="en-IN" sz="6600" b="1" dirty="0"/>
              <a:t>Seasonal vegetables in nearby Vegetable Market</a:t>
            </a:r>
            <a:endParaRPr lang="en-US" sz="6600" b="1" dirty="0">
              <a:latin typeface="Montserrat SemiBold" pitchFamily="2" charset="77"/>
              <a:ea typeface="Lato" charset="0"/>
              <a:cs typeface="Lato" charset="0"/>
            </a:endParaRPr>
          </a:p>
        </p:txBody>
      </p:sp>
    </p:spTree>
    <p:extLst>
      <p:ext uri="{BB962C8B-B14F-4D97-AF65-F5344CB8AC3E}">
        <p14:creationId xmlns:p14="http://schemas.microsoft.com/office/powerpoint/2010/main" val="2436949007"/>
      </p:ext>
    </p:extLst>
  </p:cSld>
  <p:clrMapOvr>
    <a:masterClrMapping/>
  </p:clrMapOvr>
</p:sld>
</file>

<file path=ppt/theme/theme1.xml><?xml version="1.0" encoding="utf-8"?>
<a:theme xmlns:a="http://schemas.openxmlformats.org/drawingml/2006/main" name="Office Theme">
  <a:themeElements>
    <a:clrScheme name="TSQ - X Dark">
      <a:dk1>
        <a:srgbClr val="FFFFFF"/>
      </a:dk1>
      <a:lt1>
        <a:srgbClr val="FFFFFF"/>
      </a:lt1>
      <a:dk2>
        <a:srgbClr val="FFFFFF"/>
      </a:dk2>
      <a:lt2>
        <a:srgbClr val="484848"/>
      </a:lt2>
      <a:accent1>
        <a:srgbClr val="4BC676"/>
      </a:accent1>
      <a:accent2>
        <a:srgbClr val="43C072"/>
      </a:accent2>
      <a:accent3>
        <a:srgbClr val="40B884"/>
      </a:accent3>
      <a:accent4>
        <a:srgbClr val="3CAE8C"/>
      </a:accent4>
      <a:accent5>
        <a:srgbClr val="379987"/>
      </a:accent5>
      <a:accent6>
        <a:srgbClr val="328582"/>
      </a:accent6>
      <a:hlink>
        <a:srgbClr val="F33B48"/>
      </a:hlink>
      <a:folHlink>
        <a:srgbClr val="FFC0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92916</TotalTime>
  <Words>2152</Words>
  <Application>Microsoft Office PowerPoint</Application>
  <PresentationFormat>Custom</PresentationFormat>
  <Paragraphs>808</Paragraphs>
  <Slides>31</Slides>
  <Notes>17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Arial</vt:lpstr>
      <vt:lpstr>Calibri</vt:lpstr>
      <vt:lpstr>Calibri Light</vt:lpstr>
      <vt:lpstr>Lato</vt:lpstr>
      <vt:lpstr>Montserrat</vt:lpstr>
      <vt:lpstr>Montserrat Light</vt:lpstr>
      <vt:lpstr>Montserrat Medium</vt:lpstr>
      <vt:lpstr>Montserrat SemiBold</vt:lpstr>
      <vt:lpstr>Open Sans Light</vt:lpstr>
      <vt:lpstr>Roboto</vt:lpstr>
      <vt:lpstr>Roboto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5502</dc:creator>
  <cp:keywords/>
  <dc:description/>
  <cp:lastModifiedBy>Bishwajit Rai</cp:lastModifiedBy>
  <cp:revision>16176</cp:revision>
  <dcterms:created xsi:type="dcterms:W3CDTF">2014-11-12T21:47:38Z</dcterms:created>
  <dcterms:modified xsi:type="dcterms:W3CDTF">2023-09-02T09:17:28Z</dcterms:modified>
  <cp:category/>
</cp:coreProperties>
</file>