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E05A7B3-B182-4A1E-8625-B131E440C02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A00FB66-6ACE-4B9B-9B3E-415D8E9B05FF}">
      <dgm:prSet/>
      <dgm:spPr/>
      <dgm:t>
        <a:bodyPr/>
        <a:lstStyle/>
        <a:p>
          <a:pPr>
            <a:defRPr cap="all"/>
          </a:pPr>
          <a:r>
            <a:rPr lang="en-US" b="0" i="0"/>
            <a:t>Current flows through them by default (like a closed switch) and requires a voltage to be turned off.</a:t>
          </a:r>
          <a:endParaRPr lang="en-US"/>
        </a:p>
      </dgm:t>
    </dgm:pt>
    <dgm:pt modelId="{82EA1A22-C403-4386-9410-B423212F46DB}" type="parTrans" cxnId="{98C3824C-2294-4C9E-8A10-8686A9B08F54}">
      <dgm:prSet/>
      <dgm:spPr/>
      <dgm:t>
        <a:bodyPr/>
        <a:lstStyle/>
        <a:p>
          <a:endParaRPr lang="en-US"/>
        </a:p>
      </dgm:t>
    </dgm:pt>
    <dgm:pt modelId="{03D0A3EF-4B4C-4753-A95B-0532262FB4CB}" type="sibTrans" cxnId="{98C3824C-2294-4C9E-8A10-8686A9B08F54}">
      <dgm:prSet/>
      <dgm:spPr/>
      <dgm:t>
        <a:bodyPr/>
        <a:lstStyle/>
        <a:p>
          <a:endParaRPr lang="en-US"/>
        </a:p>
      </dgm:t>
    </dgm:pt>
    <dgm:pt modelId="{083C29AF-4654-4608-BB90-1CF603407F65}">
      <dgm:prSet/>
      <dgm:spPr/>
      <dgm:t>
        <a:bodyPr/>
        <a:lstStyle/>
        <a:p>
          <a:pPr>
            <a:defRPr cap="all"/>
          </a:pPr>
          <a:r>
            <a:rPr lang="en-US" b="1" i="0"/>
            <a:t>N-channel Depletion:</a:t>
          </a:r>
          <a:r>
            <a:rPr lang="en-US" b="0" i="0"/>
            <a:t> Conducts current by default and requires a negative gate voltage to stop the current flow.</a:t>
          </a:r>
          <a:endParaRPr lang="en-US"/>
        </a:p>
      </dgm:t>
    </dgm:pt>
    <dgm:pt modelId="{84EA430D-4264-4E44-9497-80FDAA82381F}" type="parTrans" cxnId="{57343AF9-4876-4F11-A11C-788C4C78AB76}">
      <dgm:prSet/>
      <dgm:spPr/>
      <dgm:t>
        <a:bodyPr/>
        <a:lstStyle/>
        <a:p>
          <a:endParaRPr lang="en-US"/>
        </a:p>
      </dgm:t>
    </dgm:pt>
    <dgm:pt modelId="{BC4AC73B-B0AC-4DC8-9905-2A10C09A0A72}" type="sibTrans" cxnId="{57343AF9-4876-4F11-A11C-788C4C78AB76}">
      <dgm:prSet/>
      <dgm:spPr/>
      <dgm:t>
        <a:bodyPr/>
        <a:lstStyle/>
        <a:p>
          <a:endParaRPr lang="en-US"/>
        </a:p>
      </dgm:t>
    </dgm:pt>
    <dgm:pt modelId="{B0399C70-4C33-4033-9C4E-73764890A2E8}">
      <dgm:prSet/>
      <dgm:spPr/>
      <dgm:t>
        <a:bodyPr/>
        <a:lstStyle/>
        <a:p>
          <a:pPr>
            <a:defRPr cap="all"/>
          </a:pPr>
          <a:r>
            <a:rPr lang="en-US" b="1" i="0"/>
            <a:t>P-channel Depletion:</a:t>
          </a:r>
          <a:r>
            <a:rPr lang="en-US" b="0" i="0"/>
            <a:t> Conducts current by default and requires a positive gate voltage to stop the current flow.</a:t>
          </a:r>
          <a:endParaRPr lang="en-US"/>
        </a:p>
      </dgm:t>
    </dgm:pt>
    <dgm:pt modelId="{845DB11D-1BC0-4CF0-8A75-79246FD40C9D}" type="parTrans" cxnId="{AFDECCC6-93BC-4AA9-BC3C-3E10E6CB4A6D}">
      <dgm:prSet/>
      <dgm:spPr/>
      <dgm:t>
        <a:bodyPr/>
        <a:lstStyle/>
        <a:p>
          <a:endParaRPr lang="en-US"/>
        </a:p>
      </dgm:t>
    </dgm:pt>
    <dgm:pt modelId="{EF3465D3-F995-4D9E-AC08-D416DACA172A}" type="sibTrans" cxnId="{AFDECCC6-93BC-4AA9-BC3C-3E10E6CB4A6D}">
      <dgm:prSet/>
      <dgm:spPr/>
      <dgm:t>
        <a:bodyPr/>
        <a:lstStyle/>
        <a:p>
          <a:endParaRPr lang="en-US"/>
        </a:p>
      </dgm:t>
    </dgm:pt>
    <dgm:pt modelId="{34D7A9AF-16BD-4DDF-87AD-E4AF554942D4}" type="pres">
      <dgm:prSet presAssocID="{4E05A7B3-B182-4A1E-8625-B131E440C02D}" presName="root" presStyleCnt="0">
        <dgm:presLayoutVars>
          <dgm:dir/>
          <dgm:resizeHandles val="exact"/>
        </dgm:presLayoutVars>
      </dgm:prSet>
      <dgm:spPr/>
    </dgm:pt>
    <dgm:pt modelId="{C19C1B0F-8034-4411-ACDF-CCF07BFA328B}" type="pres">
      <dgm:prSet presAssocID="{DA00FB66-6ACE-4B9B-9B3E-415D8E9B05FF}" presName="compNode" presStyleCnt="0"/>
      <dgm:spPr/>
    </dgm:pt>
    <dgm:pt modelId="{0D3A1DCE-630D-4303-83D6-1265FF7D3280}" type="pres">
      <dgm:prSet presAssocID="{DA00FB66-6ACE-4B9B-9B3E-415D8E9B05FF}" presName="iconBgRect" presStyleLbl="bgShp" presStyleIdx="0" presStyleCnt="3"/>
      <dgm:spPr/>
    </dgm:pt>
    <dgm:pt modelId="{9CDC7334-AED8-4B5D-B93A-9AC9D48F57A0}" type="pres">
      <dgm:prSet presAssocID="{DA00FB66-6ACE-4B9B-9B3E-415D8E9B05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976DDA14-BCAE-436A-BAC4-FD1FC3EE84ED}" type="pres">
      <dgm:prSet presAssocID="{DA00FB66-6ACE-4B9B-9B3E-415D8E9B05FF}" presName="spaceRect" presStyleCnt="0"/>
      <dgm:spPr/>
    </dgm:pt>
    <dgm:pt modelId="{45DA6F05-6E59-4ED2-82CB-F597CD51BD0E}" type="pres">
      <dgm:prSet presAssocID="{DA00FB66-6ACE-4B9B-9B3E-415D8E9B05FF}" presName="textRect" presStyleLbl="revTx" presStyleIdx="0" presStyleCnt="3">
        <dgm:presLayoutVars>
          <dgm:chMax val="1"/>
          <dgm:chPref val="1"/>
        </dgm:presLayoutVars>
      </dgm:prSet>
      <dgm:spPr/>
    </dgm:pt>
    <dgm:pt modelId="{5890B836-737C-42A6-996C-B7D7F1960AC4}" type="pres">
      <dgm:prSet presAssocID="{03D0A3EF-4B4C-4753-A95B-0532262FB4CB}" presName="sibTrans" presStyleCnt="0"/>
      <dgm:spPr/>
    </dgm:pt>
    <dgm:pt modelId="{D5CCFAA2-F36B-4C5A-9815-21EEE8001C4B}" type="pres">
      <dgm:prSet presAssocID="{083C29AF-4654-4608-BB90-1CF603407F65}" presName="compNode" presStyleCnt="0"/>
      <dgm:spPr/>
    </dgm:pt>
    <dgm:pt modelId="{503783D5-BD53-443F-9838-B5D5436D5B6F}" type="pres">
      <dgm:prSet presAssocID="{083C29AF-4654-4608-BB90-1CF603407F65}" presName="iconBgRect" presStyleLbl="bgShp" presStyleIdx="1" presStyleCnt="3"/>
      <dgm:spPr/>
    </dgm:pt>
    <dgm:pt modelId="{E7D0F5CB-040A-454F-AA23-7DD33155ABF7}" type="pres">
      <dgm:prSet presAssocID="{083C29AF-4654-4608-BB90-1CF603407F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wer"/>
        </a:ext>
      </dgm:extLst>
    </dgm:pt>
    <dgm:pt modelId="{ECDD17DD-A191-45D9-AAAE-2C658E467A52}" type="pres">
      <dgm:prSet presAssocID="{083C29AF-4654-4608-BB90-1CF603407F65}" presName="spaceRect" presStyleCnt="0"/>
      <dgm:spPr/>
    </dgm:pt>
    <dgm:pt modelId="{EEEC1DEA-3303-4837-A2DE-A86E2B858AAD}" type="pres">
      <dgm:prSet presAssocID="{083C29AF-4654-4608-BB90-1CF603407F65}" presName="textRect" presStyleLbl="revTx" presStyleIdx="1" presStyleCnt="3">
        <dgm:presLayoutVars>
          <dgm:chMax val="1"/>
          <dgm:chPref val="1"/>
        </dgm:presLayoutVars>
      </dgm:prSet>
      <dgm:spPr/>
    </dgm:pt>
    <dgm:pt modelId="{44CC12BE-6589-45A2-A305-CD6B89EDD54F}" type="pres">
      <dgm:prSet presAssocID="{BC4AC73B-B0AC-4DC8-9905-2A10C09A0A72}" presName="sibTrans" presStyleCnt="0"/>
      <dgm:spPr/>
    </dgm:pt>
    <dgm:pt modelId="{0836916D-5DD4-40C7-BA15-C072A5178FB1}" type="pres">
      <dgm:prSet presAssocID="{B0399C70-4C33-4033-9C4E-73764890A2E8}" presName="compNode" presStyleCnt="0"/>
      <dgm:spPr/>
    </dgm:pt>
    <dgm:pt modelId="{996B6FB3-BD17-4A3A-86A7-18931C331F9E}" type="pres">
      <dgm:prSet presAssocID="{B0399C70-4C33-4033-9C4E-73764890A2E8}" presName="iconBgRect" presStyleLbl="bgShp" presStyleIdx="2" presStyleCnt="3"/>
      <dgm:spPr/>
    </dgm:pt>
    <dgm:pt modelId="{72FFF30B-C37C-4CA4-BB28-AFC313599690}" type="pres">
      <dgm:prSet presAssocID="{B0399C70-4C33-4033-9C4E-73764890A2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35E8E415-2DB9-4D56-99E7-CEAB1CA37849}" type="pres">
      <dgm:prSet presAssocID="{B0399C70-4C33-4033-9C4E-73764890A2E8}" presName="spaceRect" presStyleCnt="0"/>
      <dgm:spPr/>
    </dgm:pt>
    <dgm:pt modelId="{F7479263-30CF-4296-A616-5894CBA31301}" type="pres">
      <dgm:prSet presAssocID="{B0399C70-4C33-4033-9C4E-73764890A2E8}" presName="textRect" presStyleLbl="revTx" presStyleIdx="2" presStyleCnt="3">
        <dgm:presLayoutVars>
          <dgm:chMax val="1"/>
          <dgm:chPref val="1"/>
        </dgm:presLayoutVars>
      </dgm:prSet>
      <dgm:spPr/>
    </dgm:pt>
  </dgm:ptLst>
  <dgm:cxnLst>
    <dgm:cxn modelId="{121BFB0E-0352-4EDA-8D62-AC77FC6D4458}" type="presOf" srcId="{4E05A7B3-B182-4A1E-8625-B131E440C02D}" destId="{34D7A9AF-16BD-4DDF-87AD-E4AF554942D4}" srcOrd="0" destOrd="0" presId="urn:microsoft.com/office/officeart/2018/5/layout/IconCircleLabelList"/>
    <dgm:cxn modelId="{98C3824C-2294-4C9E-8A10-8686A9B08F54}" srcId="{4E05A7B3-B182-4A1E-8625-B131E440C02D}" destId="{DA00FB66-6ACE-4B9B-9B3E-415D8E9B05FF}" srcOrd="0" destOrd="0" parTransId="{82EA1A22-C403-4386-9410-B423212F46DB}" sibTransId="{03D0A3EF-4B4C-4753-A95B-0532262FB4CB}"/>
    <dgm:cxn modelId="{D47D0658-43D3-499B-AC37-8E12E3D2C11A}" type="presOf" srcId="{083C29AF-4654-4608-BB90-1CF603407F65}" destId="{EEEC1DEA-3303-4837-A2DE-A86E2B858AAD}" srcOrd="0" destOrd="0" presId="urn:microsoft.com/office/officeart/2018/5/layout/IconCircleLabelList"/>
    <dgm:cxn modelId="{46F84A7C-3AF2-400D-95BA-BE27C808C97E}" type="presOf" srcId="{DA00FB66-6ACE-4B9B-9B3E-415D8E9B05FF}" destId="{45DA6F05-6E59-4ED2-82CB-F597CD51BD0E}" srcOrd="0" destOrd="0" presId="urn:microsoft.com/office/officeart/2018/5/layout/IconCircleLabelList"/>
    <dgm:cxn modelId="{EAE6D47D-1538-496D-8D0F-728F0FBDC33B}" type="presOf" srcId="{B0399C70-4C33-4033-9C4E-73764890A2E8}" destId="{F7479263-30CF-4296-A616-5894CBA31301}" srcOrd="0" destOrd="0" presId="urn:microsoft.com/office/officeart/2018/5/layout/IconCircleLabelList"/>
    <dgm:cxn modelId="{AFDECCC6-93BC-4AA9-BC3C-3E10E6CB4A6D}" srcId="{4E05A7B3-B182-4A1E-8625-B131E440C02D}" destId="{B0399C70-4C33-4033-9C4E-73764890A2E8}" srcOrd="2" destOrd="0" parTransId="{845DB11D-1BC0-4CF0-8A75-79246FD40C9D}" sibTransId="{EF3465D3-F995-4D9E-AC08-D416DACA172A}"/>
    <dgm:cxn modelId="{57343AF9-4876-4F11-A11C-788C4C78AB76}" srcId="{4E05A7B3-B182-4A1E-8625-B131E440C02D}" destId="{083C29AF-4654-4608-BB90-1CF603407F65}" srcOrd="1" destOrd="0" parTransId="{84EA430D-4264-4E44-9497-80FDAA82381F}" sibTransId="{BC4AC73B-B0AC-4DC8-9905-2A10C09A0A72}"/>
    <dgm:cxn modelId="{92430136-E809-4453-96C9-4A04B2539EFB}" type="presParOf" srcId="{34D7A9AF-16BD-4DDF-87AD-E4AF554942D4}" destId="{C19C1B0F-8034-4411-ACDF-CCF07BFA328B}" srcOrd="0" destOrd="0" presId="urn:microsoft.com/office/officeart/2018/5/layout/IconCircleLabelList"/>
    <dgm:cxn modelId="{57441EB0-CB30-4F83-94AF-278B77724EC9}" type="presParOf" srcId="{C19C1B0F-8034-4411-ACDF-CCF07BFA328B}" destId="{0D3A1DCE-630D-4303-83D6-1265FF7D3280}" srcOrd="0" destOrd="0" presId="urn:microsoft.com/office/officeart/2018/5/layout/IconCircleLabelList"/>
    <dgm:cxn modelId="{0881516F-F8E2-43BC-95CB-0ECA5F975ACA}" type="presParOf" srcId="{C19C1B0F-8034-4411-ACDF-CCF07BFA328B}" destId="{9CDC7334-AED8-4B5D-B93A-9AC9D48F57A0}" srcOrd="1" destOrd="0" presId="urn:microsoft.com/office/officeart/2018/5/layout/IconCircleLabelList"/>
    <dgm:cxn modelId="{DA3D093C-FDBB-49A6-B510-6DB8F1824ABC}" type="presParOf" srcId="{C19C1B0F-8034-4411-ACDF-CCF07BFA328B}" destId="{976DDA14-BCAE-436A-BAC4-FD1FC3EE84ED}" srcOrd="2" destOrd="0" presId="urn:microsoft.com/office/officeart/2018/5/layout/IconCircleLabelList"/>
    <dgm:cxn modelId="{C8FBEFD3-F9C5-4A70-ADB9-E3D8EBBCEFB2}" type="presParOf" srcId="{C19C1B0F-8034-4411-ACDF-CCF07BFA328B}" destId="{45DA6F05-6E59-4ED2-82CB-F597CD51BD0E}" srcOrd="3" destOrd="0" presId="urn:microsoft.com/office/officeart/2018/5/layout/IconCircleLabelList"/>
    <dgm:cxn modelId="{F53DA651-F848-48C8-803D-3F8B3254177D}" type="presParOf" srcId="{34D7A9AF-16BD-4DDF-87AD-E4AF554942D4}" destId="{5890B836-737C-42A6-996C-B7D7F1960AC4}" srcOrd="1" destOrd="0" presId="urn:microsoft.com/office/officeart/2018/5/layout/IconCircleLabelList"/>
    <dgm:cxn modelId="{AA91D294-2E1B-493C-92F4-41EF029E2114}" type="presParOf" srcId="{34D7A9AF-16BD-4DDF-87AD-E4AF554942D4}" destId="{D5CCFAA2-F36B-4C5A-9815-21EEE8001C4B}" srcOrd="2" destOrd="0" presId="urn:microsoft.com/office/officeart/2018/5/layout/IconCircleLabelList"/>
    <dgm:cxn modelId="{01FA386B-F96B-404F-9CDF-6F2FB5A62B2F}" type="presParOf" srcId="{D5CCFAA2-F36B-4C5A-9815-21EEE8001C4B}" destId="{503783D5-BD53-443F-9838-B5D5436D5B6F}" srcOrd="0" destOrd="0" presId="urn:microsoft.com/office/officeart/2018/5/layout/IconCircleLabelList"/>
    <dgm:cxn modelId="{8FBCB7AD-B6DF-4061-8E81-30F5A0ABFE7D}" type="presParOf" srcId="{D5CCFAA2-F36B-4C5A-9815-21EEE8001C4B}" destId="{E7D0F5CB-040A-454F-AA23-7DD33155ABF7}" srcOrd="1" destOrd="0" presId="urn:microsoft.com/office/officeart/2018/5/layout/IconCircleLabelList"/>
    <dgm:cxn modelId="{FE2FF292-9AC7-4C5D-8730-1F2279AB1D8B}" type="presParOf" srcId="{D5CCFAA2-F36B-4C5A-9815-21EEE8001C4B}" destId="{ECDD17DD-A191-45D9-AAAE-2C658E467A52}" srcOrd="2" destOrd="0" presId="urn:microsoft.com/office/officeart/2018/5/layout/IconCircleLabelList"/>
    <dgm:cxn modelId="{05D45EAF-0469-443A-9E79-39656D589D7C}" type="presParOf" srcId="{D5CCFAA2-F36B-4C5A-9815-21EEE8001C4B}" destId="{EEEC1DEA-3303-4837-A2DE-A86E2B858AAD}" srcOrd="3" destOrd="0" presId="urn:microsoft.com/office/officeart/2018/5/layout/IconCircleLabelList"/>
    <dgm:cxn modelId="{4873DCE8-62E7-4365-BDF0-360A4350E8A6}" type="presParOf" srcId="{34D7A9AF-16BD-4DDF-87AD-E4AF554942D4}" destId="{44CC12BE-6589-45A2-A305-CD6B89EDD54F}" srcOrd="3" destOrd="0" presId="urn:microsoft.com/office/officeart/2018/5/layout/IconCircleLabelList"/>
    <dgm:cxn modelId="{A6A4761B-1672-484A-910F-5CF411B2D7A6}" type="presParOf" srcId="{34D7A9AF-16BD-4DDF-87AD-E4AF554942D4}" destId="{0836916D-5DD4-40C7-BA15-C072A5178FB1}" srcOrd="4" destOrd="0" presId="urn:microsoft.com/office/officeart/2018/5/layout/IconCircleLabelList"/>
    <dgm:cxn modelId="{E4A22B3D-5BA9-4B9C-AB57-69C9E7BB3533}" type="presParOf" srcId="{0836916D-5DD4-40C7-BA15-C072A5178FB1}" destId="{996B6FB3-BD17-4A3A-86A7-18931C331F9E}" srcOrd="0" destOrd="0" presId="urn:microsoft.com/office/officeart/2018/5/layout/IconCircleLabelList"/>
    <dgm:cxn modelId="{BD5B9BE5-485C-4778-8BFE-A93F1F995104}" type="presParOf" srcId="{0836916D-5DD4-40C7-BA15-C072A5178FB1}" destId="{72FFF30B-C37C-4CA4-BB28-AFC313599690}" srcOrd="1" destOrd="0" presId="urn:microsoft.com/office/officeart/2018/5/layout/IconCircleLabelList"/>
    <dgm:cxn modelId="{803302B6-39B4-4EBA-AD13-CF2E940ABAC0}" type="presParOf" srcId="{0836916D-5DD4-40C7-BA15-C072A5178FB1}" destId="{35E8E415-2DB9-4D56-99E7-CEAB1CA37849}" srcOrd="2" destOrd="0" presId="urn:microsoft.com/office/officeart/2018/5/layout/IconCircleLabelList"/>
    <dgm:cxn modelId="{799A7870-6D67-4563-92A6-9DF6958D7E9B}" type="presParOf" srcId="{0836916D-5DD4-40C7-BA15-C072A5178FB1}" destId="{F7479263-30CF-4296-A616-5894CBA313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A1DCE-630D-4303-83D6-1265FF7D3280}">
      <dsp:nvSpPr>
        <dsp:cNvPr id="0" name=""/>
        <dsp:cNvSpPr/>
      </dsp:nvSpPr>
      <dsp:spPr>
        <a:xfrm>
          <a:off x="674477" y="670211"/>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C7334-AED8-4B5D-B93A-9AC9D48F57A0}">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DA6F05-6E59-4ED2-82CB-F597CD51BD0E}">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Current flows through them by default (like a closed switch) and requires a voltage to be turned off.</a:t>
          </a:r>
          <a:endParaRPr lang="en-US" sz="1200" kern="1200"/>
        </a:p>
      </dsp:txBody>
      <dsp:txXfrm>
        <a:off x="71196" y="3145212"/>
        <a:ext cx="3093750" cy="720000"/>
      </dsp:txXfrm>
    </dsp:sp>
    <dsp:sp modelId="{503783D5-BD53-443F-9838-B5D5436D5B6F}">
      <dsp:nvSpPr>
        <dsp:cNvPr id="0" name=""/>
        <dsp:cNvSpPr/>
      </dsp:nvSpPr>
      <dsp:spPr>
        <a:xfrm>
          <a:off x="4309634" y="670211"/>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0F5CB-040A-454F-AA23-7DD33155ABF7}">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EC1DEA-3303-4837-A2DE-A86E2B858AAD}">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N-channel Depletion:</a:t>
          </a:r>
          <a:r>
            <a:rPr lang="en-US" sz="1200" b="0" i="0" kern="1200"/>
            <a:t> Conducts current by default and requires a negative gate voltage to stop the current flow.</a:t>
          </a:r>
          <a:endParaRPr lang="en-US" sz="1200" kern="1200"/>
        </a:p>
      </dsp:txBody>
      <dsp:txXfrm>
        <a:off x="3706353" y="3145212"/>
        <a:ext cx="3093750" cy="720000"/>
      </dsp:txXfrm>
    </dsp:sp>
    <dsp:sp modelId="{996B6FB3-BD17-4A3A-86A7-18931C331F9E}">
      <dsp:nvSpPr>
        <dsp:cNvPr id="0" name=""/>
        <dsp:cNvSpPr/>
      </dsp:nvSpPr>
      <dsp:spPr>
        <a:xfrm>
          <a:off x="7944790" y="670211"/>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FF30B-C37C-4CA4-BB28-AFC313599690}">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479263-30CF-4296-A616-5894CBA31301}">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P-channel Depletion:</a:t>
          </a:r>
          <a:r>
            <a:rPr lang="en-US" sz="1200" b="0" i="0" kern="1200"/>
            <a:t> Conducts current by default and requires a positive gate voltage to stop the current flow.</a:t>
          </a:r>
          <a:endParaRPr lang="en-US" sz="1200" kern="1200"/>
        </a:p>
      </dsp:txBody>
      <dsp:txXfrm>
        <a:off x="7341509" y="314521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87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053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099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446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149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833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228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361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025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721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797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2480524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315B3-4BA5-A13B-EE00-80B797314D10}"/>
              </a:ext>
            </a:extLst>
          </p:cNvPr>
          <p:cNvSpPr>
            <a:spLocks noGrp="1"/>
          </p:cNvSpPr>
          <p:nvPr>
            <p:ph type="ctrTitle"/>
          </p:nvPr>
        </p:nvSpPr>
        <p:spPr>
          <a:xfrm>
            <a:off x="477981" y="1122363"/>
            <a:ext cx="4023360" cy="3204134"/>
          </a:xfrm>
        </p:spPr>
        <p:txBody>
          <a:bodyPr anchor="b">
            <a:normAutofit/>
          </a:bodyPr>
          <a:lstStyle/>
          <a:p>
            <a:r>
              <a:rPr lang="en-US" sz="4800"/>
              <a:t>Website: whatisthis</a:t>
            </a:r>
          </a:p>
        </p:txBody>
      </p:sp>
      <p:sp>
        <p:nvSpPr>
          <p:cNvPr id="3" name="Subtitle 2">
            <a:extLst>
              <a:ext uri="{FF2B5EF4-FFF2-40B4-BE49-F238E27FC236}">
                <a16:creationId xmlns:a16="http://schemas.microsoft.com/office/drawing/2014/main" id="{D5D873BD-36E5-E415-A857-3EBD9663E66D}"/>
              </a:ext>
            </a:extLst>
          </p:cNvPr>
          <p:cNvSpPr>
            <a:spLocks noGrp="1"/>
          </p:cNvSpPr>
          <p:nvPr>
            <p:ph type="subTitle" idx="1"/>
          </p:nvPr>
        </p:nvSpPr>
        <p:spPr>
          <a:xfrm>
            <a:off x="477980" y="4872922"/>
            <a:ext cx="4023359" cy="1208141"/>
          </a:xfrm>
        </p:spPr>
        <p:txBody>
          <a:bodyPr>
            <a:normAutofit/>
          </a:bodyPr>
          <a:lstStyle/>
          <a:p>
            <a:r>
              <a:rPr lang="en-US" sz="2000"/>
              <a:t>A guide to MOSFETS since I never had one.</a:t>
            </a:r>
          </a:p>
          <a:p>
            <a:r>
              <a:rPr lang="en-US" sz="2000"/>
              <a:t>By Erik Barkdull</a:t>
            </a:r>
          </a:p>
        </p:txBody>
      </p:sp>
      <p:sp>
        <p:nvSpPr>
          <p:cNvPr id="42"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Close-up of a screen&#10;&#10;Description automatically generated">
            <a:extLst>
              <a:ext uri="{FF2B5EF4-FFF2-40B4-BE49-F238E27FC236}">
                <a16:creationId xmlns:a16="http://schemas.microsoft.com/office/drawing/2014/main" id="{0AEC2398-E274-5251-DC00-CC4DD79E91D6}"/>
              </a:ext>
            </a:extLst>
          </p:cNvPr>
          <p:cNvPicPr>
            <a:picLocks noChangeAspect="1"/>
          </p:cNvPicPr>
          <p:nvPr/>
        </p:nvPicPr>
        <p:blipFill rotWithShape="1">
          <a:blip r:embed="rId2"/>
          <a:srcRect r="28718" b="-1"/>
          <a:stretch/>
        </p:blipFill>
        <p:spPr>
          <a:xfrm>
            <a:off x="4868487" y="10"/>
            <a:ext cx="7323513" cy="6857990"/>
          </a:xfrm>
          <a:prstGeom prst="rect">
            <a:avLst/>
          </a:prstGeom>
        </p:spPr>
      </p:pic>
    </p:spTree>
    <p:extLst>
      <p:ext uri="{BB962C8B-B14F-4D97-AF65-F5344CB8AC3E}">
        <p14:creationId xmlns:p14="http://schemas.microsoft.com/office/powerpoint/2010/main" val="191801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0EA5E-E87D-A94B-ACCE-7A2BFC1C6291}"/>
              </a:ext>
            </a:extLst>
          </p:cNvPr>
          <p:cNvSpPr>
            <a:spLocks noGrp="1"/>
          </p:cNvSpPr>
          <p:nvPr>
            <p:ph type="title"/>
          </p:nvPr>
        </p:nvSpPr>
        <p:spPr>
          <a:xfrm>
            <a:off x="5359510" y="978619"/>
            <a:ext cx="5991244" cy="1106424"/>
          </a:xfrm>
        </p:spPr>
        <p:txBody>
          <a:bodyPr>
            <a:normAutofit/>
          </a:bodyPr>
          <a:lstStyle/>
          <a:p>
            <a:r>
              <a:rPr lang="en-US" sz="3200"/>
              <a:t>Power MOSFETs</a:t>
            </a:r>
          </a:p>
        </p:txBody>
      </p:sp>
      <p:pic>
        <p:nvPicPr>
          <p:cNvPr id="5" name="Picture 4" descr="A close-up of a black and gold electronic device&#10;&#10;Description automatically generated">
            <a:extLst>
              <a:ext uri="{FF2B5EF4-FFF2-40B4-BE49-F238E27FC236}">
                <a16:creationId xmlns:a16="http://schemas.microsoft.com/office/drawing/2014/main" id="{F0591721-01B0-179B-B640-895E161BD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53" y="630936"/>
            <a:ext cx="3087797" cy="5495544"/>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D69ADC-512C-2531-09CF-8143B8DE1B22}"/>
              </a:ext>
            </a:extLst>
          </p:cNvPr>
          <p:cNvSpPr>
            <a:spLocks noGrp="1"/>
          </p:cNvSpPr>
          <p:nvPr>
            <p:ph idx="1"/>
          </p:nvPr>
        </p:nvSpPr>
        <p:spPr>
          <a:xfrm>
            <a:off x="5356861" y="2252870"/>
            <a:ext cx="5993892" cy="3560251"/>
          </a:xfrm>
        </p:spPr>
        <p:txBody>
          <a:bodyPr>
            <a:normAutofit/>
          </a:bodyPr>
          <a:lstStyle/>
          <a:p>
            <a:r>
              <a:rPr lang="en-US" sz="1800" b="0" i="0">
                <a:effectLst/>
                <a:highlight>
                  <a:srgbClr val="FFFFFF"/>
                </a:highlight>
                <a:latin typeface="Söhne"/>
              </a:rPr>
              <a:t>Designed to handle higher power levels efficiently and are commonly used in circuits requiring significant power switching.</a:t>
            </a:r>
          </a:p>
          <a:p>
            <a:endParaRPr lang="en-US" sz="1800"/>
          </a:p>
        </p:txBody>
      </p:sp>
    </p:spTree>
    <p:extLst>
      <p:ext uri="{BB962C8B-B14F-4D97-AF65-F5344CB8AC3E}">
        <p14:creationId xmlns:p14="http://schemas.microsoft.com/office/powerpoint/2010/main" val="390578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438B5-5D64-2A43-3B23-66C50D1E84DA}"/>
              </a:ext>
            </a:extLst>
          </p:cNvPr>
          <p:cNvSpPr>
            <a:spLocks noGrp="1"/>
          </p:cNvSpPr>
          <p:nvPr>
            <p:ph type="title"/>
          </p:nvPr>
        </p:nvSpPr>
        <p:spPr>
          <a:xfrm>
            <a:off x="838199" y="564211"/>
            <a:ext cx="4571999" cy="1165002"/>
          </a:xfrm>
        </p:spPr>
        <p:txBody>
          <a:bodyPr anchor="b">
            <a:normAutofit/>
          </a:bodyPr>
          <a:lstStyle/>
          <a:p>
            <a:r>
              <a:rPr lang="en-US" sz="3600"/>
              <a:t>Logic Level MOSFETs</a:t>
            </a:r>
          </a:p>
        </p:txBody>
      </p:sp>
      <p:sp>
        <p:nvSpPr>
          <p:cNvPr id="3" name="Content Placeholder 2">
            <a:extLst>
              <a:ext uri="{FF2B5EF4-FFF2-40B4-BE49-F238E27FC236}">
                <a16:creationId xmlns:a16="http://schemas.microsoft.com/office/drawing/2014/main" id="{001E8BB0-0955-DDBE-649C-1091A314859B}"/>
              </a:ext>
            </a:extLst>
          </p:cNvPr>
          <p:cNvSpPr>
            <a:spLocks noGrp="1"/>
          </p:cNvSpPr>
          <p:nvPr>
            <p:ph idx="1"/>
          </p:nvPr>
        </p:nvSpPr>
        <p:spPr>
          <a:xfrm>
            <a:off x="838199" y="2055327"/>
            <a:ext cx="4571999" cy="3776975"/>
          </a:xfrm>
        </p:spPr>
        <p:txBody>
          <a:bodyPr>
            <a:normAutofit/>
          </a:bodyPr>
          <a:lstStyle/>
          <a:p>
            <a:r>
              <a:rPr lang="en-US" sz="1800" b="0" i="0">
                <a:effectLst/>
                <a:highlight>
                  <a:srgbClr val="FFFFFF"/>
                </a:highlight>
                <a:latin typeface="Söhne"/>
              </a:rPr>
              <a:t>Operate with the lower voltage levels used in logic circuits, which are usually around 5V or 3.3V.</a:t>
            </a:r>
          </a:p>
          <a:p>
            <a:endParaRPr lang="en-US" sz="1800"/>
          </a:p>
        </p:txBody>
      </p:sp>
      <p:pic>
        <p:nvPicPr>
          <p:cNvPr id="5" name="Picture 4" descr="A diagram of a product summary&#10;&#10;Description automatically generated">
            <a:extLst>
              <a:ext uri="{FF2B5EF4-FFF2-40B4-BE49-F238E27FC236}">
                <a16:creationId xmlns:a16="http://schemas.microsoft.com/office/drawing/2014/main" id="{60F92AF4-2BE9-ACC1-A430-430B8209B7B6}"/>
              </a:ext>
            </a:extLst>
          </p:cNvPr>
          <p:cNvPicPr>
            <a:picLocks noChangeAspect="1"/>
          </p:cNvPicPr>
          <p:nvPr/>
        </p:nvPicPr>
        <p:blipFill rotWithShape="1">
          <a:blip r:embed="rId2">
            <a:extLst>
              <a:ext uri="{28A0092B-C50C-407E-A947-70E740481C1C}">
                <a14:useLocalDpi xmlns:a14="http://schemas.microsoft.com/office/drawing/2010/main" val="0"/>
              </a:ext>
            </a:extLst>
          </a:blip>
          <a:srcRect r="7932" b="2"/>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78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D44AE-AB76-A010-B984-D5A49AC06ADA}"/>
              </a:ext>
            </a:extLst>
          </p:cNvPr>
          <p:cNvSpPr>
            <a:spLocks noGrp="1"/>
          </p:cNvSpPr>
          <p:nvPr>
            <p:ph type="title"/>
          </p:nvPr>
        </p:nvSpPr>
        <p:spPr>
          <a:xfrm>
            <a:off x="429768" y="411480"/>
            <a:ext cx="11201400" cy="1106424"/>
          </a:xfrm>
        </p:spPr>
        <p:txBody>
          <a:bodyPr>
            <a:normAutofit/>
          </a:bodyPr>
          <a:lstStyle/>
          <a:p>
            <a:r>
              <a:rPr lang="en-US" sz="3600"/>
              <a:t>Dual-Gate MOSFETs:</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 of a gate with text and symbols&#10;&#10;Description automatically generated with medium confidence">
            <a:extLst>
              <a:ext uri="{FF2B5EF4-FFF2-40B4-BE49-F238E27FC236}">
                <a16:creationId xmlns:a16="http://schemas.microsoft.com/office/drawing/2014/main" id="{6A12D2C2-11A8-2AB9-4456-667562FDD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204075"/>
            <a:ext cx="6702552" cy="3547129"/>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AD7D77-FB51-0094-C882-FC51F190100A}"/>
              </a:ext>
            </a:extLst>
          </p:cNvPr>
          <p:cNvSpPr>
            <a:spLocks noGrp="1"/>
          </p:cNvSpPr>
          <p:nvPr>
            <p:ph idx="1"/>
          </p:nvPr>
        </p:nvSpPr>
        <p:spPr>
          <a:xfrm>
            <a:off x="7938752" y="2020824"/>
            <a:ext cx="3455097" cy="3959352"/>
          </a:xfrm>
        </p:spPr>
        <p:txBody>
          <a:bodyPr anchor="ctr">
            <a:normAutofit/>
          </a:bodyPr>
          <a:lstStyle/>
          <a:p>
            <a:r>
              <a:rPr lang="en-US" sz="1700" b="0" i="0">
                <a:effectLst/>
                <a:highlight>
                  <a:srgbClr val="FFFFFF"/>
                </a:highlight>
                <a:latin typeface="Söhne"/>
              </a:rPr>
              <a:t>Have two gates that can independently control the flow of current, providing more flexible signal control.</a:t>
            </a:r>
          </a:p>
          <a:p>
            <a:endParaRPr lang="en-US" sz="1700"/>
          </a:p>
        </p:txBody>
      </p:sp>
    </p:spTree>
    <p:extLst>
      <p:ext uri="{BB962C8B-B14F-4D97-AF65-F5344CB8AC3E}">
        <p14:creationId xmlns:p14="http://schemas.microsoft.com/office/powerpoint/2010/main" val="361439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8E3505-36F5-47A9-A188-7C60ACBB9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 shape abstract background">
            <a:extLst>
              <a:ext uri="{FF2B5EF4-FFF2-40B4-BE49-F238E27FC236}">
                <a16:creationId xmlns:a16="http://schemas.microsoft.com/office/drawing/2014/main" id="{4A82D8D7-FC48-4143-2F86-FC0AB7DA9948}"/>
              </a:ext>
            </a:extLst>
          </p:cNvPr>
          <p:cNvPicPr>
            <a:picLocks noChangeAspect="1"/>
          </p:cNvPicPr>
          <p:nvPr/>
        </p:nvPicPr>
        <p:blipFill rotWithShape="1">
          <a:blip r:embed="rId2"/>
          <a:srcRect l="15805" r="43541"/>
          <a:stretch/>
        </p:blipFill>
        <p:spPr>
          <a:xfrm>
            <a:off x="3143213" y="10"/>
            <a:ext cx="4956582" cy="6857990"/>
          </a:xfrm>
          <a:custGeom>
            <a:avLst/>
            <a:gdLst/>
            <a:ahLst/>
            <a:cxnLst/>
            <a:rect l="l" t="t" r="r" b="b"/>
            <a:pathLst>
              <a:path w="4956582" h="6858000">
                <a:moveTo>
                  <a:pt x="0" y="0"/>
                </a:moveTo>
                <a:lnTo>
                  <a:pt x="4161807" y="0"/>
                </a:lnTo>
                <a:lnTo>
                  <a:pt x="4176560" y="27485"/>
                </a:lnTo>
                <a:cubicBezTo>
                  <a:pt x="4666464" y="986552"/>
                  <a:pt x="4956582" y="2177077"/>
                  <a:pt x="4956582" y="3466807"/>
                </a:cubicBezTo>
                <a:cubicBezTo>
                  <a:pt x="4956582" y="4657326"/>
                  <a:pt x="4709381" y="5763316"/>
                  <a:pt x="4286027" y="6680757"/>
                </a:cubicBezTo>
                <a:lnTo>
                  <a:pt x="4199937" y="6858000"/>
                </a:lnTo>
                <a:lnTo>
                  <a:pt x="53039" y="6858000"/>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11" name="Freeform: Shape 10">
            <a:extLst>
              <a:ext uri="{FF2B5EF4-FFF2-40B4-BE49-F238E27FC236}">
                <a16:creationId xmlns:a16="http://schemas.microsoft.com/office/drawing/2014/main" id="{283B6091-C9A6-4C92-8315-2DE12015E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C6ACBBE-7216-419A-81B7-BD305A9F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2BE0DA-8FA0-D12F-29BD-C2174CC23161}"/>
              </a:ext>
            </a:extLst>
          </p:cNvPr>
          <p:cNvSpPr>
            <a:spLocks noGrp="1"/>
          </p:cNvSpPr>
          <p:nvPr>
            <p:ph type="title"/>
          </p:nvPr>
        </p:nvSpPr>
        <p:spPr>
          <a:xfrm>
            <a:off x="621792" y="1161288"/>
            <a:ext cx="2903843" cy="4526280"/>
          </a:xfrm>
        </p:spPr>
        <p:txBody>
          <a:bodyPr>
            <a:normAutofit/>
          </a:bodyPr>
          <a:lstStyle/>
          <a:p>
            <a:r>
              <a:rPr lang="en-US" sz="3200"/>
              <a:t>VMOS, UMOS, TMOS, and Trench MOSFETs</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9747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74BE99-0B18-3E81-9321-56F24D3196E8}"/>
              </a:ext>
            </a:extLst>
          </p:cNvPr>
          <p:cNvSpPr>
            <a:spLocks noGrp="1"/>
          </p:cNvSpPr>
          <p:nvPr>
            <p:ph idx="1"/>
          </p:nvPr>
        </p:nvSpPr>
        <p:spPr>
          <a:xfrm>
            <a:off x="8420101" y="932688"/>
            <a:ext cx="3150108" cy="4992624"/>
          </a:xfrm>
        </p:spPr>
        <p:txBody>
          <a:bodyPr anchor="ctr">
            <a:normAutofit/>
          </a:bodyPr>
          <a:lstStyle/>
          <a:p>
            <a:pPr>
              <a:lnSpc>
                <a:spcPct val="100000"/>
              </a:lnSpc>
            </a:pPr>
            <a:r>
              <a:rPr lang="en-US" sz="1700"/>
              <a:t>These are specialized MOSFET designs aimed at optimizing performance. For instance, they can reduce electrical resistance, increase switching speed, or improve efficiency:</a:t>
            </a:r>
          </a:p>
          <a:p>
            <a:pPr>
              <a:lnSpc>
                <a:spcPct val="100000"/>
              </a:lnSpc>
            </a:pPr>
            <a:r>
              <a:rPr lang="en-US" sz="1700"/>
              <a:t>VMOS: V-shaped grooves in the structure for faster switching.</a:t>
            </a:r>
          </a:p>
          <a:p>
            <a:pPr>
              <a:lnSpc>
                <a:spcPct val="100000"/>
              </a:lnSpc>
            </a:pPr>
            <a:r>
              <a:rPr lang="en-US" sz="1700"/>
              <a:t>UMOS/TMOS: Improved versions with U-shaped grooves.</a:t>
            </a:r>
          </a:p>
          <a:p>
            <a:pPr>
              <a:lnSpc>
                <a:spcPct val="100000"/>
              </a:lnSpc>
            </a:pPr>
            <a:r>
              <a:rPr lang="en-US" sz="1700"/>
              <a:t>Trench: Minimize resistance and optimize for high current.</a:t>
            </a:r>
          </a:p>
        </p:txBody>
      </p:sp>
    </p:spTree>
    <p:extLst>
      <p:ext uri="{BB962C8B-B14F-4D97-AF65-F5344CB8AC3E}">
        <p14:creationId xmlns:p14="http://schemas.microsoft.com/office/powerpoint/2010/main" val="385647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1D3E-7E2A-BE00-8990-4FAAE3021D5E}"/>
              </a:ext>
            </a:extLst>
          </p:cNvPr>
          <p:cNvSpPr>
            <a:spLocks noGrp="1"/>
          </p:cNvSpPr>
          <p:nvPr>
            <p:ph type="title"/>
          </p:nvPr>
        </p:nvSpPr>
        <p:spPr/>
        <p:txBody>
          <a:bodyPr/>
          <a:lstStyle/>
          <a:p>
            <a:r>
              <a:rPr lang="en-US" dirty="0"/>
              <a:t>CSS</a:t>
            </a:r>
          </a:p>
        </p:txBody>
      </p:sp>
      <p:sp>
        <p:nvSpPr>
          <p:cNvPr id="3" name="Content Placeholder 2">
            <a:extLst>
              <a:ext uri="{FF2B5EF4-FFF2-40B4-BE49-F238E27FC236}">
                <a16:creationId xmlns:a16="http://schemas.microsoft.com/office/drawing/2014/main" id="{6E17DB0D-D96F-A848-43B5-24DA506F55CA}"/>
              </a:ext>
            </a:extLst>
          </p:cNvPr>
          <p:cNvSpPr>
            <a:spLocks noGrp="1"/>
          </p:cNvSpPr>
          <p:nvPr>
            <p:ph idx="1"/>
          </p:nvPr>
        </p:nvSpPr>
        <p:spPr/>
        <p:txBody>
          <a:bodyPr/>
          <a:lstStyle/>
          <a:p>
            <a:pPr marL="0" indent="0">
              <a:buNone/>
            </a:pPr>
            <a:r>
              <a:rPr lang="en-US" dirty="0"/>
              <a:t>All of my pages will link to an engaging and elaborate </a:t>
            </a:r>
            <a:r>
              <a:rPr lang="en-US" dirty="0" err="1"/>
              <a:t>css</a:t>
            </a:r>
            <a:r>
              <a:rPr lang="en-US" dirty="0"/>
              <a:t> that will handle majority of my formatting while having an appropriately styled </a:t>
            </a:r>
            <a:r>
              <a:rPr lang="en-US" dirty="0" err="1"/>
              <a:t>css</a:t>
            </a:r>
            <a:r>
              <a:rPr lang="en-US" dirty="0"/>
              <a:t> layout that uses flex. As well as containing sizing for both desktop and mobile.</a:t>
            </a:r>
          </a:p>
        </p:txBody>
      </p:sp>
    </p:spTree>
    <p:extLst>
      <p:ext uri="{BB962C8B-B14F-4D97-AF65-F5344CB8AC3E}">
        <p14:creationId xmlns:p14="http://schemas.microsoft.com/office/powerpoint/2010/main" val="22334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1271-7BEF-12C2-2B6B-763E1624A95C}"/>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6ECE2260-33D6-B7DE-A976-621CBEC5ACD5}"/>
              </a:ext>
            </a:extLst>
          </p:cNvPr>
          <p:cNvSpPr>
            <a:spLocks noGrp="1"/>
          </p:cNvSpPr>
          <p:nvPr>
            <p:ph idx="1"/>
          </p:nvPr>
        </p:nvSpPr>
        <p:spPr/>
        <p:txBody>
          <a:bodyPr>
            <a:normAutofit fontScale="55000" lnSpcReduction="20000"/>
          </a:bodyPr>
          <a:lstStyle/>
          <a:p>
            <a:pPr marL="0" indent="0">
              <a:buNone/>
            </a:pPr>
            <a:r>
              <a:rPr lang="en-US" dirty="0"/>
              <a:t>&lt;nav id="</a:t>
            </a:r>
            <a:r>
              <a:rPr lang="en-US" dirty="0" err="1"/>
              <a:t>navBar</a:t>
            </a:r>
            <a:r>
              <a:rPr lang="en-US" dirty="0"/>
              <a:t>"&gt;</a:t>
            </a:r>
          </a:p>
          <a:p>
            <a:pPr marL="0" indent="0">
              <a:buNone/>
            </a:pPr>
            <a:r>
              <a:rPr lang="en-US" dirty="0"/>
              <a:t>    &lt;table id="menu"&gt;</a:t>
            </a:r>
          </a:p>
          <a:p>
            <a:pPr marL="0" indent="0">
              <a:buNone/>
            </a:pPr>
            <a:r>
              <a:rPr lang="en-US" dirty="0"/>
              <a:t>        &lt;tr&gt;</a:t>
            </a:r>
          </a:p>
          <a:p>
            <a:pPr marL="0" indent="0">
              <a:buNone/>
            </a:pPr>
            <a:r>
              <a:rPr lang="en-US" dirty="0"/>
              <a:t>            &lt;td&gt;&lt;a </a:t>
            </a:r>
            <a:r>
              <a:rPr lang="en-US" dirty="0" err="1"/>
              <a:t>href</a:t>
            </a:r>
            <a:r>
              <a:rPr lang="en-US" dirty="0"/>
              <a:t>="whatisamosfet.html"&gt;What is a MOSFET?&lt;/a&gt;&lt;/td&gt;</a:t>
            </a:r>
          </a:p>
          <a:p>
            <a:pPr marL="0" indent="0">
              <a:buNone/>
            </a:pPr>
            <a:r>
              <a:rPr lang="en-US" dirty="0"/>
              <a:t>            &lt;td&gt;&lt;a </a:t>
            </a:r>
            <a:r>
              <a:rPr lang="en-US" dirty="0" err="1"/>
              <a:t>href</a:t>
            </a:r>
            <a:r>
              <a:rPr lang="en-US" dirty="0"/>
              <a:t>="whatdotheydo.html"&gt;What do they do?&lt;/a&gt;&lt;/td&gt;</a:t>
            </a:r>
          </a:p>
          <a:p>
            <a:pPr marL="0" indent="0">
              <a:buNone/>
            </a:pPr>
            <a:r>
              <a:rPr lang="en-US" dirty="0"/>
              <a:t>            &lt;td&gt;&lt;a </a:t>
            </a:r>
            <a:r>
              <a:rPr lang="en-US" dirty="0" err="1"/>
              <a:t>href</a:t>
            </a:r>
            <a:r>
              <a:rPr lang="en-US" dirty="0"/>
              <a:t>="different.html"&gt;Different MOSFETS&lt;/a&gt;&lt;/td&gt;</a:t>
            </a:r>
          </a:p>
          <a:p>
            <a:pPr marL="0" indent="0">
              <a:buNone/>
            </a:pPr>
            <a:r>
              <a:rPr lang="en-US" dirty="0"/>
              <a:t>            &lt;td&gt;&lt;a </a:t>
            </a:r>
            <a:r>
              <a:rPr lang="en-US" dirty="0" err="1"/>
              <a:t>href</a:t>
            </a:r>
            <a:r>
              <a:rPr lang="en-US" dirty="0"/>
              <a:t>="explain.html"&gt;Explaining each MOSFET&lt;/a&gt;&lt;/td&gt;</a:t>
            </a:r>
          </a:p>
          <a:p>
            <a:pPr marL="0" indent="0">
              <a:buNone/>
            </a:pPr>
            <a:r>
              <a:rPr lang="en-US" dirty="0"/>
              <a:t>        &lt;/tr&gt;</a:t>
            </a:r>
          </a:p>
          <a:p>
            <a:pPr marL="0" indent="0">
              <a:buNone/>
            </a:pPr>
            <a:r>
              <a:rPr lang="en-US" dirty="0"/>
              <a:t>    &lt;/table&gt;</a:t>
            </a:r>
          </a:p>
          <a:p>
            <a:pPr marL="0" indent="0">
              <a:buNone/>
            </a:pPr>
            <a:r>
              <a:rPr lang="en-US" dirty="0"/>
              <a:t>&lt;/nav&gt;</a:t>
            </a:r>
          </a:p>
          <a:p>
            <a:pPr marL="0" indent="0">
              <a:buNone/>
            </a:pPr>
            <a:r>
              <a:rPr lang="en-US" dirty="0"/>
              <a:t>These will guide to my clickable portions.</a:t>
            </a:r>
          </a:p>
        </p:txBody>
      </p:sp>
    </p:spTree>
    <p:extLst>
      <p:ext uri="{BB962C8B-B14F-4D97-AF65-F5344CB8AC3E}">
        <p14:creationId xmlns:p14="http://schemas.microsoft.com/office/powerpoint/2010/main" val="425685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8437-CF0E-6CA4-95A9-6D26BB0DFD1F}"/>
              </a:ext>
            </a:extLst>
          </p:cNvPr>
          <p:cNvSpPr>
            <a:spLocks noGrp="1"/>
          </p:cNvSpPr>
          <p:nvPr>
            <p:ph type="title"/>
          </p:nvPr>
        </p:nvSpPr>
        <p:spPr/>
        <p:txBody>
          <a:bodyPr/>
          <a:lstStyle/>
          <a:p>
            <a:r>
              <a:rPr lang="en-US" dirty="0"/>
              <a:t>Media Query explained</a:t>
            </a:r>
          </a:p>
        </p:txBody>
      </p:sp>
      <p:sp>
        <p:nvSpPr>
          <p:cNvPr id="3" name="Content Placeholder 2">
            <a:extLst>
              <a:ext uri="{FF2B5EF4-FFF2-40B4-BE49-F238E27FC236}">
                <a16:creationId xmlns:a16="http://schemas.microsoft.com/office/drawing/2014/main" id="{689957A4-F369-2B17-90ED-B56BD76201B0}"/>
              </a:ext>
            </a:extLst>
          </p:cNvPr>
          <p:cNvSpPr>
            <a:spLocks noGrp="1"/>
          </p:cNvSpPr>
          <p:nvPr>
            <p:ph idx="1"/>
          </p:nvPr>
        </p:nvSpPr>
        <p:spPr/>
        <p:txBody>
          <a:bodyPr/>
          <a:lstStyle/>
          <a:p>
            <a:pPr marL="0" indent="0">
              <a:buNone/>
            </a:pPr>
            <a:r>
              <a:rPr lang="en-US" dirty="0"/>
              <a:t>@media only screen and (max-width: 600px) {</a:t>
            </a:r>
          </a:p>
          <a:p>
            <a:pPr marL="0" indent="0">
              <a:buNone/>
            </a:pPr>
            <a:r>
              <a:rPr lang="en-US" dirty="0"/>
              <a:t>header {</a:t>
            </a:r>
          </a:p>
          <a:p>
            <a:pPr marL="0" indent="0">
              <a:buNone/>
            </a:pPr>
            <a:r>
              <a:rPr lang="en-US" dirty="0"/>
              <a:t>        padding: 5px;</a:t>
            </a:r>
          </a:p>
          <a:p>
            <a:pPr marL="0" indent="0">
              <a:buNone/>
            </a:pPr>
            <a:r>
              <a:rPr lang="en-US" dirty="0"/>
              <a:t>    }</a:t>
            </a:r>
          </a:p>
          <a:p>
            <a:pPr marL="0" indent="0">
              <a:buNone/>
            </a:pPr>
            <a:r>
              <a:rPr lang="en-US" dirty="0"/>
              <a:t>This is a rough code that I will use in order to have my website setup for both mobile and desktop.</a:t>
            </a:r>
          </a:p>
        </p:txBody>
      </p:sp>
    </p:spTree>
    <p:extLst>
      <p:ext uri="{BB962C8B-B14F-4D97-AF65-F5344CB8AC3E}">
        <p14:creationId xmlns:p14="http://schemas.microsoft.com/office/powerpoint/2010/main" val="321875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C9BBD-95A5-2487-C0E1-FEF9F79CB18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MOSFETS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BCA363DB-2E95-E518-4637-837FD74E8538}"/>
              </a:ext>
            </a:extLst>
          </p:cNvPr>
          <p:cNvSpPr txBox="1">
            <a:spLocks/>
          </p:cNvSpPr>
          <p:nvPr/>
        </p:nvSpPr>
        <p:spPr>
          <a:xfrm>
            <a:off x="6841316" y="2478024"/>
            <a:ext cx="2862874" cy="9509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Content Placeholder 2">
            <a:extLst>
              <a:ext uri="{FF2B5EF4-FFF2-40B4-BE49-F238E27FC236}">
                <a16:creationId xmlns:a16="http://schemas.microsoft.com/office/drawing/2014/main" id="{9B711591-6373-994F-4003-A3CA05B21F57}"/>
              </a:ext>
            </a:extLst>
          </p:cNvPr>
          <p:cNvSpPr txBox="1">
            <a:spLocks/>
          </p:cNvSpPr>
          <p:nvPr/>
        </p:nvSpPr>
        <p:spPr>
          <a:xfrm>
            <a:off x="6841316" y="2478024"/>
            <a:ext cx="2862874" cy="9509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aphicFrame>
        <p:nvGraphicFramePr>
          <p:cNvPr id="9" name="Table 8">
            <a:extLst>
              <a:ext uri="{FF2B5EF4-FFF2-40B4-BE49-F238E27FC236}">
                <a16:creationId xmlns:a16="http://schemas.microsoft.com/office/drawing/2014/main" id="{744C9436-4B34-D3A0-E677-C487554BB974}"/>
              </a:ext>
            </a:extLst>
          </p:cNvPr>
          <p:cNvGraphicFramePr>
            <a:graphicFrameLocks noGrp="1"/>
          </p:cNvGraphicFramePr>
          <p:nvPr>
            <p:extLst>
              <p:ext uri="{D42A27DB-BD31-4B8C-83A1-F6EECF244321}">
                <p14:modId xmlns:p14="http://schemas.microsoft.com/office/powerpoint/2010/main" val="775022005"/>
              </p:ext>
            </p:extLst>
          </p:nvPr>
        </p:nvGraphicFramePr>
        <p:xfrm>
          <a:off x="4864608" y="2700687"/>
          <a:ext cx="6846365" cy="1305373"/>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771262">
                  <a:extLst>
                    <a:ext uri="{9D8B030D-6E8A-4147-A177-3AD203B41FA5}">
                      <a16:colId xmlns:a16="http://schemas.microsoft.com/office/drawing/2014/main" val="406088363"/>
                    </a:ext>
                  </a:extLst>
                </a:gridCol>
                <a:gridCol w="1530169">
                  <a:extLst>
                    <a:ext uri="{9D8B030D-6E8A-4147-A177-3AD203B41FA5}">
                      <a16:colId xmlns:a16="http://schemas.microsoft.com/office/drawing/2014/main" val="1147290036"/>
                    </a:ext>
                  </a:extLst>
                </a:gridCol>
                <a:gridCol w="1802603">
                  <a:extLst>
                    <a:ext uri="{9D8B030D-6E8A-4147-A177-3AD203B41FA5}">
                      <a16:colId xmlns:a16="http://schemas.microsoft.com/office/drawing/2014/main" val="3220652912"/>
                    </a:ext>
                  </a:extLst>
                </a:gridCol>
                <a:gridCol w="1742331">
                  <a:extLst>
                    <a:ext uri="{9D8B030D-6E8A-4147-A177-3AD203B41FA5}">
                      <a16:colId xmlns:a16="http://schemas.microsoft.com/office/drawing/2014/main" val="1916252185"/>
                    </a:ext>
                  </a:extLst>
                </a:gridCol>
              </a:tblGrid>
              <a:tr h="1305373">
                <a:tc>
                  <a:txBody>
                    <a:bodyPr/>
                    <a:lstStyle/>
                    <a:p>
                      <a:r>
                        <a:rPr lang="en-US" sz="2100" b="0" cap="none" spc="0">
                          <a:solidFill>
                            <a:schemeClr val="bg1"/>
                          </a:solidFill>
                        </a:rPr>
                        <a:t>What is a MOSFET?</a:t>
                      </a:r>
                    </a:p>
                  </a:txBody>
                  <a:tcPr marL="180530" marR="138869" marT="138869" marB="13886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2100" b="0" cap="none" spc="0">
                          <a:solidFill>
                            <a:schemeClr val="bg1"/>
                          </a:solidFill>
                        </a:rPr>
                        <a:t>What do they do?</a:t>
                      </a:r>
                    </a:p>
                  </a:txBody>
                  <a:tcPr marL="180530" marR="138869" marT="138869" marB="13886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2100" b="0" cap="none" spc="0">
                          <a:solidFill>
                            <a:schemeClr val="bg1"/>
                          </a:solidFill>
                        </a:rPr>
                        <a:t>Different MOSFETS</a:t>
                      </a:r>
                    </a:p>
                  </a:txBody>
                  <a:tcPr marL="180530" marR="138869" marT="138869" marB="13886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2100" b="0" cap="none" spc="0">
                          <a:solidFill>
                            <a:schemeClr val="bg1"/>
                          </a:solidFill>
                        </a:rPr>
                        <a:t>Explaining each MOSFET</a:t>
                      </a:r>
                    </a:p>
                  </a:txBody>
                  <a:tcPr marL="180530" marR="138869" marT="138869" marB="13886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181588411"/>
                  </a:ext>
                </a:extLst>
              </a:tr>
            </a:tbl>
          </a:graphicData>
        </a:graphic>
      </p:graphicFrame>
      <p:pic>
        <p:nvPicPr>
          <p:cNvPr id="12" name="Picture 11" descr="A black and silver transistor&#10;&#10;Description automatically generated">
            <a:extLst>
              <a:ext uri="{FF2B5EF4-FFF2-40B4-BE49-F238E27FC236}">
                <a16:creationId xmlns:a16="http://schemas.microsoft.com/office/drawing/2014/main" id="{D065EFDF-1326-2C6E-EA3F-919E8805D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1972" y="4326497"/>
            <a:ext cx="1828800" cy="1828800"/>
          </a:xfrm>
          <a:prstGeom prst="rect">
            <a:avLst/>
          </a:prstGeom>
        </p:spPr>
      </p:pic>
    </p:spTree>
    <p:extLst>
      <p:ext uri="{BB962C8B-B14F-4D97-AF65-F5344CB8AC3E}">
        <p14:creationId xmlns:p14="http://schemas.microsoft.com/office/powerpoint/2010/main" val="309306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B094-F464-8979-D37A-6E3B24F66A6B}"/>
              </a:ext>
            </a:extLst>
          </p:cNvPr>
          <p:cNvSpPr>
            <a:spLocks noGrp="1"/>
          </p:cNvSpPr>
          <p:nvPr>
            <p:ph type="title"/>
          </p:nvPr>
        </p:nvSpPr>
        <p:spPr/>
        <p:txBody>
          <a:bodyPr>
            <a:normAutofit fontScale="90000"/>
          </a:bodyPr>
          <a:lstStyle/>
          <a:p>
            <a:r>
              <a:rPr lang="en-US" dirty="0"/>
              <a:t>Index.html(desktop) (titles and IDs may change)</a:t>
            </a:r>
          </a:p>
        </p:txBody>
      </p:sp>
      <p:sp>
        <p:nvSpPr>
          <p:cNvPr id="3" name="Content Placeholder 2">
            <a:extLst>
              <a:ext uri="{FF2B5EF4-FFF2-40B4-BE49-F238E27FC236}">
                <a16:creationId xmlns:a16="http://schemas.microsoft.com/office/drawing/2014/main" id="{BB07E908-90D6-AEFB-9694-37AADC0E0B26}"/>
              </a:ext>
            </a:extLst>
          </p:cNvPr>
          <p:cNvSpPr>
            <a:spLocks noGrp="1"/>
          </p:cNvSpPr>
          <p:nvPr>
            <p:ph idx="1"/>
          </p:nvPr>
        </p:nvSpPr>
        <p:spPr/>
        <p:txBody>
          <a:bodyPr numCol="2">
            <a:normAutofit fontScale="25000" lnSpcReduction="20000"/>
          </a:bodyPr>
          <a:lstStyle/>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&lt;meta name="viewport" content="width=device-width, initial-scale=1.0"&gt;</a:t>
            </a:r>
          </a:p>
          <a:p>
            <a:pPr marL="0" indent="0">
              <a:buNone/>
            </a:pPr>
            <a:r>
              <a:rPr lang="en-US" dirty="0"/>
              <a:t>    &lt;title&gt;</a:t>
            </a:r>
            <a:r>
              <a:rPr lang="en-US" dirty="0" err="1"/>
              <a:t>mosfetswow</a:t>
            </a:r>
            <a:r>
              <a:rPr lang="en-US" dirty="0"/>
              <a:t>&lt;/title&gt;</a:t>
            </a:r>
          </a:p>
          <a:p>
            <a:pPr marL="0" indent="0">
              <a:buNone/>
            </a:pPr>
            <a:r>
              <a:rPr lang="en-US" dirty="0"/>
              <a:t>    &lt;link </a:t>
            </a:r>
            <a:r>
              <a:rPr lang="en-US" dirty="0" err="1"/>
              <a:t>rel</a:t>
            </a:r>
            <a:r>
              <a:rPr lang="en-US" dirty="0"/>
              <a:t>="stylesheet" </a:t>
            </a:r>
            <a:r>
              <a:rPr lang="en-US" dirty="0" err="1"/>
              <a:t>href</a:t>
            </a:r>
            <a:r>
              <a:rPr lang="en-US" dirty="0"/>
              <a:t>="styles.css"&gt;</a:t>
            </a:r>
          </a:p>
          <a:p>
            <a:pPr marL="0" indent="0">
              <a:buNone/>
            </a:pPr>
            <a:r>
              <a:rPr lang="en-US" dirty="0"/>
              <a:t>&lt;/head&gt;</a:t>
            </a:r>
          </a:p>
          <a:p>
            <a:pPr marL="0" indent="0">
              <a:buNone/>
            </a:pPr>
            <a:r>
              <a:rPr lang="en-US" dirty="0"/>
              <a:t>&lt;body&gt;</a:t>
            </a:r>
          </a:p>
          <a:p>
            <a:pPr marL="0" indent="0">
              <a:buNone/>
            </a:pPr>
            <a:r>
              <a:rPr lang="en-US" dirty="0"/>
              <a:t>    &lt;header&gt;</a:t>
            </a:r>
          </a:p>
          <a:p>
            <a:pPr marL="0" indent="0">
              <a:buNone/>
            </a:pPr>
            <a:r>
              <a:rPr lang="en-US" dirty="0"/>
              <a:t>        &lt;h1&gt;&lt;/h1&gt;</a:t>
            </a:r>
          </a:p>
          <a:p>
            <a:pPr marL="0" indent="0">
              <a:buNone/>
            </a:pPr>
            <a:r>
              <a:rPr lang="en-US" dirty="0"/>
              <a:t>        &lt;nav&gt;</a:t>
            </a:r>
          </a:p>
          <a:p>
            <a:pPr marL="0" indent="0">
              <a:buNone/>
            </a:pPr>
            <a:r>
              <a:rPr lang="en-US" dirty="0"/>
              <a:t>            &lt;</a:t>
            </a:r>
            <a:r>
              <a:rPr lang="en-US" dirty="0" err="1"/>
              <a:t>ul</a:t>
            </a:r>
            <a:r>
              <a:rPr lang="en-US" dirty="0"/>
              <a:t>&gt;</a:t>
            </a:r>
          </a:p>
          <a:p>
            <a:pPr marL="0" indent="0">
              <a:buNone/>
            </a:pPr>
            <a:r>
              <a:rPr lang="en-US" dirty="0"/>
              <a:t>                &lt;li&gt;&lt;a </a:t>
            </a:r>
            <a:r>
              <a:rPr lang="en-US" dirty="0" err="1"/>
              <a:t>href</a:t>
            </a:r>
            <a:r>
              <a:rPr lang="en-US" dirty="0"/>
              <a:t>="#"&gt;</a:t>
            </a:r>
            <a:r>
              <a:rPr lang="en-US" dirty="0" err="1"/>
              <a:t>mosfet</a:t>
            </a:r>
            <a:r>
              <a:rPr lang="en-US" dirty="0"/>
              <a:t>&lt;/a&gt;&lt;/li&gt;</a:t>
            </a:r>
          </a:p>
          <a:p>
            <a:pPr marL="0" indent="0">
              <a:buNone/>
            </a:pPr>
            <a:r>
              <a:rPr lang="en-US" dirty="0"/>
              <a:t>                &lt;li&gt;&lt;a </a:t>
            </a:r>
            <a:r>
              <a:rPr lang="en-US" dirty="0" err="1"/>
              <a:t>href</a:t>
            </a:r>
            <a:r>
              <a:rPr lang="en-US" dirty="0"/>
              <a:t>="#"&gt;mosfet1&lt;/a&gt;&lt;/li&gt;</a:t>
            </a:r>
          </a:p>
          <a:p>
            <a:pPr marL="0" indent="0">
              <a:buNone/>
            </a:pPr>
            <a:r>
              <a:rPr lang="en-US" dirty="0"/>
              <a:t>                &lt;li&gt;&lt;a </a:t>
            </a:r>
            <a:r>
              <a:rPr lang="en-US" dirty="0" err="1"/>
              <a:t>href</a:t>
            </a:r>
            <a:r>
              <a:rPr lang="en-US" dirty="0"/>
              <a:t>="#"&gt;mosfet2&lt;/a&gt;&lt;/li&gt;</a:t>
            </a:r>
          </a:p>
          <a:p>
            <a:pPr marL="0" indent="0">
              <a:buNone/>
            </a:pPr>
            <a:r>
              <a:rPr lang="en-US" dirty="0"/>
              <a:t>                &lt;li&gt;&lt;a </a:t>
            </a:r>
            <a:r>
              <a:rPr lang="en-US" dirty="0" err="1"/>
              <a:t>href</a:t>
            </a:r>
            <a:r>
              <a:rPr lang="en-US" dirty="0"/>
              <a:t>="#"&gt;mosfet3&lt;/a&gt;&lt;/li&gt;</a:t>
            </a:r>
          </a:p>
          <a:p>
            <a:pPr marL="0" indent="0">
              <a:buNone/>
            </a:pPr>
            <a:r>
              <a:rPr lang="en-US" dirty="0"/>
              <a:t>            &lt;/</a:t>
            </a:r>
            <a:r>
              <a:rPr lang="en-US" dirty="0" err="1"/>
              <a:t>ul</a:t>
            </a:r>
            <a:r>
              <a:rPr lang="en-US" dirty="0"/>
              <a:t>&gt;</a:t>
            </a:r>
          </a:p>
          <a:p>
            <a:pPr marL="0" indent="0">
              <a:buNone/>
            </a:pPr>
            <a:r>
              <a:rPr lang="en-US" dirty="0"/>
              <a:t>        &lt;/nav&gt;</a:t>
            </a:r>
          </a:p>
          <a:p>
            <a:pPr marL="0" indent="0">
              <a:buNone/>
            </a:pPr>
            <a:r>
              <a:rPr lang="en-US" dirty="0"/>
              <a:t>    &lt;/header&gt;</a:t>
            </a:r>
          </a:p>
          <a:p>
            <a:pPr marL="0" indent="0">
              <a:buNone/>
            </a:pPr>
            <a:r>
              <a:rPr lang="en-US" dirty="0"/>
              <a:t>    &lt;main&gt;</a:t>
            </a:r>
          </a:p>
          <a:p>
            <a:pPr marL="0" indent="0">
              <a:buNone/>
            </a:pPr>
            <a:r>
              <a:rPr lang="en-US" dirty="0"/>
              <a:t>        &lt;section&gt;</a:t>
            </a:r>
          </a:p>
          <a:p>
            <a:pPr marL="0" indent="0">
              <a:buNone/>
            </a:pPr>
            <a:r>
              <a:rPr lang="en-US" dirty="0"/>
              <a:t>            &lt;h2&gt;&lt;/h2&gt;</a:t>
            </a:r>
          </a:p>
          <a:p>
            <a:pPr marL="0" indent="0">
              <a:buNone/>
            </a:pPr>
            <a:r>
              <a:rPr lang="en-US" dirty="0"/>
              <a:t>            &lt;p&gt;&lt;/p&gt;</a:t>
            </a:r>
          </a:p>
          <a:p>
            <a:pPr marL="0" indent="0">
              <a:buNone/>
            </a:pPr>
            <a:r>
              <a:rPr lang="en-US" dirty="0"/>
              <a:t>        &lt;/section&gt;</a:t>
            </a:r>
          </a:p>
          <a:p>
            <a:pPr marL="0" indent="0">
              <a:buNone/>
            </a:pPr>
            <a:r>
              <a:rPr lang="en-US" dirty="0"/>
              <a:t>    &lt;/main&gt;</a:t>
            </a:r>
          </a:p>
          <a:p>
            <a:pPr marL="0" indent="0">
              <a:buNone/>
            </a:pPr>
            <a:r>
              <a:rPr lang="en-US" dirty="0"/>
              <a:t>    &lt;footer&gt;</a:t>
            </a:r>
          </a:p>
          <a:p>
            <a:pPr marL="0" indent="0">
              <a:buNone/>
            </a:pPr>
            <a:r>
              <a:rPr lang="en-US" dirty="0"/>
              <a:t>        &lt;p&gt;&lt;/p&gt;</a:t>
            </a:r>
          </a:p>
          <a:p>
            <a:pPr marL="0" indent="0">
              <a:buNone/>
            </a:pPr>
            <a:r>
              <a:rPr lang="en-US" dirty="0"/>
              <a:t>    &lt;/footer&gt;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53611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CBF8-BF82-5754-E81E-77A57B1F8447}"/>
              </a:ext>
            </a:extLst>
          </p:cNvPr>
          <p:cNvSpPr>
            <a:spLocks noGrp="1"/>
          </p:cNvSpPr>
          <p:nvPr>
            <p:ph type="title"/>
          </p:nvPr>
        </p:nvSpPr>
        <p:spPr/>
        <p:txBody>
          <a:bodyPr>
            <a:normAutofit fontScale="90000"/>
          </a:bodyPr>
          <a:lstStyle/>
          <a:p>
            <a:r>
              <a:rPr lang="en-US" dirty="0"/>
              <a:t>Index.html(phone) titles and ids may change</a:t>
            </a:r>
          </a:p>
        </p:txBody>
      </p:sp>
      <p:sp>
        <p:nvSpPr>
          <p:cNvPr id="3" name="Content Placeholder 2">
            <a:extLst>
              <a:ext uri="{FF2B5EF4-FFF2-40B4-BE49-F238E27FC236}">
                <a16:creationId xmlns:a16="http://schemas.microsoft.com/office/drawing/2014/main" id="{7E09C15B-2A43-B8FA-8AFB-CE22148E1AEF}"/>
              </a:ext>
            </a:extLst>
          </p:cNvPr>
          <p:cNvSpPr>
            <a:spLocks noGrp="1"/>
          </p:cNvSpPr>
          <p:nvPr>
            <p:ph idx="1"/>
          </p:nvPr>
        </p:nvSpPr>
        <p:spPr/>
        <p:txBody>
          <a:bodyPr numCol="2">
            <a:normAutofit fontScale="25000" lnSpcReduction="20000"/>
          </a:bodyPr>
          <a:lstStyle/>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&lt;meta name="viewport" content="width=device-width, initial-scale=1.0"&gt;</a:t>
            </a:r>
          </a:p>
          <a:p>
            <a:pPr marL="0" indent="0">
              <a:buNone/>
            </a:pPr>
            <a:r>
              <a:rPr lang="en-US" dirty="0"/>
              <a:t>    &lt;title&gt;Mobile </a:t>
            </a:r>
            <a:r>
              <a:rPr lang="en-US" dirty="0" err="1"/>
              <a:t>mosfets</a:t>
            </a:r>
            <a:r>
              <a:rPr lang="en-US" dirty="0"/>
              <a:t>&lt;/title&gt;</a:t>
            </a:r>
          </a:p>
          <a:p>
            <a:pPr marL="0" indent="0">
              <a:buNone/>
            </a:pPr>
            <a:r>
              <a:rPr lang="en-US" dirty="0"/>
              <a:t>    &lt;link </a:t>
            </a:r>
            <a:r>
              <a:rPr lang="en-US" dirty="0" err="1"/>
              <a:t>rel</a:t>
            </a:r>
            <a:r>
              <a:rPr lang="en-US" dirty="0"/>
              <a:t>="stylesheet" </a:t>
            </a:r>
            <a:r>
              <a:rPr lang="en-US" dirty="0" err="1"/>
              <a:t>href</a:t>
            </a:r>
            <a:r>
              <a:rPr lang="en-US" dirty="0"/>
              <a:t>="styles.css"&gt;</a:t>
            </a:r>
          </a:p>
          <a:p>
            <a:pPr marL="0" indent="0">
              <a:buNone/>
            </a:pPr>
            <a:r>
              <a:rPr lang="en-US" dirty="0"/>
              <a:t>&lt;/head&gt;</a:t>
            </a:r>
          </a:p>
          <a:p>
            <a:pPr marL="0" indent="0">
              <a:buNone/>
            </a:pPr>
            <a:r>
              <a:rPr lang="en-US" dirty="0"/>
              <a:t>&lt;body&gt;</a:t>
            </a:r>
          </a:p>
          <a:p>
            <a:pPr marL="0" indent="0">
              <a:buNone/>
            </a:pPr>
            <a:r>
              <a:rPr lang="en-US" dirty="0"/>
              <a:t>    &lt;header&gt;</a:t>
            </a:r>
          </a:p>
          <a:p>
            <a:pPr marL="0" indent="0">
              <a:buNone/>
            </a:pPr>
            <a:r>
              <a:rPr lang="en-US" dirty="0"/>
              <a:t>        &lt;h1&gt;</a:t>
            </a:r>
            <a:r>
              <a:rPr lang="en-US" dirty="0" err="1"/>
              <a:t>mosfets</a:t>
            </a:r>
            <a:r>
              <a:rPr lang="en-US" dirty="0"/>
              <a:t>&lt;/h1&gt;</a:t>
            </a:r>
          </a:p>
          <a:p>
            <a:pPr marL="0" indent="0">
              <a:buNone/>
            </a:pPr>
            <a:r>
              <a:rPr lang="en-US" dirty="0"/>
              <a:t>    &lt;/header&gt;</a:t>
            </a:r>
          </a:p>
          <a:p>
            <a:pPr marL="0" indent="0">
              <a:buNone/>
            </a:pPr>
            <a:r>
              <a:rPr lang="en-US" dirty="0"/>
              <a:t>    &lt;nav&gt;</a:t>
            </a:r>
          </a:p>
          <a:p>
            <a:pPr marL="0" indent="0">
              <a:buNone/>
            </a:pPr>
            <a:r>
              <a:rPr lang="en-US" dirty="0"/>
              <a:t>        &lt;</a:t>
            </a:r>
            <a:r>
              <a:rPr lang="en-US" dirty="0" err="1"/>
              <a:t>ul</a:t>
            </a:r>
            <a:r>
              <a:rPr lang="en-US" dirty="0"/>
              <a:t>&gt;</a:t>
            </a:r>
          </a:p>
          <a:p>
            <a:pPr marL="0" indent="0">
              <a:buNone/>
            </a:pPr>
            <a:r>
              <a:rPr lang="en-US" dirty="0"/>
              <a:t>            &lt;li&gt;&lt;a </a:t>
            </a:r>
            <a:r>
              <a:rPr lang="en-US" dirty="0" err="1"/>
              <a:t>href</a:t>
            </a:r>
            <a:r>
              <a:rPr lang="en-US" dirty="0"/>
              <a:t>="#"&gt;</a:t>
            </a:r>
            <a:r>
              <a:rPr lang="en-US" dirty="0" err="1"/>
              <a:t>mosfet</a:t>
            </a:r>
            <a:r>
              <a:rPr lang="en-US" dirty="0"/>
              <a:t>&lt;/a&gt;&lt;/li&gt;</a:t>
            </a:r>
          </a:p>
          <a:p>
            <a:pPr marL="0" indent="0">
              <a:buNone/>
            </a:pPr>
            <a:r>
              <a:rPr lang="en-US" dirty="0"/>
              <a:t>            &lt;li&gt;&lt;a </a:t>
            </a:r>
            <a:r>
              <a:rPr lang="en-US" dirty="0" err="1"/>
              <a:t>href</a:t>
            </a:r>
            <a:r>
              <a:rPr lang="en-US" dirty="0"/>
              <a:t>="#"&gt;mosfet1&lt;/a&gt;&lt;/li&gt;</a:t>
            </a:r>
          </a:p>
          <a:p>
            <a:pPr marL="0" indent="0">
              <a:buNone/>
            </a:pPr>
            <a:r>
              <a:rPr lang="en-US" dirty="0"/>
              <a:t>            &lt;li&gt;&lt;a </a:t>
            </a:r>
            <a:r>
              <a:rPr lang="en-US" dirty="0" err="1"/>
              <a:t>href</a:t>
            </a:r>
            <a:r>
              <a:rPr lang="en-US" dirty="0"/>
              <a:t>="#"&gt;mosfet2&lt;/a&gt;&lt;/li&gt;</a:t>
            </a:r>
          </a:p>
          <a:p>
            <a:pPr marL="0" indent="0">
              <a:buNone/>
            </a:pPr>
            <a:r>
              <a:rPr lang="en-US" dirty="0"/>
              <a:t>            &lt;li&gt;&lt;a </a:t>
            </a:r>
            <a:r>
              <a:rPr lang="en-US" dirty="0" err="1"/>
              <a:t>href</a:t>
            </a:r>
            <a:r>
              <a:rPr lang="en-US" dirty="0"/>
              <a:t>="#"&gt;mosfet3&lt;/a&gt;&lt;/li&gt;</a:t>
            </a:r>
          </a:p>
          <a:p>
            <a:pPr marL="0" indent="0">
              <a:buNone/>
            </a:pPr>
            <a:r>
              <a:rPr lang="en-US" dirty="0"/>
              <a:t>        &lt;/</a:t>
            </a:r>
            <a:r>
              <a:rPr lang="en-US" dirty="0" err="1"/>
              <a:t>ul</a:t>
            </a:r>
            <a:r>
              <a:rPr lang="en-US" dirty="0"/>
              <a:t>&gt;</a:t>
            </a:r>
          </a:p>
          <a:p>
            <a:pPr marL="0" indent="0">
              <a:buNone/>
            </a:pPr>
            <a:r>
              <a:rPr lang="en-US" dirty="0"/>
              <a:t>    &lt;/nav&gt;</a:t>
            </a:r>
          </a:p>
          <a:p>
            <a:pPr marL="0" indent="0">
              <a:buNone/>
            </a:pPr>
            <a:r>
              <a:rPr lang="en-US" dirty="0"/>
              <a:t>    &lt;main&gt;</a:t>
            </a:r>
          </a:p>
          <a:p>
            <a:pPr marL="0" indent="0">
              <a:buNone/>
            </a:pPr>
            <a:r>
              <a:rPr lang="en-US" dirty="0"/>
              <a:t>        &lt;section&gt;</a:t>
            </a:r>
          </a:p>
          <a:p>
            <a:pPr marL="0" indent="0">
              <a:buNone/>
            </a:pPr>
            <a:r>
              <a:rPr lang="en-US" dirty="0"/>
              <a:t>            &lt;h2&gt;&lt;/h2&gt;</a:t>
            </a:r>
          </a:p>
          <a:p>
            <a:pPr marL="0" indent="0">
              <a:buNone/>
            </a:pPr>
            <a:r>
              <a:rPr lang="en-US" dirty="0"/>
              <a:t>            &lt;p&gt;&lt;/p&gt;</a:t>
            </a:r>
          </a:p>
          <a:p>
            <a:pPr marL="0" indent="0">
              <a:buNone/>
            </a:pPr>
            <a:r>
              <a:rPr lang="en-US" dirty="0"/>
              <a:t>        &lt;/section&gt;</a:t>
            </a:r>
          </a:p>
          <a:p>
            <a:pPr marL="0" indent="0">
              <a:buNone/>
            </a:pPr>
            <a:r>
              <a:rPr lang="en-US" dirty="0"/>
              <a:t>    &lt;/main&gt;</a:t>
            </a:r>
          </a:p>
          <a:p>
            <a:pPr marL="0" indent="0">
              <a:buNone/>
            </a:pPr>
            <a:r>
              <a:rPr lang="en-US" dirty="0"/>
              <a:t>    &lt;footer&gt;</a:t>
            </a:r>
          </a:p>
          <a:p>
            <a:pPr marL="0" indent="0">
              <a:buNone/>
            </a:pPr>
            <a:r>
              <a:rPr lang="en-US" dirty="0"/>
              <a:t>        &lt;p&gt;mobile&lt;/p&gt;</a:t>
            </a:r>
          </a:p>
          <a:p>
            <a:pPr marL="0" indent="0">
              <a:buNone/>
            </a:pPr>
            <a:r>
              <a:rPr lang="en-US" dirty="0"/>
              <a:t>    &lt;/footer&gt;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396787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FA4AB-A319-FEF2-D969-B328F4A64EC4}"/>
              </a:ext>
            </a:extLst>
          </p:cNvPr>
          <p:cNvSpPr>
            <a:spLocks noGrp="1"/>
          </p:cNvSpPr>
          <p:nvPr>
            <p:ph type="title"/>
          </p:nvPr>
        </p:nvSpPr>
        <p:spPr>
          <a:xfrm>
            <a:off x="411480" y="987552"/>
            <a:ext cx="4485861" cy="1088136"/>
          </a:xfrm>
        </p:spPr>
        <p:txBody>
          <a:bodyPr anchor="b">
            <a:normAutofit/>
          </a:bodyPr>
          <a:lstStyle/>
          <a:p>
            <a:r>
              <a:rPr lang="en-US" sz="3400"/>
              <a:t>What is a Mosfet?</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4FB8BC-C979-0C78-C041-0874A9D7913C}"/>
              </a:ext>
            </a:extLst>
          </p:cNvPr>
          <p:cNvSpPr>
            <a:spLocks noGrp="1"/>
          </p:cNvSpPr>
          <p:nvPr>
            <p:ph idx="1"/>
          </p:nvPr>
        </p:nvSpPr>
        <p:spPr>
          <a:xfrm>
            <a:off x="411479" y="2688336"/>
            <a:ext cx="4498848" cy="3584448"/>
          </a:xfrm>
        </p:spPr>
        <p:txBody>
          <a:bodyPr anchor="t">
            <a:normAutofit/>
          </a:bodyPr>
          <a:lstStyle/>
          <a:p>
            <a:pPr marL="0" indent="0">
              <a:buNone/>
            </a:pPr>
            <a:r>
              <a:rPr lang="en-US" sz="1700" b="0" i="0">
                <a:effectLst/>
                <a:highlight>
                  <a:srgbClr val="FFFFFF"/>
                </a:highlight>
                <a:latin typeface="Söhne"/>
              </a:rPr>
              <a:t>A MOSFET (Metal-Oxide-Semiconductor Field-Effect Transistor) is a type of electronic switch used to control electricity flow in various devices. Imagine it like a gate that opens or closes to let electricity through, depending on whether it's "on" or "off." It's commonly used in computers, audio equipment, and other gadgets because it can switch electricity quickly and efficiently.</a:t>
            </a:r>
            <a:endParaRPr lang="en-US" sz="1700"/>
          </a:p>
        </p:txBody>
      </p:sp>
      <p:pic>
        <p:nvPicPr>
          <p:cNvPr id="5" name="Picture 4" descr="A close-up of a transistor&#10;&#10;Description automatically generated">
            <a:extLst>
              <a:ext uri="{FF2B5EF4-FFF2-40B4-BE49-F238E27FC236}">
                <a16:creationId xmlns:a16="http://schemas.microsoft.com/office/drawing/2014/main" id="{661A7188-A740-F448-CBE4-DEADB03BA744}"/>
              </a:ext>
            </a:extLst>
          </p:cNvPr>
          <p:cNvPicPr>
            <a:picLocks noChangeAspect="1"/>
          </p:cNvPicPr>
          <p:nvPr/>
        </p:nvPicPr>
        <p:blipFill rotWithShape="1">
          <a:blip r:embed="rId2">
            <a:extLst>
              <a:ext uri="{28A0092B-C50C-407E-A947-70E740481C1C}">
                <a14:useLocalDpi xmlns:a14="http://schemas.microsoft.com/office/drawing/2010/main" val="0"/>
              </a:ext>
            </a:extLst>
          </a:blip>
          <a:srcRect r="1" b="378"/>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42959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1CA47-8357-6F2F-CAFA-DA366F69A474}"/>
              </a:ext>
            </a:extLst>
          </p:cNvPr>
          <p:cNvSpPr>
            <a:spLocks noGrp="1"/>
          </p:cNvSpPr>
          <p:nvPr>
            <p:ph type="title"/>
          </p:nvPr>
        </p:nvSpPr>
        <p:spPr>
          <a:xfrm>
            <a:off x="5080216" y="1076324"/>
            <a:ext cx="6272784" cy="1535051"/>
          </a:xfrm>
        </p:spPr>
        <p:txBody>
          <a:bodyPr anchor="b">
            <a:normAutofit/>
          </a:bodyPr>
          <a:lstStyle/>
          <a:p>
            <a:r>
              <a:rPr lang="en-US" sz="5200"/>
              <a:t>What do they do?</a:t>
            </a:r>
          </a:p>
        </p:txBody>
      </p:sp>
      <p:pic>
        <p:nvPicPr>
          <p:cNvPr id="5" name="Picture 4" descr="Electronics protoboard">
            <a:extLst>
              <a:ext uri="{FF2B5EF4-FFF2-40B4-BE49-F238E27FC236}">
                <a16:creationId xmlns:a16="http://schemas.microsoft.com/office/drawing/2014/main" id="{98750B6B-5330-0838-D066-1E7B946A731B}"/>
              </a:ext>
            </a:extLst>
          </p:cNvPr>
          <p:cNvPicPr>
            <a:picLocks noChangeAspect="1"/>
          </p:cNvPicPr>
          <p:nvPr/>
        </p:nvPicPr>
        <p:blipFill rotWithShape="1">
          <a:blip r:embed="rId2"/>
          <a:srcRect l="11072" r="45076"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848F5C-192A-9B62-3FC3-42C6B000C9C6}"/>
              </a:ext>
            </a:extLst>
          </p:cNvPr>
          <p:cNvSpPr>
            <a:spLocks noGrp="1"/>
          </p:cNvSpPr>
          <p:nvPr>
            <p:ph idx="1"/>
          </p:nvPr>
        </p:nvSpPr>
        <p:spPr>
          <a:xfrm>
            <a:off x="5080216" y="3351276"/>
            <a:ext cx="6272784" cy="2825686"/>
          </a:xfrm>
        </p:spPr>
        <p:txBody>
          <a:bodyPr>
            <a:normAutofit/>
          </a:bodyPr>
          <a:lstStyle/>
          <a:p>
            <a:pPr>
              <a:lnSpc>
                <a:spcPct val="100000"/>
              </a:lnSpc>
              <a:buFont typeface="+mj-lt"/>
              <a:buAutoNum type="arabicPeriod"/>
            </a:pPr>
            <a:r>
              <a:rPr lang="en-US" sz="1500" b="1" i="0">
                <a:effectLst/>
                <a:highlight>
                  <a:srgbClr val="FFFFFF"/>
                </a:highlight>
                <a:latin typeface="Söhne"/>
              </a:rPr>
              <a:t>Switching:</a:t>
            </a:r>
            <a:r>
              <a:rPr lang="en-US" sz="1500" b="0" i="0">
                <a:effectLst/>
                <a:highlight>
                  <a:srgbClr val="FFFFFF"/>
                </a:highlight>
                <a:latin typeface="Söhne"/>
              </a:rPr>
              <a:t> They can turn circuits on or off by allowing or blocking the flow of current, making them useful in power supplies and other circuits that need precise control.</a:t>
            </a:r>
          </a:p>
          <a:p>
            <a:pPr>
              <a:lnSpc>
                <a:spcPct val="100000"/>
              </a:lnSpc>
              <a:buFont typeface="+mj-lt"/>
              <a:buAutoNum type="arabicPeriod"/>
            </a:pPr>
            <a:r>
              <a:rPr lang="en-US" sz="1500" b="1" i="0">
                <a:effectLst/>
                <a:highlight>
                  <a:srgbClr val="FFFFFF"/>
                </a:highlight>
                <a:latin typeface="Söhne"/>
              </a:rPr>
              <a:t>Amplifying:</a:t>
            </a:r>
            <a:r>
              <a:rPr lang="en-US" sz="1500" b="0" i="0">
                <a:effectLst/>
                <a:highlight>
                  <a:srgbClr val="FFFFFF"/>
                </a:highlight>
                <a:latin typeface="Söhne"/>
              </a:rPr>
              <a:t> They can increase the strength of electrical signals. For instance, in audio equipment, they amplify weak audio signals to drive loudspeakers.</a:t>
            </a:r>
          </a:p>
          <a:p>
            <a:pPr>
              <a:lnSpc>
                <a:spcPct val="100000"/>
              </a:lnSpc>
              <a:buFont typeface="+mj-lt"/>
              <a:buAutoNum type="arabicPeriod"/>
            </a:pPr>
            <a:r>
              <a:rPr lang="en-US" sz="1500" b="1" i="0">
                <a:effectLst/>
                <a:highlight>
                  <a:srgbClr val="FFFFFF"/>
                </a:highlight>
                <a:latin typeface="Söhne"/>
              </a:rPr>
              <a:t>Voltage Control:</a:t>
            </a:r>
            <a:r>
              <a:rPr lang="en-US" sz="1500" b="0" i="0">
                <a:effectLst/>
                <a:highlight>
                  <a:srgbClr val="FFFFFF"/>
                </a:highlight>
                <a:latin typeface="Söhne"/>
              </a:rPr>
              <a:t> They can control high voltage with a low-voltage input, making them valuable in microcontrollers and logic circuits.</a:t>
            </a:r>
          </a:p>
          <a:p>
            <a:pPr>
              <a:lnSpc>
                <a:spcPct val="100000"/>
              </a:lnSpc>
              <a:buFont typeface="+mj-lt"/>
              <a:buAutoNum type="arabicPeriod"/>
            </a:pPr>
            <a:r>
              <a:rPr lang="en-US" sz="1500" b="1" i="0">
                <a:effectLst/>
                <a:highlight>
                  <a:srgbClr val="FFFFFF"/>
                </a:highlight>
                <a:latin typeface="Söhne"/>
              </a:rPr>
              <a:t>Power Management:</a:t>
            </a:r>
            <a:r>
              <a:rPr lang="en-US" sz="1500" b="0" i="0">
                <a:effectLst/>
                <a:highlight>
                  <a:srgbClr val="FFFFFF"/>
                </a:highlight>
                <a:latin typeface="Söhne"/>
              </a:rPr>
              <a:t> They efficiently manage power in electronic devices like smartphones and computers to minimize energy consumption.</a:t>
            </a:r>
          </a:p>
          <a:p>
            <a:pPr marL="0" indent="0">
              <a:lnSpc>
                <a:spcPct val="100000"/>
              </a:lnSpc>
              <a:buNone/>
            </a:pPr>
            <a:endParaRPr lang="en-US" sz="1500"/>
          </a:p>
        </p:txBody>
      </p:sp>
    </p:spTree>
    <p:extLst>
      <p:ext uri="{BB962C8B-B14F-4D97-AF65-F5344CB8AC3E}">
        <p14:creationId xmlns:p14="http://schemas.microsoft.com/office/powerpoint/2010/main" val="273853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E7841-E764-7A91-C2B4-AFBF0C68FB56}"/>
              </a:ext>
            </a:extLst>
          </p:cNvPr>
          <p:cNvSpPr>
            <a:spLocks noGrp="1"/>
          </p:cNvSpPr>
          <p:nvPr>
            <p:ph type="title"/>
          </p:nvPr>
        </p:nvSpPr>
        <p:spPr>
          <a:xfrm>
            <a:off x="5080216" y="1076324"/>
            <a:ext cx="6272784" cy="1535051"/>
          </a:xfrm>
        </p:spPr>
        <p:txBody>
          <a:bodyPr anchor="b">
            <a:normAutofit/>
          </a:bodyPr>
          <a:lstStyle/>
          <a:p>
            <a:r>
              <a:rPr lang="en-US" sz="3600"/>
              <a:t>Different Types of Mosfets (click on each to learn more)</a:t>
            </a:r>
          </a:p>
        </p:txBody>
      </p:sp>
      <p:pic>
        <p:nvPicPr>
          <p:cNvPr id="5" name="Picture 4" descr="Electronics protoboard">
            <a:extLst>
              <a:ext uri="{FF2B5EF4-FFF2-40B4-BE49-F238E27FC236}">
                <a16:creationId xmlns:a16="http://schemas.microsoft.com/office/drawing/2014/main" id="{B1267800-1356-F519-24A8-939153413026}"/>
              </a:ext>
            </a:extLst>
          </p:cNvPr>
          <p:cNvPicPr>
            <a:picLocks noChangeAspect="1"/>
          </p:cNvPicPr>
          <p:nvPr/>
        </p:nvPicPr>
        <p:blipFill rotWithShape="1">
          <a:blip r:embed="rId2"/>
          <a:srcRect l="10685" r="45464" b="-1"/>
          <a:stretch/>
        </p:blipFill>
        <p:spPr>
          <a:xfrm>
            <a:off x="20" y="10"/>
            <a:ext cx="4505305" cy="6857990"/>
          </a:xfrm>
          <a:prstGeom prst="rect">
            <a:avLst/>
          </a:prstGeom>
        </p:spPr>
      </p:pic>
      <p:sp>
        <p:nvSpPr>
          <p:cNvPr id="2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24E9F0-7F29-CE03-9495-B5344153C96F}"/>
              </a:ext>
            </a:extLst>
          </p:cNvPr>
          <p:cNvSpPr>
            <a:spLocks noGrp="1"/>
          </p:cNvSpPr>
          <p:nvPr>
            <p:ph idx="1"/>
          </p:nvPr>
        </p:nvSpPr>
        <p:spPr>
          <a:xfrm>
            <a:off x="5080216" y="3351276"/>
            <a:ext cx="6272784" cy="2825686"/>
          </a:xfrm>
        </p:spPr>
        <p:txBody>
          <a:bodyPr>
            <a:normAutofit/>
          </a:bodyPr>
          <a:lstStyle/>
          <a:p>
            <a:pPr>
              <a:buFont typeface="+mj-lt"/>
              <a:buAutoNum type="arabicPeriod"/>
            </a:pPr>
            <a:r>
              <a:rPr lang="en-US" sz="1800" b="0" i="0">
                <a:effectLst/>
                <a:highlight>
                  <a:srgbClr val="FFFFFF"/>
                </a:highlight>
                <a:latin typeface="Söhne"/>
              </a:rPr>
              <a:t>Enhancement Mode MOSFETs</a:t>
            </a:r>
          </a:p>
          <a:p>
            <a:pPr>
              <a:buFont typeface="+mj-lt"/>
              <a:buAutoNum type="arabicPeriod"/>
            </a:pPr>
            <a:r>
              <a:rPr lang="en-US" sz="1800" b="0" i="0">
                <a:effectLst/>
                <a:highlight>
                  <a:srgbClr val="FFFFFF"/>
                </a:highlight>
                <a:latin typeface="Söhne"/>
              </a:rPr>
              <a:t>Depletion Mode MOSFETs</a:t>
            </a:r>
          </a:p>
          <a:p>
            <a:pPr>
              <a:buFont typeface="+mj-lt"/>
              <a:buAutoNum type="arabicPeriod"/>
            </a:pPr>
            <a:r>
              <a:rPr lang="en-US" sz="1800" b="0" i="0">
                <a:effectLst/>
                <a:highlight>
                  <a:srgbClr val="FFFFFF"/>
                </a:highlight>
                <a:latin typeface="Söhne"/>
              </a:rPr>
              <a:t>Power MOSFETs</a:t>
            </a:r>
          </a:p>
          <a:p>
            <a:pPr>
              <a:buFont typeface="+mj-lt"/>
              <a:buAutoNum type="arabicPeriod"/>
            </a:pPr>
            <a:r>
              <a:rPr lang="en-US" sz="1800" b="0" i="0">
                <a:effectLst/>
                <a:highlight>
                  <a:srgbClr val="FFFFFF"/>
                </a:highlight>
                <a:latin typeface="Söhne"/>
              </a:rPr>
              <a:t>Logic Level MOSFETs</a:t>
            </a:r>
          </a:p>
          <a:p>
            <a:pPr>
              <a:buFont typeface="+mj-lt"/>
              <a:buAutoNum type="arabicPeriod"/>
            </a:pPr>
            <a:r>
              <a:rPr lang="en-US" sz="1800" b="0" i="0">
                <a:effectLst/>
                <a:highlight>
                  <a:srgbClr val="FFFFFF"/>
                </a:highlight>
                <a:latin typeface="Söhne"/>
              </a:rPr>
              <a:t>Dual-Gate MOSFETs</a:t>
            </a:r>
          </a:p>
          <a:p>
            <a:pPr>
              <a:buFont typeface="+mj-lt"/>
              <a:buAutoNum type="arabicPeriod"/>
            </a:pPr>
            <a:r>
              <a:rPr lang="en-US" sz="1800" b="0" i="0">
                <a:effectLst/>
                <a:highlight>
                  <a:srgbClr val="FFFFFF"/>
                </a:highlight>
                <a:latin typeface="Söhne"/>
              </a:rPr>
              <a:t>VMOS, UMOS, TMOS, Trench MOSFETs</a:t>
            </a:r>
          </a:p>
          <a:p>
            <a:pPr marL="0" indent="0">
              <a:buNone/>
            </a:pPr>
            <a:endParaRPr lang="en-US" sz="1800"/>
          </a:p>
        </p:txBody>
      </p:sp>
    </p:spTree>
    <p:extLst>
      <p:ext uri="{BB962C8B-B14F-4D97-AF65-F5344CB8AC3E}">
        <p14:creationId xmlns:p14="http://schemas.microsoft.com/office/powerpoint/2010/main" val="345245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5185A-4FF5-777A-73BE-E032B47D8EAC}"/>
              </a:ext>
            </a:extLst>
          </p:cNvPr>
          <p:cNvSpPr>
            <a:spLocks noGrp="1"/>
          </p:cNvSpPr>
          <p:nvPr>
            <p:ph type="title"/>
          </p:nvPr>
        </p:nvSpPr>
        <p:spPr>
          <a:xfrm>
            <a:off x="411480" y="987552"/>
            <a:ext cx="4485861" cy="1088136"/>
          </a:xfrm>
        </p:spPr>
        <p:txBody>
          <a:bodyPr anchor="b">
            <a:normAutofit/>
          </a:bodyPr>
          <a:lstStyle/>
          <a:p>
            <a:r>
              <a:rPr lang="en-US" sz="3400" b="0" i="0">
                <a:effectLst/>
                <a:highlight>
                  <a:srgbClr val="FFFFFF"/>
                </a:highlight>
                <a:latin typeface="Söhne"/>
              </a:rPr>
              <a:t>Enhancement Mode MOSFETs</a:t>
            </a:r>
            <a:endParaRPr lang="en-US" sz="3400"/>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6F50F5-FE8E-38F7-A6A5-437051683B68}"/>
              </a:ext>
            </a:extLst>
          </p:cNvPr>
          <p:cNvSpPr>
            <a:spLocks noGrp="1"/>
          </p:cNvSpPr>
          <p:nvPr>
            <p:ph idx="1"/>
          </p:nvPr>
        </p:nvSpPr>
        <p:spPr>
          <a:xfrm>
            <a:off x="411479" y="2688336"/>
            <a:ext cx="4498848" cy="3584448"/>
          </a:xfrm>
        </p:spPr>
        <p:txBody>
          <a:bodyPr anchor="t">
            <a:normAutofit/>
          </a:bodyPr>
          <a:lstStyle/>
          <a:p>
            <a:pPr>
              <a:buFont typeface="Arial" panose="020B0604020202020204" pitchFamily="34" charset="0"/>
              <a:buChar char="•"/>
            </a:pPr>
            <a:r>
              <a:rPr lang="en-US" sz="1700" b="0" i="0">
                <a:effectLst/>
                <a:highlight>
                  <a:srgbClr val="FFFFFF"/>
                </a:highlight>
                <a:latin typeface="Söhne"/>
              </a:rPr>
              <a:t>Current doesn't flow until a specific voltage is applied to the gate, creating a conducting path.</a:t>
            </a:r>
          </a:p>
          <a:p>
            <a:pPr>
              <a:buFont typeface="Arial" panose="020B0604020202020204" pitchFamily="34" charset="0"/>
              <a:buChar char="•"/>
            </a:pPr>
            <a:r>
              <a:rPr lang="en-US" sz="1700" b="1" i="0">
                <a:effectLst/>
                <a:highlight>
                  <a:srgbClr val="FFFFFF"/>
                </a:highlight>
                <a:latin typeface="Söhne"/>
              </a:rPr>
              <a:t>N-channel Enhancement:</a:t>
            </a:r>
            <a:r>
              <a:rPr lang="en-US" sz="1700" b="0" i="0">
                <a:effectLst/>
                <a:highlight>
                  <a:srgbClr val="FFFFFF"/>
                </a:highlight>
                <a:latin typeface="Söhne"/>
              </a:rPr>
              <a:t> Conducts current when a positive voltage is applied to the gate.</a:t>
            </a:r>
          </a:p>
          <a:p>
            <a:pPr>
              <a:buFont typeface="Arial" panose="020B0604020202020204" pitchFamily="34" charset="0"/>
              <a:buChar char="•"/>
            </a:pPr>
            <a:r>
              <a:rPr lang="en-US" sz="1700" b="1" i="0">
                <a:effectLst/>
                <a:highlight>
                  <a:srgbClr val="FFFFFF"/>
                </a:highlight>
                <a:latin typeface="Söhne"/>
              </a:rPr>
              <a:t>P-channel Enhancement:</a:t>
            </a:r>
            <a:r>
              <a:rPr lang="en-US" sz="1700" b="0" i="0">
                <a:effectLst/>
                <a:highlight>
                  <a:srgbClr val="FFFFFF"/>
                </a:highlight>
                <a:latin typeface="Söhne"/>
              </a:rPr>
              <a:t> Conducts current when a negative voltage is applied to the gate.</a:t>
            </a:r>
          </a:p>
          <a:p>
            <a:pPr marL="0" indent="0">
              <a:buNone/>
            </a:pPr>
            <a:endParaRPr lang="en-US" sz="1700"/>
          </a:p>
        </p:txBody>
      </p:sp>
      <p:pic>
        <p:nvPicPr>
          <p:cNvPr id="5" name="Picture 4" descr="Interior of dark warehouse">
            <a:extLst>
              <a:ext uri="{FF2B5EF4-FFF2-40B4-BE49-F238E27FC236}">
                <a16:creationId xmlns:a16="http://schemas.microsoft.com/office/drawing/2014/main" id="{739CC4EA-0089-6D09-BA33-3DD127E6E9B7}"/>
              </a:ext>
            </a:extLst>
          </p:cNvPr>
          <p:cNvPicPr>
            <a:picLocks noChangeAspect="1"/>
          </p:cNvPicPr>
          <p:nvPr/>
        </p:nvPicPr>
        <p:blipFill rotWithShape="1">
          <a:blip r:embed="rId2"/>
          <a:srcRect l="26342" r="17195"/>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38486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55426-416B-1868-914C-EFC0B372F012}"/>
              </a:ext>
            </a:extLst>
          </p:cNvPr>
          <p:cNvSpPr>
            <a:spLocks noGrp="1"/>
          </p:cNvSpPr>
          <p:nvPr>
            <p:ph type="title"/>
          </p:nvPr>
        </p:nvSpPr>
        <p:spPr>
          <a:xfrm>
            <a:off x="841248" y="334644"/>
            <a:ext cx="10509504" cy="1076914"/>
          </a:xfrm>
        </p:spPr>
        <p:txBody>
          <a:bodyPr anchor="ctr">
            <a:normAutofit/>
          </a:bodyPr>
          <a:lstStyle/>
          <a:p>
            <a:r>
              <a:rPr lang="en-US" i="0">
                <a:effectLst/>
                <a:highlight>
                  <a:srgbClr val="FFFFFF"/>
                </a:highlight>
                <a:latin typeface="Söhne"/>
              </a:rPr>
              <a:t>Depletion Mode MOSFETs</a:t>
            </a:r>
            <a:endParaRPr lang="en-US"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337D0E9-01A8-EC47-1372-9CCBE2C94E4C}"/>
              </a:ext>
            </a:extLst>
          </p:cNvPr>
          <p:cNvGraphicFramePr>
            <a:graphicFrameLocks noGrp="1"/>
          </p:cNvGraphicFramePr>
          <p:nvPr>
            <p:ph idx="1"/>
            <p:extLst>
              <p:ext uri="{D42A27DB-BD31-4B8C-83A1-F6EECF244321}">
                <p14:modId xmlns:p14="http://schemas.microsoft.com/office/powerpoint/2010/main" val="400996697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91259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52F"/>
      </a:dk2>
      <a:lt2>
        <a:srgbClr val="F3F3F0"/>
      </a:lt2>
      <a:accent1>
        <a:srgbClr val="4F29E7"/>
      </a:accent1>
      <a:accent2>
        <a:srgbClr val="1A42D5"/>
      </a:accent2>
      <a:accent3>
        <a:srgbClr val="29A1E7"/>
      </a:accent3>
      <a:accent4>
        <a:srgbClr val="15C0B7"/>
      </a:accent4>
      <a:accent5>
        <a:srgbClr val="23C67A"/>
      </a:accent5>
      <a:accent6>
        <a:srgbClr val="16C72A"/>
      </a:accent6>
      <a:hlink>
        <a:srgbClr val="349D7D"/>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628</TotalTime>
  <Words>1104</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Söhne</vt:lpstr>
      <vt:lpstr>AccentBoxVTI</vt:lpstr>
      <vt:lpstr>Website: whatisthis</vt:lpstr>
      <vt:lpstr>MOSFETS</vt:lpstr>
      <vt:lpstr>Index.html(desktop) (titles and IDs may change)</vt:lpstr>
      <vt:lpstr>Index.html(phone) titles and ids may change</vt:lpstr>
      <vt:lpstr>What is a Mosfet?</vt:lpstr>
      <vt:lpstr>What do they do?</vt:lpstr>
      <vt:lpstr>Different Types of Mosfets (click on each to learn more)</vt:lpstr>
      <vt:lpstr>Enhancement Mode MOSFETs</vt:lpstr>
      <vt:lpstr>Depletion Mode MOSFETs</vt:lpstr>
      <vt:lpstr>Power MOSFETs</vt:lpstr>
      <vt:lpstr>Logic Level MOSFETs</vt:lpstr>
      <vt:lpstr>Dual-Gate MOSFETs:</vt:lpstr>
      <vt:lpstr>VMOS, UMOS, TMOS, and Trench MOSFETs</vt:lpstr>
      <vt:lpstr>CSS</vt:lpstr>
      <vt:lpstr>Navigation</vt:lpstr>
      <vt:lpstr>Media Query explained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whatisthis</dc:title>
  <dc:creator>Barkdull,Erik David</dc:creator>
  <cp:lastModifiedBy>Barkdull,Erik David</cp:lastModifiedBy>
  <cp:revision>1</cp:revision>
  <dcterms:created xsi:type="dcterms:W3CDTF">2024-05-07T07:43:07Z</dcterms:created>
  <dcterms:modified xsi:type="dcterms:W3CDTF">2024-05-07T18:11:54Z</dcterms:modified>
</cp:coreProperties>
</file>