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558"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4" y="2067305"/>
            <a:ext cx="2975865" cy="509114"/>
          </a:xfrm>
          <a:prstGeom prst="rect">
            <a:avLst/>
          </a:prstGeom>
        </p:spPr>
        <p:txBody>
          <a:bodyPr vert="horz" wrap="square" lIns="0" tIns="16510" rIns="0" bIns="0" rtlCol="0">
            <a:spAutoFit/>
          </a:bodyPr>
          <a:lstStyle/>
          <a:p>
            <a:pPr marL="12700">
              <a:lnSpc>
                <a:spcPct val="100000"/>
              </a:lnSpc>
              <a:spcBef>
                <a:spcPts val="130"/>
              </a:spcBef>
            </a:pPr>
            <a:r>
              <a:rPr lang="en-IN" sz="3200" dirty="0" smtClean="0">
                <a:latin typeface="Trebuchet MS"/>
                <a:cs typeface="Trebuchet MS"/>
              </a:rPr>
              <a:t>S ARAVINTH</a:t>
            </a:r>
            <a:endParaRPr sz="3200" dirty="0">
              <a:latin typeface="Trebuchet MS"/>
              <a:cs typeface="Trebuchet MS"/>
            </a:endParaRPr>
          </a:p>
        </p:txBody>
      </p:sp>
      <p:sp>
        <p:nvSpPr>
          <p:cNvPr id="8" name="object 8"/>
          <p:cNvSpPr txBox="1"/>
          <p:nvPr/>
        </p:nvSpPr>
        <p:spPr>
          <a:xfrm>
            <a:off x="6484620" y="2821622"/>
            <a:ext cx="2354580" cy="1146468"/>
          </a:xfrm>
          <a:prstGeom prst="rect">
            <a:avLst/>
          </a:prstGeom>
        </p:spPr>
        <p:txBody>
          <a:bodyPr vert="horz" wrap="square" lIns="0" tIns="12700" rIns="0" bIns="0" rtlCol="0">
            <a:spAutoFit/>
          </a:bodyPr>
          <a:lstStyle/>
          <a:p>
            <a:pPr marL="12700">
              <a:lnSpc>
                <a:spcPct val="100000"/>
              </a:lnSpc>
              <a:spcBef>
                <a:spcPts val="100"/>
              </a:spcBef>
            </a:pPr>
            <a:r>
              <a:rPr lang="en-IN" sz="2400" b="1" dirty="0" smtClean="0">
                <a:solidFill>
                  <a:srgbClr val="2D936B"/>
                </a:solidFill>
                <a:latin typeface="Trebuchet MS"/>
                <a:cs typeface="Trebuchet MS"/>
              </a:rPr>
              <a:t>B. TECH</a:t>
            </a:r>
          </a:p>
          <a:p>
            <a:pPr marL="12700">
              <a:lnSpc>
                <a:spcPct val="100000"/>
              </a:lnSpc>
              <a:spcBef>
                <a:spcPts val="100"/>
              </a:spcBef>
            </a:pPr>
            <a:r>
              <a:rPr lang="en-IN" sz="2400" b="1" dirty="0" smtClean="0">
                <a:solidFill>
                  <a:srgbClr val="2D936B"/>
                </a:solidFill>
                <a:latin typeface="Trebuchet MS"/>
                <a:cs typeface="Trebuchet MS"/>
              </a:rPr>
              <a:t>AI &amp; DS</a:t>
            </a:r>
          </a:p>
          <a:p>
            <a:pPr marL="12700">
              <a:lnSpc>
                <a:spcPct val="100000"/>
              </a:lnSpc>
              <a:spcBef>
                <a:spcPts val="100"/>
              </a:spcBef>
            </a:pPr>
            <a:r>
              <a:rPr lang="en-IN" sz="2400" b="1" dirty="0" smtClean="0">
                <a:solidFill>
                  <a:srgbClr val="2D936B"/>
                </a:solidFill>
                <a:latin typeface="Trebuchet MS"/>
                <a:cs typeface="Trebuchet MS"/>
              </a:rPr>
              <a:t>211521243018</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10400" y="14086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26" name="Picture 2" descr="C:\Users\2021PITAI222\Downloads\Screenshot 2024-04-01 11181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381" y="1295400"/>
            <a:ext cx="6509548" cy="3953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8"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44408" y="15078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773241"/>
          </a:xfrm>
          <a:prstGeom prst="rect">
            <a:avLst/>
          </a:prstGeom>
        </p:spPr>
        <p:txBody>
          <a:bodyPr vert="horz" wrap="square" lIns="0" tIns="460692" rIns="0" bIns="0" rtlCol="0">
            <a:spAutoFit/>
          </a:bodyPr>
          <a:lstStyle/>
          <a:p>
            <a:pPr marL="193675">
              <a:lnSpc>
                <a:spcPct val="100000"/>
              </a:lnSpc>
              <a:spcBef>
                <a:spcPts val="130"/>
              </a:spcBef>
            </a:pPr>
            <a:r>
              <a:rPr lang="en-GB" sz="4250" dirty="0"/>
              <a:t/>
            </a:r>
            <a:br>
              <a:rPr lang="en-GB" sz="4250" dirty="0"/>
            </a:br>
            <a:r>
              <a:rPr sz="4250" spc="-10" dirty="0" smtClean="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68020" y="2693559"/>
            <a:ext cx="8934450" cy="646331"/>
          </a:xfrm>
          <a:prstGeom prst="rect">
            <a:avLst/>
          </a:prstGeom>
          <a:noFill/>
        </p:spPr>
        <p:txBody>
          <a:bodyPr wrap="square" rtlCol="0">
            <a:spAutoFit/>
          </a:bodyPr>
          <a:lstStyle/>
          <a:p>
            <a:r>
              <a:rPr lang="en-IN" sz="3600" b="1" dirty="0" smtClean="0"/>
              <a:t>OBJECT DETECTION USING AI</a:t>
            </a:r>
            <a:endParaRPr lang="en-IN"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057400" y="1661794"/>
            <a:ext cx="4953000" cy="5078313"/>
          </a:xfrm>
          <a:prstGeom prst="rect">
            <a:avLst/>
          </a:prstGeom>
          <a:noFill/>
        </p:spPr>
        <p:txBody>
          <a:bodyPr wrap="square" rtlCol="0">
            <a:spAutoFit/>
          </a:bodyPr>
          <a:lstStyle/>
          <a:p>
            <a:pPr algn="just"/>
            <a:r>
              <a:rPr lang="en-GB" dirty="0" smtClean="0">
                <a:latin typeface="Arial"/>
                <a:cs typeface="Arial"/>
              </a:rPr>
              <a:t>Introduction</a:t>
            </a:r>
            <a:endParaRPr lang="en-US" dirty="0" smtClean="0"/>
          </a:p>
          <a:p>
            <a:pPr algn="just"/>
            <a:r>
              <a:rPr lang="en-US" dirty="0" smtClean="0"/>
              <a:t/>
            </a:r>
            <a:br>
              <a:rPr lang="en-US" dirty="0" smtClean="0"/>
            </a:br>
            <a:endParaRPr lang="en-US" dirty="0" smtClean="0"/>
          </a:p>
          <a:p>
            <a:pPr algn="just"/>
            <a:r>
              <a:rPr lang="en-GB" dirty="0" smtClean="0">
                <a:latin typeface="Arial"/>
                <a:cs typeface="Arial"/>
              </a:rPr>
              <a:t>Project Overview</a:t>
            </a:r>
            <a:endParaRPr lang="en-GB" dirty="0" smtClean="0"/>
          </a:p>
          <a:p>
            <a:pPr algn="just"/>
            <a:r>
              <a:rPr lang="en-US" dirty="0" smtClean="0"/>
              <a:t/>
            </a:r>
            <a:br>
              <a:rPr lang="en-US" dirty="0" smtClean="0"/>
            </a:br>
            <a:endParaRPr lang="en-US" dirty="0" smtClean="0"/>
          </a:p>
          <a:p>
            <a:pPr algn="just"/>
            <a:r>
              <a:rPr lang="en-GB" dirty="0" smtClean="0">
                <a:latin typeface="Arial"/>
                <a:cs typeface="Arial"/>
              </a:rPr>
              <a:t>Implementation Details</a:t>
            </a:r>
            <a:endParaRPr lang="en-GB" dirty="0" smtClean="0"/>
          </a:p>
          <a:p>
            <a:pPr algn="just"/>
            <a:r>
              <a:rPr lang="en-US" dirty="0" smtClean="0"/>
              <a:t/>
            </a:r>
            <a:br>
              <a:rPr lang="en-US" dirty="0" smtClean="0"/>
            </a:br>
            <a:endParaRPr lang="en-US" dirty="0" smtClean="0"/>
          </a:p>
          <a:p>
            <a:pPr algn="just"/>
            <a:r>
              <a:rPr lang="en-GB" dirty="0" smtClean="0">
                <a:latin typeface="Arial"/>
                <a:cs typeface="Arial"/>
              </a:rPr>
              <a:t>Additional Processes</a:t>
            </a:r>
            <a:endParaRPr lang="en-GB" dirty="0" smtClean="0"/>
          </a:p>
          <a:p>
            <a:pPr algn="just"/>
            <a:r>
              <a:rPr lang="en-US" dirty="0" smtClean="0"/>
              <a:t/>
            </a:r>
            <a:br>
              <a:rPr lang="en-US" dirty="0" smtClean="0"/>
            </a:br>
            <a:endParaRPr lang="en-US" dirty="0" smtClean="0"/>
          </a:p>
          <a:p>
            <a:pPr algn="just"/>
            <a:r>
              <a:rPr lang="en-GB" dirty="0" smtClean="0">
                <a:latin typeface="Arial"/>
                <a:cs typeface="Arial"/>
              </a:rPr>
              <a:t>Demonstration</a:t>
            </a:r>
            <a:endParaRPr lang="en-GB" dirty="0" smtClean="0"/>
          </a:p>
          <a:p>
            <a:pPr algn="just"/>
            <a:r>
              <a:rPr lang="en-US" dirty="0" smtClean="0"/>
              <a:t/>
            </a:r>
            <a:br>
              <a:rPr lang="en-US" dirty="0" smtClean="0"/>
            </a:br>
            <a:endParaRPr lang="en-US" dirty="0" smtClean="0"/>
          </a:p>
          <a:p>
            <a:pPr algn="just"/>
            <a:r>
              <a:rPr lang="en-GB" dirty="0" smtClean="0">
                <a:latin typeface="Arial"/>
                <a:cs typeface="Arial"/>
              </a:rPr>
              <a:t>Conclusion &amp; Discussion</a:t>
            </a:r>
            <a:endParaRPr lang="en-GB" dirty="0" smtClean="0"/>
          </a:p>
          <a:p>
            <a:pPr algn="just"/>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9646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1371600" y="2743200"/>
            <a:ext cx="6400800" cy="2308324"/>
          </a:xfrm>
          <a:prstGeom prst="rect">
            <a:avLst/>
          </a:prstGeom>
          <a:noFill/>
        </p:spPr>
        <p:txBody>
          <a:bodyPr wrap="square" rtlCol="0">
            <a:spAutoFit/>
          </a:bodyPr>
          <a:lstStyle/>
          <a:p>
            <a:pPr algn="just"/>
            <a:r>
              <a:rPr lang="en-IN" dirty="0"/>
              <a:t>Object detection is a significant aspect of computer vision that enables machines to identify and locate objects within images or videos. With the rapid advancements in artificial intelligence (AI) and deep learning, object detection has become more accurate and efficient. In this article, we will explore the process of developing an AI-based object detection system, its applications, and the steps involved in creating such a solution.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1600200" y="3048000"/>
            <a:ext cx="6477000" cy="1477328"/>
          </a:xfrm>
          <a:prstGeom prst="rect">
            <a:avLst/>
          </a:prstGeom>
          <a:noFill/>
        </p:spPr>
        <p:txBody>
          <a:bodyPr wrap="square" rtlCol="0">
            <a:spAutoFit/>
          </a:bodyPr>
          <a:lstStyle/>
          <a:p>
            <a:pPr algn="just"/>
            <a:r>
              <a:rPr lang="en-IN" dirty="0"/>
              <a:t>Object detection is a crucial computer vision task that aims to identify and locate objects within an image or video. This problem statement focuses on developing an AI-based solution to automate the process of identifying various objects in real-world scenarios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1447800" y="2590800"/>
            <a:ext cx="6629400" cy="2308324"/>
          </a:xfrm>
          <a:prstGeom prst="rect">
            <a:avLst/>
          </a:prstGeom>
          <a:noFill/>
        </p:spPr>
        <p:txBody>
          <a:bodyPr wrap="square" rtlCol="0">
            <a:spAutoFit/>
          </a:bodyPr>
          <a:lstStyle/>
          <a:p>
            <a:pPr algn="just"/>
            <a:r>
              <a:rPr lang="en-IN" dirty="0"/>
              <a:t>The end user for this content is a researcher or engineer working in the field of computer vision and artificial intelligence. This professional is interested in learning about object detection, its applications, and the process of developing an AI-based object detection system. They may be looking to expand their knowledge, improve their skills, or explore new opportunities in their field.</a:t>
            </a:r>
            <a:r>
              <a:rPr lang="en-IN" dirty="0" smtClean="0"/>
              <a:t/>
            </a:r>
            <a:br>
              <a:rPr lang="en-IN" dirty="0" smtClean="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276600" y="1880379"/>
            <a:ext cx="5638800" cy="3970318"/>
          </a:xfrm>
          <a:prstGeom prst="rect">
            <a:avLst/>
          </a:prstGeom>
          <a:noFill/>
        </p:spPr>
        <p:txBody>
          <a:bodyPr wrap="square" rtlCol="0">
            <a:spAutoFit/>
          </a:bodyPr>
          <a:lstStyle/>
          <a:p>
            <a:pPr algn="just"/>
            <a:r>
              <a:rPr lang="en-IN" dirty="0" smtClean="0"/>
              <a:t>Gather </a:t>
            </a:r>
            <a:r>
              <a:rPr lang="en-IN" dirty="0"/>
              <a:t>a Diverse Dataset: Collect a large and diverse dataset containing images or videos with annotated objects. This dataset should represent various categories, sizes, orientations, and lighting conditions of the objects to be detected. The annotations should include object boundaries and class labels.</a:t>
            </a:r>
            <a:r>
              <a:rPr lang="en-IN" dirty="0" smtClean="0"/>
              <a:t/>
            </a:r>
            <a:br>
              <a:rPr lang="en-IN" dirty="0" smtClean="0"/>
            </a:br>
            <a:r>
              <a:rPr lang="en-IN" dirty="0" smtClean="0"/>
              <a:t/>
            </a:r>
            <a:br>
              <a:rPr lang="en-IN" dirty="0" smtClean="0"/>
            </a:br>
            <a:r>
              <a:rPr lang="en-IN" dirty="0" err="1" smtClean="0"/>
              <a:t>Preprocess</a:t>
            </a:r>
            <a:r>
              <a:rPr lang="en-IN" dirty="0" smtClean="0"/>
              <a:t> </a:t>
            </a:r>
            <a:r>
              <a:rPr lang="en-IN" dirty="0"/>
              <a:t>the Data: Apply appropriate image </a:t>
            </a:r>
            <a:r>
              <a:rPr lang="en-IN" dirty="0" err="1"/>
              <a:t>preprocessing</a:t>
            </a:r>
            <a:r>
              <a:rPr lang="en-IN" dirty="0"/>
              <a:t> techniques such as resizing, normalization, and data augmentation to improve the model's generalization capabilities and handle variations in the input data. This step ensures that the model can handle different scenarios and maintain high accuracy.</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3124200" y="2762467"/>
            <a:ext cx="5105400" cy="2585323"/>
          </a:xfrm>
          <a:prstGeom prst="rect">
            <a:avLst/>
          </a:prstGeom>
          <a:noFill/>
        </p:spPr>
        <p:txBody>
          <a:bodyPr wrap="square" rtlCol="0">
            <a:spAutoFit/>
          </a:bodyPr>
          <a:lstStyle/>
          <a:p>
            <a:pPr algn="just"/>
            <a:r>
              <a:rPr lang="en-GB" dirty="0"/>
              <a:t>The wow factor of this project lies in its ability to accurately translate text between multiple languages while preserving semantic meaning and contextual nuances, as well as to generate paraphrases that maintain fluency and coherence across languages. Additionally, the incorporation of advanced deep learning techniques ensures the system's adaptability to various linguistic styles and contexts.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2050" name="Picture 2" descr="Object Detection Algorithms and Libra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14600"/>
            <a:ext cx="7620000" cy="26336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TotalTime>
  <Words>370</Words>
  <Application>Microsoft Office PowerPoint</Application>
  <PresentationFormat>Custom</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Agilan</dc:creator>
  <cp:lastModifiedBy>1</cp:lastModifiedBy>
  <cp:revision>6</cp:revision>
  <dcterms:created xsi:type="dcterms:W3CDTF">2024-03-30T08:27:00Z</dcterms:created>
  <dcterms:modified xsi:type="dcterms:W3CDTF">2024-04-01T05:55:31Z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