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  <p:sldId id="265" r:id="rId6"/>
    <p:sldId id="270" r:id="rId7"/>
    <p:sldId id="260" r:id="rId8"/>
    <p:sldId id="271" r:id="rId9"/>
    <p:sldId id="273" r:id="rId10"/>
    <p:sldId id="274" r:id="rId11"/>
    <p:sldId id="27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2"/>
    <p:restoredTop sz="86385"/>
  </p:normalViewPr>
  <p:slideViewPr>
    <p:cSldViewPr snapToGrid="0" snapToObjects="1">
      <p:cViewPr>
        <p:scale>
          <a:sx n="98" d="100"/>
          <a:sy n="98" d="100"/>
        </p:scale>
        <p:origin x="232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Decision Tree</c:v>
                </c:pt>
                <c:pt idx="1">
                  <c:v>Random Forest</c:v>
                </c:pt>
                <c:pt idx="2">
                  <c:v>K Nearest Neighbors</c:v>
                </c:pt>
                <c:pt idx="3">
                  <c:v>SVM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0.54</c:v>
                </c:pt>
                <c:pt idx="1">
                  <c:v>0.65</c:v>
                </c:pt>
                <c:pt idx="2">
                  <c:v>0.7</c:v>
                </c:pt>
                <c:pt idx="3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B1-254F-B823-1D6F0CC8BC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874276175"/>
        <c:axId val="1866093903"/>
      </c:barChart>
      <c:catAx>
        <c:axId val="187427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093903"/>
        <c:crosses val="autoZero"/>
        <c:auto val="1"/>
        <c:lblAlgn val="ctr"/>
        <c:lblOffset val="100"/>
        <c:noMultiLvlLbl val="0"/>
      </c:catAx>
      <c:valAx>
        <c:axId val="1866093903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276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9670A-AC82-4D35-9DA2-7551FCDF81CE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412C25-C25D-434A-8DE6-1330420762BA}">
      <dgm:prSet/>
      <dgm:spPr/>
      <dgm:t>
        <a:bodyPr/>
        <a:lstStyle/>
        <a:p>
          <a:r>
            <a:rPr lang="en-US" i="1" baseline="0"/>
            <a:t>1, 10 </a:t>
          </a:r>
          <a:r>
            <a:rPr lang="en-US" baseline="0"/>
            <a:t>Ten of Hearts</a:t>
          </a:r>
          <a:endParaRPr lang="en-US"/>
        </a:p>
      </dgm:t>
    </dgm:pt>
    <dgm:pt modelId="{FA08B553-24FF-406C-8C6C-110DB25114DD}" type="parTrans" cxnId="{9887E719-E963-4B3C-A303-2FB3CEEE48BB}">
      <dgm:prSet/>
      <dgm:spPr/>
      <dgm:t>
        <a:bodyPr/>
        <a:lstStyle/>
        <a:p>
          <a:endParaRPr lang="en-US"/>
        </a:p>
      </dgm:t>
    </dgm:pt>
    <dgm:pt modelId="{B1B5AB7E-4108-4290-A934-8B1884892743}" type="sibTrans" cxnId="{9887E719-E963-4B3C-A303-2FB3CEEE48BB}">
      <dgm:prSet/>
      <dgm:spPr/>
      <dgm:t>
        <a:bodyPr/>
        <a:lstStyle/>
        <a:p>
          <a:endParaRPr lang="en-US"/>
        </a:p>
      </dgm:t>
    </dgm:pt>
    <dgm:pt modelId="{50F000A0-117C-4AC1-B8DD-0FDC4C3E52DA}">
      <dgm:prSet/>
      <dgm:spPr/>
      <dgm:t>
        <a:bodyPr/>
        <a:lstStyle/>
        <a:p>
          <a:r>
            <a:rPr lang="en-US" i="1" baseline="0" dirty="0"/>
            <a:t>1, 11 </a:t>
          </a:r>
          <a:r>
            <a:rPr lang="en-US" baseline="0" dirty="0"/>
            <a:t>Jack of Hearts</a:t>
          </a:r>
          <a:endParaRPr lang="en-US" dirty="0"/>
        </a:p>
      </dgm:t>
    </dgm:pt>
    <dgm:pt modelId="{93C40DEF-EDB0-46F2-BC38-FCC2BC27F786}" type="parTrans" cxnId="{51DD6BF7-68A4-41FA-8AE0-1EE8F196817D}">
      <dgm:prSet/>
      <dgm:spPr/>
      <dgm:t>
        <a:bodyPr/>
        <a:lstStyle/>
        <a:p>
          <a:endParaRPr lang="en-US"/>
        </a:p>
      </dgm:t>
    </dgm:pt>
    <dgm:pt modelId="{EBB2C973-EB1E-4688-90B4-C5FF184CFA73}" type="sibTrans" cxnId="{51DD6BF7-68A4-41FA-8AE0-1EE8F196817D}">
      <dgm:prSet/>
      <dgm:spPr/>
      <dgm:t>
        <a:bodyPr/>
        <a:lstStyle/>
        <a:p>
          <a:endParaRPr lang="en-US"/>
        </a:p>
      </dgm:t>
    </dgm:pt>
    <dgm:pt modelId="{94C205D8-3898-44C9-A976-90E663008A3D}">
      <dgm:prSet/>
      <dgm:spPr/>
      <dgm:t>
        <a:bodyPr/>
        <a:lstStyle/>
        <a:p>
          <a:r>
            <a:rPr lang="en-US" i="1" baseline="0"/>
            <a:t>1, 13 </a:t>
          </a:r>
          <a:r>
            <a:rPr lang="en-US" baseline="0"/>
            <a:t>King of Hearts</a:t>
          </a:r>
          <a:endParaRPr lang="en-US"/>
        </a:p>
      </dgm:t>
    </dgm:pt>
    <dgm:pt modelId="{431DB289-3D45-4A0B-8212-6F9BC65E05ED}" type="parTrans" cxnId="{A0A98629-7CE1-4985-8C35-8876CBD8F98F}">
      <dgm:prSet/>
      <dgm:spPr/>
      <dgm:t>
        <a:bodyPr/>
        <a:lstStyle/>
        <a:p>
          <a:endParaRPr lang="en-US"/>
        </a:p>
      </dgm:t>
    </dgm:pt>
    <dgm:pt modelId="{FF133C64-0381-47A7-8709-5C2D22F9E54A}" type="sibTrans" cxnId="{A0A98629-7CE1-4985-8C35-8876CBD8F98F}">
      <dgm:prSet/>
      <dgm:spPr/>
      <dgm:t>
        <a:bodyPr/>
        <a:lstStyle/>
        <a:p>
          <a:endParaRPr lang="en-US"/>
        </a:p>
      </dgm:t>
    </dgm:pt>
    <dgm:pt modelId="{1E35A852-E14D-4AB3-9CC4-F4F5FD086A4F}">
      <dgm:prSet/>
      <dgm:spPr/>
      <dgm:t>
        <a:bodyPr/>
        <a:lstStyle/>
        <a:p>
          <a:r>
            <a:rPr lang="en-US" i="1" baseline="0" dirty="0"/>
            <a:t>1, 12 </a:t>
          </a:r>
          <a:r>
            <a:rPr lang="en-US" baseline="0" dirty="0"/>
            <a:t>Queen of Hearts</a:t>
          </a:r>
          <a:endParaRPr lang="en-US" dirty="0"/>
        </a:p>
      </dgm:t>
    </dgm:pt>
    <dgm:pt modelId="{ABD5CB5D-8523-47AC-8996-84DA7A17E714}" type="parTrans" cxnId="{72D7400D-EE54-42E3-BD0F-59AE70BBF9DF}">
      <dgm:prSet/>
      <dgm:spPr/>
      <dgm:t>
        <a:bodyPr/>
        <a:lstStyle/>
        <a:p>
          <a:endParaRPr lang="en-US"/>
        </a:p>
      </dgm:t>
    </dgm:pt>
    <dgm:pt modelId="{08500795-14DC-42FF-9C84-33F21BE37E5C}" type="sibTrans" cxnId="{72D7400D-EE54-42E3-BD0F-59AE70BBF9DF}">
      <dgm:prSet/>
      <dgm:spPr/>
      <dgm:t>
        <a:bodyPr/>
        <a:lstStyle/>
        <a:p>
          <a:endParaRPr lang="en-US"/>
        </a:p>
      </dgm:t>
    </dgm:pt>
    <dgm:pt modelId="{3FA0FB92-93F0-46FB-8327-B90F9733E510}">
      <dgm:prSet/>
      <dgm:spPr/>
      <dgm:t>
        <a:bodyPr/>
        <a:lstStyle/>
        <a:p>
          <a:pPr>
            <a:spcAft>
              <a:spcPts val="0"/>
            </a:spcAft>
          </a:pPr>
          <a:r>
            <a:rPr lang="en-US" i="1" baseline="0"/>
            <a:t>1, 1</a:t>
          </a:r>
        </a:p>
        <a:p>
          <a:pPr>
            <a:spcAft>
              <a:spcPct val="35000"/>
            </a:spcAft>
          </a:pPr>
          <a:r>
            <a:rPr lang="en-US" baseline="0"/>
            <a:t>Ace of Hearts</a:t>
          </a:r>
          <a:endParaRPr lang="en-US"/>
        </a:p>
      </dgm:t>
    </dgm:pt>
    <dgm:pt modelId="{1F2784AB-D7D9-4C9F-9AC0-16165592F343}" type="parTrans" cxnId="{95485D4A-D643-42C6-A863-3A580E324149}">
      <dgm:prSet/>
      <dgm:spPr/>
      <dgm:t>
        <a:bodyPr/>
        <a:lstStyle/>
        <a:p>
          <a:endParaRPr lang="en-US"/>
        </a:p>
      </dgm:t>
    </dgm:pt>
    <dgm:pt modelId="{CE7FF9C2-9753-4425-8EA4-C339FA33682A}" type="sibTrans" cxnId="{95485D4A-D643-42C6-A863-3A580E324149}">
      <dgm:prSet/>
      <dgm:spPr/>
      <dgm:t>
        <a:bodyPr/>
        <a:lstStyle/>
        <a:p>
          <a:endParaRPr lang="en-US"/>
        </a:p>
      </dgm:t>
    </dgm:pt>
    <dgm:pt modelId="{CE96A999-28E2-4374-9027-895F4C958E50}">
      <dgm:prSet/>
      <dgm:spPr/>
      <dgm:t>
        <a:bodyPr/>
        <a:lstStyle/>
        <a:p>
          <a:pPr>
            <a:spcAft>
              <a:spcPts val="0"/>
            </a:spcAft>
          </a:pPr>
          <a:r>
            <a:rPr lang="en-US" i="1" baseline="0" dirty="0"/>
            <a:t>9 </a:t>
          </a:r>
        </a:p>
        <a:p>
          <a:pPr>
            <a:spcAft>
              <a:spcPct val="35000"/>
            </a:spcAft>
          </a:pPr>
          <a:r>
            <a:rPr lang="en-US" i="1" baseline="0" dirty="0"/>
            <a:t>Royal Flush</a:t>
          </a:r>
          <a:endParaRPr lang="en-US" dirty="0"/>
        </a:p>
      </dgm:t>
    </dgm:pt>
    <dgm:pt modelId="{E0242797-B84B-49CF-B5E7-A9C6F44952EE}" type="parTrans" cxnId="{3480C700-879C-4918-8824-044938F1FC4C}">
      <dgm:prSet/>
      <dgm:spPr/>
      <dgm:t>
        <a:bodyPr/>
        <a:lstStyle/>
        <a:p>
          <a:endParaRPr lang="en-US"/>
        </a:p>
      </dgm:t>
    </dgm:pt>
    <dgm:pt modelId="{2F14CBDC-C5A9-446A-80CE-2D8888FC5FB0}" type="sibTrans" cxnId="{3480C700-879C-4918-8824-044938F1FC4C}">
      <dgm:prSet/>
      <dgm:spPr/>
      <dgm:t>
        <a:bodyPr/>
        <a:lstStyle/>
        <a:p>
          <a:endParaRPr lang="en-US"/>
        </a:p>
      </dgm:t>
    </dgm:pt>
    <dgm:pt modelId="{817835CA-A3EE-2242-B48B-D746EE796628}" type="pres">
      <dgm:prSet presAssocID="{3319670A-AC82-4D35-9DA2-7551FCDF81CE}" presName="linearFlow" presStyleCnt="0">
        <dgm:presLayoutVars>
          <dgm:dir/>
          <dgm:resizeHandles val="exact"/>
        </dgm:presLayoutVars>
      </dgm:prSet>
      <dgm:spPr/>
    </dgm:pt>
    <dgm:pt modelId="{61EF505F-3F7D-714E-AF6D-FC197C923681}" type="pres">
      <dgm:prSet presAssocID="{E6412C25-C25D-434A-8DE6-1330420762BA}" presName="node" presStyleLbl="node1" presStyleIdx="0" presStyleCnt="6">
        <dgm:presLayoutVars>
          <dgm:bulletEnabled val="1"/>
        </dgm:presLayoutVars>
      </dgm:prSet>
      <dgm:spPr/>
    </dgm:pt>
    <dgm:pt modelId="{D35C3CD5-95F3-DC4E-B67B-25A9B3D70F59}" type="pres">
      <dgm:prSet presAssocID="{B1B5AB7E-4108-4290-A934-8B1884892743}" presName="spacerL" presStyleCnt="0"/>
      <dgm:spPr/>
    </dgm:pt>
    <dgm:pt modelId="{F1036B6B-D3FE-F748-9794-986B9A4D56FE}" type="pres">
      <dgm:prSet presAssocID="{B1B5AB7E-4108-4290-A934-8B1884892743}" presName="sibTrans" presStyleLbl="sibTrans2D1" presStyleIdx="0" presStyleCnt="5"/>
      <dgm:spPr/>
    </dgm:pt>
    <dgm:pt modelId="{B85111C8-9090-794C-9705-73A9EAD0C0F9}" type="pres">
      <dgm:prSet presAssocID="{B1B5AB7E-4108-4290-A934-8B1884892743}" presName="spacerR" presStyleCnt="0"/>
      <dgm:spPr/>
    </dgm:pt>
    <dgm:pt modelId="{65FFACB4-E888-1E48-AFF9-22572BDD1FFD}" type="pres">
      <dgm:prSet presAssocID="{50F000A0-117C-4AC1-B8DD-0FDC4C3E52DA}" presName="node" presStyleLbl="node1" presStyleIdx="1" presStyleCnt="6">
        <dgm:presLayoutVars>
          <dgm:bulletEnabled val="1"/>
        </dgm:presLayoutVars>
      </dgm:prSet>
      <dgm:spPr/>
    </dgm:pt>
    <dgm:pt modelId="{CF072432-D4F1-F246-A475-70823FBB01F6}" type="pres">
      <dgm:prSet presAssocID="{EBB2C973-EB1E-4688-90B4-C5FF184CFA73}" presName="spacerL" presStyleCnt="0"/>
      <dgm:spPr/>
    </dgm:pt>
    <dgm:pt modelId="{7CBAD235-F050-6141-897E-9129A28BAFC3}" type="pres">
      <dgm:prSet presAssocID="{EBB2C973-EB1E-4688-90B4-C5FF184CFA73}" presName="sibTrans" presStyleLbl="sibTrans2D1" presStyleIdx="1" presStyleCnt="5"/>
      <dgm:spPr/>
    </dgm:pt>
    <dgm:pt modelId="{E473B9BA-1074-2749-AA1E-DD0E0E6DDB54}" type="pres">
      <dgm:prSet presAssocID="{EBB2C973-EB1E-4688-90B4-C5FF184CFA73}" presName="spacerR" presStyleCnt="0"/>
      <dgm:spPr/>
    </dgm:pt>
    <dgm:pt modelId="{56E23F6D-AA26-3446-BDC1-83A905533FCF}" type="pres">
      <dgm:prSet presAssocID="{94C205D8-3898-44C9-A976-90E663008A3D}" presName="node" presStyleLbl="node1" presStyleIdx="2" presStyleCnt="6">
        <dgm:presLayoutVars>
          <dgm:bulletEnabled val="1"/>
        </dgm:presLayoutVars>
      </dgm:prSet>
      <dgm:spPr/>
    </dgm:pt>
    <dgm:pt modelId="{5020A04E-D65F-1345-8947-A4C51BB31DC9}" type="pres">
      <dgm:prSet presAssocID="{FF133C64-0381-47A7-8709-5C2D22F9E54A}" presName="spacerL" presStyleCnt="0"/>
      <dgm:spPr/>
    </dgm:pt>
    <dgm:pt modelId="{0C8DC308-F776-1A43-AA85-6E8EF22D6074}" type="pres">
      <dgm:prSet presAssocID="{FF133C64-0381-47A7-8709-5C2D22F9E54A}" presName="sibTrans" presStyleLbl="sibTrans2D1" presStyleIdx="2" presStyleCnt="5"/>
      <dgm:spPr/>
    </dgm:pt>
    <dgm:pt modelId="{63B89B36-0DD0-8349-ADA7-E39A98E91457}" type="pres">
      <dgm:prSet presAssocID="{FF133C64-0381-47A7-8709-5C2D22F9E54A}" presName="spacerR" presStyleCnt="0"/>
      <dgm:spPr/>
    </dgm:pt>
    <dgm:pt modelId="{CE2B4683-4C1A-C347-B9E6-797272D88887}" type="pres">
      <dgm:prSet presAssocID="{1E35A852-E14D-4AB3-9CC4-F4F5FD086A4F}" presName="node" presStyleLbl="node1" presStyleIdx="3" presStyleCnt="6">
        <dgm:presLayoutVars>
          <dgm:bulletEnabled val="1"/>
        </dgm:presLayoutVars>
      </dgm:prSet>
      <dgm:spPr/>
    </dgm:pt>
    <dgm:pt modelId="{6EDDBD69-BB6C-6D4E-B036-E7F4BDF70D1D}" type="pres">
      <dgm:prSet presAssocID="{08500795-14DC-42FF-9C84-33F21BE37E5C}" presName="spacerL" presStyleCnt="0"/>
      <dgm:spPr/>
    </dgm:pt>
    <dgm:pt modelId="{F0595AD8-4477-B545-A066-3F091DE978BB}" type="pres">
      <dgm:prSet presAssocID="{08500795-14DC-42FF-9C84-33F21BE37E5C}" presName="sibTrans" presStyleLbl="sibTrans2D1" presStyleIdx="3" presStyleCnt="5"/>
      <dgm:spPr/>
    </dgm:pt>
    <dgm:pt modelId="{5440F963-3CDA-B847-B714-9DDEC5115C05}" type="pres">
      <dgm:prSet presAssocID="{08500795-14DC-42FF-9C84-33F21BE37E5C}" presName="spacerR" presStyleCnt="0"/>
      <dgm:spPr/>
    </dgm:pt>
    <dgm:pt modelId="{6205246C-E05F-284C-A126-70DBD3C0AF03}" type="pres">
      <dgm:prSet presAssocID="{3FA0FB92-93F0-46FB-8327-B90F9733E510}" presName="node" presStyleLbl="node1" presStyleIdx="4" presStyleCnt="6">
        <dgm:presLayoutVars>
          <dgm:bulletEnabled val="1"/>
        </dgm:presLayoutVars>
      </dgm:prSet>
      <dgm:spPr/>
    </dgm:pt>
    <dgm:pt modelId="{4226EBC1-5F87-F942-8EB6-AE57A0864366}" type="pres">
      <dgm:prSet presAssocID="{CE7FF9C2-9753-4425-8EA4-C339FA33682A}" presName="spacerL" presStyleCnt="0"/>
      <dgm:spPr/>
    </dgm:pt>
    <dgm:pt modelId="{D36370FD-6F6E-2940-BA28-60D607B31F5E}" type="pres">
      <dgm:prSet presAssocID="{CE7FF9C2-9753-4425-8EA4-C339FA33682A}" presName="sibTrans" presStyleLbl="sibTrans2D1" presStyleIdx="4" presStyleCnt="5"/>
      <dgm:spPr/>
    </dgm:pt>
    <dgm:pt modelId="{24289070-2D29-B048-BE4A-06FA5E1B9C38}" type="pres">
      <dgm:prSet presAssocID="{CE7FF9C2-9753-4425-8EA4-C339FA33682A}" presName="spacerR" presStyleCnt="0"/>
      <dgm:spPr/>
    </dgm:pt>
    <dgm:pt modelId="{B815E2C4-8A7F-C143-BC0F-1BA28CF32603}" type="pres">
      <dgm:prSet presAssocID="{CE96A999-28E2-4374-9027-895F4C958E50}" presName="node" presStyleLbl="node1" presStyleIdx="5" presStyleCnt="6">
        <dgm:presLayoutVars>
          <dgm:bulletEnabled val="1"/>
        </dgm:presLayoutVars>
      </dgm:prSet>
      <dgm:spPr/>
    </dgm:pt>
  </dgm:ptLst>
  <dgm:cxnLst>
    <dgm:cxn modelId="{3480C700-879C-4918-8824-044938F1FC4C}" srcId="{3319670A-AC82-4D35-9DA2-7551FCDF81CE}" destId="{CE96A999-28E2-4374-9027-895F4C958E50}" srcOrd="5" destOrd="0" parTransId="{E0242797-B84B-49CF-B5E7-A9C6F44952EE}" sibTransId="{2F14CBDC-C5A9-446A-80CE-2D8888FC5FB0}"/>
    <dgm:cxn modelId="{72D7400D-EE54-42E3-BD0F-59AE70BBF9DF}" srcId="{3319670A-AC82-4D35-9DA2-7551FCDF81CE}" destId="{1E35A852-E14D-4AB3-9CC4-F4F5FD086A4F}" srcOrd="3" destOrd="0" parTransId="{ABD5CB5D-8523-47AC-8996-84DA7A17E714}" sibTransId="{08500795-14DC-42FF-9C84-33F21BE37E5C}"/>
    <dgm:cxn modelId="{17425D0E-3F53-FE4A-9F64-10F6CA0AEE33}" type="presOf" srcId="{3319670A-AC82-4D35-9DA2-7551FCDF81CE}" destId="{817835CA-A3EE-2242-B48B-D746EE796628}" srcOrd="0" destOrd="0" presId="urn:microsoft.com/office/officeart/2005/8/layout/equation1"/>
    <dgm:cxn modelId="{9887E719-E963-4B3C-A303-2FB3CEEE48BB}" srcId="{3319670A-AC82-4D35-9DA2-7551FCDF81CE}" destId="{E6412C25-C25D-434A-8DE6-1330420762BA}" srcOrd="0" destOrd="0" parTransId="{FA08B553-24FF-406C-8C6C-110DB25114DD}" sibTransId="{B1B5AB7E-4108-4290-A934-8B1884892743}"/>
    <dgm:cxn modelId="{A0A98629-7CE1-4985-8C35-8876CBD8F98F}" srcId="{3319670A-AC82-4D35-9DA2-7551FCDF81CE}" destId="{94C205D8-3898-44C9-A976-90E663008A3D}" srcOrd="2" destOrd="0" parTransId="{431DB289-3D45-4A0B-8212-6F9BC65E05ED}" sibTransId="{FF133C64-0381-47A7-8709-5C2D22F9E54A}"/>
    <dgm:cxn modelId="{0E5CF044-F638-014C-87C4-00A3BDD36685}" type="presOf" srcId="{CE7FF9C2-9753-4425-8EA4-C339FA33682A}" destId="{D36370FD-6F6E-2940-BA28-60D607B31F5E}" srcOrd="0" destOrd="0" presId="urn:microsoft.com/office/officeart/2005/8/layout/equation1"/>
    <dgm:cxn modelId="{95485D4A-D643-42C6-A863-3A580E324149}" srcId="{3319670A-AC82-4D35-9DA2-7551FCDF81CE}" destId="{3FA0FB92-93F0-46FB-8327-B90F9733E510}" srcOrd="4" destOrd="0" parTransId="{1F2784AB-D7D9-4C9F-9AC0-16165592F343}" sibTransId="{CE7FF9C2-9753-4425-8EA4-C339FA33682A}"/>
    <dgm:cxn modelId="{0D75EF4C-1D18-5C41-B238-F8E809C97F13}" type="presOf" srcId="{50F000A0-117C-4AC1-B8DD-0FDC4C3E52DA}" destId="{65FFACB4-E888-1E48-AFF9-22572BDD1FFD}" srcOrd="0" destOrd="0" presId="urn:microsoft.com/office/officeart/2005/8/layout/equation1"/>
    <dgm:cxn modelId="{2A55EE5C-F41A-BD4A-B28E-CB90F5C5399D}" type="presOf" srcId="{B1B5AB7E-4108-4290-A934-8B1884892743}" destId="{F1036B6B-D3FE-F748-9794-986B9A4D56FE}" srcOrd="0" destOrd="0" presId="urn:microsoft.com/office/officeart/2005/8/layout/equation1"/>
    <dgm:cxn modelId="{517E9581-A4E4-F847-A63A-2B195C17755B}" type="presOf" srcId="{EBB2C973-EB1E-4688-90B4-C5FF184CFA73}" destId="{7CBAD235-F050-6141-897E-9129A28BAFC3}" srcOrd="0" destOrd="0" presId="urn:microsoft.com/office/officeart/2005/8/layout/equation1"/>
    <dgm:cxn modelId="{45FE7785-B9C7-CC4F-ABF6-0F6B78982FAF}" type="presOf" srcId="{FF133C64-0381-47A7-8709-5C2D22F9E54A}" destId="{0C8DC308-F776-1A43-AA85-6E8EF22D6074}" srcOrd="0" destOrd="0" presId="urn:microsoft.com/office/officeart/2005/8/layout/equation1"/>
    <dgm:cxn modelId="{20F490D0-EE03-D14A-BB95-DE54BDD3D245}" type="presOf" srcId="{E6412C25-C25D-434A-8DE6-1330420762BA}" destId="{61EF505F-3F7D-714E-AF6D-FC197C923681}" srcOrd="0" destOrd="0" presId="urn:microsoft.com/office/officeart/2005/8/layout/equation1"/>
    <dgm:cxn modelId="{33D9E5E3-DA0D-BB45-AEB8-09CFB6251B9B}" type="presOf" srcId="{94C205D8-3898-44C9-A976-90E663008A3D}" destId="{56E23F6D-AA26-3446-BDC1-83A905533FCF}" srcOrd="0" destOrd="0" presId="urn:microsoft.com/office/officeart/2005/8/layout/equation1"/>
    <dgm:cxn modelId="{34041DEF-1744-8744-888A-1E09A91AB073}" type="presOf" srcId="{1E35A852-E14D-4AB3-9CC4-F4F5FD086A4F}" destId="{CE2B4683-4C1A-C347-B9E6-797272D88887}" srcOrd="0" destOrd="0" presId="urn:microsoft.com/office/officeart/2005/8/layout/equation1"/>
    <dgm:cxn modelId="{5BE9F8F1-6965-3B4D-8199-DD34F143D5D1}" type="presOf" srcId="{CE96A999-28E2-4374-9027-895F4C958E50}" destId="{B815E2C4-8A7F-C143-BC0F-1BA28CF32603}" srcOrd="0" destOrd="0" presId="urn:microsoft.com/office/officeart/2005/8/layout/equation1"/>
    <dgm:cxn modelId="{84E151F5-8915-EC4F-BE6E-9B64C1EE4889}" type="presOf" srcId="{3FA0FB92-93F0-46FB-8327-B90F9733E510}" destId="{6205246C-E05F-284C-A126-70DBD3C0AF03}" srcOrd="0" destOrd="0" presId="urn:microsoft.com/office/officeart/2005/8/layout/equation1"/>
    <dgm:cxn modelId="{51DD6BF7-68A4-41FA-8AE0-1EE8F196817D}" srcId="{3319670A-AC82-4D35-9DA2-7551FCDF81CE}" destId="{50F000A0-117C-4AC1-B8DD-0FDC4C3E52DA}" srcOrd="1" destOrd="0" parTransId="{93C40DEF-EDB0-46F2-BC38-FCC2BC27F786}" sibTransId="{EBB2C973-EB1E-4688-90B4-C5FF184CFA73}"/>
    <dgm:cxn modelId="{096652FA-ED21-AF4F-A7DB-8F6DE19BB262}" type="presOf" srcId="{08500795-14DC-42FF-9C84-33F21BE37E5C}" destId="{F0595AD8-4477-B545-A066-3F091DE978BB}" srcOrd="0" destOrd="0" presId="urn:microsoft.com/office/officeart/2005/8/layout/equation1"/>
    <dgm:cxn modelId="{C67DEF6A-F39D-2947-A805-55AF948D589E}" type="presParOf" srcId="{817835CA-A3EE-2242-B48B-D746EE796628}" destId="{61EF505F-3F7D-714E-AF6D-FC197C923681}" srcOrd="0" destOrd="0" presId="urn:microsoft.com/office/officeart/2005/8/layout/equation1"/>
    <dgm:cxn modelId="{5D491BF4-0628-3F4D-A721-36B9BA25EDAD}" type="presParOf" srcId="{817835CA-A3EE-2242-B48B-D746EE796628}" destId="{D35C3CD5-95F3-DC4E-B67B-25A9B3D70F59}" srcOrd="1" destOrd="0" presId="urn:microsoft.com/office/officeart/2005/8/layout/equation1"/>
    <dgm:cxn modelId="{A9B6F0A3-D927-F045-94AD-0AEC9A301EA3}" type="presParOf" srcId="{817835CA-A3EE-2242-B48B-D746EE796628}" destId="{F1036B6B-D3FE-F748-9794-986B9A4D56FE}" srcOrd="2" destOrd="0" presId="urn:microsoft.com/office/officeart/2005/8/layout/equation1"/>
    <dgm:cxn modelId="{20D461EF-8A03-1C45-881C-64B52BDF264C}" type="presParOf" srcId="{817835CA-A3EE-2242-B48B-D746EE796628}" destId="{B85111C8-9090-794C-9705-73A9EAD0C0F9}" srcOrd="3" destOrd="0" presId="urn:microsoft.com/office/officeart/2005/8/layout/equation1"/>
    <dgm:cxn modelId="{3C381E22-11D1-2643-ABCC-377A592D4C72}" type="presParOf" srcId="{817835CA-A3EE-2242-B48B-D746EE796628}" destId="{65FFACB4-E888-1E48-AFF9-22572BDD1FFD}" srcOrd="4" destOrd="0" presId="urn:microsoft.com/office/officeart/2005/8/layout/equation1"/>
    <dgm:cxn modelId="{0359A4B3-E615-E240-9CDD-4DEC5971A9D2}" type="presParOf" srcId="{817835CA-A3EE-2242-B48B-D746EE796628}" destId="{CF072432-D4F1-F246-A475-70823FBB01F6}" srcOrd="5" destOrd="0" presId="urn:microsoft.com/office/officeart/2005/8/layout/equation1"/>
    <dgm:cxn modelId="{D8692F21-A584-8C41-98F6-56D9627EB412}" type="presParOf" srcId="{817835CA-A3EE-2242-B48B-D746EE796628}" destId="{7CBAD235-F050-6141-897E-9129A28BAFC3}" srcOrd="6" destOrd="0" presId="urn:microsoft.com/office/officeart/2005/8/layout/equation1"/>
    <dgm:cxn modelId="{2DC90C73-990A-8C49-9178-C9F0F184F27B}" type="presParOf" srcId="{817835CA-A3EE-2242-B48B-D746EE796628}" destId="{E473B9BA-1074-2749-AA1E-DD0E0E6DDB54}" srcOrd="7" destOrd="0" presId="urn:microsoft.com/office/officeart/2005/8/layout/equation1"/>
    <dgm:cxn modelId="{C48EBB82-1352-AE48-8150-3C1BE05818D4}" type="presParOf" srcId="{817835CA-A3EE-2242-B48B-D746EE796628}" destId="{56E23F6D-AA26-3446-BDC1-83A905533FCF}" srcOrd="8" destOrd="0" presId="urn:microsoft.com/office/officeart/2005/8/layout/equation1"/>
    <dgm:cxn modelId="{FBA4F79B-0A12-4A42-930C-659D7C0809E1}" type="presParOf" srcId="{817835CA-A3EE-2242-B48B-D746EE796628}" destId="{5020A04E-D65F-1345-8947-A4C51BB31DC9}" srcOrd="9" destOrd="0" presId="urn:microsoft.com/office/officeart/2005/8/layout/equation1"/>
    <dgm:cxn modelId="{4AABE0EB-A3EA-F34D-8547-13F62746A695}" type="presParOf" srcId="{817835CA-A3EE-2242-B48B-D746EE796628}" destId="{0C8DC308-F776-1A43-AA85-6E8EF22D6074}" srcOrd="10" destOrd="0" presId="urn:microsoft.com/office/officeart/2005/8/layout/equation1"/>
    <dgm:cxn modelId="{12703786-F799-8040-8D56-93B7A9621C96}" type="presParOf" srcId="{817835CA-A3EE-2242-B48B-D746EE796628}" destId="{63B89B36-0DD0-8349-ADA7-E39A98E91457}" srcOrd="11" destOrd="0" presId="urn:microsoft.com/office/officeart/2005/8/layout/equation1"/>
    <dgm:cxn modelId="{416F2C05-3F3B-7243-8FBC-196F1CBB3DC2}" type="presParOf" srcId="{817835CA-A3EE-2242-B48B-D746EE796628}" destId="{CE2B4683-4C1A-C347-B9E6-797272D88887}" srcOrd="12" destOrd="0" presId="urn:microsoft.com/office/officeart/2005/8/layout/equation1"/>
    <dgm:cxn modelId="{003A143A-CEC6-E644-AD5B-058F883C595F}" type="presParOf" srcId="{817835CA-A3EE-2242-B48B-D746EE796628}" destId="{6EDDBD69-BB6C-6D4E-B036-E7F4BDF70D1D}" srcOrd="13" destOrd="0" presId="urn:microsoft.com/office/officeart/2005/8/layout/equation1"/>
    <dgm:cxn modelId="{DF89C9EE-8F61-9943-8E81-2B29987BD525}" type="presParOf" srcId="{817835CA-A3EE-2242-B48B-D746EE796628}" destId="{F0595AD8-4477-B545-A066-3F091DE978BB}" srcOrd="14" destOrd="0" presId="urn:microsoft.com/office/officeart/2005/8/layout/equation1"/>
    <dgm:cxn modelId="{888DF836-5BDC-5D41-AAC0-23A52467240E}" type="presParOf" srcId="{817835CA-A3EE-2242-B48B-D746EE796628}" destId="{5440F963-3CDA-B847-B714-9DDEC5115C05}" srcOrd="15" destOrd="0" presId="urn:microsoft.com/office/officeart/2005/8/layout/equation1"/>
    <dgm:cxn modelId="{9AA29F94-0132-AF4A-A1D8-623648079D99}" type="presParOf" srcId="{817835CA-A3EE-2242-B48B-D746EE796628}" destId="{6205246C-E05F-284C-A126-70DBD3C0AF03}" srcOrd="16" destOrd="0" presId="urn:microsoft.com/office/officeart/2005/8/layout/equation1"/>
    <dgm:cxn modelId="{84147E5F-B79B-EF49-97A5-5080FED74FA6}" type="presParOf" srcId="{817835CA-A3EE-2242-B48B-D746EE796628}" destId="{4226EBC1-5F87-F942-8EB6-AE57A0864366}" srcOrd="17" destOrd="0" presId="urn:microsoft.com/office/officeart/2005/8/layout/equation1"/>
    <dgm:cxn modelId="{C0853B04-C11F-E642-BDC5-4F036B6AB75B}" type="presParOf" srcId="{817835CA-A3EE-2242-B48B-D746EE796628}" destId="{D36370FD-6F6E-2940-BA28-60D607B31F5E}" srcOrd="18" destOrd="0" presId="urn:microsoft.com/office/officeart/2005/8/layout/equation1"/>
    <dgm:cxn modelId="{D59D47D5-2BB5-3A41-93E1-EBFAE491C440}" type="presParOf" srcId="{817835CA-A3EE-2242-B48B-D746EE796628}" destId="{24289070-2D29-B048-BE4A-06FA5E1B9C38}" srcOrd="19" destOrd="0" presId="urn:microsoft.com/office/officeart/2005/8/layout/equation1"/>
    <dgm:cxn modelId="{A2D312BB-CD2B-3C4D-A737-EA6C8FD890CC}" type="presParOf" srcId="{817835CA-A3EE-2242-B48B-D746EE796628}" destId="{B815E2C4-8A7F-C143-BC0F-1BA28CF32603}" srcOrd="2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F505F-3F7D-714E-AF6D-FC197C923681}">
      <dsp:nvSpPr>
        <dsp:cNvPr id="0" name=""/>
        <dsp:cNvSpPr/>
      </dsp:nvSpPr>
      <dsp:spPr>
        <a:xfrm>
          <a:off x="2904" y="1278949"/>
          <a:ext cx="1023501" cy="10235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1, 10 </a:t>
          </a:r>
          <a:r>
            <a:rPr lang="en-US" sz="1400" kern="1200" baseline="0"/>
            <a:t>Ten of Hearts</a:t>
          </a:r>
          <a:endParaRPr lang="en-US" sz="1400" kern="1200"/>
        </a:p>
      </dsp:txBody>
      <dsp:txXfrm>
        <a:off x="152792" y="1428837"/>
        <a:ext cx="723725" cy="723725"/>
      </dsp:txXfrm>
    </dsp:sp>
    <dsp:sp modelId="{F1036B6B-D3FE-F748-9794-986B9A4D56FE}">
      <dsp:nvSpPr>
        <dsp:cNvPr id="0" name=""/>
        <dsp:cNvSpPr/>
      </dsp:nvSpPr>
      <dsp:spPr>
        <a:xfrm>
          <a:off x="1109514" y="1493884"/>
          <a:ext cx="593630" cy="593630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188200" y="1720888"/>
        <a:ext cx="436258" cy="139622"/>
      </dsp:txXfrm>
    </dsp:sp>
    <dsp:sp modelId="{65FFACB4-E888-1E48-AFF9-22572BDD1FFD}">
      <dsp:nvSpPr>
        <dsp:cNvPr id="0" name=""/>
        <dsp:cNvSpPr/>
      </dsp:nvSpPr>
      <dsp:spPr>
        <a:xfrm>
          <a:off x="1786253" y="1278949"/>
          <a:ext cx="1023501" cy="10235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 dirty="0"/>
            <a:t>1, 11 </a:t>
          </a:r>
          <a:r>
            <a:rPr lang="en-US" sz="1400" kern="1200" baseline="0" dirty="0"/>
            <a:t>Jack of Hearts</a:t>
          </a:r>
          <a:endParaRPr lang="en-US" sz="1400" kern="1200" dirty="0"/>
        </a:p>
      </dsp:txBody>
      <dsp:txXfrm>
        <a:off x="1936141" y="1428837"/>
        <a:ext cx="723725" cy="723725"/>
      </dsp:txXfrm>
    </dsp:sp>
    <dsp:sp modelId="{7CBAD235-F050-6141-897E-9129A28BAFC3}">
      <dsp:nvSpPr>
        <dsp:cNvPr id="0" name=""/>
        <dsp:cNvSpPr/>
      </dsp:nvSpPr>
      <dsp:spPr>
        <a:xfrm>
          <a:off x="2892863" y="1493884"/>
          <a:ext cx="593630" cy="593630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71549" y="1720888"/>
        <a:ext cx="436258" cy="139622"/>
      </dsp:txXfrm>
    </dsp:sp>
    <dsp:sp modelId="{56E23F6D-AA26-3446-BDC1-83A905533FCF}">
      <dsp:nvSpPr>
        <dsp:cNvPr id="0" name=""/>
        <dsp:cNvSpPr/>
      </dsp:nvSpPr>
      <dsp:spPr>
        <a:xfrm>
          <a:off x="3569602" y="1278949"/>
          <a:ext cx="1023501" cy="10235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1, 13 </a:t>
          </a:r>
          <a:r>
            <a:rPr lang="en-US" sz="1400" kern="1200" baseline="0"/>
            <a:t>King of Hearts</a:t>
          </a:r>
          <a:endParaRPr lang="en-US" sz="1400" kern="1200"/>
        </a:p>
      </dsp:txBody>
      <dsp:txXfrm>
        <a:off x="3719490" y="1428837"/>
        <a:ext cx="723725" cy="723725"/>
      </dsp:txXfrm>
    </dsp:sp>
    <dsp:sp modelId="{0C8DC308-F776-1A43-AA85-6E8EF22D6074}">
      <dsp:nvSpPr>
        <dsp:cNvPr id="0" name=""/>
        <dsp:cNvSpPr/>
      </dsp:nvSpPr>
      <dsp:spPr>
        <a:xfrm>
          <a:off x="4676212" y="1493884"/>
          <a:ext cx="593630" cy="593630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54898" y="1720888"/>
        <a:ext cx="436258" cy="139622"/>
      </dsp:txXfrm>
    </dsp:sp>
    <dsp:sp modelId="{CE2B4683-4C1A-C347-B9E6-797272D88887}">
      <dsp:nvSpPr>
        <dsp:cNvPr id="0" name=""/>
        <dsp:cNvSpPr/>
      </dsp:nvSpPr>
      <dsp:spPr>
        <a:xfrm>
          <a:off x="5352951" y="1278949"/>
          <a:ext cx="1023501" cy="10235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 dirty="0"/>
            <a:t>1, 12 </a:t>
          </a:r>
          <a:r>
            <a:rPr lang="en-US" sz="1400" kern="1200" baseline="0" dirty="0"/>
            <a:t>Queen of Hearts</a:t>
          </a:r>
          <a:endParaRPr lang="en-US" sz="1400" kern="1200" dirty="0"/>
        </a:p>
      </dsp:txBody>
      <dsp:txXfrm>
        <a:off x="5502839" y="1428837"/>
        <a:ext cx="723725" cy="723725"/>
      </dsp:txXfrm>
    </dsp:sp>
    <dsp:sp modelId="{F0595AD8-4477-B545-A066-3F091DE978BB}">
      <dsp:nvSpPr>
        <dsp:cNvPr id="0" name=""/>
        <dsp:cNvSpPr/>
      </dsp:nvSpPr>
      <dsp:spPr>
        <a:xfrm>
          <a:off x="6459561" y="1493884"/>
          <a:ext cx="593630" cy="59363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538247" y="1720888"/>
        <a:ext cx="436258" cy="139622"/>
      </dsp:txXfrm>
    </dsp:sp>
    <dsp:sp modelId="{6205246C-E05F-284C-A126-70DBD3C0AF03}">
      <dsp:nvSpPr>
        <dsp:cNvPr id="0" name=""/>
        <dsp:cNvSpPr/>
      </dsp:nvSpPr>
      <dsp:spPr>
        <a:xfrm>
          <a:off x="7136301" y="1278949"/>
          <a:ext cx="1023501" cy="10235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i="1" kern="1200" baseline="0"/>
            <a:t>1, 1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Ace of Hearts</a:t>
          </a:r>
          <a:endParaRPr lang="en-US" sz="1400" kern="1200"/>
        </a:p>
      </dsp:txBody>
      <dsp:txXfrm>
        <a:off x="7286189" y="1428837"/>
        <a:ext cx="723725" cy="723725"/>
      </dsp:txXfrm>
    </dsp:sp>
    <dsp:sp modelId="{D36370FD-6F6E-2940-BA28-60D607B31F5E}">
      <dsp:nvSpPr>
        <dsp:cNvPr id="0" name=""/>
        <dsp:cNvSpPr/>
      </dsp:nvSpPr>
      <dsp:spPr>
        <a:xfrm>
          <a:off x="8242910" y="1493884"/>
          <a:ext cx="593630" cy="593630"/>
        </a:xfrm>
        <a:prstGeom prst="mathEqual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321596" y="1616172"/>
        <a:ext cx="436258" cy="349054"/>
      </dsp:txXfrm>
    </dsp:sp>
    <dsp:sp modelId="{B815E2C4-8A7F-C143-BC0F-1BA28CF32603}">
      <dsp:nvSpPr>
        <dsp:cNvPr id="0" name=""/>
        <dsp:cNvSpPr/>
      </dsp:nvSpPr>
      <dsp:spPr>
        <a:xfrm>
          <a:off x="8919650" y="1278949"/>
          <a:ext cx="1023501" cy="10235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i="1" kern="1200" baseline="0" dirty="0"/>
            <a:t>9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 dirty="0"/>
            <a:t>Royal Flush</a:t>
          </a:r>
          <a:endParaRPr lang="en-US" sz="1400" kern="1200" dirty="0"/>
        </a:p>
      </dsp:txBody>
      <dsp:txXfrm>
        <a:off x="9069538" y="1428837"/>
        <a:ext cx="723725" cy="723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D119-369F-8F4E-A8E9-E94213802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1A22C-2A6F-A244-8973-02B2B1492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31C16-DAF1-A549-A3C3-7A3FD8A9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A93C-0564-9F48-8DBE-9D6F66A9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A1F8-D85F-C542-9B39-676122CF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2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5B18-D6A5-BE48-99C5-6D0E5C29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4A936-058D-C144-B111-AF594CEE7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8717-887D-D643-AC52-FA32388D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29A6-6971-2348-BFF7-AAE11253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5AA6-BEE1-BC48-998F-EDF6A116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4F4E9-7D10-E64B-A02A-F2FA3E051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17B3-DAAC-6740-A6F4-382CF102D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AD656-EE13-E342-8EE5-BA05CAFE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0099A-CC03-8241-A410-2A036303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9232-3163-ED46-AB6E-AAA5F15B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2A2A-B49B-CE46-B67B-BCB0A334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99D3-AEB0-C74B-84B9-94986FB2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3D09-81B9-E943-8429-662A3C8F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C43D-615F-2140-981A-463F0F39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67FDC-188A-5749-8CFE-DFB9CA73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5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0186-982B-AB40-A9BB-EDBC361D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A557E-EF7B-3740-BB1D-9B3BB75E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2309-8920-054D-876A-8CAEF5A0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DC242-65CC-C54D-825E-F5445461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69C9C-4C40-0045-88BF-F4D1204A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5A70-5C71-7A48-8D0D-76A380B4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2216-B526-AE4F-823A-4468173C9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71FD4-9F6D-444E-9EB5-61971A58E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292A-D405-C142-9E14-43B829AF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D4B8-5BAD-0949-93D9-73626CA8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74839-5532-C148-8984-24AC4EB0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5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9377-6DBD-884F-ACE4-23DB0E1F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B6047-DB13-C04C-AF36-680537C3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DAF-44A2-524E-A850-E7B482300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05DDD-969C-D94B-B01E-996796B11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2B7A7-CC87-EF43-8155-F089ABB50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2532A-FE87-7E4F-8444-DE15181D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EC5AD-A61E-B341-B694-429C3B3D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EB644-D82C-2144-9A43-D2AEAB5D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3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9C2A-E56C-E44B-9F83-B973CDA3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F52BD-1DA4-E944-80DD-531EC951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BB179-570B-2740-8D54-BDDE2FD8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3CD27-3519-F046-B7D7-142057DD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8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44AA2-3223-9142-99AE-8943F095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1670D-8686-D14C-BB88-6CBC5919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0B7C6-B29D-D948-AC5D-F25A6086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D64D-1B1C-D544-89BA-30F59049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F9E0-6575-3546-A231-356D022DC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10A55-6EEF-784E-8C3C-4852082C4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DBFA1-E988-2142-AA2F-383C5EE0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96817-D426-034F-966F-61F3378E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1007-D740-8446-816D-55B538B0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9322-6E2D-604B-A5F3-FA1115FC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ABA7F-F93A-1B45-88BE-B7D5108D3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9B2F8-F78C-AF48-AAA3-FE41BF0B0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57658-260B-8A4B-8702-3299B459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0BBF0-1037-3144-94C3-4C1D36F0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AA6EF-1776-EA42-8AAC-197A4098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5DEF1-3191-A045-9F13-37278D1E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E8E4F-B375-294B-B342-FFDA00F7D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069C-FE3B-C944-9FC5-CC269A2E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A0801-9656-A64C-ABD3-B3F0C0A7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705C-C418-F249-91C2-2872E1192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8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19AC-5614-9B4C-85E0-3BB76CB15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Poker Hands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512BC-828E-8C44-9090-948328B8A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George Zhou</a:t>
            </a:r>
          </a:p>
          <a:p>
            <a:pPr>
              <a:spcAft>
                <a:spcPts val="600"/>
              </a:spcAft>
            </a:pPr>
            <a:r>
              <a:rPr lang="en-US" dirty="0"/>
              <a:t>Professor Dong Si</a:t>
            </a:r>
          </a:p>
          <a:p>
            <a:pPr>
              <a:spcAft>
                <a:spcPts val="600"/>
              </a:spcAft>
            </a:pPr>
            <a:r>
              <a:rPr lang="en-US" dirty="0"/>
              <a:t>CSS 490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4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DFF16-4486-A441-87E4-C9C22141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5A68-C518-B54E-B024-651E9F26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set of training examples, each marked as belonging to one or the other of two categories, an SVM training algorithm builds a model that assigns new examples to one category or the other, making it a non-probabilistic binary linear classifier(although methods such as Platt scaling exist to use SVM in a probabilistic classification setting). An SVM model is a representation of the examples as points in space, mapped so that the examples of the separate categories are divided by a clear gap that is as wide as possible. New examples are then mapped into that same space and predicted to belong to a category based on which side of the gap they fall.</a:t>
            </a:r>
          </a:p>
        </p:txBody>
      </p:sp>
    </p:spTree>
    <p:extLst>
      <p:ext uri="{BB962C8B-B14F-4D97-AF65-F5344CB8AC3E}">
        <p14:creationId xmlns:p14="http://schemas.microsoft.com/office/powerpoint/2010/main" val="231402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9EA4-0D14-5840-8D5D-AB8C708A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 (SVM) </a:t>
            </a:r>
            <a:br>
              <a:rPr lang="en-US" dirty="0"/>
            </a:br>
            <a:r>
              <a:rPr lang="en-US" dirty="0"/>
              <a:t>Confusion Matrix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CB451B-E3C4-204F-B398-C97C90F9B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280553"/>
              </p:ext>
            </p:extLst>
          </p:nvPr>
        </p:nvGraphicFramePr>
        <p:xfrm>
          <a:off x="643467" y="1485900"/>
          <a:ext cx="10905067" cy="365187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1379">
                  <a:extLst>
                    <a:ext uri="{9D8B030D-6E8A-4147-A177-3AD203B41FA5}">
                      <a16:colId xmlns:a16="http://schemas.microsoft.com/office/drawing/2014/main" val="3222780974"/>
                    </a:ext>
                  </a:extLst>
                </a:gridCol>
                <a:gridCol w="795145">
                  <a:extLst>
                    <a:ext uri="{9D8B030D-6E8A-4147-A177-3AD203B41FA5}">
                      <a16:colId xmlns:a16="http://schemas.microsoft.com/office/drawing/2014/main" val="2626837651"/>
                    </a:ext>
                  </a:extLst>
                </a:gridCol>
                <a:gridCol w="1099150">
                  <a:extLst>
                    <a:ext uri="{9D8B030D-6E8A-4147-A177-3AD203B41FA5}">
                      <a16:colId xmlns:a16="http://schemas.microsoft.com/office/drawing/2014/main" val="1499461161"/>
                    </a:ext>
                  </a:extLst>
                </a:gridCol>
                <a:gridCol w="1278111">
                  <a:extLst>
                    <a:ext uri="{9D8B030D-6E8A-4147-A177-3AD203B41FA5}">
                      <a16:colId xmlns:a16="http://schemas.microsoft.com/office/drawing/2014/main" val="1694043602"/>
                    </a:ext>
                  </a:extLst>
                </a:gridCol>
                <a:gridCol w="1000140">
                  <a:extLst>
                    <a:ext uri="{9D8B030D-6E8A-4147-A177-3AD203B41FA5}">
                      <a16:colId xmlns:a16="http://schemas.microsoft.com/office/drawing/2014/main" val="1860549023"/>
                    </a:ext>
                  </a:extLst>
                </a:gridCol>
                <a:gridCol w="988210">
                  <a:extLst>
                    <a:ext uri="{9D8B030D-6E8A-4147-A177-3AD203B41FA5}">
                      <a16:colId xmlns:a16="http://schemas.microsoft.com/office/drawing/2014/main" val="4044984723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1236249385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2303268250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1074753435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813152619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404420600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526011238"/>
                    </a:ext>
                  </a:extLst>
                </a:gridCol>
              </a:tblGrid>
              <a:tr h="304323">
                <a:tc rowSpan="2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 vert="wordArtVert"/>
                </a:tc>
                <a:tc rowSpan="2" h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9164" marR="69164" marT="34582" marB="34582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 x p e c t e d</a:t>
                      </a:r>
                    </a:p>
                  </a:txBody>
                  <a:tcPr marL="73152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766805307"/>
                  </a:ext>
                </a:extLst>
              </a:tr>
              <a:tr h="304323"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6344578"/>
                  </a:ext>
                </a:extLst>
              </a:tr>
              <a:tr h="304323">
                <a:tc rowSpan="10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Predicted</a:t>
                      </a:r>
                    </a:p>
                  </a:txBody>
                  <a:tcPr marL="69164" marR="69164" marT="34582" marB="34582" vert="wordArtVert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501209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819601505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422498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278484450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47622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961071888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21121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28123954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3881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034307346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1996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3953768967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1424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434511161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45381574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3492984531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48922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7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6F24-12DD-6448-8DA6-588FD0E8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E07967-2DAC-0F44-8F25-B5F895946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631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70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E730-72AA-4548-8C6E-69E3A60C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612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DE6-67E8-C647-9A47-8242D91A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6336-6E15-8448-A12F-21A14640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>
              <a:buFont typeface="Courier New" panose="02070309020205020404" pitchFamily="49" charset="0"/>
              <a:buChar char="o"/>
            </a:pPr>
            <a:r>
              <a:rPr lang="en-US" dirty="0"/>
              <a:t>Training set: 25,010 instances.</a:t>
            </a:r>
          </a:p>
          <a:p>
            <a:pPr lvl="0" hangingPunct="0">
              <a:buFont typeface="Courier New" panose="02070309020205020404" pitchFamily="49" charset="0"/>
              <a:buChar char="o"/>
            </a:pPr>
            <a:r>
              <a:rPr lang="en-US" dirty="0"/>
              <a:t>Testing set: 1,000,000 instances.</a:t>
            </a:r>
          </a:p>
          <a:p>
            <a:pPr marL="0" lvl="0" indent="0" hangingPunct="0">
              <a:buNone/>
            </a:pPr>
            <a:endParaRPr lang="en-US" dirty="0"/>
          </a:p>
          <a:p>
            <a:pPr lvl="0" hangingPunct="0"/>
            <a:r>
              <a:rPr lang="en-US" dirty="0"/>
              <a:t>Suit of card: Ordinal (1 - 4) representing Hearts, Spades, Diamonds, Clubs.</a:t>
            </a:r>
          </a:p>
          <a:p>
            <a:r>
              <a:rPr lang="en-US" dirty="0"/>
              <a:t>Rank of card: Numerical (1 - 13) representing Ace, 2, 3, …, Jack, Queen, King. </a:t>
            </a:r>
          </a:p>
          <a:p>
            <a:r>
              <a:rPr lang="en-US" dirty="0"/>
              <a:t>Class labels (Poker Hand Scores): Ordinal (0 - 9)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1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4BC5-DBC0-0941-907A-2E00031B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Sample Poker Hand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96C7914-2C4A-4076-9902-BC0E81735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21401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83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6F35-AE96-3A4F-974E-6EF946D8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Poker Hand Scores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C3C75A-5F85-584E-A130-0D5B43DD9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221356"/>
              </p:ext>
            </p:extLst>
          </p:nvPr>
        </p:nvGraphicFramePr>
        <p:xfrm>
          <a:off x="643467" y="2171700"/>
          <a:ext cx="10905066" cy="36957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03239">
                  <a:extLst>
                    <a:ext uri="{9D8B030D-6E8A-4147-A177-3AD203B41FA5}">
                      <a16:colId xmlns:a16="http://schemas.microsoft.com/office/drawing/2014/main" val="1831818373"/>
                    </a:ext>
                  </a:extLst>
                </a:gridCol>
                <a:gridCol w="2925279">
                  <a:extLst>
                    <a:ext uri="{9D8B030D-6E8A-4147-A177-3AD203B41FA5}">
                      <a16:colId xmlns:a16="http://schemas.microsoft.com/office/drawing/2014/main" val="2423725312"/>
                    </a:ext>
                  </a:extLst>
                </a:gridCol>
                <a:gridCol w="3464177">
                  <a:extLst>
                    <a:ext uri="{9D8B030D-6E8A-4147-A177-3AD203B41FA5}">
                      <a16:colId xmlns:a16="http://schemas.microsoft.com/office/drawing/2014/main" val="2018601372"/>
                    </a:ext>
                  </a:extLst>
                </a:gridCol>
                <a:gridCol w="3212371">
                  <a:extLst>
                    <a:ext uri="{9D8B030D-6E8A-4147-A177-3AD203B41FA5}">
                      <a16:colId xmlns:a16="http://schemas.microsoft.com/office/drawing/2014/main" val="3929131346"/>
                    </a:ext>
                  </a:extLst>
                </a:gridCol>
              </a:tblGrid>
              <a:tr h="195298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Example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extLst>
                  <a:ext uri="{0D108BD9-81ED-4DB2-BD59-A6C34878D82A}">
                    <a16:rowId xmlns:a16="http://schemas.microsoft.com/office/drawing/2014/main" val="3842345500"/>
                  </a:ext>
                </a:extLst>
              </a:tr>
              <a:tr h="350041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Royal Flush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Ace to 10 Flush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AH KH QH JH 10H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extLst>
                  <a:ext uri="{0D108BD9-81ED-4DB2-BD59-A6C34878D82A}">
                    <a16:rowId xmlns:a16="http://schemas.microsoft.com/office/drawing/2014/main" val="3750272034"/>
                  </a:ext>
                </a:extLst>
              </a:tr>
              <a:tr h="350041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Straight Flush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Five sequential cards (same suit)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4C 5C 6C 7C 8C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extLst>
                  <a:ext uri="{0D108BD9-81ED-4DB2-BD59-A6C34878D82A}">
                    <a16:rowId xmlns:a16="http://schemas.microsoft.com/office/drawing/2014/main" val="1377231047"/>
                  </a:ext>
                </a:extLst>
              </a:tr>
              <a:tr h="350041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Four of A Kind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Four cards of the same rank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2H 2D 2S 2C 8S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extLst>
                  <a:ext uri="{0D108BD9-81ED-4DB2-BD59-A6C34878D82A}">
                    <a16:rowId xmlns:a16="http://schemas.microsoft.com/office/drawing/2014/main" val="3407884663"/>
                  </a:ext>
                </a:extLst>
              </a:tr>
              <a:tr h="350041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Full House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Three of a kind plus one pair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3D 3C 7H 7S 7D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extLst>
                  <a:ext uri="{0D108BD9-81ED-4DB2-BD59-A6C34878D82A}">
                    <a16:rowId xmlns:a16="http://schemas.microsoft.com/office/drawing/2014/main" val="3950958038"/>
                  </a:ext>
                </a:extLst>
              </a:tr>
              <a:tr h="350041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Flush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Five cards of the same suit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2C 3C 6C 9C AC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extLst>
                  <a:ext uri="{0D108BD9-81ED-4DB2-BD59-A6C34878D82A}">
                    <a16:rowId xmlns:a16="http://schemas.microsoft.com/office/drawing/2014/main" val="2494715709"/>
                  </a:ext>
                </a:extLst>
              </a:tr>
              <a:tr h="350041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Straight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Five sequential cards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3C 4C 5D 6H 7D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extLst>
                  <a:ext uri="{0D108BD9-81ED-4DB2-BD59-A6C34878D82A}">
                    <a16:rowId xmlns:a16="http://schemas.microsoft.com/office/drawing/2014/main" val="1198629034"/>
                  </a:ext>
                </a:extLst>
              </a:tr>
              <a:tr h="350041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Three of A Kind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Three equal cards (same rank)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5H 5S 5D 3C 7H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extLst>
                  <a:ext uri="{0D108BD9-81ED-4DB2-BD59-A6C34878D82A}">
                    <a16:rowId xmlns:a16="http://schemas.microsoft.com/office/drawing/2014/main" val="1092553062"/>
                  </a:ext>
                </a:extLst>
              </a:tr>
              <a:tr h="350041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Two Pairs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Two pairs of equal cards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4H 4S 9D 9S 7C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extLst>
                  <a:ext uri="{0D108BD9-81ED-4DB2-BD59-A6C34878D82A}">
                    <a16:rowId xmlns:a16="http://schemas.microsoft.com/office/drawing/2014/main" val="616018355"/>
                  </a:ext>
                </a:extLst>
              </a:tr>
              <a:tr h="350041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One Pair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Two equal cards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5H 5C 7D JS 2D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extLst>
                  <a:ext uri="{0D108BD9-81ED-4DB2-BD59-A6C34878D82A}">
                    <a16:rowId xmlns:a16="http://schemas.microsoft.com/office/drawing/2014/main" val="3999247358"/>
                  </a:ext>
                </a:extLst>
              </a:tr>
              <a:tr h="350041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Nothing in Hand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 useful cards in group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2S 3D 6H 9C 10H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37" marR="43737" marT="0" marB="0" anchor="ctr"/>
                </a:tc>
                <a:extLst>
                  <a:ext uri="{0D108BD9-81ED-4DB2-BD59-A6C34878D82A}">
                    <a16:rowId xmlns:a16="http://schemas.microsoft.com/office/drawing/2014/main" val="262765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86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6F35-AE96-3A4F-974E-6EF946D8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001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Domain Probability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C3C75A-5F85-584E-A130-0D5B43DD9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555444"/>
              </p:ext>
            </p:extLst>
          </p:nvPr>
        </p:nvGraphicFramePr>
        <p:xfrm>
          <a:off x="643467" y="2286000"/>
          <a:ext cx="10905067" cy="391530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5787">
                  <a:extLst>
                    <a:ext uri="{9D8B030D-6E8A-4147-A177-3AD203B41FA5}">
                      <a16:colId xmlns:a16="http://schemas.microsoft.com/office/drawing/2014/main" val="1831818373"/>
                    </a:ext>
                  </a:extLst>
                </a:gridCol>
                <a:gridCol w="2602244">
                  <a:extLst>
                    <a:ext uri="{9D8B030D-6E8A-4147-A177-3AD203B41FA5}">
                      <a16:colId xmlns:a16="http://schemas.microsoft.com/office/drawing/2014/main" val="2423725312"/>
                    </a:ext>
                  </a:extLst>
                </a:gridCol>
                <a:gridCol w="3765033">
                  <a:extLst>
                    <a:ext uri="{9D8B030D-6E8A-4147-A177-3AD203B41FA5}">
                      <a16:colId xmlns:a16="http://schemas.microsoft.com/office/drawing/2014/main" val="2018601372"/>
                    </a:ext>
                  </a:extLst>
                </a:gridCol>
                <a:gridCol w="2502003">
                  <a:extLst>
                    <a:ext uri="{9D8B030D-6E8A-4147-A177-3AD203B41FA5}">
                      <a16:colId xmlns:a16="http://schemas.microsoft.com/office/drawing/2014/main" val="3929131346"/>
                    </a:ext>
                  </a:extLst>
                </a:gridCol>
              </a:tblGrid>
              <a:tr h="30778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Name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No. of Hands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No. of Combinations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Probability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000" marR="77000" marT="0" marB="0"/>
                </a:tc>
                <a:extLst>
                  <a:ext uri="{0D108BD9-81ED-4DB2-BD59-A6C34878D82A}">
                    <a16:rowId xmlns:a16="http://schemas.microsoft.com/office/drawing/2014/main" val="3842345500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Royal Flush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480</a:t>
                      </a:r>
                    </a:p>
                  </a:txBody>
                  <a:tcPr marL="77000" marR="77000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0.00000154</a:t>
                      </a:r>
                    </a:p>
                  </a:txBody>
                  <a:tcPr marL="77000" marR="77000" marT="0" marB="0"/>
                </a:tc>
                <a:extLst>
                  <a:ext uri="{0D108BD9-81ED-4DB2-BD59-A6C34878D82A}">
                    <a16:rowId xmlns:a16="http://schemas.microsoft.com/office/drawing/2014/main" val="3750272034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Straight Flush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36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4320</a:t>
                      </a:r>
                    </a:p>
                  </a:txBody>
                  <a:tcPr marL="77000" marR="77000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0.00001385</a:t>
                      </a:r>
                    </a:p>
                  </a:txBody>
                  <a:tcPr marL="77000" marR="77000" marT="0" marB="0"/>
                </a:tc>
                <a:extLst>
                  <a:ext uri="{0D108BD9-81ED-4DB2-BD59-A6C34878D82A}">
                    <a16:rowId xmlns:a16="http://schemas.microsoft.com/office/drawing/2014/main" val="1377231047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Four of A Kind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74880</a:t>
                      </a:r>
                    </a:p>
                  </a:txBody>
                  <a:tcPr marL="77000" marR="77000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0.0002401</a:t>
                      </a:r>
                    </a:p>
                  </a:txBody>
                  <a:tcPr marL="77000" marR="77000" marT="0" marB="0"/>
                </a:tc>
                <a:extLst>
                  <a:ext uri="{0D108BD9-81ED-4DB2-BD59-A6C34878D82A}">
                    <a16:rowId xmlns:a16="http://schemas.microsoft.com/office/drawing/2014/main" val="3407884663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Full House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3744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449280</a:t>
                      </a:r>
                    </a:p>
                  </a:txBody>
                  <a:tcPr marL="77000" marR="77000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0.00144058</a:t>
                      </a:r>
                    </a:p>
                  </a:txBody>
                  <a:tcPr marL="77000" marR="77000" marT="0" marB="0"/>
                </a:tc>
                <a:extLst>
                  <a:ext uri="{0D108BD9-81ED-4DB2-BD59-A6C34878D82A}">
                    <a16:rowId xmlns:a16="http://schemas.microsoft.com/office/drawing/2014/main" val="3950958038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Flush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5108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612960</a:t>
                      </a:r>
                    </a:p>
                  </a:txBody>
                  <a:tcPr marL="77000" marR="77000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0.0019654</a:t>
                      </a:r>
                    </a:p>
                  </a:txBody>
                  <a:tcPr marL="77000" marR="77000" marT="0" marB="0"/>
                </a:tc>
                <a:extLst>
                  <a:ext uri="{0D108BD9-81ED-4DB2-BD59-A6C34878D82A}">
                    <a16:rowId xmlns:a16="http://schemas.microsoft.com/office/drawing/2014/main" val="2494715709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Straight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10200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1224000</a:t>
                      </a:r>
                    </a:p>
                  </a:txBody>
                  <a:tcPr marL="77000" marR="77000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0.00392464</a:t>
                      </a:r>
                    </a:p>
                  </a:txBody>
                  <a:tcPr marL="77000" marR="77000" marT="0" marB="0"/>
                </a:tc>
                <a:extLst>
                  <a:ext uri="{0D108BD9-81ED-4DB2-BD59-A6C34878D82A}">
                    <a16:rowId xmlns:a16="http://schemas.microsoft.com/office/drawing/2014/main" val="1198629034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Three of A Kind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54912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6589440</a:t>
                      </a:r>
                    </a:p>
                  </a:txBody>
                  <a:tcPr marL="77000" marR="77000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0.02112845</a:t>
                      </a:r>
                    </a:p>
                  </a:txBody>
                  <a:tcPr marL="77000" marR="77000" marT="0" marB="0"/>
                </a:tc>
                <a:extLst>
                  <a:ext uri="{0D108BD9-81ED-4DB2-BD59-A6C34878D82A}">
                    <a16:rowId xmlns:a16="http://schemas.microsoft.com/office/drawing/2014/main" val="1092553062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Two Pairs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123552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14826240</a:t>
                      </a:r>
                    </a:p>
                  </a:txBody>
                  <a:tcPr marL="77000" marR="77000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0.04753902</a:t>
                      </a:r>
                    </a:p>
                  </a:txBody>
                  <a:tcPr marL="77000" marR="77000" marT="0" marB="0"/>
                </a:tc>
                <a:extLst>
                  <a:ext uri="{0D108BD9-81ED-4DB2-BD59-A6C34878D82A}">
                    <a16:rowId xmlns:a16="http://schemas.microsoft.com/office/drawing/2014/main" val="616018355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One Pair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1098240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131788800</a:t>
                      </a:r>
                    </a:p>
                  </a:txBody>
                  <a:tcPr marL="77000" marR="77000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0.42256903</a:t>
                      </a:r>
                    </a:p>
                  </a:txBody>
                  <a:tcPr marL="77000" marR="77000" marT="0" marB="0"/>
                </a:tc>
                <a:extLst>
                  <a:ext uri="{0D108BD9-81ED-4DB2-BD59-A6C34878D82A}">
                    <a16:rowId xmlns:a16="http://schemas.microsoft.com/office/drawing/2014/main" val="3999247358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Nothing in Hand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1302540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156304800</a:t>
                      </a:r>
                    </a:p>
                  </a:txBody>
                  <a:tcPr marL="77000" marR="77000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0.50117739</a:t>
                      </a:r>
                    </a:p>
                  </a:txBody>
                  <a:tcPr marL="77000" marR="77000" marT="0" marB="0"/>
                </a:tc>
                <a:extLst>
                  <a:ext uri="{0D108BD9-81ED-4DB2-BD59-A6C34878D82A}">
                    <a16:rowId xmlns:a16="http://schemas.microsoft.com/office/drawing/2014/main" val="2627655766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2598960</a:t>
                      </a:r>
                    </a:p>
                  </a:txBody>
                  <a:tcPr marL="77000" marR="7700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311875200</a:t>
                      </a:r>
                    </a:p>
                  </a:txBody>
                  <a:tcPr marL="77000" marR="77000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7000" marR="77000" marT="0" marB="0"/>
                </a:tc>
                <a:extLst>
                  <a:ext uri="{0D108BD9-81ED-4DB2-BD59-A6C34878D82A}">
                    <a16:rowId xmlns:a16="http://schemas.microsoft.com/office/drawing/2014/main" val="72792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6F35-AE96-3A4F-974E-6EF946D8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001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Training Set Probability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C3C75A-5F85-584E-A130-0D5B43DD9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588929"/>
              </p:ext>
            </p:extLst>
          </p:nvPr>
        </p:nvGraphicFramePr>
        <p:xfrm>
          <a:off x="643467" y="2286000"/>
          <a:ext cx="10905066" cy="39134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73837">
                  <a:extLst>
                    <a:ext uri="{9D8B030D-6E8A-4147-A177-3AD203B41FA5}">
                      <a16:colId xmlns:a16="http://schemas.microsoft.com/office/drawing/2014/main" val="1831818373"/>
                    </a:ext>
                  </a:extLst>
                </a:gridCol>
                <a:gridCol w="4945057">
                  <a:extLst>
                    <a:ext uri="{9D8B030D-6E8A-4147-A177-3AD203B41FA5}">
                      <a16:colId xmlns:a16="http://schemas.microsoft.com/office/drawing/2014/main" val="2018601372"/>
                    </a:ext>
                  </a:extLst>
                </a:gridCol>
                <a:gridCol w="3286172">
                  <a:extLst>
                    <a:ext uri="{9D8B030D-6E8A-4147-A177-3AD203B41FA5}">
                      <a16:colId xmlns:a16="http://schemas.microsoft.com/office/drawing/2014/main" val="3929131346"/>
                    </a:ext>
                  </a:extLst>
                </a:gridCol>
              </a:tblGrid>
              <a:tr h="30778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No. of instances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Probability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extLst>
                  <a:ext uri="{0D108BD9-81ED-4DB2-BD59-A6C34878D82A}">
                    <a16:rowId xmlns:a16="http://schemas.microsoft.com/office/drawing/2014/main" val="3842345500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Royal Flush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0.0001999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extLst>
                  <a:ext uri="{0D108BD9-81ED-4DB2-BD59-A6C34878D82A}">
                    <a16:rowId xmlns:a16="http://schemas.microsoft.com/office/drawing/2014/main" val="3750272034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Straight Flush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0.0001999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extLst>
                  <a:ext uri="{0D108BD9-81ED-4DB2-BD59-A6C34878D82A}">
                    <a16:rowId xmlns:a16="http://schemas.microsoft.com/office/drawing/2014/main" val="1377231047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Four of A Kind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0.0002399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extLst>
                  <a:ext uri="{0D108BD9-81ED-4DB2-BD59-A6C34878D82A}">
                    <a16:rowId xmlns:a16="http://schemas.microsoft.com/office/drawing/2014/main" val="3407884663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Full House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36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0.0014394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extLst>
                  <a:ext uri="{0D108BD9-81ED-4DB2-BD59-A6C34878D82A}">
                    <a16:rowId xmlns:a16="http://schemas.microsoft.com/office/drawing/2014/main" val="3950958038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Flush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54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0.0021591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extLst>
                  <a:ext uri="{0D108BD9-81ED-4DB2-BD59-A6C34878D82A}">
                    <a16:rowId xmlns:a16="http://schemas.microsoft.com/office/drawing/2014/main" val="2494715709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Straight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93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0.0037185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extLst>
                  <a:ext uri="{0D108BD9-81ED-4DB2-BD59-A6C34878D82A}">
                    <a16:rowId xmlns:a16="http://schemas.microsoft.com/office/drawing/2014/main" val="1198629034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Three of A Kind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513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0.0205118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extLst>
                  <a:ext uri="{0D108BD9-81ED-4DB2-BD59-A6C34878D82A}">
                    <a16:rowId xmlns:a16="http://schemas.microsoft.com/office/drawing/2014/main" val="1092553062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Two Pairs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1206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0.0482207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extLst>
                  <a:ext uri="{0D108BD9-81ED-4DB2-BD59-A6C34878D82A}">
                    <a16:rowId xmlns:a16="http://schemas.microsoft.com/office/drawing/2014/main" val="616018355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One Pair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10599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0.4237905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extLst>
                  <a:ext uri="{0D108BD9-81ED-4DB2-BD59-A6C34878D82A}">
                    <a16:rowId xmlns:a16="http://schemas.microsoft.com/office/drawing/2014/main" val="3999247358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Nothing in Hand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12493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0.4995202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extLst>
                  <a:ext uri="{0D108BD9-81ED-4DB2-BD59-A6C34878D82A}">
                    <a16:rowId xmlns:a16="http://schemas.microsoft.com/office/drawing/2014/main" val="2627655766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Total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25010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 anchor="ctr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</a:endParaRPr>
                    </a:p>
                    <a:p>
                      <a:pPr marL="0" marR="0" indent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1.0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62" marR="73062" marT="0" marB="0"/>
                </a:tc>
                <a:extLst>
                  <a:ext uri="{0D108BD9-81ED-4DB2-BD59-A6C34878D82A}">
                    <a16:rowId xmlns:a16="http://schemas.microsoft.com/office/drawing/2014/main" val="72792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91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9EA4-0D14-5840-8D5D-AB8C708A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Decision Tree Confusion Matrix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CB451B-E3C4-204F-B398-C97C90F9B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399012"/>
              </p:ext>
            </p:extLst>
          </p:nvPr>
        </p:nvGraphicFramePr>
        <p:xfrm>
          <a:off x="643467" y="1485900"/>
          <a:ext cx="10905067" cy="365187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1379">
                  <a:extLst>
                    <a:ext uri="{9D8B030D-6E8A-4147-A177-3AD203B41FA5}">
                      <a16:colId xmlns:a16="http://schemas.microsoft.com/office/drawing/2014/main" val="3222780974"/>
                    </a:ext>
                  </a:extLst>
                </a:gridCol>
                <a:gridCol w="795145">
                  <a:extLst>
                    <a:ext uri="{9D8B030D-6E8A-4147-A177-3AD203B41FA5}">
                      <a16:colId xmlns:a16="http://schemas.microsoft.com/office/drawing/2014/main" val="2626837651"/>
                    </a:ext>
                  </a:extLst>
                </a:gridCol>
                <a:gridCol w="1099150">
                  <a:extLst>
                    <a:ext uri="{9D8B030D-6E8A-4147-A177-3AD203B41FA5}">
                      <a16:colId xmlns:a16="http://schemas.microsoft.com/office/drawing/2014/main" val="1499461161"/>
                    </a:ext>
                  </a:extLst>
                </a:gridCol>
                <a:gridCol w="1278111">
                  <a:extLst>
                    <a:ext uri="{9D8B030D-6E8A-4147-A177-3AD203B41FA5}">
                      <a16:colId xmlns:a16="http://schemas.microsoft.com/office/drawing/2014/main" val="1694043602"/>
                    </a:ext>
                  </a:extLst>
                </a:gridCol>
                <a:gridCol w="1000140">
                  <a:extLst>
                    <a:ext uri="{9D8B030D-6E8A-4147-A177-3AD203B41FA5}">
                      <a16:colId xmlns:a16="http://schemas.microsoft.com/office/drawing/2014/main" val="1860549023"/>
                    </a:ext>
                  </a:extLst>
                </a:gridCol>
                <a:gridCol w="988210">
                  <a:extLst>
                    <a:ext uri="{9D8B030D-6E8A-4147-A177-3AD203B41FA5}">
                      <a16:colId xmlns:a16="http://schemas.microsoft.com/office/drawing/2014/main" val="4044984723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1236249385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2303268250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1074753435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813152619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404420600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526011238"/>
                    </a:ext>
                  </a:extLst>
                </a:gridCol>
              </a:tblGrid>
              <a:tr h="304323">
                <a:tc rowSpan="2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 vert="wordArtVert"/>
                </a:tc>
                <a:tc rowSpan="2" h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9164" marR="69164" marT="34582" marB="34582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 x p e c t e d</a:t>
                      </a:r>
                    </a:p>
                  </a:txBody>
                  <a:tcPr marL="73152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766805307"/>
                  </a:ext>
                </a:extLst>
              </a:tr>
              <a:tr h="304323"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6344578"/>
                  </a:ext>
                </a:extLst>
              </a:tr>
              <a:tr h="304323">
                <a:tc rowSpan="10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Predicted</a:t>
                      </a:r>
                    </a:p>
                  </a:txBody>
                  <a:tcPr marL="69164" marR="69164" marT="34582" marB="34582" vert="wordArtVert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447891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321305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30425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13215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2176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1803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743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819601505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53318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101193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17197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7906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1709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681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278484450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961071888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28123954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034307346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3953768967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434511161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45381574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3492984531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48922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8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9EA4-0D14-5840-8D5D-AB8C708A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Random Forest Confusion Matrix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CB451B-E3C4-204F-B398-C97C90F9B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640102"/>
              </p:ext>
            </p:extLst>
          </p:nvPr>
        </p:nvGraphicFramePr>
        <p:xfrm>
          <a:off x="643467" y="1485900"/>
          <a:ext cx="10905067" cy="365187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1379">
                  <a:extLst>
                    <a:ext uri="{9D8B030D-6E8A-4147-A177-3AD203B41FA5}">
                      <a16:colId xmlns:a16="http://schemas.microsoft.com/office/drawing/2014/main" val="3222780974"/>
                    </a:ext>
                  </a:extLst>
                </a:gridCol>
                <a:gridCol w="795145">
                  <a:extLst>
                    <a:ext uri="{9D8B030D-6E8A-4147-A177-3AD203B41FA5}">
                      <a16:colId xmlns:a16="http://schemas.microsoft.com/office/drawing/2014/main" val="2626837651"/>
                    </a:ext>
                  </a:extLst>
                </a:gridCol>
                <a:gridCol w="1099150">
                  <a:extLst>
                    <a:ext uri="{9D8B030D-6E8A-4147-A177-3AD203B41FA5}">
                      <a16:colId xmlns:a16="http://schemas.microsoft.com/office/drawing/2014/main" val="1499461161"/>
                    </a:ext>
                  </a:extLst>
                </a:gridCol>
                <a:gridCol w="1278111">
                  <a:extLst>
                    <a:ext uri="{9D8B030D-6E8A-4147-A177-3AD203B41FA5}">
                      <a16:colId xmlns:a16="http://schemas.microsoft.com/office/drawing/2014/main" val="1694043602"/>
                    </a:ext>
                  </a:extLst>
                </a:gridCol>
                <a:gridCol w="1000140">
                  <a:extLst>
                    <a:ext uri="{9D8B030D-6E8A-4147-A177-3AD203B41FA5}">
                      <a16:colId xmlns:a16="http://schemas.microsoft.com/office/drawing/2014/main" val="1860549023"/>
                    </a:ext>
                  </a:extLst>
                </a:gridCol>
                <a:gridCol w="988210">
                  <a:extLst>
                    <a:ext uri="{9D8B030D-6E8A-4147-A177-3AD203B41FA5}">
                      <a16:colId xmlns:a16="http://schemas.microsoft.com/office/drawing/2014/main" val="4044984723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1236249385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2303268250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1074753435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813152619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404420600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526011238"/>
                    </a:ext>
                  </a:extLst>
                </a:gridCol>
              </a:tblGrid>
              <a:tr h="304323">
                <a:tc rowSpan="2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 vert="wordArtVert"/>
                </a:tc>
                <a:tc rowSpan="2" h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9164" marR="69164" marT="34582" marB="34582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 x p e c t e d</a:t>
                      </a:r>
                    </a:p>
                  </a:txBody>
                  <a:tcPr marL="73152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766805307"/>
                  </a:ext>
                </a:extLst>
              </a:tr>
              <a:tr h="304323"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6344578"/>
                  </a:ext>
                </a:extLst>
              </a:tr>
              <a:tr h="304323">
                <a:tc rowSpan="10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Predicted</a:t>
                      </a:r>
                    </a:p>
                  </a:txBody>
                  <a:tcPr marL="69164" marR="69164" marT="34582" marB="34582" vert="wordArtVert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423264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194864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7988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2741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1786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819601505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77796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225058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38094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17309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3599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278484450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961071888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28123954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034307346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3953768967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434511161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45381574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3492984531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48922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4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9EA4-0D14-5840-8D5D-AB8C708A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K Nearest Neighbors Confusion Matrix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CB451B-E3C4-204F-B398-C97C90F9B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664567"/>
              </p:ext>
            </p:extLst>
          </p:nvPr>
        </p:nvGraphicFramePr>
        <p:xfrm>
          <a:off x="643467" y="1485900"/>
          <a:ext cx="10905067" cy="365187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1379">
                  <a:extLst>
                    <a:ext uri="{9D8B030D-6E8A-4147-A177-3AD203B41FA5}">
                      <a16:colId xmlns:a16="http://schemas.microsoft.com/office/drawing/2014/main" val="3222780974"/>
                    </a:ext>
                  </a:extLst>
                </a:gridCol>
                <a:gridCol w="795145">
                  <a:extLst>
                    <a:ext uri="{9D8B030D-6E8A-4147-A177-3AD203B41FA5}">
                      <a16:colId xmlns:a16="http://schemas.microsoft.com/office/drawing/2014/main" val="2626837651"/>
                    </a:ext>
                  </a:extLst>
                </a:gridCol>
                <a:gridCol w="1099150">
                  <a:extLst>
                    <a:ext uri="{9D8B030D-6E8A-4147-A177-3AD203B41FA5}">
                      <a16:colId xmlns:a16="http://schemas.microsoft.com/office/drawing/2014/main" val="1499461161"/>
                    </a:ext>
                  </a:extLst>
                </a:gridCol>
                <a:gridCol w="1278111">
                  <a:extLst>
                    <a:ext uri="{9D8B030D-6E8A-4147-A177-3AD203B41FA5}">
                      <a16:colId xmlns:a16="http://schemas.microsoft.com/office/drawing/2014/main" val="1694043602"/>
                    </a:ext>
                  </a:extLst>
                </a:gridCol>
                <a:gridCol w="1000140">
                  <a:extLst>
                    <a:ext uri="{9D8B030D-6E8A-4147-A177-3AD203B41FA5}">
                      <a16:colId xmlns:a16="http://schemas.microsoft.com/office/drawing/2014/main" val="1860549023"/>
                    </a:ext>
                  </a:extLst>
                </a:gridCol>
                <a:gridCol w="988210">
                  <a:extLst>
                    <a:ext uri="{9D8B030D-6E8A-4147-A177-3AD203B41FA5}">
                      <a16:colId xmlns:a16="http://schemas.microsoft.com/office/drawing/2014/main" val="4044984723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1236249385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2303268250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1074753435"/>
                    </a:ext>
                  </a:extLst>
                </a:gridCol>
                <a:gridCol w="908426">
                  <a:extLst>
                    <a:ext uri="{9D8B030D-6E8A-4147-A177-3AD203B41FA5}">
                      <a16:colId xmlns:a16="http://schemas.microsoft.com/office/drawing/2014/main" val="813152619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404420600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526011238"/>
                    </a:ext>
                  </a:extLst>
                </a:gridCol>
              </a:tblGrid>
              <a:tr h="304323">
                <a:tc rowSpan="2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 vert="wordArtVert"/>
                </a:tc>
                <a:tc rowSpan="2" h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9164" marR="69164" marT="34582" marB="34582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 x p e c t e d</a:t>
                      </a:r>
                    </a:p>
                  </a:txBody>
                  <a:tcPr marL="73152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766805307"/>
                  </a:ext>
                </a:extLst>
              </a:tr>
              <a:tr h="304323"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6344578"/>
                  </a:ext>
                </a:extLst>
              </a:tr>
              <a:tr h="304323">
                <a:tc rowSpan="10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Predicted</a:t>
                      </a:r>
                    </a:p>
                  </a:txBody>
                  <a:tcPr marL="69164" marR="69164" marT="34582" marB="34582" vert="wordArtVert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420108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145216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3214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819601505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81096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276582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42609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18260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1156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278484450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1642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1740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961071888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1065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1376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28123954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1034307346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3953768967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434511161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45381574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3492984531"/>
                  </a:ext>
                </a:extLst>
              </a:tr>
              <a:tr h="3043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69164" marR="69164" marT="34582" marB="345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9164" marR="69164" marT="34582" marB="34582"/>
                </a:tc>
                <a:extLst>
                  <a:ext uri="{0D108BD9-81ED-4DB2-BD59-A6C34878D82A}">
                    <a16:rowId xmlns:a16="http://schemas.microsoft.com/office/drawing/2014/main" val="248922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38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971</Words>
  <Application>Microsoft Macintosh PowerPoint</Application>
  <PresentationFormat>Widescreen</PresentationFormat>
  <Paragraphs>742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Poker Hands</vt:lpstr>
      <vt:lpstr>Data Set Information</vt:lpstr>
      <vt:lpstr>Sample Poker Hand</vt:lpstr>
      <vt:lpstr>Poker Hand Scores </vt:lpstr>
      <vt:lpstr>Domain Probability </vt:lpstr>
      <vt:lpstr>Training Set Probability</vt:lpstr>
      <vt:lpstr>Decision Tree Confusion Matrix</vt:lpstr>
      <vt:lpstr>Random Forest Confusion Matrix</vt:lpstr>
      <vt:lpstr>K Nearest Neighbors Confusion Matrix</vt:lpstr>
      <vt:lpstr>Support Vector Machine</vt:lpstr>
      <vt:lpstr>Support Vector Machine (SVM)  Confusion Matrix</vt:lpstr>
      <vt:lpstr>Model Performances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hands</dc:title>
  <dc:creator>George Zhou</dc:creator>
  <cp:lastModifiedBy>George Zhou</cp:lastModifiedBy>
  <cp:revision>13</cp:revision>
  <dcterms:created xsi:type="dcterms:W3CDTF">2018-11-29T00:10:32Z</dcterms:created>
  <dcterms:modified xsi:type="dcterms:W3CDTF">2018-11-29T02:05:05Z</dcterms:modified>
</cp:coreProperties>
</file>