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2" r:id="rId3"/>
    <p:sldId id="261" r:id="rId4"/>
    <p:sldId id="263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83647"/>
    <a:srgbClr val="D7191C"/>
    <a:srgbClr val="C00000"/>
    <a:srgbClr val="F69053"/>
    <a:srgbClr val="FFDF9A"/>
    <a:srgbClr val="DCF09E"/>
    <a:srgbClr val="8ACC62"/>
    <a:srgbClr val="1A96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191791-949C-433B-851E-F34490B19F44}" v="560" dt="2022-09-18T12:17:51.414"/>
    <p1510:client id="{A56A3137-BC64-4D26-893F-C58F16122A5A}" v="37" dt="2022-09-18T13:41:14.895"/>
    <p1510:client id="{C1ABAE60-7F31-D5C3-22FF-21364315AAAB}" v="1064" dt="2022-09-18T13:16:53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3"/>
    <p:restoredTop sz="94658"/>
  </p:normalViewPr>
  <p:slideViewPr>
    <p:cSldViewPr snapToGrid="0">
      <p:cViewPr varScale="1">
        <p:scale>
          <a:sx n="104" d="100"/>
          <a:sy n="104" d="100"/>
        </p:scale>
        <p:origin x="1440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3166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99206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99589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mit Bub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nhaltsplatzhalter 2"/>
          <p:cNvSpPr>
            <a:spLocks noGrp="1"/>
          </p:cNvSpPr>
          <p:nvPr>
            <p:ph idx="1"/>
          </p:nvPr>
        </p:nvSpPr>
        <p:spPr>
          <a:xfrm>
            <a:off x="438150" y="1825625"/>
            <a:ext cx="1091565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Plan4Better | Last Name + Name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7E8F292-D9AD-4DC7-B867-92CB5AE2EFE8}" type="slidenum">
              <a:rPr lang="en-US" smtClean="0"/>
              <a:t>‹Nr.›</a:t>
            </a:fld>
            <a:endParaRPr lang="en-US"/>
          </a:p>
        </p:txBody>
      </p:sp>
      <p:sp>
        <p:nvSpPr>
          <p:cNvPr id="5" name="Ellipse 4"/>
          <p:cNvSpPr/>
          <p:nvPr userDrawn="1"/>
        </p:nvSpPr>
        <p:spPr>
          <a:xfrm>
            <a:off x="10975953" y="3828653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Ellipse 5"/>
          <p:cNvSpPr/>
          <p:nvPr userDrawn="1"/>
        </p:nvSpPr>
        <p:spPr>
          <a:xfrm>
            <a:off x="10524564" y="5250456"/>
            <a:ext cx="2211364" cy="2211785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llipse 6"/>
          <p:cNvSpPr/>
          <p:nvPr userDrawn="1"/>
        </p:nvSpPr>
        <p:spPr>
          <a:xfrm>
            <a:off x="8930671" y="5386982"/>
            <a:ext cx="2211364" cy="221178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/>
          <p:cNvSpPr/>
          <p:nvPr userDrawn="1"/>
        </p:nvSpPr>
        <p:spPr>
          <a:xfrm>
            <a:off x="10342462" y="4384768"/>
            <a:ext cx="843166" cy="843327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861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38150" y="2962673"/>
            <a:ext cx="10915650" cy="1014413"/>
          </a:xfrm>
        </p:spPr>
        <p:txBody>
          <a:bodyPr>
            <a:no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Plan4Better | Last Name + Name | Date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7E8F292-D9AD-4DC7-B867-92CB5AE2EFE8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5" name="Grafik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67" t="43999" r="10470" b="40003"/>
          <a:stretch/>
        </p:blipFill>
        <p:spPr>
          <a:xfrm>
            <a:off x="10039350" y="314326"/>
            <a:ext cx="1970617" cy="408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224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762188"/>
            <a:ext cx="11345332" cy="46995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noProof="0" dirty="0" smtClean="0"/>
            </a:lvl1pPr>
            <a:lvl2pPr>
              <a:lnSpc>
                <a:spcPct val="114000"/>
              </a:lnSpc>
              <a:defRPr lang="de-DE" noProof="0" dirty="0" smtClean="0"/>
            </a:lvl2pPr>
            <a:lvl3pPr>
              <a:defRPr sz="1600"/>
            </a:lvl3pPr>
          </a:lstStyle>
          <a:p>
            <a:pPr lvl="0"/>
            <a:r>
              <a:rPr lang="de-DE" noProof="0"/>
              <a:t>Inhalt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 lIns="0" rIns="0"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Plan4Better | Last Name + Name | Date</a:t>
            </a:r>
          </a:p>
        </p:txBody>
      </p:sp>
      <p:sp>
        <p:nvSpPr>
          <p:cNvPr id="6" name="Titel 1"/>
          <p:cNvSpPr>
            <a:spLocks noGrp="1"/>
          </p:cNvSpPr>
          <p:nvPr>
            <p:ph type="title" hasCustomPrompt="1"/>
          </p:nvPr>
        </p:nvSpPr>
        <p:spPr>
          <a:xfrm>
            <a:off x="425454" y="994335"/>
            <a:ext cx="11345332" cy="4103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3200"/>
              </a:lnSpc>
              <a:defRPr lang="de-DE" sz="3000" noProof="0" dirty="0"/>
            </a:lvl1pPr>
          </a:lstStyle>
          <a:p>
            <a:pPr lvl="0"/>
            <a:r>
              <a:rPr lang="de-DE" noProof="0"/>
              <a:t>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1813918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02C56425-6F2A-0842-AF82-BB3BE1072CD6}"/>
              </a:ext>
            </a:extLst>
          </p:cNvPr>
          <p:cNvSpPr txBox="1"/>
          <p:nvPr userDrawn="1"/>
        </p:nvSpPr>
        <p:spPr>
          <a:xfrm>
            <a:off x="11243733" y="64346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02648B8-796E-6A47-B62E-669591F34708}"/>
              </a:ext>
            </a:extLst>
          </p:cNvPr>
          <p:cNvSpPr/>
          <p:nvPr userDrawn="1"/>
        </p:nvSpPr>
        <p:spPr>
          <a:xfrm>
            <a:off x="9448803" y="0"/>
            <a:ext cx="2638296" cy="1625600"/>
          </a:xfrm>
          <a:prstGeom prst="rect">
            <a:avLst/>
          </a:prstGeom>
          <a:solidFill>
            <a:srgbClr val="28364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7" name="Grafik 16">
            <a:extLst>
              <a:ext uri="{FF2B5EF4-FFF2-40B4-BE49-F238E27FC236}">
                <a16:creationId xmlns:a16="http://schemas.microsoft.com/office/drawing/2014/main" id="{68886FA2-30D7-F14C-A2ED-87D318A1EF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5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59586" y="-1757143"/>
            <a:ext cx="14751585" cy="9834390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695C3947-7987-0449-AD73-D7BB5D04C617}"/>
              </a:ext>
            </a:extLst>
          </p:cNvPr>
          <p:cNvSpPr/>
          <p:nvPr userDrawn="1"/>
        </p:nvSpPr>
        <p:spPr>
          <a:xfrm rot="5400000">
            <a:off x="5113328" y="-818549"/>
            <a:ext cx="1965344" cy="12192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" name="Gruppieren 1"/>
          <p:cNvGrpSpPr/>
          <p:nvPr userDrawn="1"/>
        </p:nvGrpSpPr>
        <p:grpSpPr>
          <a:xfrm>
            <a:off x="3456342" y="216452"/>
            <a:ext cx="8957442" cy="4266149"/>
            <a:chOff x="3385582" y="534608"/>
            <a:chExt cx="8957442" cy="4266149"/>
          </a:xfrm>
        </p:grpSpPr>
        <p:pic>
          <p:nvPicPr>
            <p:cNvPr id="19" name="Grafik 18">
              <a:extLst>
                <a:ext uri="{FF2B5EF4-FFF2-40B4-BE49-F238E27FC236}">
                  <a16:creationId xmlns:a16="http://schemas.microsoft.com/office/drawing/2014/main" id="{B1478FFA-825E-234E-ACAB-B3F783E9B65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85582" y="534608"/>
              <a:ext cx="8957442" cy="4266149"/>
            </a:xfrm>
            <a:prstGeom prst="rect">
              <a:avLst/>
            </a:prstGeom>
          </p:spPr>
        </p:pic>
        <p:pic>
          <p:nvPicPr>
            <p:cNvPr id="20" name="Grafik 19">
              <a:extLst>
                <a:ext uri="{FF2B5EF4-FFF2-40B4-BE49-F238E27FC236}">
                  <a16:creationId xmlns:a16="http://schemas.microsoft.com/office/drawing/2014/main" id="{9E0518C9-2967-1B41-83B7-863BC3DA925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90684" y="884699"/>
              <a:ext cx="6345188" cy="3357883"/>
            </a:xfrm>
            <a:prstGeom prst="rect">
              <a:avLst/>
            </a:prstGeom>
          </p:spPr>
        </p:pic>
      </p:grpSp>
      <p:pic>
        <p:nvPicPr>
          <p:cNvPr id="22" name="Grafik 21">
            <a:extLst>
              <a:ext uri="{FF2B5EF4-FFF2-40B4-BE49-F238E27FC236}">
                <a16:creationId xmlns:a16="http://schemas.microsoft.com/office/drawing/2014/main" id="{2B9B286A-FC2D-594C-84EA-C0E14D1CBC1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9835" y="-653441"/>
            <a:ext cx="5136042" cy="5136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669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3200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5585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29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084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06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7692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3883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9888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EB3054-B75A-4BD7-8B3E-8DC0F614FAF3}" type="datetimeFigureOut">
              <a:rPr lang="de-DE" smtClean="0"/>
              <a:t>30.07.25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006FE-6571-4354-8775-F8708372C22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7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83" r:id="rId12"/>
    <p:sldLayoutId id="2147483684" r:id="rId13"/>
    <p:sldLayoutId id="2147483694" r:id="rId14"/>
    <p:sldLayoutId id="214748369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BCE9E63-3390-9347-0120-C340FD16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215255"/>
              </p:ext>
            </p:extLst>
          </p:nvPr>
        </p:nvGraphicFramePr>
        <p:xfrm>
          <a:off x="83037" y="90782"/>
          <a:ext cx="12005130" cy="53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330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156815394"/>
                    </a:ext>
                  </a:extLst>
                </a:gridCol>
              </a:tblGrid>
              <a:tr h="568952">
                <a:tc gridSpan="4"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Mulish"/>
                        </a:rPr>
                        <a:t>Ermittlung Haltestellenkategorie</a:t>
                      </a:r>
                      <a:endParaRPr lang="de-DE" sz="1800" b="0" i="0" u="none" strike="noStrike" noProof="0" dirty="0"/>
                    </a:p>
                  </a:txBody>
                  <a:tcPr>
                    <a:solidFill>
                      <a:srgbClr val="2836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6572"/>
                  </a:ext>
                </a:extLst>
              </a:tr>
              <a:tr h="1402899"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Takt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U-Bahnhaltestelle</a:t>
                      </a:r>
                    </a:p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S-Bahnhaltestelle</a:t>
                      </a:r>
                    </a:p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Bahnhaltestelle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Straßenbahnhaltestelle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Bushaltestelle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&lt; 5 Minuten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5 ≤ x &lt; </a:t>
                      </a:r>
                      <a:r>
                        <a:rPr lang="de-DE" sz="1800" b="0" i="0" u="none" strike="noStrike" noProof="0">
                          <a:latin typeface="Mulish"/>
                        </a:rPr>
                        <a:t>10 Minuten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10 ≤ x &lt; 20 Minuten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20 ≤ x &lt; 40 Minuten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56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40 ≤ x &lt; 60 Minuten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5689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60 ≤ x &lt; 120 Minuten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 dirty="0">
                          <a:latin typeface="Mulish"/>
                        </a:rPr>
                        <a:t>VII</a:t>
                      </a:r>
                      <a:endParaRPr lang="de-DE" dirty="0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2779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le 2">
            <a:extLst>
              <a:ext uri="{FF2B5EF4-FFF2-40B4-BE49-F238E27FC236}">
                <a16:creationId xmlns:a16="http://schemas.microsoft.com/office/drawing/2014/main" id="{9BCE9E63-3390-9347-0120-C340FD163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386940"/>
              </p:ext>
            </p:extLst>
          </p:nvPr>
        </p:nvGraphicFramePr>
        <p:xfrm>
          <a:off x="83037" y="90782"/>
          <a:ext cx="12005130" cy="53855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9330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838600">
                  <a:extLst>
                    <a:ext uri="{9D8B030D-6E8A-4147-A177-3AD203B41FA5}">
                      <a16:colId xmlns:a16="http://schemas.microsoft.com/office/drawing/2014/main" val="156815394"/>
                    </a:ext>
                  </a:extLst>
                </a:gridCol>
              </a:tblGrid>
              <a:tr h="568952">
                <a:tc gridSpan="4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Determination </a:t>
                      </a:r>
                      <a:r>
                        <a:rPr lang="de-DE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 </a:t>
                      </a:r>
                      <a:r>
                        <a:rPr lang="de-DE" err="1">
                          <a:solidFill>
                            <a:schemeClr val="bg1"/>
                          </a:solidFill>
                          <a:latin typeface="Mulish"/>
                        </a:rPr>
                        <a:t>category</a:t>
                      </a:r>
                      <a:endParaRPr lang="de-DE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e-DE"/>
                    </a:p>
                  </a:txBody>
                  <a:tcPr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166572"/>
                  </a:ext>
                </a:extLst>
              </a:tr>
              <a:tr h="1402899">
                <a:tc>
                  <a:txBody>
                    <a:bodyPr/>
                    <a:lstStyle/>
                    <a:p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Frequency</a:t>
                      </a:r>
                      <a:endParaRPr lang="de-DE" err="1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Metro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endParaRPr lang="de-DE" dirty="0">
                        <a:solidFill>
                          <a:schemeClr val="bg1"/>
                        </a:solidFill>
                        <a:latin typeface="Mulish"/>
                      </a:endParaRPr>
                    </a:p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Suburban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Mulish"/>
                        </a:rPr>
                        <a:t>rail</a:t>
                      </a: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endParaRPr lang="de-DE" dirty="0">
                        <a:solidFill>
                          <a:schemeClr val="bg1"/>
                        </a:solidFill>
                        <a:latin typeface="Mulish"/>
                      </a:endParaRPr>
                    </a:p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Rail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endParaRPr lang="de-DE" dirty="0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>
                          <a:solidFill>
                            <a:schemeClr val="bg1"/>
                          </a:solidFill>
                          <a:latin typeface="Mulish"/>
                        </a:rPr>
                        <a:t>Tram station</a:t>
                      </a:r>
                      <a:endParaRPr lang="de-DE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dirty="0">
                          <a:solidFill>
                            <a:schemeClr val="bg1"/>
                          </a:solidFill>
                          <a:latin typeface="Mulish"/>
                        </a:rPr>
                        <a:t>Bus </a:t>
                      </a:r>
                      <a:r>
                        <a:rPr lang="de-DE" dirty="0" err="1">
                          <a:solidFill>
                            <a:schemeClr val="bg1"/>
                          </a:solidFill>
                          <a:latin typeface="Mulish"/>
                        </a:rPr>
                        <a:t>station</a:t>
                      </a:r>
                      <a:endParaRPr lang="de-DE" dirty="0">
                        <a:solidFill>
                          <a:schemeClr val="bg1"/>
                        </a:solidFill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 dirty="0">
                          <a:latin typeface="Mulish"/>
                        </a:rPr>
                        <a:t>&lt; 5 </a:t>
                      </a:r>
                      <a:r>
                        <a:rPr lang="de-DE" dirty="0" err="1">
                          <a:latin typeface="Mulish"/>
                        </a:rPr>
                        <a:t>minutes</a:t>
                      </a:r>
                      <a:endParaRPr lang="de-DE" dirty="0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r>
                        <a:rPr lang="de-DE">
                          <a:latin typeface="Mulish"/>
                        </a:rPr>
                        <a:t>5 ≤ x &lt; </a:t>
                      </a:r>
                      <a:r>
                        <a:rPr lang="de-DE" sz="1800" b="0" i="0" u="none" strike="noStrike" noProof="0">
                          <a:latin typeface="Mulish"/>
                        </a:rPr>
                        <a:t>10 minutes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10 ≤ x &lt; 20 minutes</a:t>
                      </a:r>
                      <a:endParaRPr lang="de-DE" err="1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56895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20 ≤ x &lt; 40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56895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40 ≤ x &lt; 60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568951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60 ≤ x &lt; 120 minutes</a:t>
                      </a:r>
                      <a:endParaRPr lang="de-DE" sz="1800" b="0" i="0" u="none" strike="noStrike" noProof="0" err="1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VI</a:t>
                      </a:r>
                      <a:endParaRPr lang="de-DE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 dirty="0">
                          <a:latin typeface="Mulish"/>
                        </a:rPr>
                        <a:t>VII</a:t>
                      </a:r>
                      <a:endParaRPr lang="de-DE" dirty="0">
                        <a:latin typeface="Mulish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71169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DF5032-7402-63E6-27FA-1495D7C8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10758"/>
              </p:ext>
            </p:extLst>
          </p:nvPr>
        </p:nvGraphicFramePr>
        <p:xfrm>
          <a:off x="73228" y="83036"/>
          <a:ext cx="12004890" cy="531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59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2504433807"/>
                    </a:ext>
                  </a:extLst>
                </a:gridCol>
                <a:gridCol w="2449313">
                  <a:extLst>
                    <a:ext uri="{9D8B030D-6E8A-4147-A177-3AD203B41FA5}">
                      <a16:colId xmlns:a16="http://schemas.microsoft.com/office/drawing/2014/main" val="1739820387"/>
                    </a:ext>
                  </a:extLst>
                </a:gridCol>
              </a:tblGrid>
              <a:tr h="7569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1" i="0" u="none" strike="noStrike" noProof="0" dirty="0">
                          <a:solidFill>
                            <a:schemeClr val="bg1"/>
                          </a:solidFill>
                          <a:latin typeface="Mulish"/>
                        </a:rPr>
                        <a:t>Haltestellenkategorie</a:t>
                      </a:r>
                      <a:endParaRPr lang="de-DE" dirty="0"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&lt; 300m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300-500m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501-750m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751-1000m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algn="l"/>
                      <a:r>
                        <a:rPr lang="de-DE" sz="1800" b="1" i="0" u="none" strike="noStrike" noProof="0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6432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 dirty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4379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elle 2">
            <a:extLst>
              <a:ext uri="{FF2B5EF4-FFF2-40B4-BE49-F238E27FC236}">
                <a16:creationId xmlns:a16="http://schemas.microsoft.com/office/drawing/2014/main" id="{D8DF5032-7402-63E6-27FA-1495D7C83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917116"/>
              </p:ext>
            </p:extLst>
          </p:nvPr>
        </p:nvGraphicFramePr>
        <p:xfrm>
          <a:off x="73228" y="83036"/>
          <a:ext cx="12004890" cy="53129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7359">
                  <a:extLst>
                    <a:ext uri="{9D8B030D-6E8A-4147-A177-3AD203B41FA5}">
                      <a16:colId xmlns:a16="http://schemas.microsoft.com/office/drawing/2014/main" val="49354519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904972749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562831664"/>
                    </a:ext>
                  </a:extLst>
                </a:gridCol>
                <a:gridCol w="2259406">
                  <a:extLst>
                    <a:ext uri="{9D8B030D-6E8A-4147-A177-3AD203B41FA5}">
                      <a16:colId xmlns:a16="http://schemas.microsoft.com/office/drawing/2014/main" val="2504433807"/>
                    </a:ext>
                  </a:extLst>
                </a:gridCol>
                <a:gridCol w="2449313">
                  <a:extLst>
                    <a:ext uri="{9D8B030D-6E8A-4147-A177-3AD203B41FA5}">
                      <a16:colId xmlns:a16="http://schemas.microsoft.com/office/drawing/2014/main" val="1739820387"/>
                    </a:ext>
                  </a:extLst>
                </a:gridCol>
              </a:tblGrid>
              <a:tr h="756922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dirty="0">
                          <a:latin typeface="Mulish"/>
                        </a:rPr>
                        <a:t>Station </a:t>
                      </a:r>
                      <a:r>
                        <a:rPr lang="de-DE" dirty="0" err="1">
                          <a:latin typeface="Mulish"/>
                        </a:rPr>
                        <a:t>category</a:t>
                      </a:r>
                      <a:endParaRPr lang="de-DE" dirty="0">
                        <a:latin typeface="Mulish"/>
                      </a:endParaRP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>
                          <a:latin typeface="Mulish"/>
                        </a:rPr>
                        <a:t>&lt; 300m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300-500m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501-750m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dirty="0">
                          <a:latin typeface="Mulish"/>
                        </a:rPr>
                        <a:t>751-1000m</a:t>
                      </a:r>
                    </a:p>
                  </a:txBody>
                  <a:tcPr>
                    <a:solidFill>
                      <a:srgbClr val="28364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300319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algn="l"/>
                      <a:r>
                        <a:rPr lang="de-DE" b="1">
                          <a:latin typeface="Mulish"/>
                        </a:rPr>
                        <a:t>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05838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algn="l"/>
                      <a:r>
                        <a:rPr lang="de-DE" sz="1800" b="1" i="0" u="none" strike="noStrike" noProof="0">
                          <a:latin typeface="Mulish"/>
                        </a:rPr>
                        <a:t>II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A</a:t>
                      </a:r>
                    </a:p>
                  </a:txBody>
                  <a:tcPr anchor="ctr">
                    <a:solidFill>
                      <a:srgbClr val="1A964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9265711"/>
                  </a:ext>
                </a:extLst>
              </a:tr>
              <a:tr h="643203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B</a:t>
                      </a:r>
                    </a:p>
                  </a:txBody>
                  <a:tcPr anchor="ctr">
                    <a:solidFill>
                      <a:srgbClr val="8ACC6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3957837"/>
                  </a:ext>
                </a:extLst>
              </a:tr>
              <a:tr h="652136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IV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C</a:t>
                      </a:r>
                    </a:p>
                  </a:txBody>
                  <a:tcPr anchor="ctr">
                    <a:solidFill>
                      <a:srgbClr val="DCF09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b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3513732"/>
                  </a:ext>
                </a:extLst>
              </a:tr>
              <a:tr h="65213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 dirty="0">
                          <a:latin typeface="Mulish"/>
                        </a:rPr>
                        <a:t>D</a:t>
                      </a:r>
                    </a:p>
                  </a:txBody>
                  <a:tcPr anchor="ctr">
                    <a:solidFill>
                      <a:srgbClr val="FFDF9A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730724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E</a:t>
                      </a:r>
                    </a:p>
                  </a:txBody>
                  <a:tcPr anchor="ctr">
                    <a:solidFill>
                      <a:srgbClr val="F69053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0734907"/>
                  </a:ext>
                </a:extLst>
              </a:tr>
              <a:tr h="652132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de-DE" sz="1800" b="1" i="0" u="none" strike="noStrike" noProof="0">
                          <a:latin typeface="Mulish"/>
                        </a:rPr>
                        <a:t>VII</a:t>
                      </a:r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b="0">
                          <a:latin typeface="Mulish"/>
                        </a:rPr>
                        <a:t>F</a:t>
                      </a:r>
                    </a:p>
                  </a:txBody>
                  <a:tcPr anchor="ctr">
                    <a:solidFill>
                      <a:srgbClr val="D7191C">
                        <a:alpha val="6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de-DE" sz="1800" b="0" i="0" u="none" strike="noStrike" noProof="0" dirty="0">
                          <a:latin typeface="Mulish"/>
                        </a:rPr>
                        <a:t>-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07569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3789711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riss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208</Words>
  <Application>Microsoft Macintosh PowerPoint</Application>
  <PresentationFormat>Breitbild</PresentationFormat>
  <Paragraphs>142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Mulish</vt:lpstr>
      <vt:lpstr>Larissa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Elias Pajares</dc:creator>
  <cp:lastModifiedBy>Elias Pajares</cp:lastModifiedBy>
  <cp:revision>3</cp:revision>
  <dcterms:created xsi:type="dcterms:W3CDTF">2022-09-17T15:28:23Z</dcterms:created>
  <dcterms:modified xsi:type="dcterms:W3CDTF">2025-07-30T11:04:59Z</dcterms:modified>
</cp:coreProperties>
</file>