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3" r:id="rId1"/>
  </p:sldMasterIdLst>
  <p:notesMasterIdLst>
    <p:notesMasterId r:id="rId26"/>
  </p:notesMasterIdLst>
  <p:sldIdLst>
    <p:sldId id="278" r:id="rId2"/>
    <p:sldId id="257" r:id="rId3"/>
    <p:sldId id="258" r:id="rId4"/>
    <p:sldId id="259" r:id="rId5"/>
    <p:sldId id="276" r:id="rId6"/>
    <p:sldId id="277" r:id="rId7"/>
    <p:sldId id="262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EO2wiVn4rXmdUPS+OxGD4sjp1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82079" autoAdjust="0"/>
  </p:normalViewPr>
  <p:slideViewPr>
    <p:cSldViewPr snapToGrid="0">
      <p:cViewPr varScale="1">
        <p:scale>
          <a:sx n="69" d="100"/>
          <a:sy n="69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BA4777-A7D3-45AE-8591-986599DFC6C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540D34-AFBC-4427-A0CD-5E54CD61A01C}">
      <dgm:prSet/>
      <dgm:spPr/>
      <dgm:t>
        <a:bodyPr/>
        <a:lstStyle/>
        <a:p>
          <a:r>
            <a:rPr lang="en-HK"/>
            <a:t>Animation</a:t>
          </a:r>
          <a:endParaRPr lang="en-US"/>
        </a:p>
      </dgm:t>
    </dgm:pt>
    <dgm:pt modelId="{4F82448A-E1F8-4083-83E8-F46E870516A0}" type="parTrans" cxnId="{C45FB5BF-8EE7-420E-9C63-E55EEACA8A84}">
      <dgm:prSet/>
      <dgm:spPr/>
      <dgm:t>
        <a:bodyPr/>
        <a:lstStyle/>
        <a:p>
          <a:endParaRPr lang="en-US"/>
        </a:p>
      </dgm:t>
    </dgm:pt>
    <dgm:pt modelId="{7309F43A-4DE9-4EFA-B189-69CF8B2158AA}" type="sibTrans" cxnId="{C45FB5BF-8EE7-420E-9C63-E55EEACA8A84}">
      <dgm:prSet/>
      <dgm:spPr/>
      <dgm:t>
        <a:bodyPr/>
        <a:lstStyle/>
        <a:p>
          <a:endParaRPr lang="en-US"/>
        </a:p>
      </dgm:t>
    </dgm:pt>
    <dgm:pt modelId="{7E9C1EDD-10D3-4319-8D30-5AC1CF0E185B}">
      <dgm:prSet/>
      <dgm:spPr/>
      <dgm:t>
        <a:bodyPr/>
        <a:lstStyle/>
        <a:p>
          <a:r>
            <a:rPr lang="en-HK"/>
            <a:t>ID, name, genre and rating for each animation</a:t>
          </a:r>
          <a:endParaRPr lang="en-US"/>
        </a:p>
      </dgm:t>
    </dgm:pt>
    <dgm:pt modelId="{83E18FED-43DA-4610-9722-5C2C5F9A38AE}" type="parTrans" cxnId="{9476324D-047D-4D91-AAD7-1C9B00275236}">
      <dgm:prSet/>
      <dgm:spPr/>
      <dgm:t>
        <a:bodyPr/>
        <a:lstStyle/>
        <a:p>
          <a:endParaRPr lang="en-US"/>
        </a:p>
      </dgm:t>
    </dgm:pt>
    <dgm:pt modelId="{A477CC94-3859-49EA-97BE-CBE1936D3C7E}" type="sibTrans" cxnId="{9476324D-047D-4D91-AAD7-1C9B00275236}">
      <dgm:prSet/>
      <dgm:spPr/>
      <dgm:t>
        <a:bodyPr/>
        <a:lstStyle/>
        <a:p>
          <a:endParaRPr lang="en-US"/>
        </a:p>
      </dgm:t>
    </dgm:pt>
    <dgm:pt modelId="{EDD6ECBC-2015-4E9C-A977-B555A7E93267}">
      <dgm:prSet/>
      <dgm:spPr/>
      <dgm:t>
        <a:bodyPr/>
        <a:lstStyle/>
        <a:p>
          <a:r>
            <a:rPr lang="en-HK"/>
            <a:t>User </a:t>
          </a:r>
          <a:endParaRPr lang="en-US"/>
        </a:p>
      </dgm:t>
    </dgm:pt>
    <dgm:pt modelId="{C525FD3F-B9A7-4A1B-B80D-BFDC28D5E973}" type="parTrans" cxnId="{D0948FE0-977F-48F4-AC4F-C34626134C2E}">
      <dgm:prSet/>
      <dgm:spPr/>
      <dgm:t>
        <a:bodyPr/>
        <a:lstStyle/>
        <a:p>
          <a:endParaRPr lang="en-US"/>
        </a:p>
      </dgm:t>
    </dgm:pt>
    <dgm:pt modelId="{B33BE93B-22F1-4C57-B751-99E3E095AADE}" type="sibTrans" cxnId="{D0948FE0-977F-48F4-AC4F-C34626134C2E}">
      <dgm:prSet/>
      <dgm:spPr/>
      <dgm:t>
        <a:bodyPr/>
        <a:lstStyle/>
        <a:p>
          <a:endParaRPr lang="en-US"/>
        </a:p>
      </dgm:t>
    </dgm:pt>
    <dgm:pt modelId="{1775D0F1-6670-433D-A64E-C2464F9D04ED}">
      <dgm:prSet/>
      <dgm:spPr/>
      <dgm:t>
        <a:bodyPr/>
        <a:lstStyle/>
        <a:p>
          <a:r>
            <a:rPr lang="en-HK"/>
            <a:t>users’ ID and their rating for every animation watched</a:t>
          </a:r>
          <a:endParaRPr lang="en-US"/>
        </a:p>
      </dgm:t>
    </dgm:pt>
    <dgm:pt modelId="{12F568AF-8307-49FD-9FDE-CB663583738F}" type="parTrans" cxnId="{12244146-F497-4F58-9EC4-C2963E13658B}">
      <dgm:prSet/>
      <dgm:spPr/>
      <dgm:t>
        <a:bodyPr/>
        <a:lstStyle/>
        <a:p>
          <a:endParaRPr lang="en-US"/>
        </a:p>
      </dgm:t>
    </dgm:pt>
    <dgm:pt modelId="{8EE95A6D-8A97-47B8-968F-12E5305A1157}" type="sibTrans" cxnId="{12244146-F497-4F58-9EC4-C2963E13658B}">
      <dgm:prSet/>
      <dgm:spPr/>
      <dgm:t>
        <a:bodyPr/>
        <a:lstStyle/>
        <a:p>
          <a:endParaRPr lang="en-US"/>
        </a:p>
      </dgm:t>
    </dgm:pt>
    <dgm:pt modelId="{90E3C291-4214-7642-BF51-D219544486C7}" type="pres">
      <dgm:prSet presAssocID="{9FBA4777-A7D3-45AE-8591-986599DFC6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7518C0-3F22-6D43-B5F1-8C3C4F0E147B}" type="pres">
      <dgm:prSet presAssocID="{CA540D34-AFBC-4427-A0CD-5E54CD61A01C}" presName="hierRoot1" presStyleCnt="0"/>
      <dgm:spPr/>
    </dgm:pt>
    <dgm:pt modelId="{D42B95CE-23B6-6545-BF32-931D056D92F4}" type="pres">
      <dgm:prSet presAssocID="{CA540D34-AFBC-4427-A0CD-5E54CD61A01C}" presName="composite" presStyleCnt="0"/>
      <dgm:spPr/>
    </dgm:pt>
    <dgm:pt modelId="{047768D9-EF74-D040-B59D-204D32D3D867}" type="pres">
      <dgm:prSet presAssocID="{CA540D34-AFBC-4427-A0CD-5E54CD61A01C}" presName="background" presStyleLbl="node0" presStyleIdx="0" presStyleCnt="2"/>
      <dgm:spPr/>
    </dgm:pt>
    <dgm:pt modelId="{5CAA78BB-AA9A-9844-89E3-75402B23EE68}" type="pres">
      <dgm:prSet presAssocID="{CA540D34-AFBC-4427-A0CD-5E54CD61A01C}" presName="text" presStyleLbl="fgAcc0" presStyleIdx="0" presStyleCnt="2">
        <dgm:presLayoutVars>
          <dgm:chPref val="3"/>
        </dgm:presLayoutVars>
      </dgm:prSet>
      <dgm:spPr/>
    </dgm:pt>
    <dgm:pt modelId="{8FE5FDB0-D3BE-4F45-B0F6-F9C119D58442}" type="pres">
      <dgm:prSet presAssocID="{CA540D34-AFBC-4427-A0CD-5E54CD61A01C}" presName="hierChild2" presStyleCnt="0"/>
      <dgm:spPr/>
    </dgm:pt>
    <dgm:pt modelId="{CE2B5BE7-AEDB-E741-A092-9EE713DED5F6}" type="pres">
      <dgm:prSet presAssocID="{83E18FED-43DA-4610-9722-5C2C5F9A38AE}" presName="Name10" presStyleLbl="parChTrans1D2" presStyleIdx="0" presStyleCnt="2"/>
      <dgm:spPr/>
    </dgm:pt>
    <dgm:pt modelId="{6F7F9F30-7FFB-4142-A550-4EEFD794C54E}" type="pres">
      <dgm:prSet presAssocID="{7E9C1EDD-10D3-4319-8D30-5AC1CF0E185B}" presName="hierRoot2" presStyleCnt="0"/>
      <dgm:spPr/>
    </dgm:pt>
    <dgm:pt modelId="{87AB8ADB-2CFD-8741-A541-E8BB7D82BE74}" type="pres">
      <dgm:prSet presAssocID="{7E9C1EDD-10D3-4319-8D30-5AC1CF0E185B}" presName="composite2" presStyleCnt="0"/>
      <dgm:spPr/>
    </dgm:pt>
    <dgm:pt modelId="{91A8E05D-891D-8040-A1CB-44A326179CE3}" type="pres">
      <dgm:prSet presAssocID="{7E9C1EDD-10D3-4319-8D30-5AC1CF0E185B}" presName="background2" presStyleLbl="node2" presStyleIdx="0" presStyleCnt="2"/>
      <dgm:spPr/>
    </dgm:pt>
    <dgm:pt modelId="{878C0F58-D3C8-4546-A637-65193C97B011}" type="pres">
      <dgm:prSet presAssocID="{7E9C1EDD-10D3-4319-8D30-5AC1CF0E185B}" presName="text2" presStyleLbl="fgAcc2" presStyleIdx="0" presStyleCnt="2">
        <dgm:presLayoutVars>
          <dgm:chPref val="3"/>
        </dgm:presLayoutVars>
      </dgm:prSet>
      <dgm:spPr/>
    </dgm:pt>
    <dgm:pt modelId="{D85E3846-0452-3141-9121-26094E11322D}" type="pres">
      <dgm:prSet presAssocID="{7E9C1EDD-10D3-4319-8D30-5AC1CF0E185B}" presName="hierChild3" presStyleCnt="0"/>
      <dgm:spPr/>
    </dgm:pt>
    <dgm:pt modelId="{91EFF02C-755F-094A-8F33-71EEB6E51E27}" type="pres">
      <dgm:prSet presAssocID="{EDD6ECBC-2015-4E9C-A977-B555A7E93267}" presName="hierRoot1" presStyleCnt="0"/>
      <dgm:spPr/>
    </dgm:pt>
    <dgm:pt modelId="{B6468E06-49A5-7248-8073-5FDC85ED15B3}" type="pres">
      <dgm:prSet presAssocID="{EDD6ECBC-2015-4E9C-A977-B555A7E93267}" presName="composite" presStyleCnt="0"/>
      <dgm:spPr/>
    </dgm:pt>
    <dgm:pt modelId="{5D89DFAD-CE47-674F-B91B-EA8238008A6F}" type="pres">
      <dgm:prSet presAssocID="{EDD6ECBC-2015-4E9C-A977-B555A7E93267}" presName="background" presStyleLbl="node0" presStyleIdx="1" presStyleCnt="2"/>
      <dgm:spPr/>
    </dgm:pt>
    <dgm:pt modelId="{6EB4FC44-66EF-0F47-BF81-1543A8B91EE6}" type="pres">
      <dgm:prSet presAssocID="{EDD6ECBC-2015-4E9C-A977-B555A7E93267}" presName="text" presStyleLbl="fgAcc0" presStyleIdx="1" presStyleCnt="2">
        <dgm:presLayoutVars>
          <dgm:chPref val="3"/>
        </dgm:presLayoutVars>
      </dgm:prSet>
      <dgm:spPr/>
    </dgm:pt>
    <dgm:pt modelId="{9D274CD0-A936-B74E-945E-35CCDEFFA612}" type="pres">
      <dgm:prSet presAssocID="{EDD6ECBC-2015-4E9C-A977-B555A7E93267}" presName="hierChild2" presStyleCnt="0"/>
      <dgm:spPr/>
    </dgm:pt>
    <dgm:pt modelId="{5F6F8342-1CEE-1F49-8603-7C93E0AFE48B}" type="pres">
      <dgm:prSet presAssocID="{12F568AF-8307-49FD-9FDE-CB663583738F}" presName="Name10" presStyleLbl="parChTrans1D2" presStyleIdx="1" presStyleCnt="2"/>
      <dgm:spPr/>
    </dgm:pt>
    <dgm:pt modelId="{20ABCBFA-F6F3-A440-984C-0EF31FC8F6FC}" type="pres">
      <dgm:prSet presAssocID="{1775D0F1-6670-433D-A64E-C2464F9D04ED}" presName="hierRoot2" presStyleCnt="0"/>
      <dgm:spPr/>
    </dgm:pt>
    <dgm:pt modelId="{4C8F922E-4280-034A-8E6D-AAC227E0BC4D}" type="pres">
      <dgm:prSet presAssocID="{1775D0F1-6670-433D-A64E-C2464F9D04ED}" presName="composite2" presStyleCnt="0"/>
      <dgm:spPr/>
    </dgm:pt>
    <dgm:pt modelId="{53095BD6-1C66-E740-B83E-CD85C5AEB036}" type="pres">
      <dgm:prSet presAssocID="{1775D0F1-6670-433D-A64E-C2464F9D04ED}" presName="background2" presStyleLbl="node2" presStyleIdx="1" presStyleCnt="2"/>
      <dgm:spPr/>
    </dgm:pt>
    <dgm:pt modelId="{90E6CEEE-0FCE-A14C-9AB6-BFD200DE6F88}" type="pres">
      <dgm:prSet presAssocID="{1775D0F1-6670-433D-A64E-C2464F9D04ED}" presName="text2" presStyleLbl="fgAcc2" presStyleIdx="1" presStyleCnt="2">
        <dgm:presLayoutVars>
          <dgm:chPref val="3"/>
        </dgm:presLayoutVars>
      </dgm:prSet>
      <dgm:spPr/>
    </dgm:pt>
    <dgm:pt modelId="{EA11A611-1C89-BA40-A299-B59B362E8416}" type="pres">
      <dgm:prSet presAssocID="{1775D0F1-6670-433D-A64E-C2464F9D04ED}" presName="hierChild3" presStyleCnt="0"/>
      <dgm:spPr/>
    </dgm:pt>
  </dgm:ptLst>
  <dgm:cxnLst>
    <dgm:cxn modelId="{A878C912-595F-C946-8D02-007D7932BF20}" type="presOf" srcId="{EDD6ECBC-2015-4E9C-A977-B555A7E93267}" destId="{6EB4FC44-66EF-0F47-BF81-1543A8B91EE6}" srcOrd="0" destOrd="0" presId="urn:microsoft.com/office/officeart/2005/8/layout/hierarchy1"/>
    <dgm:cxn modelId="{F0F9EE19-C5FD-594B-AD47-03228D2AD035}" type="presOf" srcId="{12F568AF-8307-49FD-9FDE-CB663583738F}" destId="{5F6F8342-1CEE-1F49-8603-7C93E0AFE48B}" srcOrd="0" destOrd="0" presId="urn:microsoft.com/office/officeart/2005/8/layout/hierarchy1"/>
    <dgm:cxn modelId="{179FD31C-1C0A-674D-B6EA-BF21464BAB03}" type="presOf" srcId="{7E9C1EDD-10D3-4319-8D30-5AC1CF0E185B}" destId="{878C0F58-D3C8-4546-A637-65193C97B011}" srcOrd="0" destOrd="0" presId="urn:microsoft.com/office/officeart/2005/8/layout/hierarchy1"/>
    <dgm:cxn modelId="{12244146-F497-4F58-9EC4-C2963E13658B}" srcId="{EDD6ECBC-2015-4E9C-A977-B555A7E93267}" destId="{1775D0F1-6670-433D-A64E-C2464F9D04ED}" srcOrd="0" destOrd="0" parTransId="{12F568AF-8307-49FD-9FDE-CB663583738F}" sibTransId="{8EE95A6D-8A97-47B8-968F-12E5305A1157}"/>
    <dgm:cxn modelId="{9476324D-047D-4D91-AAD7-1C9B00275236}" srcId="{CA540D34-AFBC-4427-A0CD-5E54CD61A01C}" destId="{7E9C1EDD-10D3-4319-8D30-5AC1CF0E185B}" srcOrd="0" destOrd="0" parTransId="{83E18FED-43DA-4610-9722-5C2C5F9A38AE}" sibTransId="{A477CC94-3859-49EA-97BE-CBE1936D3C7E}"/>
    <dgm:cxn modelId="{42514459-05B3-EB4D-9D1A-A87782163D38}" type="presOf" srcId="{9FBA4777-A7D3-45AE-8591-986599DFC6C5}" destId="{90E3C291-4214-7642-BF51-D219544486C7}" srcOrd="0" destOrd="0" presId="urn:microsoft.com/office/officeart/2005/8/layout/hierarchy1"/>
    <dgm:cxn modelId="{A4CDC9B5-DDF7-A244-A383-BC037E7592D8}" type="presOf" srcId="{83E18FED-43DA-4610-9722-5C2C5F9A38AE}" destId="{CE2B5BE7-AEDB-E741-A092-9EE713DED5F6}" srcOrd="0" destOrd="0" presId="urn:microsoft.com/office/officeart/2005/8/layout/hierarchy1"/>
    <dgm:cxn modelId="{36DB26BB-6984-7144-95B9-15D6CC4E822C}" type="presOf" srcId="{CA540D34-AFBC-4427-A0CD-5E54CD61A01C}" destId="{5CAA78BB-AA9A-9844-89E3-75402B23EE68}" srcOrd="0" destOrd="0" presId="urn:microsoft.com/office/officeart/2005/8/layout/hierarchy1"/>
    <dgm:cxn modelId="{01FDA7BF-E4FE-CB48-82B6-0A1D450F3369}" type="presOf" srcId="{1775D0F1-6670-433D-A64E-C2464F9D04ED}" destId="{90E6CEEE-0FCE-A14C-9AB6-BFD200DE6F88}" srcOrd="0" destOrd="0" presId="urn:microsoft.com/office/officeart/2005/8/layout/hierarchy1"/>
    <dgm:cxn modelId="{C45FB5BF-8EE7-420E-9C63-E55EEACA8A84}" srcId="{9FBA4777-A7D3-45AE-8591-986599DFC6C5}" destId="{CA540D34-AFBC-4427-A0CD-5E54CD61A01C}" srcOrd="0" destOrd="0" parTransId="{4F82448A-E1F8-4083-83E8-F46E870516A0}" sibTransId="{7309F43A-4DE9-4EFA-B189-69CF8B2158AA}"/>
    <dgm:cxn modelId="{D0948FE0-977F-48F4-AC4F-C34626134C2E}" srcId="{9FBA4777-A7D3-45AE-8591-986599DFC6C5}" destId="{EDD6ECBC-2015-4E9C-A977-B555A7E93267}" srcOrd="1" destOrd="0" parTransId="{C525FD3F-B9A7-4A1B-B80D-BFDC28D5E973}" sibTransId="{B33BE93B-22F1-4C57-B751-99E3E095AADE}"/>
    <dgm:cxn modelId="{A4993789-DD29-CF4E-BF8D-639099EE9B7F}" type="presParOf" srcId="{90E3C291-4214-7642-BF51-D219544486C7}" destId="{3D7518C0-3F22-6D43-B5F1-8C3C4F0E147B}" srcOrd="0" destOrd="0" presId="urn:microsoft.com/office/officeart/2005/8/layout/hierarchy1"/>
    <dgm:cxn modelId="{0A8D8A50-042B-7648-8053-08D4289002E6}" type="presParOf" srcId="{3D7518C0-3F22-6D43-B5F1-8C3C4F0E147B}" destId="{D42B95CE-23B6-6545-BF32-931D056D92F4}" srcOrd="0" destOrd="0" presId="urn:microsoft.com/office/officeart/2005/8/layout/hierarchy1"/>
    <dgm:cxn modelId="{38B4078B-037C-9F4C-8693-DBB8514539B6}" type="presParOf" srcId="{D42B95CE-23B6-6545-BF32-931D056D92F4}" destId="{047768D9-EF74-D040-B59D-204D32D3D867}" srcOrd="0" destOrd="0" presId="urn:microsoft.com/office/officeart/2005/8/layout/hierarchy1"/>
    <dgm:cxn modelId="{440F0EAA-E36D-D84F-A363-D9753356C819}" type="presParOf" srcId="{D42B95CE-23B6-6545-BF32-931D056D92F4}" destId="{5CAA78BB-AA9A-9844-89E3-75402B23EE68}" srcOrd="1" destOrd="0" presId="urn:microsoft.com/office/officeart/2005/8/layout/hierarchy1"/>
    <dgm:cxn modelId="{C637A1F9-4900-F94F-80E8-744CEEB5D1C9}" type="presParOf" srcId="{3D7518C0-3F22-6D43-B5F1-8C3C4F0E147B}" destId="{8FE5FDB0-D3BE-4F45-B0F6-F9C119D58442}" srcOrd="1" destOrd="0" presId="urn:microsoft.com/office/officeart/2005/8/layout/hierarchy1"/>
    <dgm:cxn modelId="{4DA68F22-5F8A-2C4B-9349-C7D12EFFB253}" type="presParOf" srcId="{8FE5FDB0-D3BE-4F45-B0F6-F9C119D58442}" destId="{CE2B5BE7-AEDB-E741-A092-9EE713DED5F6}" srcOrd="0" destOrd="0" presId="urn:microsoft.com/office/officeart/2005/8/layout/hierarchy1"/>
    <dgm:cxn modelId="{47CC619A-AC09-9247-94B3-8E6CC1D80049}" type="presParOf" srcId="{8FE5FDB0-D3BE-4F45-B0F6-F9C119D58442}" destId="{6F7F9F30-7FFB-4142-A550-4EEFD794C54E}" srcOrd="1" destOrd="0" presId="urn:microsoft.com/office/officeart/2005/8/layout/hierarchy1"/>
    <dgm:cxn modelId="{10E50D28-E4B5-EE4D-B626-D6A8CB7963A1}" type="presParOf" srcId="{6F7F9F30-7FFB-4142-A550-4EEFD794C54E}" destId="{87AB8ADB-2CFD-8741-A541-E8BB7D82BE74}" srcOrd="0" destOrd="0" presId="urn:microsoft.com/office/officeart/2005/8/layout/hierarchy1"/>
    <dgm:cxn modelId="{46865D65-8E08-2648-91F1-3F41D99C61AE}" type="presParOf" srcId="{87AB8ADB-2CFD-8741-A541-E8BB7D82BE74}" destId="{91A8E05D-891D-8040-A1CB-44A326179CE3}" srcOrd="0" destOrd="0" presId="urn:microsoft.com/office/officeart/2005/8/layout/hierarchy1"/>
    <dgm:cxn modelId="{707264EB-2166-A647-B591-4688C718B740}" type="presParOf" srcId="{87AB8ADB-2CFD-8741-A541-E8BB7D82BE74}" destId="{878C0F58-D3C8-4546-A637-65193C97B011}" srcOrd="1" destOrd="0" presId="urn:microsoft.com/office/officeart/2005/8/layout/hierarchy1"/>
    <dgm:cxn modelId="{D53A0A34-927D-E24F-B069-7BA057D0CBE7}" type="presParOf" srcId="{6F7F9F30-7FFB-4142-A550-4EEFD794C54E}" destId="{D85E3846-0452-3141-9121-26094E11322D}" srcOrd="1" destOrd="0" presId="urn:microsoft.com/office/officeart/2005/8/layout/hierarchy1"/>
    <dgm:cxn modelId="{1E4DDF00-0AFE-E947-BB65-ED72F15DED10}" type="presParOf" srcId="{90E3C291-4214-7642-BF51-D219544486C7}" destId="{91EFF02C-755F-094A-8F33-71EEB6E51E27}" srcOrd="1" destOrd="0" presId="urn:microsoft.com/office/officeart/2005/8/layout/hierarchy1"/>
    <dgm:cxn modelId="{3F1323FF-4FF4-BF44-ADA8-ECFFC9F8A4E0}" type="presParOf" srcId="{91EFF02C-755F-094A-8F33-71EEB6E51E27}" destId="{B6468E06-49A5-7248-8073-5FDC85ED15B3}" srcOrd="0" destOrd="0" presId="urn:microsoft.com/office/officeart/2005/8/layout/hierarchy1"/>
    <dgm:cxn modelId="{0FE3601D-565E-3B47-81BB-661484ADA655}" type="presParOf" srcId="{B6468E06-49A5-7248-8073-5FDC85ED15B3}" destId="{5D89DFAD-CE47-674F-B91B-EA8238008A6F}" srcOrd="0" destOrd="0" presId="urn:microsoft.com/office/officeart/2005/8/layout/hierarchy1"/>
    <dgm:cxn modelId="{B1302432-4336-EE41-A1D4-7D6E3A624C5E}" type="presParOf" srcId="{B6468E06-49A5-7248-8073-5FDC85ED15B3}" destId="{6EB4FC44-66EF-0F47-BF81-1543A8B91EE6}" srcOrd="1" destOrd="0" presId="urn:microsoft.com/office/officeart/2005/8/layout/hierarchy1"/>
    <dgm:cxn modelId="{B840D4ED-D586-BD45-9727-A3577C0CC9F7}" type="presParOf" srcId="{91EFF02C-755F-094A-8F33-71EEB6E51E27}" destId="{9D274CD0-A936-B74E-945E-35CCDEFFA612}" srcOrd="1" destOrd="0" presId="urn:microsoft.com/office/officeart/2005/8/layout/hierarchy1"/>
    <dgm:cxn modelId="{DFD68853-FCE9-5E49-8F7A-F89A47B2CE4D}" type="presParOf" srcId="{9D274CD0-A936-B74E-945E-35CCDEFFA612}" destId="{5F6F8342-1CEE-1F49-8603-7C93E0AFE48B}" srcOrd="0" destOrd="0" presId="urn:microsoft.com/office/officeart/2005/8/layout/hierarchy1"/>
    <dgm:cxn modelId="{C9F77470-BCBC-1E40-B8CF-41028B797BBF}" type="presParOf" srcId="{9D274CD0-A936-B74E-945E-35CCDEFFA612}" destId="{20ABCBFA-F6F3-A440-984C-0EF31FC8F6FC}" srcOrd="1" destOrd="0" presId="urn:microsoft.com/office/officeart/2005/8/layout/hierarchy1"/>
    <dgm:cxn modelId="{DB2B86A4-A4C9-9147-AFDE-9D3AA0A24F1F}" type="presParOf" srcId="{20ABCBFA-F6F3-A440-984C-0EF31FC8F6FC}" destId="{4C8F922E-4280-034A-8E6D-AAC227E0BC4D}" srcOrd="0" destOrd="0" presId="urn:microsoft.com/office/officeart/2005/8/layout/hierarchy1"/>
    <dgm:cxn modelId="{D2C8E851-CDCB-4149-9579-DE05FCFEC654}" type="presParOf" srcId="{4C8F922E-4280-034A-8E6D-AAC227E0BC4D}" destId="{53095BD6-1C66-E740-B83E-CD85C5AEB036}" srcOrd="0" destOrd="0" presId="urn:microsoft.com/office/officeart/2005/8/layout/hierarchy1"/>
    <dgm:cxn modelId="{A744F4CB-15D0-4A41-8299-39F6460B6E99}" type="presParOf" srcId="{4C8F922E-4280-034A-8E6D-AAC227E0BC4D}" destId="{90E6CEEE-0FCE-A14C-9AB6-BFD200DE6F88}" srcOrd="1" destOrd="0" presId="urn:microsoft.com/office/officeart/2005/8/layout/hierarchy1"/>
    <dgm:cxn modelId="{F1E022F0-29E2-8847-A9B7-8D73CE79D685}" type="presParOf" srcId="{20ABCBFA-F6F3-A440-984C-0EF31FC8F6FC}" destId="{EA11A611-1C89-BA40-A299-B59B362E84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F8342-1CEE-1F49-8603-7C93E0AFE48B}">
      <dsp:nvSpPr>
        <dsp:cNvPr id="0" name=""/>
        <dsp:cNvSpPr/>
      </dsp:nvSpPr>
      <dsp:spPr>
        <a:xfrm>
          <a:off x="6254771" y="1378908"/>
          <a:ext cx="91440" cy="6310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10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B5BE7-AEDB-E741-A092-9EE713DED5F6}">
      <dsp:nvSpPr>
        <dsp:cNvPr id="0" name=""/>
        <dsp:cNvSpPr/>
      </dsp:nvSpPr>
      <dsp:spPr>
        <a:xfrm>
          <a:off x="3602967" y="1378908"/>
          <a:ext cx="91440" cy="6310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10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768D9-EF74-D040-B59D-204D32D3D867}">
      <dsp:nvSpPr>
        <dsp:cNvPr id="0" name=""/>
        <dsp:cNvSpPr/>
      </dsp:nvSpPr>
      <dsp:spPr>
        <a:xfrm>
          <a:off x="2563858" y="1175"/>
          <a:ext cx="2169657" cy="1377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A78BB-AA9A-9844-89E3-75402B23EE68}">
      <dsp:nvSpPr>
        <dsp:cNvPr id="0" name=""/>
        <dsp:cNvSpPr/>
      </dsp:nvSpPr>
      <dsp:spPr>
        <a:xfrm>
          <a:off x="2804931" y="230195"/>
          <a:ext cx="2169657" cy="1377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200" kern="1200"/>
            <a:t>Animation</a:t>
          </a:r>
          <a:endParaRPr lang="en-US" sz="2200" kern="1200"/>
        </a:p>
      </dsp:txBody>
      <dsp:txXfrm>
        <a:off x="2845283" y="270547"/>
        <a:ext cx="2088953" cy="1297028"/>
      </dsp:txXfrm>
    </dsp:sp>
    <dsp:sp modelId="{91A8E05D-891D-8040-A1CB-44A326179CE3}">
      <dsp:nvSpPr>
        <dsp:cNvPr id="0" name=""/>
        <dsp:cNvSpPr/>
      </dsp:nvSpPr>
      <dsp:spPr>
        <a:xfrm>
          <a:off x="2563858" y="2009917"/>
          <a:ext cx="2169657" cy="1377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C0F58-D3C8-4546-A637-65193C97B011}">
      <dsp:nvSpPr>
        <dsp:cNvPr id="0" name=""/>
        <dsp:cNvSpPr/>
      </dsp:nvSpPr>
      <dsp:spPr>
        <a:xfrm>
          <a:off x="2804931" y="2238936"/>
          <a:ext cx="2169657" cy="1377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200" kern="1200"/>
            <a:t>ID, name, genre and rating for each animation</a:t>
          </a:r>
          <a:endParaRPr lang="en-US" sz="2200" kern="1200"/>
        </a:p>
      </dsp:txBody>
      <dsp:txXfrm>
        <a:off x="2845283" y="2279288"/>
        <a:ext cx="2088953" cy="1297028"/>
      </dsp:txXfrm>
    </dsp:sp>
    <dsp:sp modelId="{5D89DFAD-CE47-674F-B91B-EA8238008A6F}">
      <dsp:nvSpPr>
        <dsp:cNvPr id="0" name=""/>
        <dsp:cNvSpPr/>
      </dsp:nvSpPr>
      <dsp:spPr>
        <a:xfrm>
          <a:off x="5215662" y="1175"/>
          <a:ext cx="2169657" cy="1377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4FC44-66EF-0F47-BF81-1543A8B91EE6}">
      <dsp:nvSpPr>
        <dsp:cNvPr id="0" name=""/>
        <dsp:cNvSpPr/>
      </dsp:nvSpPr>
      <dsp:spPr>
        <a:xfrm>
          <a:off x="5456735" y="230195"/>
          <a:ext cx="2169657" cy="1377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200" kern="1200"/>
            <a:t>User </a:t>
          </a:r>
          <a:endParaRPr lang="en-US" sz="2200" kern="1200"/>
        </a:p>
      </dsp:txBody>
      <dsp:txXfrm>
        <a:off x="5497087" y="270547"/>
        <a:ext cx="2088953" cy="1297028"/>
      </dsp:txXfrm>
    </dsp:sp>
    <dsp:sp modelId="{53095BD6-1C66-E740-B83E-CD85C5AEB036}">
      <dsp:nvSpPr>
        <dsp:cNvPr id="0" name=""/>
        <dsp:cNvSpPr/>
      </dsp:nvSpPr>
      <dsp:spPr>
        <a:xfrm>
          <a:off x="5215662" y="2009917"/>
          <a:ext cx="2169657" cy="1377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6CEEE-0FCE-A14C-9AB6-BFD200DE6F88}">
      <dsp:nvSpPr>
        <dsp:cNvPr id="0" name=""/>
        <dsp:cNvSpPr/>
      </dsp:nvSpPr>
      <dsp:spPr>
        <a:xfrm>
          <a:off x="5456735" y="2238936"/>
          <a:ext cx="2169657" cy="1377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200" kern="1200"/>
            <a:t>users’ ID and their rating for every animation watched</a:t>
          </a:r>
          <a:endParaRPr lang="en-US" sz="2200" kern="1200"/>
        </a:p>
      </dsp:txBody>
      <dsp:txXfrm>
        <a:off x="5497087" y="2279288"/>
        <a:ext cx="2088953" cy="1297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89968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15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af3eed02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g5af3eed02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589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af3eed02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g5af3eed02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529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a709543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5a709543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735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8a828c19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58a828c19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270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8a828c1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58a828c1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480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8a828c1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58a828c1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567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8a828c19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58a828c19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19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8a828c19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58a828c19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762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8a828c19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58a828c19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652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8a828c19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58a828c19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76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8031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69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8a828c1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8a828c1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141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87" name="Google Shape;2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972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a828c19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58a828c19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60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a828c19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58a828c19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5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af3eed0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5af3eed0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27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af3eed02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5af3eed02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883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af3eed02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af3eed02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28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164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4551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4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07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6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5497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3187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60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89396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54117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8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 smtClean="0"/>
              <a:t>‹#›</a:t>
            </a:fld>
            <a:endParaRPr lang="en-H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15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D4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</a:rPr>
              <a:t>Anime Recommendation System</a:t>
            </a:r>
          </a:p>
        </p:txBody>
      </p:sp>
      <p:pic>
        <p:nvPicPr>
          <p:cNvPr id="1026" name="Picture 2" descr="animeçåçæå°çµæ">
            <a:extLst>
              <a:ext uri="{FF2B5EF4-FFF2-40B4-BE49-F238E27FC236}">
                <a16:creationId xmlns:a16="http://schemas.microsoft.com/office/drawing/2014/main" id="{41025325-D8D9-4125-89C3-3F59852A1E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" r="42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93A5B-4080-6E4A-98CB-02EBC255A41F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Cheung Ka Ho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Li Hao Yu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You Yi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Yau Ho Ting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Cyrus Leung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Zheng</a:t>
            </a:r>
            <a:r>
              <a:rPr lang="en-US" altLang="zh-CN">
                <a:solidFill>
                  <a:srgbClr val="FFFFFF"/>
                </a:solidFill>
              </a:rPr>
              <a:t> Jincai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Zhou Jianing</a:t>
            </a:r>
          </a:p>
          <a:p>
            <a:pPr marL="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5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af3eed022_0_178"/>
          <p:cNvSpPr txBox="1">
            <a:spLocks noGrp="1"/>
          </p:cNvSpPr>
          <p:nvPr>
            <p:ph type="title"/>
          </p:nvPr>
        </p:nvSpPr>
        <p:spPr>
          <a:xfrm>
            <a:off x="1035510" y="732522"/>
            <a:ext cx="8128039" cy="114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HK" sz="4600" b="1" dirty="0"/>
              <a:t>Step 1</a:t>
            </a:r>
            <a:r>
              <a:rPr lang="en-HK" sz="4600" dirty="0"/>
              <a:t> – New Feature - Q score</a:t>
            </a:r>
            <a:endParaRPr sz="4600" dirty="0"/>
          </a:p>
        </p:txBody>
      </p:sp>
      <p:sp>
        <p:nvSpPr>
          <p:cNvPr id="357" name="Google Shape;357;g5af3eed022_0_178"/>
          <p:cNvSpPr txBox="1">
            <a:spLocks noGrp="1"/>
          </p:cNvSpPr>
          <p:nvPr>
            <p:ph idx="1"/>
          </p:nvPr>
        </p:nvSpPr>
        <p:spPr>
          <a:xfrm>
            <a:off x="728386" y="1725836"/>
            <a:ext cx="10616700" cy="13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Quality Score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2500" dirty="0">
                <a:solidFill>
                  <a:schemeClr val="tx1"/>
                </a:solidFill>
              </a:rPr>
              <a:t>Q score = View counts + Rate% + Average rating</a:t>
            </a: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pic>
        <p:nvPicPr>
          <p:cNvPr id="353" name="Google Shape;353;g5af3eed022_0_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763502" y="1990517"/>
            <a:ext cx="785976" cy="564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634508" y="2687163"/>
            <a:ext cx="10804457" cy="4058394"/>
            <a:chOff x="887091" y="3313935"/>
            <a:chExt cx="10417819" cy="3076201"/>
          </a:xfrm>
        </p:grpSpPr>
        <p:pic>
          <p:nvPicPr>
            <p:cNvPr id="352" name="Google Shape;352;g5af3eed022_0_178"/>
            <p:cNvPicPr preferRelativeResize="0"/>
            <p:nvPr/>
          </p:nvPicPr>
          <p:blipFill rotWithShape="1">
            <a:blip r:embed="rId4">
              <a:alphaModFix/>
            </a:blip>
            <a:srcRect l="19586" t="35777" r="4408" b="25834"/>
            <a:stretch/>
          </p:blipFill>
          <p:spPr>
            <a:xfrm>
              <a:off x="887091" y="3404175"/>
              <a:ext cx="10417819" cy="2879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g5af3eed022_0_178"/>
            <p:cNvSpPr/>
            <p:nvPr/>
          </p:nvSpPr>
          <p:spPr>
            <a:xfrm>
              <a:off x="7240773" y="3313936"/>
              <a:ext cx="924900" cy="3076200"/>
            </a:xfrm>
            <a:prstGeom prst="rect">
              <a:avLst/>
            </a:prstGeom>
            <a:noFill/>
            <a:ln w="3810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5af3eed022_0_178"/>
            <p:cNvSpPr/>
            <p:nvPr/>
          </p:nvSpPr>
          <p:spPr>
            <a:xfrm>
              <a:off x="9282930" y="3313935"/>
              <a:ext cx="615900" cy="3076200"/>
            </a:xfrm>
            <a:prstGeom prst="rect">
              <a:avLst/>
            </a:prstGeom>
            <a:noFill/>
            <a:ln w="3810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5af3eed022_0_178"/>
            <p:cNvSpPr/>
            <p:nvPr/>
          </p:nvSpPr>
          <p:spPr>
            <a:xfrm>
              <a:off x="9973341" y="3313935"/>
              <a:ext cx="659100" cy="3076200"/>
            </a:xfrm>
            <a:prstGeom prst="rect">
              <a:avLst/>
            </a:prstGeom>
            <a:noFill/>
            <a:ln w="3810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Google Shape;362;g5af3eed022_0_257"/>
          <p:cNvSpPr txBox="1"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FFFF"/>
                </a:solidFill>
              </a:rPr>
              <a:t>Step 2</a:t>
            </a:r>
            <a:r>
              <a:rPr lang="en-US" dirty="0">
                <a:solidFill>
                  <a:srgbClr val="FFFFFF"/>
                </a:solidFill>
              </a:rPr>
              <a:t> – Seed Bag Selection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Google Shape;364;g5af3eed022_0_257"/>
          <p:cNvSpPr txBox="1"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HK" sz="2800" dirty="0">
                <a:solidFill>
                  <a:srgbClr val="FFFFFF"/>
                </a:solidFill>
              </a:rPr>
              <a:t>Seed Bag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HK" sz="2800" dirty="0">
                <a:solidFill>
                  <a:srgbClr val="FFFFFF"/>
                </a:solidFill>
              </a:rPr>
              <a:t>Q score &gt; 1</a:t>
            </a:r>
          </a:p>
          <a:p>
            <a:pPr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HK" sz="2800" dirty="0">
                <a:solidFill>
                  <a:srgbClr val="FFFFFF"/>
                </a:solidFill>
              </a:rPr>
              <a:t>Basis for recommendation</a:t>
            </a:r>
          </a:p>
          <a:p>
            <a:pPr marL="457200" indent="-342900">
              <a:spcBef>
                <a:spcPts val="1000"/>
              </a:spcBef>
              <a:spcAft>
                <a:spcPts val="0"/>
              </a:spcAft>
              <a:buSzPts val="1800"/>
            </a:pPr>
            <a:endParaRPr lang="en-HK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lang="en-HK" dirty="0">
              <a:solidFill>
                <a:srgbClr val="FFFFFF"/>
              </a:solidFill>
            </a:endParaRPr>
          </a:p>
        </p:txBody>
      </p:sp>
      <p:pic>
        <p:nvPicPr>
          <p:cNvPr id="363" name="Google Shape;363;g5af3eed022_0_257" descr="A screenshot of a cell phone&#10;&#10;Description generated with very high confidence"/>
          <p:cNvPicPr preferRelativeResize="0"/>
          <p:nvPr/>
        </p:nvPicPr>
        <p:blipFill rotWithShape="1">
          <a:blip r:embed="rId3">
            <a:extLst/>
          </a:blip>
          <a:stretch/>
        </p:blipFill>
        <p:spPr>
          <a:xfrm>
            <a:off x="5720080" y="2133218"/>
            <a:ext cx="6278880" cy="30585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a709543e2_0_0"/>
          <p:cNvSpPr txBox="1">
            <a:spLocks noGrp="1"/>
          </p:cNvSpPr>
          <p:nvPr>
            <p:ph type="title"/>
          </p:nvPr>
        </p:nvSpPr>
        <p:spPr>
          <a:xfrm>
            <a:off x="838200" y="6298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HK" sz="4600" b="1" dirty="0"/>
              <a:t>Step 3 </a:t>
            </a:r>
            <a:r>
              <a:rPr lang="en-HK" sz="4600" dirty="0"/>
              <a:t>- New Feature: R Score</a:t>
            </a:r>
            <a:endParaRPr sz="4600" dirty="0"/>
          </a:p>
        </p:txBody>
      </p:sp>
      <p:sp>
        <p:nvSpPr>
          <p:cNvPr id="371" name="Google Shape;371;g5a709543e2_0_0"/>
          <p:cNvSpPr txBox="1">
            <a:spLocks noGrp="1"/>
          </p:cNvSpPr>
          <p:nvPr>
            <p:ph idx="1"/>
          </p:nvPr>
        </p:nvSpPr>
        <p:spPr>
          <a:xfrm>
            <a:off x="838200" y="200606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Related Video Score</a:t>
            </a:r>
            <a:endParaRPr sz="3000"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Indicate the relationship between two videos</a:t>
            </a:r>
            <a:endParaRPr sz="3000"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Lift (Association Rule)</a:t>
            </a:r>
            <a:endParaRPr sz="3000"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Simultaneous occurrence of two videos divided by the product of two videos’ occurrence</a:t>
            </a:r>
            <a:endParaRPr sz="3000"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3000" dirty="0"/>
              <a:t>R score = </a:t>
            </a:r>
            <a:endParaRPr sz="3000" dirty="0"/>
          </a:p>
          <a:p>
            <a:pPr marL="0" lvl="0" indent="0" algn="l" rtl="0">
              <a:lnSpc>
                <a:spcPct val="111000"/>
              </a:lnSpc>
              <a:spcBef>
                <a:spcPts val="1000"/>
              </a:spcBef>
              <a:spcAft>
                <a:spcPts val="0"/>
              </a:spcAft>
              <a:buClr>
                <a:srgbClr val="594723"/>
              </a:buClr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CF7DFA-947A-4E18-BEC1-B9CD24261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49" t="31719" r="14068" b="32656"/>
          <a:stretch/>
        </p:blipFill>
        <p:spPr>
          <a:xfrm>
            <a:off x="2946400" y="4734560"/>
            <a:ext cx="1290320" cy="8755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369;g5a709543e2_0_0">
            <a:extLst>
              <a:ext uri="{FF2B5EF4-FFF2-40B4-BE49-F238E27FC236}">
                <a16:creationId xmlns:a16="http://schemas.microsoft.com/office/drawing/2014/main" id="{E96AE6BB-F19D-584E-9B3D-14F1A63833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FF"/>
                </a:solidFill>
              </a:rPr>
              <a:t>Step 3 </a:t>
            </a:r>
            <a:r>
              <a:rPr lang="en-US">
                <a:solidFill>
                  <a:srgbClr val="FFFFFF"/>
                </a:solidFill>
              </a:rPr>
              <a:t>- New Feature: R Score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Google Shape;377;g58a828c19d_0_60"/>
          <p:cNvSpPr txBox="1"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US" sz="2500" dirty="0">
                <a:solidFill>
                  <a:srgbClr val="FFFFFF"/>
                </a:solidFill>
              </a:rPr>
              <a:t>Only recommend movies with R score above a certain threshold</a:t>
            </a:r>
          </a:p>
          <a:p>
            <a:pPr marL="838200" lvl="1" indent="-342900"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</a:pPr>
            <a:r>
              <a:rPr lang="en-US" sz="2500" dirty="0">
                <a:solidFill>
                  <a:srgbClr val="FFFFFF"/>
                </a:solidFill>
              </a:rPr>
              <a:t>e.g. R score &gt; 0.1</a:t>
            </a:r>
          </a:p>
          <a:p>
            <a:pPr marL="495300" lvl="1" indent="0" rtl="0"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None/>
            </a:pPr>
            <a:endParaRPr lang="en-US" sz="2500" dirty="0">
              <a:solidFill>
                <a:srgbClr val="FFFFFF"/>
              </a:solidFill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US" sz="2500" dirty="0">
                <a:solidFill>
                  <a:srgbClr val="FFFFFF"/>
                </a:solidFill>
              </a:rPr>
              <a:t>Work out videos associated with each seed video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rgbClr val="594723"/>
              </a:buClr>
              <a:buSzPts val="300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78" name="Google Shape;378;g58a828c19d_0_60" descr="A screenshot of a cell phone&#10;&#10;Description generated with very high confidence"/>
          <p:cNvPicPr preferRelativeResize="0"/>
          <p:nvPr/>
        </p:nvPicPr>
        <p:blipFill rotWithShape="1">
          <a:blip r:embed="rId3">
            <a:extLst/>
          </a:blip>
          <a:stretch/>
        </p:blipFill>
        <p:spPr>
          <a:xfrm>
            <a:off x="7122720" y="640080"/>
            <a:ext cx="3402481" cy="5577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69;g5a709543e2_0_0">
            <a:extLst>
              <a:ext uri="{FF2B5EF4-FFF2-40B4-BE49-F238E27FC236}">
                <a16:creationId xmlns:a16="http://schemas.microsoft.com/office/drawing/2014/main" id="{9585A0E5-147F-7841-BEC9-A68C044B8401}"/>
              </a:ext>
            </a:extLst>
          </p:cNvPr>
          <p:cNvSpPr txBox="1">
            <a:spLocks/>
          </p:cNvSpPr>
          <p:nvPr/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Aft>
                <a:spcPts val="600"/>
              </a:spcAft>
              <a:buClr>
                <a:schemeClr val="dk1"/>
              </a:buClr>
              <a:buSzPts val="4400"/>
            </a:pPr>
            <a:r>
              <a:rPr lang="en-US" sz="5000" b="1" cap="all" spc="100">
                <a:solidFill>
                  <a:srgbClr val="FFFFFF"/>
                </a:solidFill>
              </a:rPr>
              <a:t>Step 4 </a:t>
            </a:r>
            <a:r>
              <a:rPr lang="en-US" sz="5000" cap="all" spc="100">
                <a:solidFill>
                  <a:srgbClr val="FFFFFF"/>
                </a:solidFill>
              </a:rPr>
              <a:t>- Layers 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Google Shape;385;g58a828c19d_0_31"/>
          <p:cNvSpPr txBox="1">
            <a:spLocks noGrp="1"/>
          </p:cNvSpPr>
          <p:nvPr>
            <p:ph idx="1"/>
          </p:nvPr>
        </p:nvSpPr>
        <p:spPr>
          <a:xfrm>
            <a:off x="198267" y="2152588"/>
            <a:ext cx="5186533" cy="4045012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708660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if R-score &gt; 0.1, Upper node produces sub-nodes : </a:t>
            </a:r>
          </a:p>
          <a:p>
            <a:pPr marL="708660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Layer 1: Directly related to Seed </a:t>
            </a:r>
          </a:p>
          <a:p>
            <a:pPr marL="708660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Layer 2: Indirectly related to Seed</a:t>
            </a:r>
          </a:p>
        </p:txBody>
      </p:sp>
      <p:pic>
        <p:nvPicPr>
          <p:cNvPr id="3" name="Picture 2" descr="A close up of a map&#10;&#10;Description generated with high confiden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t="16899" r="7651" b="7319"/>
          <a:stretch/>
        </p:blipFill>
        <p:spPr>
          <a:xfrm>
            <a:off x="5730676" y="1276694"/>
            <a:ext cx="6263057" cy="49209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9;g5a709543e2_0_0">
            <a:extLst>
              <a:ext uri="{FF2B5EF4-FFF2-40B4-BE49-F238E27FC236}">
                <a16:creationId xmlns:a16="http://schemas.microsoft.com/office/drawing/2014/main" id="{8FED0396-05B5-C444-B780-83DD11640659}"/>
              </a:ext>
            </a:extLst>
          </p:cNvPr>
          <p:cNvSpPr txBox="1">
            <a:spLocks/>
          </p:cNvSpPr>
          <p:nvPr/>
        </p:nvSpPr>
        <p:spPr>
          <a:xfrm>
            <a:off x="1000081" y="863600"/>
            <a:ext cx="5915153" cy="6585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Aft>
                <a:spcPts val="600"/>
              </a:spcAft>
              <a:buClr>
                <a:schemeClr val="dk1"/>
              </a:buClr>
              <a:buSzPts val="4400"/>
            </a:pPr>
            <a:r>
              <a:rPr lang="en-US" sz="5000" b="1" cap="all" spc="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 5 </a:t>
            </a:r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NSR - Definition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Google Shape;392;g58a828c19d_0_20"/>
          <p:cNvSpPr txBox="1">
            <a:spLocks noGrp="1"/>
          </p:cNvSpPr>
          <p:nvPr>
            <p:ph idx="1"/>
          </p:nvPr>
        </p:nvSpPr>
        <p:spPr>
          <a:xfrm>
            <a:off x="7839033" y="635507"/>
            <a:ext cx="4048590" cy="5586984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708660" indent="-342900">
              <a:spcBef>
                <a:spcPts val="1000"/>
              </a:spcBef>
              <a:spcAft>
                <a:spcPts val="0"/>
              </a:spcAft>
              <a:buClrTx/>
              <a:buSzPts val="3000"/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FFFF"/>
                </a:solidFill>
              </a:rPr>
              <a:t>Number of seeds related </a:t>
            </a:r>
          </a:p>
          <a:p>
            <a:pPr marL="708660" indent="-342900">
              <a:spcBef>
                <a:spcPts val="0"/>
              </a:spcBef>
              <a:spcAft>
                <a:spcPts val="0"/>
              </a:spcAft>
              <a:buClrTx/>
              <a:buSzPts val="3000"/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FFFF"/>
                </a:solidFill>
              </a:rPr>
              <a:t>NSR V9 = 2</a:t>
            </a:r>
          </a:p>
          <a:p>
            <a:pPr marL="708660" indent="-342900">
              <a:spcBef>
                <a:spcPts val="0"/>
              </a:spcBef>
              <a:spcAft>
                <a:spcPts val="0"/>
              </a:spcAft>
              <a:buClrTx/>
              <a:buSzPts val="3000"/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FFFF"/>
                </a:solidFill>
              </a:rPr>
              <a:t>Higher NSR = More Evidence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59E85D-800C-406B-92D3-D0DF1CDC76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17584" r="7001" b="7533"/>
          <a:stretch/>
        </p:blipFill>
        <p:spPr>
          <a:xfrm>
            <a:off x="608600" y="1522189"/>
            <a:ext cx="6698116" cy="51391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8a828c19d_0_134"/>
          <p:cNvSpPr txBox="1">
            <a:spLocks noGrp="1"/>
          </p:cNvSpPr>
          <p:nvPr>
            <p:ph idx="1"/>
          </p:nvPr>
        </p:nvSpPr>
        <p:spPr>
          <a:xfrm>
            <a:off x="6522316" y="1832574"/>
            <a:ext cx="5161684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2500" dirty="0"/>
              <a:t>Recommendations for User 1: Movie #170, 527, 1132, etc. </a:t>
            </a:r>
            <a:endParaRPr sz="2500"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2500" dirty="0"/>
              <a:t>Recommendations for User 3: Movie #4063, 4224, 4999, etc. </a:t>
            </a:r>
            <a:endParaRPr sz="2500" dirty="0"/>
          </a:p>
        </p:txBody>
      </p:sp>
      <p:pic>
        <p:nvPicPr>
          <p:cNvPr id="399" name="Google Shape;399;g58a828c19d_0_134"/>
          <p:cNvPicPr preferRelativeResize="0"/>
          <p:nvPr/>
        </p:nvPicPr>
        <p:blipFill rotWithShape="1">
          <a:blip r:embed="rId3">
            <a:alphaModFix/>
          </a:blip>
          <a:srcRect l="19865" t="43949" r="65773" b="13821"/>
          <a:stretch/>
        </p:blipFill>
        <p:spPr>
          <a:xfrm>
            <a:off x="754380" y="1832575"/>
            <a:ext cx="2630480" cy="435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58a828c19d_0_134"/>
          <p:cNvPicPr preferRelativeResize="0"/>
          <p:nvPr/>
        </p:nvPicPr>
        <p:blipFill rotWithShape="1">
          <a:blip r:embed="rId4">
            <a:alphaModFix/>
          </a:blip>
          <a:srcRect l="20082" t="28410" r="65666" b="29745"/>
          <a:stretch/>
        </p:blipFill>
        <p:spPr>
          <a:xfrm>
            <a:off x="3638352" y="1839524"/>
            <a:ext cx="2630472" cy="43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9;g5a709543e2_0_0">
            <a:extLst>
              <a:ext uri="{FF2B5EF4-FFF2-40B4-BE49-F238E27FC236}">
                <a16:creationId xmlns:a16="http://schemas.microsoft.com/office/drawing/2014/main" id="{C43A3CB9-CA8F-7D4F-9C92-2CEBC75A133D}"/>
              </a:ext>
            </a:extLst>
          </p:cNvPr>
          <p:cNvSpPr txBox="1">
            <a:spLocks/>
          </p:cNvSpPr>
          <p:nvPr/>
        </p:nvSpPr>
        <p:spPr>
          <a:xfrm>
            <a:off x="838200" y="674226"/>
            <a:ext cx="5257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HK" sz="4600" b="1" dirty="0"/>
              <a:t>Step 5 </a:t>
            </a:r>
            <a:r>
              <a:rPr lang="en-HK" sz="4600" dirty="0"/>
              <a:t>- NSR - Result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8a828c19d_0_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4400"/>
              <a:buFont typeface="Century Schoolbook"/>
              <a:buNone/>
            </a:pPr>
            <a:r>
              <a:rPr lang="en-HK" dirty="0"/>
              <a:t>Evaluation </a:t>
            </a:r>
            <a:endParaRPr dirty="0"/>
          </a:p>
        </p:txBody>
      </p:sp>
      <p:sp>
        <p:nvSpPr>
          <p:cNvPr id="406" name="Google Shape;406;g58a828c19d_0_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GB" sz="2400" dirty="0"/>
              <a:t>Train-set split is 5:5 (assume: train </a:t>
            </a:r>
            <a:r>
              <a:rPr lang="en-GB" sz="2400" dirty="0">
                <a:sym typeface="Wingdings" panose="05000000000000000000" pitchFamily="2" charset="2"/>
              </a:rPr>
              <a:t> history; test  near future)</a:t>
            </a:r>
            <a:endParaRPr lang="en-GB" sz="2400" dirty="0"/>
          </a:p>
          <a:p>
            <a:pPr fontAlgn="base"/>
            <a:endParaRPr lang="en-GB" sz="2000" dirty="0"/>
          </a:p>
          <a:p>
            <a:pPr fontAlgn="base"/>
            <a:r>
              <a:rPr lang="en-GB" sz="2400" dirty="0"/>
              <a:t>Confusion matrix is not applicable</a:t>
            </a:r>
            <a:endParaRPr lang="en-GB" sz="2000" dirty="0"/>
          </a:p>
          <a:p>
            <a:pPr lvl="1" fontAlgn="base"/>
            <a:r>
              <a:rPr lang="en-GB" dirty="0"/>
              <a:t>Unwatched != “Not interested” but = “Not yet watched”</a:t>
            </a:r>
          </a:p>
          <a:p>
            <a:pPr lvl="1" fontAlgn="base"/>
            <a:endParaRPr lang="en-GB" dirty="0"/>
          </a:p>
          <a:p>
            <a:pPr lvl="1" fontAlgn="base"/>
            <a:r>
              <a:rPr lang="en-GB" dirty="0"/>
              <a:t>Unpredicted by the engine may not be a problem as split some to train and some to test, which may cause no evidence on some movies that the users actually watched.</a:t>
            </a:r>
          </a:p>
          <a:p>
            <a:pPr lvl="1" fontAlgn="base"/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57B2-EB93-485C-9E96-B278EEEA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B28A-849C-4591-8D11-F559C7D88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+mj-lt"/>
              <a:buAutoNum type="arabicPeriod"/>
            </a:pPr>
            <a:r>
              <a:rPr lang="en-GB" dirty="0"/>
              <a:t>focusing on existing </a:t>
            </a:r>
            <a:r>
              <a:rPr lang="en-GB" dirty="0" err="1"/>
              <a:t>animes</a:t>
            </a:r>
            <a:r>
              <a:rPr lang="en-GB" dirty="0"/>
              <a:t> in the dataset.(Consider only anime with view counts &gt;3)</a:t>
            </a:r>
          </a:p>
          <a:p>
            <a:pPr marL="457200" indent="-457200" fontAlgn="base">
              <a:buFont typeface="+mj-lt"/>
              <a:buAutoNum type="arabicPeriod"/>
            </a:pPr>
            <a:endParaRPr lang="en-GB" dirty="0"/>
          </a:p>
          <a:p>
            <a:pPr marL="457200" indent="-457200" fontAlgn="base">
              <a:buFont typeface="+mj-lt"/>
              <a:buAutoNum type="arabicPeriod"/>
            </a:pPr>
            <a:r>
              <a:rPr lang="en-GB" dirty="0"/>
              <a:t>Only offline-experiment possible for us</a:t>
            </a:r>
          </a:p>
          <a:p>
            <a:pPr marL="457200" indent="-457200" fontAlgn="base">
              <a:buFont typeface="+mj-lt"/>
              <a:buAutoNum type="arabicPeriod"/>
            </a:pPr>
            <a:endParaRPr lang="en-GB" dirty="0"/>
          </a:p>
          <a:p>
            <a:pPr marL="457200" indent="-457200" fontAlgn="base">
              <a:buFont typeface="+mj-lt"/>
              <a:buAutoNum type="arabicPeriod"/>
            </a:pPr>
            <a:r>
              <a:rPr lang="en-GB" dirty="0"/>
              <a:t>Time effect neglected due to lacking of timeseries data</a:t>
            </a:r>
          </a:p>
        </p:txBody>
      </p:sp>
    </p:spTree>
    <p:extLst>
      <p:ext uri="{BB962C8B-B14F-4D97-AF65-F5344CB8AC3E}">
        <p14:creationId xmlns:p14="http://schemas.microsoft.com/office/powerpoint/2010/main" val="220445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8a828c19d_0_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4400"/>
              <a:buFont typeface="Century Schoolbook"/>
              <a:buNone/>
            </a:pPr>
            <a:r>
              <a:rPr lang="en-HK" dirty="0"/>
              <a:t>Evaluation </a:t>
            </a:r>
            <a:endParaRPr dirty="0"/>
          </a:p>
        </p:txBody>
      </p:sp>
      <p:sp>
        <p:nvSpPr>
          <p:cNvPr id="406" name="Google Shape;406;g58a828c19d_0_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fontAlgn="base">
              <a:buNone/>
            </a:pPr>
            <a:endParaRPr lang="en-GB" dirty="0"/>
          </a:p>
          <a:p>
            <a:pPr marL="128016" lvl="1" indent="0" fontAlgn="base">
              <a:buNone/>
            </a:pPr>
            <a:r>
              <a:rPr lang="en-GB" sz="2400" dirty="0"/>
              <a:t>Lift is used</a:t>
            </a:r>
          </a:p>
          <a:p>
            <a:pPr lvl="1" fontAlgn="base"/>
            <a:r>
              <a:rPr lang="en-GB" dirty="0"/>
              <a:t>Comparing recommendation system with simple random</a:t>
            </a:r>
          </a:p>
          <a:p>
            <a:pPr lvl="1" fontAlgn="base"/>
            <a:r>
              <a:rPr lang="en-GB" dirty="0"/>
              <a:t>Average the lift to get the improvement</a:t>
            </a:r>
          </a:p>
        </p:txBody>
      </p:sp>
    </p:spTree>
    <p:extLst>
      <p:ext uri="{BB962C8B-B14F-4D97-AF65-F5344CB8AC3E}">
        <p14:creationId xmlns:p14="http://schemas.microsoft.com/office/powerpoint/2010/main" val="339857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HK" b="1" dirty="0">
                <a:solidFill>
                  <a:srgbClr val="FFFFFF"/>
                </a:solidFill>
              </a:rPr>
              <a:t>Objective</a:t>
            </a:r>
            <a:r>
              <a:rPr lang="en-HK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78" name="Google Shape;278;p2"/>
          <p:cNvSpPr txBox="1"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spcBef>
                <a:spcPts val="1000"/>
              </a:spcBef>
              <a:buClrTx/>
              <a:buSzPts val="3000"/>
              <a:buFont typeface="Wingdings" panose="05000000000000000000" pitchFamily="2" charset="2"/>
              <a:buChar char="§"/>
            </a:pPr>
            <a:r>
              <a:rPr lang="en-US" sz="2500" dirty="0"/>
              <a:t>An algorithm in recommending movies to users according to their past viewing history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3000"/>
              <a:buFont typeface="Wingdings" panose="05000000000000000000" pitchFamily="2" charset="2"/>
              <a:buChar char="§"/>
            </a:pPr>
            <a:r>
              <a:rPr lang="en-US" sz="2500" dirty="0"/>
              <a:t>Diversity </a:t>
            </a:r>
          </a:p>
          <a:p>
            <a:pPr lvl="2">
              <a:spcBef>
                <a:spcPts val="1000"/>
              </a:spcBef>
              <a:buClr>
                <a:schemeClr val="dk1"/>
              </a:buClr>
              <a:buSzPts val="3000"/>
              <a:buFont typeface="Wingdings" panose="05000000000000000000" pitchFamily="2" charset="2"/>
              <a:buChar char="§"/>
            </a:pPr>
            <a:r>
              <a:rPr lang="en-US" sz="2100" dirty="0"/>
              <a:t>Videos that associate with videos the user watched</a:t>
            </a:r>
          </a:p>
          <a:p>
            <a:pPr lvl="2">
              <a:spcBef>
                <a:spcPts val="1000"/>
              </a:spcBef>
              <a:buClr>
                <a:schemeClr val="dk1"/>
              </a:buClr>
              <a:buSzPts val="3000"/>
              <a:buFont typeface="Wingdings" panose="05000000000000000000" pitchFamily="2" charset="2"/>
              <a:buChar char="§"/>
            </a:pPr>
            <a:r>
              <a:rPr lang="en-US" sz="2100" dirty="0"/>
              <a:t>Videos that associate with the initial recommendations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3000"/>
              <a:buFont typeface="Wingdings" panose="05000000000000000000" pitchFamily="2" charset="2"/>
              <a:buChar char="§"/>
            </a:pPr>
            <a:r>
              <a:rPr lang="en-US" sz="2500" dirty="0"/>
              <a:t>New features: Q score, R score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3000"/>
            </a:pPr>
            <a:endParaRPr lang="en-HK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8a828c19d_0_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4400"/>
              <a:buFont typeface="Century Schoolbook"/>
              <a:buNone/>
            </a:pPr>
            <a:r>
              <a:rPr lang="en-HK" dirty="0"/>
              <a:t>Evaluation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CA274-AF79-4CC8-9DA4-5B058A001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868" y="605614"/>
            <a:ext cx="7924264" cy="56467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FAC27F-3EC9-4B98-B994-EB1CCFFE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0" y="478065"/>
            <a:ext cx="12192000" cy="61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63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9173F-911C-46F5-A7A1-8054475F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71"/>
          <a:stretch/>
        </p:blipFill>
        <p:spPr>
          <a:xfrm>
            <a:off x="1204779" y="1668148"/>
            <a:ext cx="9422222" cy="307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30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9173F-911C-46F5-A7A1-8054475F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02"/>
          <a:stretch/>
        </p:blipFill>
        <p:spPr>
          <a:xfrm>
            <a:off x="1232488" y="1524000"/>
            <a:ext cx="9422222" cy="35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2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2A54-FB5D-43A6-8E2E-D74D8766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18 users, layer =1,133% improve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DE9EA4-67A8-4A8A-9463-43D9FEE71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72" r="-1022" b="-1"/>
          <a:stretch/>
        </p:blipFill>
        <p:spPr>
          <a:xfrm>
            <a:off x="1787547" y="1782146"/>
            <a:ext cx="8193233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0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Google Shape;283;g58a828c19d_0_0"/>
          <p:cNvSpPr txBox="1"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4400"/>
              <a:buFont typeface="Century Schoolbook"/>
              <a:buNone/>
            </a:pPr>
            <a:r>
              <a:rPr lang="en-HK" b="1">
                <a:solidFill>
                  <a:srgbClr val="FFFFFF"/>
                </a:solidFill>
              </a:rPr>
              <a:t>Method</a:t>
            </a:r>
            <a:r>
              <a:rPr lang="en-HK" dirty="0">
                <a:solidFill>
                  <a:srgbClr val="FFFFFF"/>
                </a:solidFill>
              </a:rPr>
              <a:t> </a:t>
            </a:r>
            <a:endParaRPr lang="en-HK">
              <a:solidFill>
                <a:srgbClr val="FFFFFF"/>
              </a:solidFill>
            </a:endParaRPr>
          </a:p>
        </p:txBody>
      </p:sp>
      <p:sp>
        <p:nvSpPr>
          <p:cNvPr id="284" name="Google Shape;284;g58a828c19d_0_0"/>
          <p:cNvSpPr txBox="1"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2500" dirty="0"/>
              <a:t>Data Introduction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2500" dirty="0"/>
              <a:t>Data </a:t>
            </a:r>
            <a:r>
              <a:rPr lang="en-HK" sz="2500" dirty="0" err="1"/>
              <a:t>Preprocessing</a:t>
            </a:r>
            <a:endParaRPr lang="en-HK" sz="2500" dirty="0"/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2500" dirty="0"/>
              <a:t>Data Mining 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4723"/>
              </a:buClr>
              <a:buSzPts val="3000"/>
              <a:buChar char="•"/>
            </a:pPr>
            <a:r>
              <a:rPr lang="en-HK" sz="2500" dirty="0"/>
              <a:t>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7;g58a828c19d_0_107">
            <a:extLst>
              <a:ext uri="{FF2B5EF4-FFF2-40B4-BE49-F238E27FC236}">
                <a16:creationId xmlns:a16="http://schemas.microsoft.com/office/drawing/2014/main" id="{CB6CBE0D-AA29-BE4A-9B77-E41ED6557F78}"/>
              </a:ext>
            </a:extLst>
          </p:cNvPr>
          <p:cNvSpPr txBox="1">
            <a:spLocks/>
          </p:cNvSpPr>
          <p:nvPr/>
        </p:nvSpPr>
        <p:spPr>
          <a:xfrm>
            <a:off x="870204" y="606564"/>
            <a:ext cx="10451592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dk1"/>
              </a:buClr>
              <a:buSzPts val="4400"/>
            </a:pPr>
            <a:r>
              <a:rPr lang="en-US" sz="4600" b="1" dirty="0"/>
              <a:t>Data Introduction</a:t>
            </a:r>
          </a:p>
        </p:txBody>
      </p:sp>
      <p:graphicFrame>
        <p:nvGraphicFramePr>
          <p:cNvPr id="292" name="Google Shape;290;p3">
            <a:extLst>
              <a:ext uri="{FF2B5EF4-FFF2-40B4-BE49-F238E27FC236}">
                <a16:creationId xmlns:a16="http://schemas.microsoft.com/office/drawing/2014/main" id="{DF56C79F-D591-48A9-9D44-9BA0D554E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081340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1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7" name="Straight Connector 11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8" name="Rectangle 118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0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g58a828c19d_0_107"/>
          <p:cNvSpPr txBox="1">
            <a:spLocks noGrp="1"/>
          </p:cNvSpPr>
          <p:nvPr>
            <p:ph type="title"/>
          </p:nvPr>
        </p:nvSpPr>
        <p:spPr>
          <a:xfrm>
            <a:off x="7354454" y="640080"/>
            <a:ext cx="4208656" cy="3034857"/>
          </a:xfrm>
          <a:prstGeom prst="ellipse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44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DataFrame </a:t>
            </a:r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Animation</a:t>
            </a:r>
          </a:p>
        </p:txBody>
      </p:sp>
      <p:cxnSp>
        <p:nvCxnSpPr>
          <p:cNvPr id="130" name="Straight Connector 122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Google Shape;108;g58a828c19d_0_107"/>
          <p:cNvGraphicFramePr/>
          <p:nvPr>
            <p:extLst>
              <p:ext uri="{D42A27DB-BD31-4B8C-83A1-F6EECF244321}">
                <p14:modId xmlns:p14="http://schemas.microsoft.com/office/powerpoint/2010/main" val="1769017439"/>
              </p:ext>
            </p:extLst>
          </p:nvPr>
        </p:nvGraphicFramePr>
        <p:xfrm>
          <a:off x="293722" y="987321"/>
          <a:ext cx="5995318" cy="5311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5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b="1" u="none" strike="noStrike" cap="none">
                          <a:sym typeface="Times New Roman"/>
                        </a:rPr>
                        <a:t>Field</a:t>
                      </a:r>
                      <a:endParaRPr lang="en-HK" sz="2000" b="1" u="none" strike="noStrike" cap="none"/>
                    </a:p>
                  </a:txBody>
                  <a:tcPr marL="48840" marR="48840" marT="48840" marB="48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b="1" u="none" strike="noStrike" cap="none">
                          <a:sym typeface="Times New Roman"/>
                        </a:rPr>
                        <a:t>Description</a:t>
                      </a:r>
                      <a:endParaRPr lang="en-HK" sz="2000" b="1" u="none" strike="noStrike" cap="none"/>
                    </a:p>
                  </a:txBody>
                  <a:tcPr marL="48840" marR="48840" marT="48840" marB="48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2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u="none" strike="noStrike" cap="none">
                          <a:sym typeface="Times New Roman"/>
                        </a:rPr>
                        <a:t>anime_id</a:t>
                      </a:r>
                      <a:endParaRPr lang="en-HK" sz="2000" u="none" strike="noStrike" cap="none"/>
                    </a:p>
                  </a:txBody>
                  <a:tcPr marL="48840" marR="48840" marT="48840" marB="48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ym typeface="Times New Roman"/>
                        </a:rPr>
                        <a:t>Myanimelist.net's unique id identifying an anime</a:t>
                      </a:r>
                      <a:endParaRPr lang="en-US" sz="2000" u="none" strike="noStrike" cap="none"/>
                    </a:p>
                  </a:txBody>
                  <a:tcPr marL="48840" marR="48840" marT="48840" marB="48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u="none" strike="noStrike" cap="none">
                          <a:sym typeface="Times New Roman"/>
                        </a:rPr>
                        <a:t>name</a:t>
                      </a:r>
                      <a:endParaRPr lang="en-HK" sz="2000" u="none" strike="noStrike" cap="none"/>
                    </a:p>
                  </a:txBody>
                  <a:tcPr marL="48840" marR="48840" marT="48840" marB="48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u="none" strike="noStrike" cap="none">
                          <a:sym typeface="Times New Roman"/>
                        </a:rPr>
                        <a:t>Full name of anime</a:t>
                      </a:r>
                      <a:endParaRPr lang="en-HK" sz="2000" u="none" strike="noStrike" cap="none"/>
                    </a:p>
                  </a:txBody>
                  <a:tcPr marL="48840" marR="48840" marT="48840" marB="48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2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u="none" strike="noStrike" cap="none">
                          <a:sym typeface="Times New Roman"/>
                        </a:rPr>
                        <a:t>genre</a:t>
                      </a:r>
                      <a:endParaRPr lang="en-HK" sz="2000" u="none" strike="noStrike" cap="none"/>
                    </a:p>
                  </a:txBody>
                  <a:tcPr marL="48840" marR="48840" marT="48840" marB="48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ym typeface="Times New Roman"/>
                        </a:rPr>
                        <a:t>Comma separated list of genres for this anime</a:t>
                      </a:r>
                      <a:endParaRPr lang="en-US" sz="2000" u="none" strike="noStrike" cap="none"/>
                    </a:p>
                  </a:txBody>
                  <a:tcPr marL="48840" marR="48840" marT="48840" marB="48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u="none" strike="noStrike" cap="none">
                          <a:sym typeface="Times New Roman"/>
                        </a:rPr>
                        <a:t>type</a:t>
                      </a:r>
                      <a:endParaRPr lang="en-HK" sz="2000" u="none" strike="noStrike" cap="none"/>
                    </a:p>
                  </a:txBody>
                  <a:tcPr marL="48840" marR="48840" marT="48840" marB="48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u="none" strike="noStrike" cap="none">
                          <a:sym typeface="Times New Roman"/>
                        </a:rPr>
                        <a:t>Movie, TV, OVA, etc</a:t>
                      </a:r>
                      <a:endParaRPr lang="en-HK" sz="2000" u="none" strike="noStrike" cap="none"/>
                    </a:p>
                  </a:txBody>
                  <a:tcPr marL="48840" marR="48840" marT="48840" marB="48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2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u="none" strike="noStrike" cap="none">
                          <a:sym typeface="Times New Roman"/>
                        </a:rPr>
                        <a:t>episodes</a:t>
                      </a:r>
                      <a:endParaRPr lang="en-HK" sz="2000" u="none" strike="noStrike" cap="none"/>
                    </a:p>
                  </a:txBody>
                  <a:tcPr marL="48840" marR="48840" marT="48840" marB="48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ym typeface="Times New Roman"/>
                        </a:rPr>
                        <a:t>How many episodes in this show. (1 if movie)</a:t>
                      </a:r>
                      <a:endParaRPr lang="en-US" sz="2000" u="none" strike="noStrike" cap="none" dirty="0"/>
                    </a:p>
                  </a:txBody>
                  <a:tcPr marL="48840" marR="48840" marT="48840" marB="48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2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u="none" strike="noStrike" cap="none">
                          <a:sym typeface="Times New Roman"/>
                        </a:rPr>
                        <a:t>Rating</a:t>
                      </a:r>
                      <a:endParaRPr lang="en-HK" sz="2000" u="none" strike="noStrike" cap="none"/>
                    </a:p>
                  </a:txBody>
                  <a:tcPr marL="48840" marR="48840" marT="48840" marB="48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ym typeface="Times New Roman"/>
                        </a:rPr>
                        <a:t>Average rating out of 10 for this anime</a:t>
                      </a:r>
                      <a:endParaRPr lang="en-US" sz="2000" u="none" strike="noStrike" cap="none"/>
                    </a:p>
                  </a:txBody>
                  <a:tcPr marL="48840" marR="48840" marT="48840" marB="48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52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u="none" strike="noStrike" cap="none">
                          <a:sym typeface="Times New Roman"/>
                        </a:rPr>
                        <a:t>member</a:t>
                      </a:r>
                      <a:endParaRPr lang="en-HK" sz="2000" u="none" strike="noStrike" cap="none"/>
                    </a:p>
                  </a:txBody>
                  <a:tcPr marL="48840" marR="48840" marT="48840" marB="48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ym typeface="Times New Roman"/>
                        </a:rPr>
                        <a:t>Number of community members that are in this anime's "group"</a:t>
                      </a:r>
                      <a:endParaRPr lang="en-US" sz="2000" u="none" strike="noStrike" cap="none" dirty="0"/>
                    </a:p>
                  </a:txBody>
                  <a:tcPr marL="48840" marR="48840" marT="48840" marB="48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40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2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5" name="Straight Connector 12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6" name="Rectangle 12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2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0A307-7664-4BCA-A4FC-09B0268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buClr>
                <a:schemeClr val="dk1"/>
              </a:buClr>
              <a:buSzPts val="4400"/>
            </a:pPr>
            <a:r>
              <a:rPr lang="en-US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DataFrame </a:t>
            </a:r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User</a:t>
            </a:r>
          </a:p>
        </p:txBody>
      </p:sp>
      <p:cxnSp>
        <p:nvCxnSpPr>
          <p:cNvPr id="138" name="Straight Connector 13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Google Shape;116;g58a828c19d_0_112"/>
          <p:cNvSpPr/>
          <p:nvPr/>
        </p:nvSpPr>
        <p:spPr>
          <a:xfrm>
            <a:off x="838200" y="1329070"/>
            <a:ext cx="1626272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HK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HK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g58a828c19d_0_112"/>
          <p:cNvGraphicFramePr/>
          <p:nvPr>
            <p:extLst>
              <p:ext uri="{D42A27DB-BD31-4B8C-83A1-F6EECF244321}">
                <p14:modId xmlns:p14="http://schemas.microsoft.com/office/powerpoint/2010/main" val="444035659"/>
              </p:ext>
            </p:extLst>
          </p:nvPr>
        </p:nvGraphicFramePr>
        <p:xfrm>
          <a:off x="1248228" y="640080"/>
          <a:ext cx="9689741" cy="3306458"/>
        </p:xfrm>
        <a:graphic>
          <a:graphicData uri="http://schemas.openxmlformats.org/drawingml/2006/table">
            <a:tbl>
              <a:tblPr>
                <a:noFill/>
                <a:tableStyleId>{2D5ABB26-0587-4C30-8999-92F81FD0307C}</a:tableStyleId>
              </a:tblPr>
              <a:tblGrid>
                <a:gridCol w="168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55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b="1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Times New Roman"/>
                        </a:rPr>
                        <a:t>Field</a:t>
                      </a:r>
                      <a:endParaRPr lang="en-HK" sz="2000" b="1" u="none" strike="noStrike" cap="non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79262" marR="167557" marT="167557" marB="167557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b="1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Times New Roman"/>
                        </a:rPr>
                        <a:t>Description                                                                                               </a:t>
                      </a:r>
                      <a:endParaRPr lang="en-HK" sz="2000" b="1" u="none" strike="noStrike" cap="non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79262" marR="167557" marT="167557" marB="1675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Times New Roman"/>
                        </a:rPr>
                        <a:t>user_id</a:t>
                      </a:r>
                      <a:endParaRPr lang="en-HK" sz="2000" u="none" strike="noStrike" cap="non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79262" marR="167557" marT="167557" marB="167557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Times New Roman"/>
                        </a:rPr>
                        <a:t>Non identifiable randomly generated user id</a:t>
                      </a:r>
                      <a:endParaRPr lang="en-HK" sz="2000" u="none" strike="noStrike" cap="non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79262" marR="167557" marT="167557" marB="1675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Times New Roman"/>
                        </a:rPr>
                        <a:t>anime_id</a:t>
                      </a:r>
                      <a:endParaRPr lang="en-HK" sz="2000" u="none" strike="noStrike" cap="non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79262" marR="167557" marT="167557" marB="167557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Times New Roman"/>
                        </a:rPr>
                        <a:t>The anime that this user has rated</a:t>
                      </a:r>
                      <a:endParaRPr lang="en-US" sz="2000" u="none" strike="noStrike" cap="non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79262" marR="167557" marT="167557" marB="1675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55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2000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Times New Roman"/>
                        </a:rPr>
                        <a:t>rating</a:t>
                      </a:r>
                      <a:endParaRPr lang="en-HK" sz="2000" u="none" strike="noStrike" cap="non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79262" marR="167557" marT="167557" marB="167557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Times New Roman"/>
                        </a:rPr>
                        <a:t>Rating out of 10 this user has assigned (-1 if the user watched it but didn't assign a rating)</a:t>
                      </a:r>
                      <a:endParaRPr lang="en-US" sz="2000" u="none" strike="noStrike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79262" marR="167557" marT="167557" marB="16755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76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07;g58a828c19d_0_107">
            <a:extLst>
              <a:ext uri="{FF2B5EF4-FFF2-40B4-BE49-F238E27FC236}">
                <a16:creationId xmlns:a16="http://schemas.microsoft.com/office/drawing/2014/main" id="{3FD1B748-5730-5C4A-96A9-FCF34636A93C}"/>
              </a:ext>
            </a:extLst>
          </p:cNvPr>
          <p:cNvSpPr txBox="1">
            <a:spLocks/>
          </p:cNvSpPr>
          <p:nvPr/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Aft>
                <a:spcPts val="600"/>
              </a:spcAft>
              <a:buClr>
                <a:schemeClr val="dk1"/>
              </a:buClr>
              <a:buSzPts val="4400"/>
            </a:pPr>
            <a:r>
              <a:rPr lang="en-US" sz="5000" b="1" cap="all" spc="100">
                <a:solidFill>
                  <a:srgbClr val="FFFFFF"/>
                </a:solidFill>
              </a:rPr>
              <a:t>Data Cleaning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Google Shape;310;g5af3eed022_0_0"/>
          <p:cNvSpPr txBox="1"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457200" lv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US" dirty="0">
                <a:solidFill>
                  <a:srgbClr val="FFFFFF"/>
                </a:solidFill>
              </a:rPr>
              <a:t>Drop missing value</a:t>
            </a:r>
          </a:p>
          <a:p>
            <a:pPr marL="457200" lv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US" dirty="0">
                <a:solidFill>
                  <a:srgbClr val="FFFFFF"/>
                </a:solidFill>
              </a:rPr>
              <a:t>Drop unknown subset</a:t>
            </a:r>
          </a:p>
          <a:p>
            <a:pPr marL="457200" lv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US" dirty="0">
                <a:solidFill>
                  <a:srgbClr val="FFFFFF"/>
                </a:solidFill>
              </a:rPr>
              <a:t>Change data type</a:t>
            </a:r>
          </a:p>
          <a:p>
            <a:pPr marL="457200" lvl="0">
              <a:spcBef>
                <a:spcPts val="1000"/>
              </a:spcBef>
              <a:spcAft>
                <a:spcPts val="0"/>
              </a:spcAft>
              <a:buSzPts val="1800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11" name="Google Shape;311;g5af3eed022_0_0" descr="A screenshot of a social media post&#10;&#10;Description generated with very high confidence"/>
          <p:cNvPicPr preferRelativeResize="0"/>
          <p:nvPr/>
        </p:nvPicPr>
        <p:blipFill rotWithShape="1">
          <a:blip r:embed="rId3">
            <a:extLst/>
          </a:blip>
          <a:stretch/>
        </p:blipFill>
        <p:spPr>
          <a:xfrm>
            <a:off x="5827343" y="1740724"/>
            <a:ext cx="5892801" cy="40037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af3eed022_0_81"/>
          <p:cNvSpPr txBox="1">
            <a:spLocks noGrp="1"/>
          </p:cNvSpPr>
          <p:nvPr>
            <p:ph type="title"/>
          </p:nvPr>
        </p:nvSpPr>
        <p:spPr>
          <a:xfrm>
            <a:off x="823309" y="838257"/>
            <a:ext cx="8770571" cy="638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HK" sz="4600" b="1" dirty="0"/>
              <a:t>Data Visualization</a:t>
            </a:r>
          </a:p>
        </p:txBody>
      </p:sp>
      <p:pic>
        <p:nvPicPr>
          <p:cNvPr id="324" name="Google Shape;324;g5af3eed022_0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9112" y="4023294"/>
            <a:ext cx="3211831" cy="2469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5af3eed022_0_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9112" y="1408818"/>
            <a:ext cx="3297969" cy="249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5af3eed022_0_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83800" y="1117322"/>
            <a:ext cx="4435075" cy="566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5af3eed022_0_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300" y="1477066"/>
            <a:ext cx="4511953" cy="435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Rectangle 9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9" name="Straight Connector 9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0" name="Rectangle 101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103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Google Shape;345;g5af3eed022_1_1"/>
          <p:cNvSpPr txBox="1"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</a:pPr>
            <a:r>
              <a:rPr lang="en-US" sz="44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 </a:t>
            </a:r>
          </a:p>
        </p:txBody>
      </p:sp>
      <p:cxnSp>
        <p:nvCxnSpPr>
          <p:cNvPr id="352" name="Straight Connector 105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 descr="Database">
            <a:extLst>
              <a:ext uri="{FF2B5EF4-FFF2-40B4-BE49-F238E27FC236}">
                <a16:creationId xmlns:a16="http://schemas.microsoft.com/office/drawing/2014/main" id="{36CFBFC1-7275-450C-8FDF-993118682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699265"/>
            <a:ext cx="5459470" cy="545947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544</Words>
  <Application>Microsoft Office PowerPoint</Application>
  <PresentationFormat>Widescreen</PresentationFormat>
  <Paragraphs>107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华文仿宋</vt:lpstr>
      <vt:lpstr>Arial</vt:lpstr>
      <vt:lpstr>Calibri</vt:lpstr>
      <vt:lpstr>Century Schoolbook</vt:lpstr>
      <vt:lpstr>Times New Roman</vt:lpstr>
      <vt:lpstr>Tw Cen MT</vt:lpstr>
      <vt:lpstr>Tw Cen MT Condensed</vt:lpstr>
      <vt:lpstr>Wingdings</vt:lpstr>
      <vt:lpstr>Wingdings 3</vt:lpstr>
      <vt:lpstr>Integral</vt:lpstr>
      <vt:lpstr>Anime Recommendation System</vt:lpstr>
      <vt:lpstr>Objective </vt:lpstr>
      <vt:lpstr>Method </vt:lpstr>
      <vt:lpstr>PowerPoint Presentation</vt:lpstr>
      <vt:lpstr>DataFrame - Animation</vt:lpstr>
      <vt:lpstr>DataFrame - User</vt:lpstr>
      <vt:lpstr>PowerPoint Presentation</vt:lpstr>
      <vt:lpstr>Data Visualization</vt:lpstr>
      <vt:lpstr>Data Mining </vt:lpstr>
      <vt:lpstr>Step 1 – New Feature - Q score</vt:lpstr>
      <vt:lpstr>Step 2 – Seed Bag Selection</vt:lpstr>
      <vt:lpstr>Step 3 - New Feature: R Score</vt:lpstr>
      <vt:lpstr>Step 3 - New Feature: R Score</vt:lpstr>
      <vt:lpstr>PowerPoint Presentation</vt:lpstr>
      <vt:lpstr>PowerPoint Presentation</vt:lpstr>
      <vt:lpstr>PowerPoint Presentation</vt:lpstr>
      <vt:lpstr>Evaluation </vt:lpstr>
      <vt:lpstr>Limitation</vt:lpstr>
      <vt:lpstr>Evaluation </vt:lpstr>
      <vt:lpstr>Evaluation </vt:lpstr>
      <vt:lpstr>PowerPoint Presentation</vt:lpstr>
      <vt:lpstr>PowerPoint Presentation</vt:lpstr>
      <vt:lpstr>PowerPoint Presentation</vt:lpstr>
      <vt:lpstr>Result: 18 users, layer =1,133% 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Recommendation System</dc:title>
  <dc:creator>YAU, Ho Ting</dc:creator>
  <cp:lastModifiedBy>CHEUNG, Ka Ho</cp:lastModifiedBy>
  <cp:revision>7</cp:revision>
  <dcterms:created xsi:type="dcterms:W3CDTF">2019-06-02T13:27:45Z</dcterms:created>
  <dcterms:modified xsi:type="dcterms:W3CDTF">2019-06-02T15:51:50Z</dcterms:modified>
</cp:coreProperties>
</file>