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7" r:id="rId1"/>
  </p:sldMasterIdLst>
  <p:notesMasterIdLst>
    <p:notesMasterId r:id="rId19"/>
  </p:notesMasterIdLst>
  <p:sldIdLst>
    <p:sldId id="278" r:id="rId2"/>
    <p:sldId id="257" r:id="rId3"/>
    <p:sldId id="258" r:id="rId4"/>
    <p:sldId id="259" r:id="rId5"/>
    <p:sldId id="276" r:id="rId6"/>
    <p:sldId id="277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EO2wiVn4rXmdUPS+OxGD4sjp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77151" autoAdjust="0"/>
  </p:normalViewPr>
  <p:slideViewPr>
    <p:cSldViewPr snapToGrid="0">
      <p:cViewPr varScale="1">
        <p:scale>
          <a:sx n="72" d="100"/>
          <a:sy n="72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996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1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af3eed02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5af3eed02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58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f3eed02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5af3eed02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52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a70954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5a70954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3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a828c19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58a828c19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27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8a828c1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58a828c1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8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8a828c1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58a828c1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567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8a828c19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58a828c19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a828c1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8a828c1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7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803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a828c1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8a828c1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4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72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a828c19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58a828c19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a828c19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58a828c19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af3eed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5af3eed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27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af3eed02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5af3eed02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83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af3eed02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af3eed02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8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6A67-C717-6245-9B0F-DEAE20BB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07B9D-9619-A246-8C88-FDE4F937C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9615-BE7E-6B49-B4EA-48F4A3A0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3063-BE6D-F142-B114-C6075148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8C62-8344-DC45-A71F-44E77C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667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A56D-7810-9E49-B68C-5102DD06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8B597-48AF-1B4D-9E1A-CDB577E07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1C5-0F48-B343-B04A-BEC3E994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E769-F9EF-D54B-95FA-ABF16B12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7DD8-B4AE-3A49-A7F1-5BC6D686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2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17AD4-7182-3540-BCAA-EDE7CB1BE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03D1-71D3-4F4D-82E9-60D6932F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E0D2-561D-D146-BF1E-20658857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8E9F-1445-B949-AE75-594C07FF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871E-C37E-A949-B158-5120101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87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877C-8F46-EC44-9B15-14F2A0E0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501-FAFC-5943-91B4-A5F4E49C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99CF-B680-DB46-8BCD-55CBF384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FF4B-5709-4644-931F-59F3568B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CE5D-4EBD-1346-A3BD-F452CD73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631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CB52-8A41-724B-8EAD-E58DA591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167E-589E-6B40-B4D7-0C4D6805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1A35-CD35-B644-8333-105EB020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E7CD-6E13-2A44-B41E-49F9A01A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F738-C0B3-9648-AF8A-CBBB573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35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1E1F-2909-ED49-8160-B0811B94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DBBB-0D95-D04E-BF3B-4F80B6BB9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7360D-001F-FD48-8065-7AF4A27F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C50F-3C71-5749-A336-74422056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BF4B-FAF3-5C4C-A2C2-A170E6A7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56A3-4508-3A4F-9ECD-0EF85B63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93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84C4-DE42-FF40-8138-D418331F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D594-15AF-8846-BB7C-4D9E2C74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5745-F828-6D4A-BF23-F103AA483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3F442-941C-4744-AA63-13D4F2547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FA6B9-51C8-7C46-97BB-F2367233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BA4AF-32D3-4442-9887-554D29ED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3642A-CD12-394A-B1A2-9BCADDC1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9F274-6A28-834D-BC47-D84FD8A6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782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24E-0219-DB44-B3BA-F3C0B682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604B7-57EA-C749-BE50-BB9B43E4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19581-71EB-D941-964E-7386DBEA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17F5-E3D6-094A-8499-178ED242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36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15C32-A68A-3C4A-8AD8-EC1E1D7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ECA8-8CAA-DB49-AE7F-7A5AC86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3121-4085-6F48-B131-1717F23B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2512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0EC0-B3E0-994B-8FA8-11FDC6E6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D89B-8350-6849-9228-6BD4915F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BECF-6860-7E4C-8711-A8E8E299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ACC3-B4CF-FC4E-97D5-E8CCE5CD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B386-90D3-7847-9B30-BA40A2E6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FEF0-860D-E34A-8E98-BCE75B0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3747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97A9-B81C-B44B-9C92-5658C88B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54D3D-75CC-DC4E-87FC-4906E1CB8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917E-191D-CA49-97FF-3669B2BE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B927C-8E01-B642-B0D9-44AA259B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57352-CE03-9A49-8903-6C929E7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494C-B439-BE41-8BCA-26B5F844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87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91417-1D4B-3B4D-9B8A-A35C3136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8F15A-3C48-464A-8895-B2FF8CA3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21CC-82A5-984B-9FF0-455AC1B9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C0E0-B2DE-2C42-B387-C0F0E4C95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977E-BB75-074C-A1D7-1EF1773E6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13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1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58240" y="4894262"/>
            <a:ext cx="10307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Movie Recommendation System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3A5B-4080-6E4A-98CB-02EBC255A41F}"/>
              </a:ext>
            </a:extLst>
          </p:cNvPr>
          <p:cNvSpPr txBox="1"/>
          <p:nvPr/>
        </p:nvSpPr>
        <p:spPr>
          <a:xfrm>
            <a:off x="8893886" y="1981008"/>
            <a:ext cx="2347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solidFill>
                  <a:schemeClr val="bg1"/>
                </a:solidFill>
              </a:rPr>
              <a:t>Cheung Ka Ho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Li Hao Yu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Yi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Yau</a:t>
            </a:r>
            <a:r>
              <a:rPr lang="en-US" dirty="0">
                <a:solidFill>
                  <a:schemeClr val="bg1"/>
                </a:solidFill>
              </a:rPr>
              <a:t> Ho 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Cyrus Leung</a:t>
            </a:r>
          </a:p>
          <a:p>
            <a:pPr marL="0"/>
            <a:r>
              <a:rPr lang="en-US" dirty="0">
                <a:solidFill>
                  <a:schemeClr val="bg1"/>
                </a:solidFill>
              </a:rPr>
              <a:t>Zheng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Jincai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Zhou Jianing</a:t>
            </a:r>
          </a:p>
          <a:p>
            <a:pPr marL="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af3eed022_0_178"/>
          <p:cNvSpPr txBox="1">
            <a:spLocks noGrp="1"/>
          </p:cNvSpPr>
          <p:nvPr>
            <p:ph type="title"/>
          </p:nvPr>
        </p:nvSpPr>
        <p:spPr>
          <a:xfrm>
            <a:off x="567726" y="0"/>
            <a:ext cx="8128039" cy="114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600" dirty="0"/>
              <a:t>Step 1 – New Feature - Q score</a:t>
            </a:r>
            <a:endParaRPr sz="4600" dirty="0"/>
          </a:p>
        </p:txBody>
      </p:sp>
      <p:sp>
        <p:nvSpPr>
          <p:cNvPr id="357" name="Google Shape;357;g5af3eed022_0_178"/>
          <p:cNvSpPr txBox="1">
            <a:spLocks noGrp="1"/>
          </p:cNvSpPr>
          <p:nvPr>
            <p:ph idx="1"/>
          </p:nvPr>
        </p:nvSpPr>
        <p:spPr>
          <a:xfrm>
            <a:off x="567726" y="1433939"/>
            <a:ext cx="10616700" cy="13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HK" sz="3000" dirty="0">
                <a:solidFill>
                  <a:schemeClr val="tx1"/>
                </a:solidFill>
              </a:rPr>
              <a:t>Quality Score</a:t>
            </a:r>
            <a:endParaRPr sz="3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HK" sz="3000" dirty="0">
                <a:solidFill>
                  <a:schemeClr val="tx1"/>
                </a:solidFill>
              </a:rPr>
              <a:t>Q score = View counts + Rate% + Average rating</a:t>
            </a:r>
            <a:endParaRPr sz="3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353" name="Google Shape;353;g5af3eed022_0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763502" y="1990517"/>
            <a:ext cx="785976" cy="56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34508" y="2687163"/>
            <a:ext cx="10804457" cy="4058394"/>
            <a:chOff x="887091" y="3313935"/>
            <a:chExt cx="10417819" cy="3076201"/>
          </a:xfrm>
        </p:grpSpPr>
        <p:pic>
          <p:nvPicPr>
            <p:cNvPr id="352" name="Google Shape;352;g5af3eed022_0_178"/>
            <p:cNvPicPr preferRelativeResize="0"/>
            <p:nvPr/>
          </p:nvPicPr>
          <p:blipFill rotWithShape="1">
            <a:blip r:embed="rId4">
              <a:alphaModFix/>
            </a:blip>
            <a:srcRect l="19586" t="35777" r="4408" b="25834"/>
            <a:stretch/>
          </p:blipFill>
          <p:spPr>
            <a:xfrm>
              <a:off x="887091" y="3404175"/>
              <a:ext cx="10417819" cy="2879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g5af3eed022_0_178"/>
            <p:cNvSpPr/>
            <p:nvPr/>
          </p:nvSpPr>
          <p:spPr>
            <a:xfrm>
              <a:off x="7240773" y="3313936"/>
              <a:ext cx="924900" cy="3076200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5af3eed022_0_178"/>
            <p:cNvSpPr/>
            <p:nvPr/>
          </p:nvSpPr>
          <p:spPr>
            <a:xfrm>
              <a:off x="9282930" y="3313935"/>
              <a:ext cx="615900" cy="3076200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5af3eed022_0_178"/>
            <p:cNvSpPr/>
            <p:nvPr/>
          </p:nvSpPr>
          <p:spPr>
            <a:xfrm>
              <a:off x="9973341" y="3313935"/>
              <a:ext cx="659100" cy="3076200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af3eed022_0_257"/>
          <p:cNvSpPr txBox="1">
            <a:spLocks noGrp="1"/>
          </p:cNvSpPr>
          <p:nvPr>
            <p:ph type="title"/>
          </p:nvPr>
        </p:nvSpPr>
        <p:spPr>
          <a:xfrm>
            <a:off x="73309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4600" dirty="0"/>
              <a:t>Step 2 – Seed Bag Selection</a:t>
            </a:r>
            <a:endParaRPr sz="4600" dirty="0"/>
          </a:p>
        </p:txBody>
      </p:sp>
      <p:sp>
        <p:nvSpPr>
          <p:cNvPr id="364" name="Google Shape;364;g5af3eed022_0_257"/>
          <p:cNvSpPr txBox="1">
            <a:spLocks noGrp="1"/>
          </p:cNvSpPr>
          <p:nvPr>
            <p:ph idx="1"/>
          </p:nvPr>
        </p:nvSpPr>
        <p:spPr>
          <a:xfrm>
            <a:off x="7144662" y="1668791"/>
            <a:ext cx="478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HK" sz="3000" dirty="0"/>
              <a:t>Seed Bag</a:t>
            </a:r>
            <a:endParaRPr sz="30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HK" sz="3000" dirty="0"/>
              <a:t>Q score &gt; 1</a:t>
            </a:r>
            <a:endParaRPr sz="30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HK" sz="3000" dirty="0"/>
              <a:t>Basis for recommendation</a:t>
            </a:r>
            <a:endParaRPr sz="3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63" name="Google Shape;363;g5af3eed022_0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095" y="1668791"/>
            <a:ext cx="5927473" cy="38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93A26E-9636-894D-A9D5-71C47935B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285" y="5419688"/>
            <a:ext cx="2165371" cy="14383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a709543e2_0_0"/>
          <p:cNvSpPr txBox="1">
            <a:spLocks noGrp="1"/>
          </p:cNvSpPr>
          <p:nvPr>
            <p:ph type="title"/>
          </p:nvPr>
        </p:nvSpPr>
        <p:spPr>
          <a:xfrm>
            <a:off x="7543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600" dirty="0"/>
              <a:t>Step 3 - New Feature: R Score</a:t>
            </a:r>
            <a:endParaRPr sz="4600" dirty="0"/>
          </a:p>
        </p:txBody>
      </p:sp>
      <p:sp>
        <p:nvSpPr>
          <p:cNvPr id="371" name="Google Shape;371;g5a709543e2_0_0"/>
          <p:cNvSpPr txBox="1">
            <a:spLocks noGrp="1"/>
          </p:cNvSpPr>
          <p:nvPr>
            <p:ph idx="1"/>
          </p:nvPr>
        </p:nvSpPr>
        <p:spPr>
          <a:xfrm>
            <a:off x="754380" y="132556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Related Video Score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Indicate the relationship between two videos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Lift (Association Rule)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Simultaneous occurrence of two videos divided by the product of two videos’ occurrence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R score = </a:t>
            </a:r>
            <a:endParaRPr sz="3000" dirty="0"/>
          </a:p>
          <a:p>
            <a:pPr marL="0" lvl="0" indent="0" algn="l" rtl="0">
              <a:lnSpc>
                <a:spcPct val="111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2000"/>
              <a:buNone/>
            </a:pPr>
            <a:endParaRPr dirty="0"/>
          </a:p>
        </p:txBody>
      </p:sp>
      <p:pic>
        <p:nvPicPr>
          <p:cNvPr id="370" name="Google Shape;370;g5a709543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406" y="4134703"/>
            <a:ext cx="5074824" cy="11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021464-84CA-9144-B3C0-564F3F02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400" y="5232400"/>
            <a:ext cx="1625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8a828c19d_0_60"/>
          <p:cNvSpPr txBox="1">
            <a:spLocks noGrp="1"/>
          </p:cNvSpPr>
          <p:nvPr>
            <p:ph idx="1"/>
          </p:nvPr>
        </p:nvSpPr>
        <p:spPr>
          <a:xfrm>
            <a:off x="4351799" y="1775211"/>
            <a:ext cx="7372692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Only recommend movies with R score above a certain threshold</a:t>
            </a:r>
            <a:endParaRPr sz="3000" dirty="0"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e.g. R score &gt; 0.1</a:t>
            </a:r>
          </a:p>
          <a:p>
            <a:pPr marL="4953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None/>
            </a:pPr>
            <a:endParaRPr sz="3000" dirty="0"/>
          </a:p>
          <a:p>
            <a:pPr marL="457200" lvl="0" indent="-4191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Work out videos associated with each seed video</a:t>
            </a:r>
            <a:endParaRPr sz="30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None/>
            </a:pPr>
            <a:endParaRPr sz="3000" dirty="0"/>
          </a:p>
        </p:txBody>
      </p:sp>
      <p:pic>
        <p:nvPicPr>
          <p:cNvPr id="378" name="Google Shape;378;g58a828c19d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" y="1166214"/>
            <a:ext cx="3420755" cy="54098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69;g5a709543e2_0_0">
            <a:extLst>
              <a:ext uri="{FF2B5EF4-FFF2-40B4-BE49-F238E27FC236}">
                <a16:creationId xmlns:a16="http://schemas.microsoft.com/office/drawing/2014/main" id="{E96AE6BB-F19D-584E-9B3D-14F1A6383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3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600" dirty="0"/>
              <a:t>Step 3 - New Feature: R Score</a:t>
            </a:r>
            <a:endParaRPr sz="4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4A16A-3D7C-B947-B4A2-14B188DE6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5727700"/>
            <a:ext cx="17907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16899" r="7651" b="7319"/>
          <a:stretch/>
        </p:blipFill>
        <p:spPr>
          <a:xfrm>
            <a:off x="754380" y="1645363"/>
            <a:ext cx="5885125" cy="4629932"/>
          </a:xfrm>
          <a:prstGeom prst="rect">
            <a:avLst/>
          </a:prstGeom>
        </p:spPr>
      </p:pic>
      <p:sp>
        <p:nvSpPr>
          <p:cNvPr id="385" name="Google Shape;385;g58a828c19d_0_31"/>
          <p:cNvSpPr txBox="1">
            <a:spLocks noGrp="1"/>
          </p:cNvSpPr>
          <p:nvPr>
            <p:ph idx="1"/>
          </p:nvPr>
        </p:nvSpPr>
        <p:spPr>
          <a:xfrm>
            <a:off x="6639505" y="1645363"/>
            <a:ext cx="5717803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1800"/>
              <a:buChar char="•"/>
            </a:pPr>
            <a:r>
              <a:rPr lang="en-HK" sz="3000" dirty="0"/>
              <a:t>Each node produces sub-nodes according to R-score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1800"/>
              <a:buChar char="•"/>
            </a:pPr>
            <a:r>
              <a:rPr lang="en-HK" sz="3000" dirty="0"/>
              <a:t>Maximum number of layers: 2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1800"/>
              <a:buChar char="•"/>
            </a:pPr>
            <a:r>
              <a:rPr lang="en-HK" sz="3000" dirty="0"/>
              <a:t>Layer 1: Directly related to Seed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1800"/>
              <a:buChar char="•"/>
            </a:pPr>
            <a:r>
              <a:rPr lang="en-HK" sz="3000" dirty="0"/>
              <a:t>Layer 2: Indirectly related Seed- extend from layer 1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1800"/>
              <a:buChar char="•"/>
            </a:pPr>
            <a:r>
              <a:rPr lang="en-HK" sz="3000" dirty="0"/>
              <a:t>Enhance Diversity </a:t>
            </a:r>
            <a:endParaRPr sz="3000" dirty="0"/>
          </a:p>
          <a:p>
            <a:pPr marL="0" lvl="0" indent="0" algn="l" rtl="0">
              <a:lnSpc>
                <a:spcPct val="111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2000"/>
              <a:buNone/>
            </a:pPr>
            <a:endParaRPr dirty="0"/>
          </a:p>
        </p:txBody>
      </p:sp>
      <p:sp>
        <p:nvSpPr>
          <p:cNvPr id="5" name="Google Shape;369;g5a709543e2_0_0">
            <a:extLst>
              <a:ext uri="{FF2B5EF4-FFF2-40B4-BE49-F238E27FC236}">
                <a16:creationId xmlns:a16="http://schemas.microsoft.com/office/drawing/2014/main" id="{9585A0E5-147F-7841-BEC9-A68C044B8401}"/>
              </a:ext>
            </a:extLst>
          </p:cNvPr>
          <p:cNvSpPr txBox="1">
            <a:spLocks/>
          </p:cNvSpPr>
          <p:nvPr/>
        </p:nvSpPr>
        <p:spPr>
          <a:xfrm>
            <a:off x="7543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HK" sz="4800" dirty="0"/>
              <a:t>Step 4 - Layers </a:t>
            </a:r>
            <a:endParaRPr lang="en-HK" sz="4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17584" r="7001" b="7533"/>
          <a:stretch/>
        </p:blipFill>
        <p:spPr>
          <a:xfrm>
            <a:off x="754380" y="1451069"/>
            <a:ext cx="6698116" cy="5139165"/>
          </a:xfrm>
          <a:prstGeom prst="rect">
            <a:avLst/>
          </a:prstGeom>
        </p:spPr>
      </p:pic>
      <p:sp>
        <p:nvSpPr>
          <p:cNvPr id="392" name="Google Shape;392;g58a828c19d_0_20"/>
          <p:cNvSpPr txBox="1">
            <a:spLocks noGrp="1"/>
          </p:cNvSpPr>
          <p:nvPr>
            <p:ph idx="1"/>
          </p:nvPr>
        </p:nvSpPr>
        <p:spPr>
          <a:xfrm>
            <a:off x="7182900" y="1325563"/>
            <a:ext cx="5009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Number of seeds related 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NSR V9 = 2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Higher NSR = More Evidence</a:t>
            </a:r>
            <a:endParaRPr sz="3000" dirty="0"/>
          </a:p>
        </p:txBody>
      </p:sp>
      <p:sp>
        <p:nvSpPr>
          <p:cNvPr id="6" name="Google Shape;369;g5a709543e2_0_0">
            <a:extLst>
              <a:ext uri="{FF2B5EF4-FFF2-40B4-BE49-F238E27FC236}">
                <a16:creationId xmlns:a16="http://schemas.microsoft.com/office/drawing/2014/main" id="{8FED0396-05B5-C444-B780-83DD11640659}"/>
              </a:ext>
            </a:extLst>
          </p:cNvPr>
          <p:cNvSpPr txBox="1">
            <a:spLocks/>
          </p:cNvSpPr>
          <p:nvPr/>
        </p:nvSpPr>
        <p:spPr>
          <a:xfrm>
            <a:off x="7543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HK" sz="4600" dirty="0"/>
              <a:t>Step 5 - NSR -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1188-B85D-384A-9628-EA4BCE027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030" y="5604438"/>
            <a:ext cx="17399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a828c19d_0_134"/>
          <p:cNvSpPr txBox="1">
            <a:spLocks noGrp="1"/>
          </p:cNvSpPr>
          <p:nvPr>
            <p:ph idx="1"/>
          </p:nvPr>
        </p:nvSpPr>
        <p:spPr>
          <a:xfrm>
            <a:off x="6522316" y="1832574"/>
            <a:ext cx="6291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Recommendations for User 1: Movie #170, 527, 1132, etc. 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Recommendations for User 3: Movie #4063, 4224, 4999, etc. </a:t>
            </a:r>
            <a:endParaRPr sz="3000" dirty="0"/>
          </a:p>
        </p:txBody>
      </p:sp>
      <p:pic>
        <p:nvPicPr>
          <p:cNvPr id="399" name="Google Shape;399;g58a828c19d_0_134"/>
          <p:cNvPicPr preferRelativeResize="0"/>
          <p:nvPr/>
        </p:nvPicPr>
        <p:blipFill rotWithShape="1">
          <a:blip r:embed="rId3">
            <a:alphaModFix/>
          </a:blip>
          <a:srcRect l="19865" t="43949" r="65773" b="13821"/>
          <a:stretch/>
        </p:blipFill>
        <p:spPr>
          <a:xfrm>
            <a:off x="754380" y="1832575"/>
            <a:ext cx="2630480" cy="43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58a828c19d_0_134"/>
          <p:cNvPicPr preferRelativeResize="0"/>
          <p:nvPr/>
        </p:nvPicPr>
        <p:blipFill rotWithShape="1">
          <a:blip r:embed="rId4">
            <a:alphaModFix/>
          </a:blip>
          <a:srcRect l="20082" t="28410" r="65666" b="29745"/>
          <a:stretch/>
        </p:blipFill>
        <p:spPr>
          <a:xfrm>
            <a:off x="3638352" y="1839524"/>
            <a:ext cx="2630472" cy="43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9;g5a709543e2_0_0">
            <a:extLst>
              <a:ext uri="{FF2B5EF4-FFF2-40B4-BE49-F238E27FC236}">
                <a16:creationId xmlns:a16="http://schemas.microsoft.com/office/drawing/2014/main" id="{C43A3CB9-CA8F-7D4F-9C92-2CEBC75A133D}"/>
              </a:ext>
            </a:extLst>
          </p:cNvPr>
          <p:cNvSpPr txBox="1">
            <a:spLocks/>
          </p:cNvSpPr>
          <p:nvPr/>
        </p:nvSpPr>
        <p:spPr>
          <a:xfrm>
            <a:off x="7543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HK" sz="4600" dirty="0"/>
              <a:t>Step 5 - NSR - 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a828c19d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4400"/>
              <a:buFont typeface="Century Schoolbook"/>
              <a:buNone/>
            </a:pPr>
            <a:r>
              <a:rPr lang="en-HK"/>
              <a:t>Evaluation </a:t>
            </a:r>
            <a:endParaRPr/>
          </a:p>
        </p:txBody>
      </p:sp>
      <p:sp>
        <p:nvSpPr>
          <p:cNvPr id="406" name="Google Shape;406;g58a828c19d_0_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1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800" dirty="0"/>
              <a:t>Objective </a:t>
            </a:r>
          </a:p>
        </p:txBody>
      </p:sp>
      <p:sp>
        <p:nvSpPr>
          <p:cNvPr id="278" name="Google Shape;278;p2"/>
          <p:cNvSpPr txBox="1"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spcBef>
                <a:spcPts val="500"/>
              </a:spcBef>
              <a:buSzPts val="3000"/>
              <a:buFont typeface="Arial" panose="020B0604020202020204" pitchFamily="34" charset="0"/>
              <a:buChar char="•"/>
            </a:pPr>
            <a:r>
              <a:rPr lang="en-HK" sz="2400" dirty="0"/>
              <a:t>An </a:t>
            </a:r>
            <a:r>
              <a:rPr lang="en-HK" sz="2400" i="1" dirty="0"/>
              <a:t>algorithm</a:t>
            </a:r>
            <a:r>
              <a:rPr lang="en-HK" sz="2400" dirty="0"/>
              <a:t> in </a:t>
            </a:r>
            <a:r>
              <a:rPr lang="en-HK" sz="2400" i="1" dirty="0"/>
              <a:t>recommending movies </a:t>
            </a:r>
            <a:r>
              <a:rPr lang="en-HK" sz="2400" dirty="0"/>
              <a:t>to users according to their </a:t>
            </a:r>
            <a:r>
              <a:rPr lang="en-HK" sz="2400" i="1" dirty="0"/>
              <a:t>past viewing history</a:t>
            </a:r>
          </a:p>
          <a:p>
            <a:pPr lvl="1">
              <a:spcBef>
                <a:spcPts val="500"/>
              </a:spcBef>
              <a:buClr>
                <a:srgbClr val="594723"/>
              </a:buClr>
              <a:buSzPts val="3000"/>
              <a:buFont typeface="Arial" panose="020B0604020202020204" pitchFamily="34" charset="0"/>
              <a:buChar char="•"/>
            </a:pPr>
            <a:r>
              <a:rPr lang="en-HK" i="1" dirty="0"/>
              <a:t>Diversity</a:t>
            </a:r>
            <a:r>
              <a:rPr lang="en-HK" dirty="0"/>
              <a:t> </a:t>
            </a:r>
          </a:p>
          <a:p>
            <a:pPr marL="1196340" lvl="2" indent="-457200">
              <a:spcBef>
                <a:spcPts val="500"/>
              </a:spcBef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HK" sz="2400" dirty="0"/>
              <a:t>Videos that associate with </a:t>
            </a:r>
            <a:r>
              <a:rPr lang="en-HK" sz="2400" i="1" dirty="0"/>
              <a:t>videos the user watched</a:t>
            </a:r>
          </a:p>
          <a:p>
            <a:pPr marL="1196340" lvl="2" indent="-457200">
              <a:spcBef>
                <a:spcPts val="500"/>
              </a:spcBef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HK" sz="2400" dirty="0"/>
              <a:t>Videos that associate with the </a:t>
            </a:r>
            <a:r>
              <a:rPr lang="en-HK" sz="2400" i="1" dirty="0"/>
              <a:t>initial recommendations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HK" sz="2400" dirty="0"/>
              <a:t>New features: Q score, R score</a:t>
            </a: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Google Shape;283;g58a828c19d_0_0"/>
          <p:cNvSpPr txBox="1"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4400"/>
              <a:buFont typeface="Century Schoolbook"/>
              <a:buNone/>
            </a:pPr>
            <a:r>
              <a:rPr lang="en-HK" sz="4800" dirty="0"/>
              <a:t>Method </a:t>
            </a:r>
          </a:p>
        </p:txBody>
      </p:sp>
      <p:sp>
        <p:nvSpPr>
          <p:cNvPr id="284" name="Google Shape;284;g58a828c19d_0_0"/>
          <p:cNvSpPr txBox="1"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200" dirty="0"/>
              <a:t>Data Introduction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200" dirty="0"/>
              <a:t>Data </a:t>
            </a:r>
            <a:r>
              <a:rPr lang="en-HK" sz="3200" dirty="0" err="1"/>
              <a:t>Preprocessing</a:t>
            </a:r>
            <a:endParaRPr lang="en-HK" sz="32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200" dirty="0"/>
              <a:t>Data Mining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200" dirty="0"/>
              <a:t>Evaluation</a:t>
            </a: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Google Shape;289;p3"/>
          <p:cNvSpPr txBox="1"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800"/>
              <a:t>Data Introduction</a:t>
            </a:r>
          </a:p>
        </p:txBody>
      </p:sp>
      <p:sp>
        <p:nvSpPr>
          <p:cNvPr id="290" name="Google Shape;290;p3"/>
          <p:cNvSpPr txBox="1">
            <a:spLocks noGrp="1"/>
          </p:cNvSpPr>
          <p:nvPr>
            <p:ph idx="1"/>
          </p:nvPr>
        </p:nvSpPr>
        <p:spPr>
          <a:xfrm>
            <a:off x="640080" y="595293"/>
            <a:ext cx="6495826" cy="34639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AutoNum type="arabicPeriod"/>
            </a:pPr>
            <a:r>
              <a:rPr lang="en-HK" dirty="0"/>
              <a:t>Animation</a:t>
            </a:r>
          </a:p>
          <a:p>
            <a:pPr marL="685800" lvl="1" indent="-2667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HK" sz="2800" dirty="0"/>
              <a:t>ID, name, genre and rating for each animation</a:t>
            </a:r>
          </a:p>
          <a:p>
            <a:pPr marL="419100" lvl="1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endParaRPr lang="en-HK" sz="2800" dirty="0"/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AutoNum type="arabicPeriod"/>
            </a:pPr>
            <a:r>
              <a:rPr lang="en-HK" dirty="0"/>
              <a:t>User </a:t>
            </a:r>
          </a:p>
          <a:p>
            <a:pPr marL="685800" lvl="1" indent="-2667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HK" sz="2800" dirty="0"/>
              <a:t>users’ ID and their rating for every animation watched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a828c19d_0_107"/>
          <p:cNvSpPr txBox="1">
            <a:spLocks noGrp="1"/>
          </p:cNvSpPr>
          <p:nvPr>
            <p:ph type="title"/>
          </p:nvPr>
        </p:nvSpPr>
        <p:spPr>
          <a:xfrm>
            <a:off x="838200" y="2019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dirty="0"/>
              <a:t>Data Frame - Animation</a:t>
            </a:r>
            <a:endParaRPr dirty="0"/>
          </a:p>
        </p:txBody>
      </p:sp>
      <p:graphicFrame>
        <p:nvGraphicFramePr>
          <p:cNvPr id="108" name="Google Shape;108;g58a828c19d_0_107"/>
          <p:cNvGraphicFramePr/>
          <p:nvPr>
            <p:extLst>
              <p:ext uri="{D42A27DB-BD31-4B8C-83A1-F6EECF244321}">
                <p14:modId xmlns:p14="http://schemas.microsoft.com/office/powerpoint/2010/main" val="3728651557"/>
              </p:ext>
            </p:extLst>
          </p:nvPr>
        </p:nvGraphicFramePr>
        <p:xfrm>
          <a:off x="838200" y="2232656"/>
          <a:ext cx="10608945" cy="42319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9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b="1" u="none" strike="noStrike" cap="none" dirty="0">
                          <a:sym typeface="Times New Roman"/>
                        </a:rPr>
                        <a:t>Field</a:t>
                      </a:r>
                      <a:endParaRPr sz="2200" b="1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b="1" u="none" strike="noStrike" cap="none" dirty="0">
                          <a:sym typeface="Times New Roman"/>
                        </a:rPr>
                        <a:t>Description</a:t>
                      </a:r>
                      <a:endParaRPr sz="2200" b="1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 err="1">
                          <a:sym typeface="Times New Roman"/>
                        </a:rPr>
                        <a:t>anime_id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 err="1">
                          <a:sym typeface="Times New Roman"/>
                        </a:rPr>
                        <a:t>Myanimelist.net's</a:t>
                      </a:r>
                      <a:r>
                        <a:rPr lang="en-HK" sz="2200" u="none" strike="noStrike" cap="none" dirty="0">
                          <a:sym typeface="Times New Roman"/>
                        </a:rPr>
                        <a:t> unique id identifying an anime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name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Full name of anime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genre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Comma separated list of genres for this anime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>
                          <a:sym typeface="Times New Roman"/>
                        </a:rPr>
                        <a:t>type</a:t>
                      </a:r>
                      <a:endParaRPr sz="22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Movie, TV, OVA, </a:t>
                      </a:r>
                      <a:r>
                        <a:rPr lang="en-HK" sz="2200" u="none" strike="noStrike" cap="none" dirty="0" err="1">
                          <a:sym typeface="Times New Roman"/>
                        </a:rPr>
                        <a:t>etc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>
                          <a:sym typeface="Times New Roman"/>
                        </a:rPr>
                        <a:t>episodes</a:t>
                      </a:r>
                      <a:endParaRPr sz="22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How many episodes in this show. (1 if movie)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>
                          <a:sym typeface="Times New Roman"/>
                        </a:rPr>
                        <a:t>Rating</a:t>
                      </a:r>
                      <a:endParaRPr sz="22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Average rating out of 10 for this anime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9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>
                          <a:sym typeface="Times New Roman"/>
                        </a:rPr>
                        <a:t>member</a:t>
                      </a:r>
                      <a:endParaRPr sz="22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200" u="none" strike="noStrike" cap="none" dirty="0">
                          <a:sym typeface="Times New Roman"/>
                        </a:rPr>
                        <a:t>Number of community members that are in this anime's "group"</a:t>
                      </a:r>
                      <a:endParaRPr sz="22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9" name="Google Shape;109;g58a828c19d_0_107"/>
          <p:cNvSpPr/>
          <p:nvPr/>
        </p:nvSpPr>
        <p:spPr>
          <a:xfrm>
            <a:off x="838200" y="16906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HK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Anime.csv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4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a828c19d_0_112"/>
          <p:cNvSpPr txBox="1">
            <a:spLocks noGrp="1"/>
          </p:cNvSpPr>
          <p:nvPr>
            <p:ph type="title"/>
          </p:nvPr>
        </p:nvSpPr>
        <p:spPr>
          <a:xfrm>
            <a:off x="838199" y="1878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dirty="0"/>
              <a:t>Data Frame - User</a:t>
            </a:r>
            <a:endParaRPr dirty="0"/>
          </a:p>
        </p:txBody>
      </p:sp>
      <p:graphicFrame>
        <p:nvGraphicFramePr>
          <p:cNvPr id="115" name="Google Shape;115;g58a828c19d_0_112"/>
          <p:cNvGraphicFramePr/>
          <p:nvPr>
            <p:extLst>
              <p:ext uri="{D42A27DB-BD31-4B8C-83A1-F6EECF244321}">
                <p14:modId xmlns:p14="http://schemas.microsoft.com/office/powerpoint/2010/main" val="970925358"/>
              </p:ext>
            </p:extLst>
          </p:nvPr>
        </p:nvGraphicFramePr>
        <p:xfrm>
          <a:off x="838199" y="2246274"/>
          <a:ext cx="10163175" cy="39611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b="1" u="none" strike="noStrike" cap="none" dirty="0">
                          <a:sym typeface="Times New Roman"/>
                        </a:rPr>
                        <a:t>Field</a:t>
                      </a:r>
                      <a:endParaRPr sz="2500" b="1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b="1" u="none" strike="noStrike" cap="none" dirty="0">
                          <a:sym typeface="Times New Roman"/>
                        </a:rPr>
                        <a:t>Description                                                                                                              </a:t>
                      </a:r>
                      <a:endParaRPr sz="2500" b="1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u="none" strike="noStrike" cap="none">
                          <a:sym typeface="Times New Roman"/>
                        </a:rPr>
                        <a:t>user_id</a:t>
                      </a:r>
                      <a:endParaRPr sz="25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u="none" strike="noStrike" cap="none" dirty="0">
                          <a:sym typeface="Times New Roman"/>
                        </a:rPr>
                        <a:t>Non identifiable randomly generated user id</a:t>
                      </a:r>
                      <a:endParaRPr sz="25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u="none" strike="noStrike" cap="none">
                          <a:sym typeface="Times New Roman"/>
                        </a:rPr>
                        <a:t>anime_id</a:t>
                      </a:r>
                      <a:endParaRPr sz="25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u="none" strike="noStrike" cap="none" dirty="0">
                          <a:sym typeface="Times New Roman"/>
                        </a:rPr>
                        <a:t>The anime that this user has rated</a:t>
                      </a:r>
                      <a:endParaRPr sz="25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u="none" strike="noStrike" cap="none">
                          <a:sym typeface="Times New Roman"/>
                        </a:rPr>
                        <a:t>rating</a:t>
                      </a:r>
                      <a:endParaRPr sz="2500" u="none" strike="noStrike" cap="none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500" u="none" strike="noStrike" cap="none" dirty="0">
                          <a:sym typeface="Times New Roman"/>
                        </a:rPr>
                        <a:t>Rating out of 10 this user has assigned (-1 if the user watched it but didn't assign a rating)</a:t>
                      </a:r>
                      <a:endParaRPr sz="2500" u="none" strike="noStrike" cap="none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Google Shape;116;g58a828c19d_0_112"/>
          <p:cNvSpPr/>
          <p:nvPr/>
        </p:nvSpPr>
        <p:spPr>
          <a:xfrm>
            <a:off x="838200" y="1275189"/>
            <a:ext cx="162627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HK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HK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Rating.csv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af3eed022_0_0"/>
          <p:cNvSpPr txBox="1">
            <a:spLocks noGrp="1"/>
          </p:cNvSpPr>
          <p:nvPr>
            <p:ph idx="1"/>
          </p:nvPr>
        </p:nvSpPr>
        <p:spPr>
          <a:xfrm>
            <a:off x="7806714" y="2184251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HK" sz="3000" dirty="0">
                <a:solidFill>
                  <a:schemeClr val="tx1"/>
                </a:solidFill>
              </a:rPr>
              <a:t>Drop missing value</a:t>
            </a:r>
            <a:endParaRPr sz="30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HK" sz="3000" dirty="0">
                <a:solidFill>
                  <a:schemeClr val="tx1"/>
                </a:solidFill>
              </a:rPr>
              <a:t>Drop unknown subset</a:t>
            </a:r>
            <a:endParaRPr sz="30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HK" sz="3000" dirty="0">
                <a:solidFill>
                  <a:schemeClr val="tx1"/>
                </a:solidFill>
              </a:rPr>
              <a:t>Change data type</a:t>
            </a:r>
            <a:endParaRPr sz="3000" dirty="0">
              <a:solidFill>
                <a:schemeClr val="tx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311" name="Google Shape;311;g5af3eed02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25729"/>
            <a:ext cx="6790120" cy="4568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g58a828c19d_0_107">
            <a:extLst>
              <a:ext uri="{FF2B5EF4-FFF2-40B4-BE49-F238E27FC236}">
                <a16:creationId xmlns:a16="http://schemas.microsoft.com/office/drawing/2014/main" id="{3FD1B748-5730-5C4A-96A9-FCF34636A93C}"/>
              </a:ext>
            </a:extLst>
          </p:cNvPr>
          <p:cNvSpPr txBox="1">
            <a:spLocks/>
          </p:cNvSpPr>
          <p:nvPr/>
        </p:nvSpPr>
        <p:spPr>
          <a:xfrm>
            <a:off x="838200" y="2019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HK" dirty="0"/>
              <a:t>Data Cleaning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af3eed022_0_81"/>
          <p:cNvSpPr txBox="1">
            <a:spLocks noGrp="1"/>
          </p:cNvSpPr>
          <p:nvPr>
            <p:ph type="title"/>
          </p:nvPr>
        </p:nvSpPr>
        <p:spPr>
          <a:xfrm>
            <a:off x="579469" y="33133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dirty="0"/>
              <a:t>Data Visualization</a:t>
            </a:r>
            <a:endParaRPr dirty="0"/>
          </a:p>
        </p:txBody>
      </p:sp>
      <p:pic>
        <p:nvPicPr>
          <p:cNvPr id="324" name="Google Shape;324;g5af3eed022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112" y="4023294"/>
            <a:ext cx="3211831" cy="246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5af3eed022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9112" y="1408818"/>
            <a:ext cx="3297969" cy="249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5af3eed022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3800" y="1117322"/>
            <a:ext cx="4435075" cy="566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5af3eed022_0_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" y="1477066"/>
            <a:ext cx="4511953" cy="43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5" name="Google Shape;345;g5af3eed022_1_1"/>
          <p:cNvSpPr txBox="1"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Aft>
                <a:spcPts val="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Mining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416</Words>
  <Application>Microsoft Macintosh PowerPoint</Application>
  <PresentationFormat>Widescreen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Times New Roman</vt:lpstr>
      <vt:lpstr>Office Theme</vt:lpstr>
      <vt:lpstr>Movie Recommendation System</vt:lpstr>
      <vt:lpstr>Objective </vt:lpstr>
      <vt:lpstr>Method </vt:lpstr>
      <vt:lpstr>Data Introduction</vt:lpstr>
      <vt:lpstr>Data Frame - Animation</vt:lpstr>
      <vt:lpstr>Data Frame - User</vt:lpstr>
      <vt:lpstr>PowerPoint Presentation</vt:lpstr>
      <vt:lpstr>Data Visualization</vt:lpstr>
      <vt:lpstr>Data Mining </vt:lpstr>
      <vt:lpstr>Step 1 – New Feature - Q score</vt:lpstr>
      <vt:lpstr>Step 2 – Seed Bag Selection</vt:lpstr>
      <vt:lpstr>Step 3 - New Feature: R Score</vt:lpstr>
      <vt:lpstr>Step 3 - New Feature: R Score</vt:lpstr>
      <vt:lpstr>PowerPoint Presentation</vt:lpstr>
      <vt:lpstr>PowerPoint Presentation</vt:lpstr>
      <vt:lpstr>PowerPoint Presentation</vt:lpstr>
      <vt:lpstr>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Mr</dc:creator>
  <cp:lastModifiedBy>ZHOU, Jianing</cp:lastModifiedBy>
  <cp:revision>26</cp:revision>
  <dcterms:created xsi:type="dcterms:W3CDTF">2019-05-22T06:30:01Z</dcterms:created>
  <dcterms:modified xsi:type="dcterms:W3CDTF">2019-06-02T12:19:31Z</dcterms:modified>
</cp:coreProperties>
</file>