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4" r:id="rId2"/>
    <p:sldId id="358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D1"/>
    <a:srgbClr val="323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9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4B5EBA-4085-4DF8-B1F7-7CEBEBC829D6}"/>
              </a:ext>
            </a:extLst>
          </p:cNvPr>
          <p:cNvSpPr/>
          <p:nvPr/>
        </p:nvSpPr>
        <p:spPr>
          <a:xfrm>
            <a:off x="3384360" y="2967335"/>
            <a:ext cx="541569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Pinpoint</a:t>
            </a:r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的介绍及使用教程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73A596-BE4E-40F2-BF42-1125A892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7" y="2049519"/>
            <a:ext cx="9914286" cy="46380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FBBE8F-0121-4880-A1AA-27AA827462BD}"/>
              </a:ext>
            </a:extLst>
          </p:cNvPr>
          <p:cNvSpPr txBox="1"/>
          <p:nvPr/>
        </p:nvSpPr>
        <p:spPr>
          <a:xfrm>
            <a:off x="836103" y="1045624"/>
            <a:ext cx="936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Timeline</a:t>
            </a:r>
            <a:r>
              <a:rPr lang="zh-CN" altLang="en-US" sz="2400" dirty="0">
                <a:solidFill>
                  <a:schemeClr val="bg1"/>
                </a:solidFill>
              </a:rPr>
              <a:t>：查看接口每个阶段的调用耗时</a:t>
            </a:r>
          </a:p>
        </p:txBody>
      </p:sp>
    </p:spTree>
    <p:extLst>
      <p:ext uri="{BB962C8B-B14F-4D97-AF65-F5344CB8AC3E}">
        <p14:creationId xmlns:p14="http://schemas.microsoft.com/office/powerpoint/2010/main" val="206147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35A942-E314-4256-B27C-3B6018F5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9908"/>
            <a:ext cx="12192000" cy="39433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4C9D2E-8AFB-446F-8197-02DD907EC843}"/>
              </a:ext>
            </a:extLst>
          </p:cNvPr>
          <p:cNvSpPr txBox="1"/>
          <p:nvPr/>
        </p:nvSpPr>
        <p:spPr>
          <a:xfrm>
            <a:off x="662730" y="939568"/>
            <a:ext cx="922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Mixed View:</a:t>
            </a:r>
            <a:r>
              <a:rPr lang="zh-CN" altLang="en-US" sz="2400" dirty="0">
                <a:solidFill>
                  <a:schemeClr val="bg1"/>
                </a:solidFill>
              </a:rPr>
              <a:t>能查看到</a:t>
            </a:r>
            <a:r>
              <a:rPr lang="en-US" altLang="zh-CN" sz="2400" dirty="0" err="1">
                <a:solidFill>
                  <a:schemeClr val="bg1"/>
                </a:solidFill>
              </a:rPr>
              <a:t>jvm</a:t>
            </a:r>
            <a:r>
              <a:rPr lang="zh-CN" altLang="en-US" sz="2400" dirty="0">
                <a:solidFill>
                  <a:schemeClr val="bg1"/>
                </a:solidFill>
              </a:rPr>
              <a:t>堆、永久代，</a:t>
            </a:r>
            <a:r>
              <a:rPr lang="en-US" altLang="zh-CN" sz="2400" dirty="0" err="1">
                <a:solidFill>
                  <a:schemeClr val="bg1"/>
                </a:solidFill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</a:rPr>
              <a:t>信息，接口调用链，接口详细调用信息等，此视图信息最为全面</a:t>
            </a:r>
          </a:p>
        </p:txBody>
      </p:sp>
    </p:spTree>
    <p:extLst>
      <p:ext uri="{BB962C8B-B14F-4D97-AF65-F5344CB8AC3E}">
        <p14:creationId xmlns:p14="http://schemas.microsoft.com/office/powerpoint/2010/main" val="40716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BB08B8-0956-44BC-A2E1-F16FC921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17" y="1734918"/>
            <a:ext cx="4000000" cy="30190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0DDEB38-42CA-4636-8F1C-10FDBC9EF9BC}"/>
              </a:ext>
            </a:extLst>
          </p:cNvPr>
          <p:cNvSpPr txBox="1"/>
          <p:nvPr/>
        </p:nvSpPr>
        <p:spPr>
          <a:xfrm>
            <a:off x="6535024" y="2873472"/>
            <a:ext cx="3238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查看微服务的一些</a:t>
            </a:r>
            <a:r>
              <a:rPr lang="en-US" altLang="zh-CN" sz="2400" dirty="0" err="1">
                <a:solidFill>
                  <a:schemeClr val="bg1"/>
                </a:solidFill>
              </a:rPr>
              <a:t>jvm</a:t>
            </a:r>
            <a:r>
              <a:rPr lang="zh-CN" altLang="en-US" sz="2400" dirty="0">
                <a:solidFill>
                  <a:schemeClr val="bg1"/>
                </a:solidFill>
              </a:rPr>
              <a:t>，接口响应时延等信息</a:t>
            </a:r>
          </a:p>
        </p:txBody>
      </p:sp>
    </p:spTree>
    <p:extLst>
      <p:ext uri="{BB962C8B-B14F-4D97-AF65-F5344CB8AC3E}">
        <p14:creationId xmlns:p14="http://schemas.microsoft.com/office/powerpoint/2010/main" val="7527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C0DA03-9DB0-4035-9E43-2B897DE8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427"/>
            <a:ext cx="12192000" cy="51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3FD783-F31A-4FF7-B288-6134ED12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466"/>
            <a:ext cx="12192000" cy="61425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FDA3AC-170A-473A-B331-C8F8F73B1DF2}"/>
              </a:ext>
            </a:extLst>
          </p:cNvPr>
          <p:cNvSpPr txBox="1"/>
          <p:nvPr/>
        </p:nvSpPr>
        <p:spPr>
          <a:xfrm>
            <a:off x="1635853" y="922789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使用情况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5FC23F-797B-4138-8BD5-7C220DF8ECC1}"/>
              </a:ext>
            </a:extLst>
          </p:cNvPr>
          <p:cNvSpPr txBox="1"/>
          <p:nvPr/>
        </p:nvSpPr>
        <p:spPr>
          <a:xfrm>
            <a:off x="7408877" y="3308344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接口响应时延</a:t>
            </a:r>
          </a:p>
        </p:txBody>
      </p:sp>
    </p:spTree>
    <p:extLst>
      <p:ext uri="{BB962C8B-B14F-4D97-AF65-F5344CB8AC3E}">
        <p14:creationId xmlns:p14="http://schemas.microsoft.com/office/powerpoint/2010/main" val="170831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E8E10C-A26E-4171-95D0-E72EE1E2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66" y="3066096"/>
            <a:ext cx="7704762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6305E2-AA50-4CB1-86EE-F6A4FFC5575A}"/>
              </a:ext>
            </a:extLst>
          </p:cNvPr>
          <p:cNvSpPr/>
          <p:nvPr/>
        </p:nvSpPr>
        <p:spPr>
          <a:xfrm>
            <a:off x="1919454" y="612844"/>
            <a:ext cx="8736105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</a:t>
            </a: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在分布式环境中，服务调用服务越来越频繁，当你想跟踪一次请求错误来源或者哪个</a:t>
            </a:r>
            <a:r>
              <a:rPr lang="en-US" altLang="zh-CN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api</a:t>
            </a: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步骤缓慢时，是不是首先所有服务打全了日志，然后一步步去跟踪。</a:t>
            </a:r>
            <a:endParaRPr lang="en-US" altLang="zh-CN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zh-CN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</a:t>
            </a: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生产上经常出现</a:t>
            </a:r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JVM </a:t>
            </a: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内存溢出情况或者连接池不够用导致接口缓慢，有没有想过监控你的应用</a:t>
            </a:r>
            <a:r>
              <a:rPr lang="en-US" altLang="zh-CN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jvm</a:t>
            </a: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的内存和数据库连接数，而且当他们的值超过一定阈值的时候进行告警，发送短信给你，让你提前处理这些危机？而不是事后被客户反映出问题？</a:t>
            </a:r>
            <a:endParaRPr lang="en-US" altLang="zh-CN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zh-CN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</a:t>
            </a: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应用这么多？我如何知道当前哪些应用之间存在调用关系？</a:t>
            </a:r>
            <a:endParaRPr lang="en-US" altLang="zh-CN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zh-CN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</a:t>
            </a: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我的应用有多个实例部署，能不能把这个应用几个实例的监控数据归集起来，让我对整个应用的综合情况（接口响应时间，数据库连接数使用情况，内存使用，目前活动的调用事务数等）有个全局的了解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769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D96DB2-7C5F-408C-903E-E2F0F046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9" y="290512"/>
            <a:ext cx="100298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0AEA5A-3395-44C0-9726-EEB85BC5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34" y="0"/>
            <a:ext cx="3521223" cy="6858000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279D730B-18EE-4645-BB91-B92381BAE001}"/>
              </a:ext>
            </a:extLst>
          </p:cNvPr>
          <p:cNvSpPr/>
          <p:nvPr/>
        </p:nvSpPr>
        <p:spPr>
          <a:xfrm>
            <a:off x="4546448" y="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82CC3F-E21D-4609-A950-28DE8379047B}"/>
              </a:ext>
            </a:extLst>
          </p:cNvPr>
          <p:cNvSpPr txBox="1"/>
          <p:nvPr/>
        </p:nvSpPr>
        <p:spPr>
          <a:xfrm>
            <a:off x="5754847" y="57650"/>
            <a:ext cx="212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服务名字及其节点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90611B3-44EE-448F-B493-F840DE47F37B}"/>
              </a:ext>
            </a:extLst>
          </p:cNvPr>
          <p:cNvSpPr/>
          <p:nvPr/>
        </p:nvSpPr>
        <p:spPr>
          <a:xfrm>
            <a:off x="4546448" y="14610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9C0E87-1427-47B5-B83B-820DF5719693}"/>
              </a:ext>
            </a:extLst>
          </p:cNvPr>
          <p:cNvSpPr txBox="1"/>
          <p:nvPr/>
        </p:nvSpPr>
        <p:spPr>
          <a:xfrm>
            <a:off x="5754847" y="746621"/>
            <a:ext cx="5989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View Servers</a:t>
            </a:r>
            <a:r>
              <a:rPr lang="zh-CN" altLang="en-US" dirty="0">
                <a:solidFill>
                  <a:schemeClr val="bg1"/>
                </a:solidFill>
              </a:rPr>
              <a:t>：查看节点接口调用情况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Inspector</a:t>
            </a:r>
            <a:r>
              <a:rPr lang="zh-CN" altLang="en-US" dirty="0">
                <a:solidFill>
                  <a:schemeClr val="bg1"/>
                </a:solidFill>
              </a:rPr>
              <a:t>：查看</a:t>
            </a:r>
            <a:r>
              <a:rPr lang="en-US" altLang="zh-CN" dirty="0" err="1">
                <a:solidFill>
                  <a:schemeClr val="bg1"/>
                </a:solidFill>
              </a:rPr>
              <a:t>jvm</a:t>
            </a:r>
            <a:r>
              <a:rPr lang="zh-CN" altLang="en-US" dirty="0">
                <a:solidFill>
                  <a:schemeClr val="bg1"/>
                </a:solidFill>
              </a:rPr>
              <a:t>情况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Total</a:t>
            </a:r>
            <a:r>
              <a:rPr lang="zh-CN" altLang="en-US" dirty="0">
                <a:solidFill>
                  <a:schemeClr val="bg1"/>
                </a:solidFill>
              </a:rPr>
              <a:t>：节点总数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Error</a:t>
            </a:r>
            <a:r>
              <a:rPr lang="zh-CN" altLang="en-US" dirty="0">
                <a:solidFill>
                  <a:schemeClr val="bg1"/>
                </a:solidFill>
              </a:rPr>
              <a:t>：存在失败接口调用的节点总数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Success</a:t>
            </a:r>
            <a:r>
              <a:rPr lang="zh-CN" altLang="en-US" dirty="0">
                <a:solidFill>
                  <a:schemeClr val="bg1"/>
                </a:solidFill>
              </a:rPr>
              <a:t>：调用成功的接口数量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Failed</a:t>
            </a:r>
            <a:r>
              <a:rPr lang="zh-CN" altLang="en-US" dirty="0">
                <a:solidFill>
                  <a:schemeClr val="bg1"/>
                </a:solidFill>
              </a:rPr>
              <a:t>：调用失败的接口数量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图形：接口调用的时间为横坐标，时延为纵坐标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1A8F5C5-768E-407B-8ED6-DAC5DF9F8791}"/>
              </a:ext>
            </a:extLst>
          </p:cNvPr>
          <p:cNvSpPr/>
          <p:nvPr/>
        </p:nvSpPr>
        <p:spPr>
          <a:xfrm>
            <a:off x="4546448" y="36771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93EABE-538A-4E41-9D6D-730B5B2545A0}"/>
              </a:ext>
            </a:extLst>
          </p:cNvPr>
          <p:cNvSpPr txBox="1"/>
          <p:nvPr/>
        </p:nvSpPr>
        <p:spPr>
          <a:xfrm>
            <a:off x="5754847" y="3533489"/>
            <a:ext cx="6509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横坐标：接口调用时延，</a:t>
            </a:r>
            <a:r>
              <a:rPr lang="en-US" altLang="zh-CN" dirty="0">
                <a:solidFill>
                  <a:schemeClr val="bg1"/>
                </a:solidFill>
              </a:rPr>
              <a:t>Slow</a:t>
            </a:r>
            <a:r>
              <a:rPr lang="zh-CN" altLang="en-US" dirty="0">
                <a:solidFill>
                  <a:schemeClr val="bg1"/>
                </a:solidFill>
              </a:rPr>
              <a:t>为超过</a:t>
            </a:r>
            <a:r>
              <a:rPr lang="en-US" altLang="zh-CN" dirty="0">
                <a:solidFill>
                  <a:schemeClr val="bg1"/>
                </a:solidFill>
              </a:rPr>
              <a:t>5s</a:t>
            </a:r>
            <a:r>
              <a:rPr lang="zh-CN" altLang="en-US" dirty="0">
                <a:solidFill>
                  <a:schemeClr val="bg1"/>
                </a:solidFill>
              </a:rPr>
              <a:t>接口，</a:t>
            </a:r>
            <a:r>
              <a:rPr lang="en-US" altLang="zh-CN" dirty="0">
                <a:solidFill>
                  <a:schemeClr val="bg1"/>
                </a:solidFill>
              </a:rPr>
              <a:t>Error</a:t>
            </a:r>
            <a:r>
              <a:rPr lang="zh-CN" altLang="en-US" dirty="0">
                <a:solidFill>
                  <a:schemeClr val="bg1"/>
                </a:solidFill>
              </a:rPr>
              <a:t>为抛异常接口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纵坐标：接口数量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8DC9BF6D-EEE0-48D7-B00F-849131C37D5B}"/>
              </a:ext>
            </a:extLst>
          </p:cNvPr>
          <p:cNvSpPr/>
          <p:nvPr/>
        </p:nvSpPr>
        <p:spPr>
          <a:xfrm>
            <a:off x="4546448" y="56509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48E1F6-E547-4F18-AF08-F9AD14CE8C1D}"/>
              </a:ext>
            </a:extLst>
          </p:cNvPr>
          <p:cNvSpPr txBox="1"/>
          <p:nvPr/>
        </p:nvSpPr>
        <p:spPr>
          <a:xfrm>
            <a:off x="5754847" y="5570101"/>
            <a:ext cx="650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横坐标：时间段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纵坐标：接口数量</a:t>
            </a:r>
          </a:p>
        </p:txBody>
      </p:sp>
    </p:spTree>
    <p:extLst>
      <p:ext uri="{BB962C8B-B14F-4D97-AF65-F5344CB8AC3E}">
        <p14:creationId xmlns:p14="http://schemas.microsoft.com/office/powerpoint/2010/main" val="8276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11708B-4D31-42FA-9FD4-E7C668E6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210" y="0"/>
            <a:ext cx="769392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D754A4-6888-496E-97CD-4030A1335B50}"/>
              </a:ext>
            </a:extLst>
          </p:cNvPr>
          <p:cNvSpPr txBox="1"/>
          <p:nvPr/>
        </p:nvSpPr>
        <p:spPr>
          <a:xfrm>
            <a:off x="117446" y="3137483"/>
            <a:ext cx="270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点击</a:t>
            </a:r>
            <a:r>
              <a:rPr lang="en-US" altLang="zh-CN" sz="2400" dirty="0">
                <a:solidFill>
                  <a:schemeClr val="bg1"/>
                </a:solidFill>
              </a:rPr>
              <a:t>View Servers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BB5511-D912-4F66-8143-3BEEB2ADB4A9}"/>
              </a:ext>
            </a:extLst>
          </p:cNvPr>
          <p:cNvSpPr txBox="1"/>
          <p:nvPr/>
        </p:nvSpPr>
        <p:spPr>
          <a:xfrm>
            <a:off x="4137170" y="553673"/>
            <a:ext cx="484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接口调用情况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A1C538-81B8-477B-B93C-0B98D7D2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01" y="2470211"/>
            <a:ext cx="3961905" cy="28571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9E094E-ED55-4714-8BDA-8D31BEDDB7FC}"/>
              </a:ext>
            </a:extLst>
          </p:cNvPr>
          <p:cNvSpPr txBox="1"/>
          <p:nvPr/>
        </p:nvSpPr>
        <p:spPr>
          <a:xfrm>
            <a:off x="5947794" y="2744620"/>
            <a:ext cx="5553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图标①：接口时延筛选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-Min of Y axis</a:t>
            </a:r>
            <a:r>
              <a:rPr lang="zh-CN" altLang="en-US" sz="2400" dirty="0">
                <a:solidFill>
                  <a:schemeClr val="bg1"/>
                </a:solidFill>
              </a:rPr>
              <a:t>：最小时延，单位</a:t>
            </a:r>
            <a:r>
              <a:rPr lang="en-US" altLang="zh-CN" sz="2400" dirty="0" err="1">
                <a:solidFill>
                  <a:schemeClr val="bg1"/>
                </a:solidFill>
              </a:rPr>
              <a:t>ms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-Max of Y axis</a:t>
            </a:r>
            <a:r>
              <a:rPr lang="zh-CN" altLang="en-US" sz="2400" dirty="0">
                <a:solidFill>
                  <a:schemeClr val="bg1"/>
                </a:solidFill>
              </a:rPr>
              <a:t>：最大时延，单位</a:t>
            </a:r>
            <a:r>
              <a:rPr lang="en-US" altLang="zh-CN" sz="2400" dirty="0" err="1">
                <a:solidFill>
                  <a:schemeClr val="bg1"/>
                </a:solidFill>
              </a:rPr>
              <a:t>ms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图标②：下载此图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图标③：另起一个浏览器页签页面放大打开此图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958208-2717-4CA0-A0AF-ED0499A0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772" y="819751"/>
            <a:ext cx="3380952" cy="2723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D64E7D-CD36-4E87-A6FF-179CEF10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3560"/>
            <a:ext cx="12192000" cy="1354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37B7B-90E6-4050-B0E8-90BF295E8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98227"/>
            <a:ext cx="12192000" cy="2056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A44D08-D98D-4F9F-85E2-420CF410990A}"/>
              </a:ext>
            </a:extLst>
          </p:cNvPr>
          <p:cNvSpPr txBox="1"/>
          <p:nvPr/>
        </p:nvSpPr>
        <p:spPr>
          <a:xfrm>
            <a:off x="796954" y="1283516"/>
            <a:ext cx="644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鼠标左键按住，圈住图中的部分点，就能打开如下图所示的接口详细调用情况</a:t>
            </a:r>
          </a:p>
        </p:txBody>
      </p:sp>
    </p:spTree>
    <p:extLst>
      <p:ext uri="{BB962C8B-B14F-4D97-AF65-F5344CB8AC3E}">
        <p14:creationId xmlns:p14="http://schemas.microsoft.com/office/powerpoint/2010/main" val="16794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E1B976-E12B-4844-BFAA-BAB9591A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1" y="0"/>
            <a:ext cx="7342857" cy="66761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A74D1C-9A33-4B05-B432-F10F8471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600" y="3908924"/>
            <a:ext cx="2609524" cy="2295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98CD8E-2A85-43F4-84C6-1BA4BF68D7F3}"/>
              </a:ext>
            </a:extLst>
          </p:cNvPr>
          <p:cNvSpPr txBox="1"/>
          <p:nvPr/>
        </p:nvSpPr>
        <p:spPr>
          <a:xfrm>
            <a:off x="7624724" y="1526653"/>
            <a:ext cx="45672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点击下图图标，可以看到</a:t>
            </a:r>
            <a:r>
              <a:rPr lang="en-US" altLang="zh-CN" sz="2400" dirty="0" err="1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的具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体调用情况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Binded</a:t>
            </a:r>
            <a:r>
              <a:rPr lang="en-US" altLang="zh-CN" sz="2400" dirty="0">
                <a:solidFill>
                  <a:schemeClr val="bg1"/>
                </a:solidFill>
              </a:rPr>
              <a:t> SQL</a:t>
            </a:r>
            <a:r>
              <a:rPr lang="zh-CN" altLang="en-US" sz="2400" dirty="0">
                <a:solidFill>
                  <a:schemeClr val="bg1"/>
                </a:solidFill>
              </a:rPr>
              <a:t>：实际执行</a:t>
            </a:r>
            <a:r>
              <a:rPr lang="en-US" altLang="zh-CN" sz="2400" dirty="0" err="1">
                <a:solidFill>
                  <a:schemeClr val="bg1"/>
                </a:solidFill>
              </a:rPr>
              <a:t>sql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Original SQL</a:t>
            </a:r>
            <a:r>
              <a:rPr lang="zh-CN" altLang="en-US" sz="2400" dirty="0">
                <a:solidFill>
                  <a:schemeClr val="bg1"/>
                </a:solidFill>
              </a:rPr>
              <a:t>：代码中生成的</a:t>
            </a:r>
            <a:r>
              <a:rPr lang="en-US" altLang="zh-CN" sz="2400" dirty="0" err="1">
                <a:solidFill>
                  <a:schemeClr val="bg1"/>
                </a:solidFill>
              </a:rPr>
              <a:t>sql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SQL Bind Value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401650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CDE843-5804-42FF-A0C0-1B612403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449"/>
            <a:ext cx="12192000" cy="40021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80B938-514B-403F-910F-8DD6C7E80BDA}"/>
              </a:ext>
            </a:extLst>
          </p:cNvPr>
          <p:cNvSpPr txBox="1"/>
          <p:nvPr/>
        </p:nvSpPr>
        <p:spPr>
          <a:xfrm>
            <a:off x="264920" y="5341121"/>
            <a:ext cx="11391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Server Map:</a:t>
            </a:r>
            <a:r>
              <a:rPr lang="zh-CN" altLang="en-US" sz="2400" dirty="0">
                <a:solidFill>
                  <a:schemeClr val="bg1"/>
                </a:solidFill>
              </a:rPr>
              <a:t>能看出该请求的接口调用链完整情况，用于分析接口设计是否合理是十分有意义的</a:t>
            </a:r>
          </a:p>
        </p:txBody>
      </p:sp>
    </p:spTree>
    <p:extLst>
      <p:ext uri="{BB962C8B-B14F-4D97-AF65-F5344CB8AC3E}">
        <p14:creationId xmlns:p14="http://schemas.microsoft.com/office/powerpoint/2010/main" val="12760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10488</TotalTime>
  <Words>471</Words>
  <Application>Microsoft Office PowerPoint</Application>
  <PresentationFormat>宽屏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leotan</dc:creator>
  <cp:lastModifiedBy>jun</cp:lastModifiedBy>
  <cp:revision>72</cp:revision>
  <dcterms:created xsi:type="dcterms:W3CDTF">2019-05-06T03:48:00Z</dcterms:created>
  <dcterms:modified xsi:type="dcterms:W3CDTF">2019-11-24T06:48:21Z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