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58" r:id="rId4"/>
    <p:sldId id="276" r:id="rId5"/>
    <p:sldId id="259" r:id="rId6"/>
    <p:sldId id="260" r:id="rId7"/>
    <p:sldId id="261" r:id="rId8"/>
    <p:sldId id="262" r:id="rId9"/>
    <p:sldId id="263" r:id="rId10"/>
    <p:sldId id="264" r:id="rId11"/>
    <p:sldId id="266" r:id="rId12"/>
    <p:sldId id="268" r:id="rId13"/>
    <p:sldId id="269" r:id="rId14"/>
    <p:sldId id="270" r:id="rId15"/>
    <p:sldId id="272" r:id="rId16"/>
    <p:sldId id="273" r:id="rId17"/>
    <p:sldId id="271" r:id="rId18"/>
    <p:sldId id="274"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69" d="100"/>
          <a:sy n="69" d="100"/>
        </p:scale>
        <p:origin x="-14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B4536B-D177-45D3-AF9B-D6D98C772842}" type="doc">
      <dgm:prSet loTypeId="urn:microsoft.com/office/officeart/2005/8/layout/equation1" loCatId="relationship" qsTypeId="urn:microsoft.com/office/officeart/2005/8/quickstyle/simple4" qsCatId="simple" csTypeId="urn:microsoft.com/office/officeart/2005/8/colors/accent2_3" csCatId="accent2" phldr="1"/>
      <dgm:spPr/>
    </dgm:pt>
    <dgm:pt modelId="{6882D6F5-B1E1-4EA7-BD78-5D8B169AE754}">
      <dgm:prSet phldrT="[Text]"/>
      <dgm:spPr>
        <a:solidFill>
          <a:schemeClr val="accent1">
            <a:lumMod val="75000"/>
          </a:schemeClr>
        </a:solidFill>
      </dgm:spPr>
      <dgm:t>
        <a:bodyPr/>
        <a:lstStyle/>
        <a:p>
          <a:r>
            <a:rPr lang="en-US" dirty="0">
              <a:solidFill>
                <a:schemeClr val="tx1"/>
              </a:solidFill>
            </a:rPr>
            <a:t>fetch</a:t>
          </a:r>
        </a:p>
      </dgm:t>
    </dgm:pt>
    <dgm:pt modelId="{3ABCF26B-2746-42EF-BB5F-3D54F51538A5}" type="parTrans" cxnId="{3FD02D3F-A9AE-493D-BB59-96B621AB19BC}">
      <dgm:prSet/>
      <dgm:spPr/>
      <dgm:t>
        <a:bodyPr/>
        <a:lstStyle/>
        <a:p>
          <a:endParaRPr lang="en-US"/>
        </a:p>
      </dgm:t>
    </dgm:pt>
    <dgm:pt modelId="{3DD091EB-566B-4F80-8DBD-327293D94EA0}" type="sibTrans" cxnId="{3FD02D3F-A9AE-493D-BB59-96B621AB19BC}">
      <dgm:prSet/>
      <dgm:spPr>
        <a:solidFill>
          <a:schemeClr val="accent1">
            <a:lumMod val="75000"/>
          </a:schemeClr>
        </a:solidFill>
      </dgm:spPr>
      <dgm:t>
        <a:bodyPr/>
        <a:lstStyle/>
        <a:p>
          <a:endParaRPr lang="en-US"/>
        </a:p>
      </dgm:t>
    </dgm:pt>
    <dgm:pt modelId="{C01B6898-0679-49A0-953C-634F0813F9F9}">
      <dgm:prSet phldrT="[Text]"/>
      <dgm:spPr>
        <a:solidFill>
          <a:schemeClr val="accent1">
            <a:lumMod val="75000"/>
          </a:schemeClr>
        </a:solidFill>
      </dgm:spPr>
      <dgm:t>
        <a:bodyPr/>
        <a:lstStyle/>
        <a:p>
          <a:r>
            <a:rPr lang="en-US" dirty="0">
              <a:solidFill>
                <a:schemeClr val="tx1"/>
              </a:solidFill>
            </a:rPr>
            <a:t>merge</a:t>
          </a:r>
        </a:p>
      </dgm:t>
    </dgm:pt>
    <dgm:pt modelId="{299B7577-DD8C-412E-A547-C2C50D5588D8}" type="parTrans" cxnId="{1A2D58A0-4E23-4E16-8482-DB187808CFB2}">
      <dgm:prSet/>
      <dgm:spPr/>
      <dgm:t>
        <a:bodyPr/>
        <a:lstStyle/>
        <a:p>
          <a:endParaRPr lang="en-US"/>
        </a:p>
      </dgm:t>
    </dgm:pt>
    <dgm:pt modelId="{4184858F-BE43-461C-A03D-4D97B6050E23}" type="sibTrans" cxnId="{1A2D58A0-4E23-4E16-8482-DB187808CFB2}">
      <dgm:prSet/>
      <dgm:spPr>
        <a:solidFill>
          <a:schemeClr val="accent1">
            <a:lumMod val="75000"/>
          </a:schemeClr>
        </a:solidFill>
      </dgm:spPr>
      <dgm:t>
        <a:bodyPr/>
        <a:lstStyle/>
        <a:p>
          <a:endParaRPr lang="en-US"/>
        </a:p>
      </dgm:t>
    </dgm:pt>
    <dgm:pt modelId="{C41650B5-5466-4FFC-BE8B-8FEA21F04BA4}">
      <dgm:prSet phldrT="[Text]"/>
      <dgm:spPr>
        <a:solidFill>
          <a:schemeClr val="accent1">
            <a:lumMod val="75000"/>
          </a:schemeClr>
        </a:solidFill>
      </dgm:spPr>
      <dgm:t>
        <a:bodyPr/>
        <a:lstStyle/>
        <a:p>
          <a:r>
            <a:rPr lang="en-US" dirty="0">
              <a:solidFill>
                <a:schemeClr val="tx1"/>
              </a:solidFill>
            </a:rPr>
            <a:t>pull</a:t>
          </a:r>
        </a:p>
      </dgm:t>
    </dgm:pt>
    <dgm:pt modelId="{A4FE0BFC-EA60-46F7-8EE9-733F3941F7A1}" type="parTrans" cxnId="{B7767FA9-5925-4E4B-9B38-E4AC339ED0B4}">
      <dgm:prSet/>
      <dgm:spPr/>
      <dgm:t>
        <a:bodyPr/>
        <a:lstStyle/>
        <a:p>
          <a:endParaRPr lang="en-US"/>
        </a:p>
      </dgm:t>
    </dgm:pt>
    <dgm:pt modelId="{D8ECFAF5-32C8-4F3F-8A9B-ACC8A708FFC5}" type="sibTrans" cxnId="{B7767FA9-5925-4E4B-9B38-E4AC339ED0B4}">
      <dgm:prSet/>
      <dgm:spPr/>
      <dgm:t>
        <a:bodyPr/>
        <a:lstStyle/>
        <a:p>
          <a:endParaRPr lang="en-US"/>
        </a:p>
      </dgm:t>
    </dgm:pt>
    <dgm:pt modelId="{D671EF55-CB8F-4D1C-8BB7-96CBFF16347E}" type="pres">
      <dgm:prSet presAssocID="{08B4536B-D177-45D3-AF9B-D6D98C772842}" presName="linearFlow" presStyleCnt="0">
        <dgm:presLayoutVars>
          <dgm:dir/>
          <dgm:resizeHandles val="exact"/>
        </dgm:presLayoutVars>
      </dgm:prSet>
      <dgm:spPr/>
    </dgm:pt>
    <dgm:pt modelId="{D69DA3CD-9741-4165-BC88-095DFA15DEA1}" type="pres">
      <dgm:prSet presAssocID="{6882D6F5-B1E1-4EA7-BD78-5D8B169AE754}" presName="node" presStyleLbl="node1" presStyleIdx="0" presStyleCnt="3">
        <dgm:presLayoutVars>
          <dgm:bulletEnabled val="1"/>
        </dgm:presLayoutVars>
      </dgm:prSet>
      <dgm:spPr/>
      <dgm:t>
        <a:bodyPr/>
        <a:lstStyle/>
        <a:p>
          <a:endParaRPr lang="en-US"/>
        </a:p>
      </dgm:t>
    </dgm:pt>
    <dgm:pt modelId="{0870AB92-C84F-4AE9-853E-A69C4969ED1F}" type="pres">
      <dgm:prSet presAssocID="{3DD091EB-566B-4F80-8DBD-327293D94EA0}" presName="spacerL" presStyleCnt="0"/>
      <dgm:spPr/>
    </dgm:pt>
    <dgm:pt modelId="{15485101-FEFF-49EC-90CE-AE434BC54C4B}" type="pres">
      <dgm:prSet presAssocID="{3DD091EB-566B-4F80-8DBD-327293D94EA0}" presName="sibTrans" presStyleLbl="sibTrans2D1" presStyleIdx="0" presStyleCnt="2"/>
      <dgm:spPr/>
      <dgm:t>
        <a:bodyPr/>
        <a:lstStyle/>
        <a:p>
          <a:endParaRPr lang="en-US"/>
        </a:p>
      </dgm:t>
    </dgm:pt>
    <dgm:pt modelId="{EE4C746F-CBDD-4E45-83D9-0963ABBCDA0A}" type="pres">
      <dgm:prSet presAssocID="{3DD091EB-566B-4F80-8DBD-327293D94EA0}" presName="spacerR" presStyleCnt="0"/>
      <dgm:spPr/>
    </dgm:pt>
    <dgm:pt modelId="{1488C4F7-AED5-4FC1-BA6A-117F8A7FCB97}" type="pres">
      <dgm:prSet presAssocID="{C01B6898-0679-49A0-953C-634F0813F9F9}" presName="node" presStyleLbl="node1" presStyleIdx="1" presStyleCnt="3">
        <dgm:presLayoutVars>
          <dgm:bulletEnabled val="1"/>
        </dgm:presLayoutVars>
      </dgm:prSet>
      <dgm:spPr/>
      <dgm:t>
        <a:bodyPr/>
        <a:lstStyle/>
        <a:p>
          <a:endParaRPr lang="en-US"/>
        </a:p>
      </dgm:t>
    </dgm:pt>
    <dgm:pt modelId="{1FAEF017-EFCB-44D3-ADB1-0435CD073AC2}" type="pres">
      <dgm:prSet presAssocID="{4184858F-BE43-461C-A03D-4D97B6050E23}" presName="spacerL" presStyleCnt="0"/>
      <dgm:spPr/>
    </dgm:pt>
    <dgm:pt modelId="{B1C5358A-F04E-4EC1-A767-89EC158D22F5}" type="pres">
      <dgm:prSet presAssocID="{4184858F-BE43-461C-A03D-4D97B6050E23}" presName="sibTrans" presStyleLbl="sibTrans2D1" presStyleIdx="1" presStyleCnt="2"/>
      <dgm:spPr/>
      <dgm:t>
        <a:bodyPr/>
        <a:lstStyle/>
        <a:p>
          <a:endParaRPr lang="en-US"/>
        </a:p>
      </dgm:t>
    </dgm:pt>
    <dgm:pt modelId="{028ECF74-9F4B-4ED0-B2F1-78BCAF7A0BDA}" type="pres">
      <dgm:prSet presAssocID="{4184858F-BE43-461C-A03D-4D97B6050E23}" presName="spacerR" presStyleCnt="0"/>
      <dgm:spPr/>
    </dgm:pt>
    <dgm:pt modelId="{1AE63C03-7340-4260-8171-607049D0E1C3}" type="pres">
      <dgm:prSet presAssocID="{C41650B5-5466-4FFC-BE8B-8FEA21F04BA4}" presName="node" presStyleLbl="node1" presStyleIdx="2" presStyleCnt="3">
        <dgm:presLayoutVars>
          <dgm:bulletEnabled val="1"/>
        </dgm:presLayoutVars>
      </dgm:prSet>
      <dgm:spPr/>
      <dgm:t>
        <a:bodyPr/>
        <a:lstStyle/>
        <a:p>
          <a:endParaRPr lang="en-US"/>
        </a:p>
      </dgm:t>
    </dgm:pt>
  </dgm:ptLst>
  <dgm:cxnLst>
    <dgm:cxn modelId="{81C5E4A1-71F2-47AD-AAD7-48169CF1E618}" type="presOf" srcId="{C01B6898-0679-49A0-953C-634F0813F9F9}" destId="{1488C4F7-AED5-4FC1-BA6A-117F8A7FCB97}" srcOrd="0" destOrd="0" presId="urn:microsoft.com/office/officeart/2005/8/layout/equation1"/>
    <dgm:cxn modelId="{1A2D58A0-4E23-4E16-8482-DB187808CFB2}" srcId="{08B4536B-D177-45D3-AF9B-D6D98C772842}" destId="{C01B6898-0679-49A0-953C-634F0813F9F9}" srcOrd="1" destOrd="0" parTransId="{299B7577-DD8C-412E-A547-C2C50D5588D8}" sibTransId="{4184858F-BE43-461C-A03D-4D97B6050E23}"/>
    <dgm:cxn modelId="{3FD02D3F-A9AE-493D-BB59-96B621AB19BC}" srcId="{08B4536B-D177-45D3-AF9B-D6D98C772842}" destId="{6882D6F5-B1E1-4EA7-BD78-5D8B169AE754}" srcOrd="0" destOrd="0" parTransId="{3ABCF26B-2746-42EF-BB5F-3D54F51538A5}" sibTransId="{3DD091EB-566B-4F80-8DBD-327293D94EA0}"/>
    <dgm:cxn modelId="{1CBA3722-D822-45ED-AF12-1A740138E8C3}" type="presOf" srcId="{C41650B5-5466-4FFC-BE8B-8FEA21F04BA4}" destId="{1AE63C03-7340-4260-8171-607049D0E1C3}" srcOrd="0" destOrd="0" presId="urn:microsoft.com/office/officeart/2005/8/layout/equation1"/>
    <dgm:cxn modelId="{7CDDBAD8-A331-408A-BC7D-70D359001B83}" type="presOf" srcId="{3DD091EB-566B-4F80-8DBD-327293D94EA0}" destId="{15485101-FEFF-49EC-90CE-AE434BC54C4B}" srcOrd="0" destOrd="0" presId="urn:microsoft.com/office/officeart/2005/8/layout/equation1"/>
    <dgm:cxn modelId="{CA68F9F4-280F-4922-A1DE-7B195E9AB7AB}" type="presOf" srcId="{6882D6F5-B1E1-4EA7-BD78-5D8B169AE754}" destId="{D69DA3CD-9741-4165-BC88-095DFA15DEA1}" srcOrd="0" destOrd="0" presId="urn:microsoft.com/office/officeart/2005/8/layout/equation1"/>
    <dgm:cxn modelId="{9ECBBE65-FAC1-4EC5-9F8D-FECA259B0B84}" type="presOf" srcId="{4184858F-BE43-461C-A03D-4D97B6050E23}" destId="{B1C5358A-F04E-4EC1-A767-89EC158D22F5}" srcOrd="0" destOrd="0" presId="urn:microsoft.com/office/officeart/2005/8/layout/equation1"/>
    <dgm:cxn modelId="{B7767FA9-5925-4E4B-9B38-E4AC339ED0B4}" srcId="{08B4536B-D177-45D3-AF9B-D6D98C772842}" destId="{C41650B5-5466-4FFC-BE8B-8FEA21F04BA4}" srcOrd="2" destOrd="0" parTransId="{A4FE0BFC-EA60-46F7-8EE9-733F3941F7A1}" sibTransId="{D8ECFAF5-32C8-4F3F-8A9B-ACC8A708FFC5}"/>
    <dgm:cxn modelId="{C00DE4C0-B9EC-4B03-AE19-D44AD5A2DF19}" type="presOf" srcId="{08B4536B-D177-45D3-AF9B-D6D98C772842}" destId="{D671EF55-CB8F-4D1C-8BB7-96CBFF16347E}" srcOrd="0" destOrd="0" presId="urn:microsoft.com/office/officeart/2005/8/layout/equation1"/>
    <dgm:cxn modelId="{55EFB280-0253-4060-B186-90810BFDC9FC}" type="presParOf" srcId="{D671EF55-CB8F-4D1C-8BB7-96CBFF16347E}" destId="{D69DA3CD-9741-4165-BC88-095DFA15DEA1}" srcOrd="0" destOrd="0" presId="urn:microsoft.com/office/officeart/2005/8/layout/equation1"/>
    <dgm:cxn modelId="{B3EBBD70-B360-4FDC-810F-6B4BC66648D4}" type="presParOf" srcId="{D671EF55-CB8F-4D1C-8BB7-96CBFF16347E}" destId="{0870AB92-C84F-4AE9-853E-A69C4969ED1F}" srcOrd="1" destOrd="0" presId="urn:microsoft.com/office/officeart/2005/8/layout/equation1"/>
    <dgm:cxn modelId="{4563D490-371A-45AC-9A7E-6E22D435C931}" type="presParOf" srcId="{D671EF55-CB8F-4D1C-8BB7-96CBFF16347E}" destId="{15485101-FEFF-49EC-90CE-AE434BC54C4B}" srcOrd="2" destOrd="0" presId="urn:microsoft.com/office/officeart/2005/8/layout/equation1"/>
    <dgm:cxn modelId="{A80B4BC7-6780-4AAD-9CE6-57752CE55333}" type="presParOf" srcId="{D671EF55-CB8F-4D1C-8BB7-96CBFF16347E}" destId="{EE4C746F-CBDD-4E45-83D9-0963ABBCDA0A}" srcOrd="3" destOrd="0" presId="urn:microsoft.com/office/officeart/2005/8/layout/equation1"/>
    <dgm:cxn modelId="{3F110A89-3EE2-4AF8-88A0-8B921F31BBC6}" type="presParOf" srcId="{D671EF55-CB8F-4D1C-8BB7-96CBFF16347E}" destId="{1488C4F7-AED5-4FC1-BA6A-117F8A7FCB97}" srcOrd="4" destOrd="0" presId="urn:microsoft.com/office/officeart/2005/8/layout/equation1"/>
    <dgm:cxn modelId="{DC4BF306-324B-4590-8C8B-3225A5D82D91}" type="presParOf" srcId="{D671EF55-CB8F-4D1C-8BB7-96CBFF16347E}" destId="{1FAEF017-EFCB-44D3-ADB1-0435CD073AC2}" srcOrd="5" destOrd="0" presId="urn:microsoft.com/office/officeart/2005/8/layout/equation1"/>
    <dgm:cxn modelId="{B3554EE4-D485-4957-8C0D-314BFEB03E9C}" type="presParOf" srcId="{D671EF55-CB8F-4D1C-8BB7-96CBFF16347E}" destId="{B1C5358A-F04E-4EC1-A767-89EC158D22F5}" srcOrd="6" destOrd="0" presId="urn:microsoft.com/office/officeart/2005/8/layout/equation1"/>
    <dgm:cxn modelId="{D8B8967A-6FAC-46F9-B9B3-C95588F5DBCC}" type="presParOf" srcId="{D671EF55-CB8F-4D1C-8BB7-96CBFF16347E}" destId="{028ECF74-9F4B-4ED0-B2F1-78BCAF7A0BDA}" srcOrd="7" destOrd="0" presId="urn:microsoft.com/office/officeart/2005/8/layout/equation1"/>
    <dgm:cxn modelId="{20AF054E-47EF-48BB-9AD4-0BA05324A166}" type="presParOf" srcId="{D671EF55-CB8F-4D1C-8BB7-96CBFF16347E}" destId="{1AE63C03-7340-4260-8171-607049D0E1C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DA3CD-9741-4165-BC88-095DFA15DEA1}">
      <dsp:nvSpPr>
        <dsp:cNvPr id="0" name=""/>
        <dsp:cNvSpPr/>
      </dsp:nvSpPr>
      <dsp:spPr>
        <a:xfrm>
          <a:off x="86698" y="660"/>
          <a:ext cx="1303604" cy="1303604"/>
        </a:xfrm>
        <a:prstGeom prst="ellipse">
          <a:avLst/>
        </a:prstGeom>
        <a:solidFill>
          <a:schemeClr val="accent1">
            <a:lumMod val="75000"/>
          </a:schemeClr>
        </a:soli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solidFill>
                <a:schemeClr val="tx1"/>
              </a:solidFill>
            </a:rPr>
            <a:t>fetch</a:t>
          </a:r>
        </a:p>
      </dsp:txBody>
      <dsp:txXfrm>
        <a:off x="277606" y="191568"/>
        <a:ext cx="921788" cy="921788"/>
      </dsp:txXfrm>
    </dsp:sp>
    <dsp:sp modelId="{15485101-FEFF-49EC-90CE-AE434BC54C4B}">
      <dsp:nvSpPr>
        <dsp:cNvPr id="0" name=""/>
        <dsp:cNvSpPr/>
      </dsp:nvSpPr>
      <dsp:spPr>
        <a:xfrm>
          <a:off x="1496154" y="274417"/>
          <a:ext cx="756090" cy="756090"/>
        </a:xfrm>
        <a:prstGeom prst="mathPlus">
          <a:avLst/>
        </a:prstGeom>
        <a:solidFill>
          <a:schemeClr val="accent1">
            <a:lumMod val="75000"/>
          </a:schemeClr>
        </a:soli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96374" y="563546"/>
        <a:ext cx="555650" cy="177832"/>
      </dsp:txXfrm>
    </dsp:sp>
    <dsp:sp modelId="{1488C4F7-AED5-4FC1-BA6A-117F8A7FCB97}">
      <dsp:nvSpPr>
        <dsp:cNvPr id="0" name=""/>
        <dsp:cNvSpPr/>
      </dsp:nvSpPr>
      <dsp:spPr>
        <a:xfrm>
          <a:off x="2358097" y="660"/>
          <a:ext cx="1303604" cy="1303604"/>
        </a:xfrm>
        <a:prstGeom prst="ellipse">
          <a:avLst/>
        </a:prstGeom>
        <a:solidFill>
          <a:schemeClr val="accent1">
            <a:lumMod val="75000"/>
          </a:schemeClr>
        </a:soli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solidFill>
                <a:schemeClr val="tx1"/>
              </a:solidFill>
            </a:rPr>
            <a:t>merge</a:t>
          </a:r>
        </a:p>
      </dsp:txBody>
      <dsp:txXfrm>
        <a:off x="2549005" y="191568"/>
        <a:ext cx="921788" cy="921788"/>
      </dsp:txXfrm>
    </dsp:sp>
    <dsp:sp modelId="{B1C5358A-F04E-4EC1-A767-89EC158D22F5}">
      <dsp:nvSpPr>
        <dsp:cNvPr id="0" name=""/>
        <dsp:cNvSpPr/>
      </dsp:nvSpPr>
      <dsp:spPr>
        <a:xfrm>
          <a:off x="3767554" y="274417"/>
          <a:ext cx="756090" cy="756090"/>
        </a:xfrm>
        <a:prstGeom prst="mathEqual">
          <a:avLst/>
        </a:prstGeom>
        <a:solidFill>
          <a:schemeClr val="accent1">
            <a:lumMod val="75000"/>
          </a:schemeClr>
        </a:soli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3867774" y="430172"/>
        <a:ext cx="555650" cy="444580"/>
      </dsp:txXfrm>
    </dsp:sp>
    <dsp:sp modelId="{1AE63C03-7340-4260-8171-607049D0E1C3}">
      <dsp:nvSpPr>
        <dsp:cNvPr id="0" name=""/>
        <dsp:cNvSpPr/>
      </dsp:nvSpPr>
      <dsp:spPr>
        <a:xfrm>
          <a:off x="4629497" y="660"/>
          <a:ext cx="1303604" cy="1303604"/>
        </a:xfrm>
        <a:prstGeom prst="ellipse">
          <a:avLst/>
        </a:prstGeom>
        <a:solidFill>
          <a:schemeClr val="accent1">
            <a:lumMod val="75000"/>
          </a:schemeClr>
        </a:soli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solidFill>
                <a:schemeClr val="tx1"/>
              </a:solidFill>
            </a:rPr>
            <a:t>pull</a:t>
          </a:r>
        </a:p>
      </dsp:txBody>
      <dsp:txXfrm>
        <a:off x="4820405" y="191568"/>
        <a:ext cx="921788" cy="92178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7568F-7AEF-482D-8991-B4CD0D44AA72}" type="datetimeFigureOut">
              <a:rPr lang="en-US" smtClean="0"/>
              <a:t>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A5C72-0477-4A2A-8BEF-440DE819342F}" type="slidenum">
              <a:rPr lang="en-US" smtClean="0"/>
              <a:t>‹#›</a:t>
            </a:fld>
            <a:endParaRPr lang="en-US"/>
          </a:p>
        </p:txBody>
      </p:sp>
    </p:spTree>
    <p:extLst>
      <p:ext uri="{BB962C8B-B14F-4D97-AF65-F5344CB8AC3E}">
        <p14:creationId xmlns:p14="http://schemas.microsoft.com/office/powerpoint/2010/main" val="3376358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add files that you want to check in, not files that are artifacts of builds.</a:t>
            </a:r>
            <a:endParaRPr lang="en-US" dirty="0"/>
          </a:p>
        </p:txBody>
      </p:sp>
      <p:sp>
        <p:nvSpPr>
          <p:cNvPr id="4" name="Slide Number Placeholder 3"/>
          <p:cNvSpPr>
            <a:spLocks noGrp="1"/>
          </p:cNvSpPr>
          <p:nvPr>
            <p:ph type="sldNum" sz="quarter" idx="10"/>
          </p:nvPr>
        </p:nvSpPr>
        <p:spPr/>
        <p:txBody>
          <a:bodyPr/>
          <a:lstStyle/>
          <a:p>
            <a:fld id="{EACA5C72-0477-4A2A-8BEF-440DE819342F}" type="slidenum">
              <a:rPr lang="en-US" smtClean="0"/>
              <a:t>7</a:t>
            </a:fld>
            <a:endParaRPr lang="en-US"/>
          </a:p>
        </p:txBody>
      </p:sp>
    </p:spTree>
    <p:extLst>
      <p:ext uri="{BB962C8B-B14F-4D97-AF65-F5344CB8AC3E}">
        <p14:creationId xmlns:p14="http://schemas.microsoft.com/office/powerpoint/2010/main" val="16874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Only add files that you want to check in, not files that are artifacts of builds.</a:t>
            </a:r>
            <a:endParaRPr lang="en-US"/>
          </a:p>
        </p:txBody>
      </p:sp>
      <p:sp>
        <p:nvSpPr>
          <p:cNvPr id="4" name="Slide Number Placeholder 3"/>
          <p:cNvSpPr>
            <a:spLocks noGrp="1"/>
          </p:cNvSpPr>
          <p:nvPr>
            <p:ph type="sldNum" sz="quarter" idx="10"/>
          </p:nvPr>
        </p:nvSpPr>
        <p:spPr/>
        <p:txBody>
          <a:bodyPr/>
          <a:lstStyle/>
          <a:p>
            <a:fld id="{EACA5C72-0477-4A2A-8BEF-440DE819342F}" type="slidenum">
              <a:rPr lang="en-US" smtClean="0"/>
              <a:t>8</a:t>
            </a:fld>
            <a:endParaRPr lang="en-US"/>
          </a:p>
        </p:txBody>
      </p:sp>
    </p:spTree>
    <p:extLst>
      <p:ext uri="{BB962C8B-B14F-4D97-AF65-F5344CB8AC3E}">
        <p14:creationId xmlns:p14="http://schemas.microsoft.com/office/powerpoint/2010/main" val="16874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Tags are not pushed to the server by default. (See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--tags" in the ”Pushing” section)</a:t>
            </a:r>
          </a:p>
          <a:p>
            <a:endParaRPr lang="en-US" dirty="0"/>
          </a:p>
        </p:txBody>
      </p:sp>
      <p:sp>
        <p:nvSpPr>
          <p:cNvPr id="4" name="Slide Number Placeholder 3"/>
          <p:cNvSpPr>
            <a:spLocks noGrp="1"/>
          </p:cNvSpPr>
          <p:nvPr>
            <p:ph type="sldNum" sz="quarter" idx="10"/>
          </p:nvPr>
        </p:nvSpPr>
        <p:spPr/>
        <p:txBody>
          <a:bodyPr/>
          <a:lstStyle/>
          <a:p>
            <a:fld id="{EACA5C72-0477-4A2A-8BEF-440DE819342F}" type="slidenum">
              <a:rPr lang="en-US" smtClean="0"/>
              <a:t>12</a:t>
            </a:fld>
            <a:endParaRPr lang="en-US"/>
          </a:p>
        </p:txBody>
      </p:sp>
    </p:spTree>
    <p:extLst>
      <p:ext uri="{BB962C8B-B14F-4D97-AF65-F5344CB8AC3E}">
        <p14:creationId xmlns:p14="http://schemas.microsoft.com/office/powerpoint/2010/main" val="67651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smtClean="0">
                <a:latin typeface="Calibri" panose="020F0502020204030204" pitchFamily="34" charset="0"/>
                <a:cs typeface="Calibri" panose="020F0502020204030204" pitchFamily="34" charset="0"/>
              </a:rPr>
              <a:t>Your commits are not visible to others until you sync-up with the server</a:t>
            </a:r>
            <a:endParaRPr lang="en-US" sz="1200" b="1" dirty="0" smtClean="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EACA5C72-0477-4A2A-8BEF-440DE819342F}" type="slidenum">
              <a:rPr lang="en-US" smtClean="0"/>
              <a:t>18</a:t>
            </a:fld>
            <a:endParaRPr lang="en-US"/>
          </a:p>
        </p:txBody>
      </p:sp>
    </p:spTree>
    <p:extLst>
      <p:ext uri="{BB962C8B-B14F-4D97-AF65-F5344CB8AC3E}">
        <p14:creationId xmlns:p14="http://schemas.microsoft.com/office/powerpoint/2010/main" val="9065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E31267-4244-4A40-9487-D666B5E5D2C5}" type="datetimeFigureOut">
              <a:rPr lang="en-US" smtClean="0"/>
              <a:t>6/10/2016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8C6CA0-0081-45ED-B1A6-F8F1C8D06D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C6CA0-0081-45ED-B1A6-F8F1C8D06D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C6CA0-0081-45ED-B1A6-F8F1C8D06D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C6CA0-0081-45ED-B1A6-F8F1C8D06DB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C6CA0-0081-45ED-B1A6-F8F1C8D06DB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8C6CA0-0081-45ED-B1A6-F8F1C8D06DB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8C6CA0-0081-45ED-B1A6-F8F1C8D06D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8C6CA0-0081-45ED-B1A6-F8F1C8D06DB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E31267-4244-4A40-9487-D666B5E5D2C5}" type="datetimeFigureOut">
              <a:rPr lang="en-US" smtClean="0"/>
              <a:t>6/10/2016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8C6CA0-0081-45ED-B1A6-F8F1C8D06D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E31267-4244-4A40-9487-D666B5E5D2C5}" type="datetimeFigureOut">
              <a:rPr lang="en-US" smtClean="0"/>
              <a:t>6/10/2016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8C6CA0-0081-45ED-B1A6-F8F1C8D06D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E31267-4244-4A40-9487-D666B5E5D2C5}" type="datetimeFigureOut">
              <a:rPr lang="en-US" smtClean="0"/>
              <a:t>6/10/2016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8C6CA0-0081-45ED-B1A6-F8F1C8D06DB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E31267-4244-4A40-9487-D666B5E5D2C5}" type="datetimeFigureOut">
              <a:rPr lang="en-US" smtClean="0"/>
              <a:t>6/10/2016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8C6CA0-0081-45ED-B1A6-F8F1C8D06D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406640" cy="1548384"/>
          </a:xfrm>
        </p:spPr>
        <p:txBody>
          <a:bodyPr anchor="t"/>
          <a:lstStyle/>
          <a:p>
            <a:pPr algn="ctr"/>
            <a:r>
              <a:rPr lang="en-US" dirty="0" err="1" smtClean="0"/>
              <a:t>Git</a:t>
            </a:r>
            <a:r>
              <a:rPr lang="en-US" dirty="0" smtClean="0"/>
              <a:t> for Beginners	</a:t>
            </a:r>
            <a:endParaRPr lang="en-US" dirty="0"/>
          </a:p>
        </p:txBody>
      </p:sp>
      <p:sp>
        <p:nvSpPr>
          <p:cNvPr id="3" name="Subtitle 2"/>
          <p:cNvSpPr>
            <a:spLocks noGrp="1"/>
          </p:cNvSpPr>
          <p:nvPr>
            <p:ph type="subTitle" idx="1"/>
          </p:nvPr>
        </p:nvSpPr>
        <p:spPr>
          <a:xfrm>
            <a:off x="5867400" y="6019800"/>
            <a:ext cx="2667000" cy="457200"/>
          </a:xfrm>
        </p:spPr>
        <p:txBody>
          <a:bodyPr>
            <a:normAutofit fontScale="92500" lnSpcReduction="10000"/>
          </a:bodyPr>
          <a:lstStyle/>
          <a:p>
            <a:r>
              <a:rPr lang="en-US" dirty="0" smtClean="0"/>
              <a:t>Prepared by Deepa</a:t>
            </a:r>
          </a:p>
        </p:txBody>
      </p:sp>
    </p:spTree>
    <p:extLst>
      <p:ext uri="{BB962C8B-B14F-4D97-AF65-F5344CB8AC3E}">
        <p14:creationId xmlns:p14="http://schemas.microsoft.com/office/powerpoint/2010/main" val="4067191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t>Once your changes are staged into the index, you can create a commit: </a:t>
            </a:r>
          </a:p>
          <a:p>
            <a:pPr marL="109728" indent="0">
              <a:buNone/>
            </a:pPr>
            <a:endParaRPr lang="en-US" sz="2200" dirty="0" smtClean="0"/>
          </a:p>
          <a:p>
            <a:pPr marL="109728" indent="0">
              <a:buNone/>
            </a:pPr>
            <a:r>
              <a:rPr lang="en-US" sz="2200" dirty="0" smtClean="0"/>
              <a:t>Example:</a:t>
            </a:r>
          </a:p>
          <a:p>
            <a:pPr marL="82296" indent="0">
              <a:buNone/>
            </a:pPr>
            <a:r>
              <a:rPr lang="en-US" sz="2200" b="1" dirty="0" err="1"/>
              <a:t>git</a:t>
            </a:r>
            <a:r>
              <a:rPr lang="en-US" sz="2200" b="1" dirty="0"/>
              <a:t> commit –m "</a:t>
            </a:r>
            <a:r>
              <a:rPr lang="en-US" sz="2200" b="1" i="1" dirty="0"/>
              <a:t>Commit message</a:t>
            </a:r>
            <a:r>
              <a:rPr lang="en-US" sz="2200" b="1" i="1" dirty="0" smtClean="0"/>
              <a:t>.</a:t>
            </a:r>
            <a:r>
              <a:rPr lang="en-US" sz="2200" b="1" dirty="0" smtClean="0"/>
              <a:t>“</a:t>
            </a:r>
          </a:p>
          <a:p>
            <a:pPr marL="82296" indent="0">
              <a:buNone/>
            </a:pPr>
            <a:r>
              <a:rPr lang="en-US" sz="2200" b="1" dirty="0" err="1"/>
              <a:t>git</a:t>
            </a:r>
            <a:r>
              <a:rPr lang="en-US" sz="2200" b="1" dirty="0"/>
              <a:t> commit </a:t>
            </a:r>
            <a:r>
              <a:rPr lang="en-US" sz="2200" b="1" dirty="0" smtClean="0"/>
              <a:t>–a will commit all the files in working directory.</a:t>
            </a:r>
            <a:endParaRPr lang="en-US" sz="2200" b="1" dirty="0"/>
          </a:p>
        </p:txBody>
      </p:sp>
      <p:sp>
        <p:nvSpPr>
          <p:cNvPr id="2" name="Title 1"/>
          <p:cNvSpPr>
            <a:spLocks noGrp="1"/>
          </p:cNvSpPr>
          <p:nvPr>
            <p:ph type="title"/>
          </p:nvPr>
        </p:nvSpPr>
        <p:spPr/>
        <p:txBody>
          <a:bodyPr/>
          <a:lstStyle/>
          <a:p>
            <a:r>
              <a:rPr lang="en-US" dirty="0" smtClean="0"/>
              <a:t>Commit the changes Contd..</a:t>
            </a:r>
            <a:endParaRPr lang="en-US" dirty="0"/>
          </a:p>
        </p:txBody>
      </p:sp>
    </p:spTree>
    <p:extLst>
      <p:ext uri="{BB962C8B-B14F-4D97-AF65-F5344CB8AC3E}">
        <p14:creationId xmlns:p14="http://schemas.microsoft.com/office/powerpoint/2010/main" val="265992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400" dirty="0"/>
              <a:t>Tags are similar to branch pointers, but they stay behind when you add new commits (unlike the current branch pointer which follows the commits). </a:t>
            </a:r>
            <a:endParaRPr lang="en-US" sz="2400" dirty="0" smtClean="0"/>
          </a:p>
          <a:p>
            <a:pPr lvl="0"/>
            <a:r>
              <a:rPr lang="en-US" sz="2400" dirty="0" smtClean="0"/>
              <a:t>For </a:t>
            </a:r>
            <a:r>
              <a:rPr lang="en-US" sz="2400" dirty="0"/>
              <a:t>example, the “master” branch below has followed the new commits C and D, but the tag “</a:t>
            </a:r>
            <a:r>
              <a:rPr lang="en-US" sz="2400" dirty="0" err="1"/>
              <a:t>mytag</a:t>
            </a:r>
            <a:r>
              <a:rPr lang="en-US" sz="2400" dirty="0"/>
              <a:t>” stayed:</a:t>
            </a:r>
          </a:p>
          <a:p>
            <a:endParaRPr lang="en-US" dirty="0"/>
          </a:p>
        </p:txBody>
      </p:sp>
      <p:sp>
        <p:nvSpPr>
          <p:cNvPr id="2" name="Title 1"/>
          <p:cNvSpPr>
            <a:spLocks noGrp="1"/>
          </p:cNvSpPr>
          <p:nvPr>
            <p:ph type="title"/>
          </p:nvPr>
        </p:nvSpPr>
        <p:spPr/>
        <p:txBody>
          <a:bodyPr/>
          <a:lstStyle/>
          <a:p>
            <a:r>
              <a:rPr lang="en-US" dirty="0" smtClean="0"/>
              <a:t>Tags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3124200" cy="275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377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Example:</a:t>
            </a:r>
          </a:p>
          <a:p>
            <a:r>
              <a:rPr lang="en-US" sz="2200" b="1" dirty="0" err="1"/>
              <a:t>git</a:t>
            </a:r>
            <a:r>
              <a:rPr lang="en-US" sz="2200" b="1" dirty="0"/>
              <a:t> tag –a </a:t>
            </a:r>
            <a:r>
              <a:rPr lang="en-US" sz="2200" b="1" i="1" dirty="0"/>
              <a:t>tag-name</a:t>
            </a:r>
            <a:r>
              <a:rPr lang="en-US" sz="2200" b="1" dirty="0"/>
              <a:t> –m "</a:t>
            </a:r>
            <a:r>
              <a:rPr lang="en-US" sz="2200" b="1" i="1" dirty="0"/>
              <a:t>Tag message</a:t>
            </a:r>
            <a:r>
              <a:rPr lang="en-US" sz="2200" b="1" dirty="0"/>
              <a:t>"</a:t>
            </a:r>
            <a:endParaRPr lang="en-US" sz="2200" dirty="0"/>
          </a:p>
        </p:txBody>
      </p:sp>
      <p:sp>
        <p:nvSpPr>
          <p:cNvPr id="2" name="Title 1"/>
          <p:cNvSpPr>
            <a:spLocks noGrp="1"/>
          </p:cNvSpPr>
          <p:nvPr>
            <p:ph type="title"/>
          </p:nvPr>
        </p:nvSpPr>
        <p:spPr/>
        <p:txBody>
          <a:bodyPr/>
          <a:lstStyle/>
          <a:p>
            <a:r>
              <a:rPr lang="en-US" dirty="0" smtClean="0"/>
              <a:t>Tags contd..</a:t>
            </a:r>
            <a:endParaRPr lang="en-US" dirty="0"/>
          </a:p>
        </p:txBody>
      </p:sp>
    </p:spTree>
    <p:extLst>
      <p:ext uri="{BB962C8B-B14F-4D97-AF65-F5344CB8AC3E}">
        <p14:creationId xmlns:p14="http://schemas.microsoft.com/office/powerpoint/2010/main" val="2051136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As we have seen earlier, a new file can be added to the index the same way as a modified file, then </a:t>
            </a:r>
            <a:r>
              <a:rPr lang="en-US" sz="2400" dirty="0" smtClean="0"/>
              <a:t>committed</a:t>
            </a:r>
          </a:p>
          <a:p>
            <a:pPr marL="109728" indent="0">
              <a:buNone/>
            </a:pPr>
            <a:r>
              <a:rPr lang="en-US" sz="2400" dirty="0" smtClean="0"/>
              <a:t>Example:</a:t>
            </a:r>
          </a:p>
          <a:p>
            <a:pPr marL="109728" indent="0">
              <a:buNone/>
            </a:pPr>
            <a:r>
              <a:rPr lang="en-US" sz="2400" b="1" dirty="0" smtClean="0"/>
              <a:t>	</a:t>
            </a:r>
            <a:r>
              <a:rPr lang="en-US" sz="2400" b="1" dirty="0" err="1" smtClean="0"/>
              <a:t>git</a:t>
            </a:r>
            <a:r>
              <a:rPr lang="en-US" sz="2400" b="1" dirty="0" smtClean="0"/>
              <a:t> </a:t>
            </a:r>
            <a:r>
              <a:rPr lang="en-US" sz="2400" b="1" dirty="0"/>
              <a:t>add </a:t>
            </a:r>
            <a:r>
              <a:rPr lang="en-US" sz="2400" b="1" i="1" dirty="0"/>
              <a:t>file1 file2 ...</a:t>
            </a:r>
            <a:r>
              <a:rPr lang="en-US" sz="2400" dirty="0"/>
              <a:t> </a:t>
            </a:r>
            <a:br>
              <a:rPr lang="en-US" sz="2400" dirty="0"/>
            </a:br>
            <a:r>
              <a:rPr lang="en-US" sz="2400" dirty="0" smtClean="0"/>
              <a:t>	</a:t>
            </a:r>
            <a:r>
              <a:rPr lang="en-US" sz="2400" b="1" dirty="0" err="1" smtClean="0"/>
              <a:t>git</a:t>
            </a:r>
            <a:r>
              <a:rPr lang="en-US" sz="2400" b="1" dirty="0" smtClean="0"/>
              <a:t> commit</a:t>
            </a:r>
          </a:p>
          <a:p>
            <a:pPr marL="365760" lvl="1" indent="-283464">
              <a:spcBef>
                <a:spcPts val="600"/>
              </a:spcBef>
              <a:buSzPct val="80000"/>
              <a:buFont typeface="Wingdings 2"/>
              <a:buChar char=""/>
            </a:pPr>
            <a:r>
              <a:rPr lang="en-US" sz="2400" b="1" dirty="0" err="1"/>
              <a:t>git</a:t>
            </a:r>
            <a:r>
              <a:rPr lang="en-US" sz="2400" b="1" dirty="0"/>
              <a:t> mv</a:t>
            </a:r>
            <a:r>
              <a:rPr lang="en-US" sz="2400" dirty="0"/>
              <a:t> (means “</a:t>
            </a:r>
            <a:r>
              <a:rPr lang="en-US" sz="2400" u="sng" dirty="0"/>
              <a:t>move</a:t>
            </a:r>
            <a:r>
              <a:rPr lang="en-US" sz="2400" dirty="0"/>
              <a:t> the file in my </a:t>
            </a:r>
            <a:r>
              <a:rPr lang="en-US" sz="2400" dirty="0" smtClean="0"/>
              <a:t>working area and </a:t>
            </a:r>
            <a:r>
              <a:rPr lang="en-US" sz="2400" u="sng" dirty="0"/>
              <a:t>add</a:t>
            </a:r>
            <a:r>
              <a:rPr lang="en-US" sz="2400" dirty="0"/>
              <a:t> this change to the index”) </a:t>
            </a:r>
            <a:endParaRPr lang="en-US" sz="2400" dirty="0" smtClean="0"/>
          </a:p>
          <a:p>
            <a:pPr marL="365760" lvl="1" indent="-283464">
              <a:spcBef>
                <a:spcPts val="600"/>
              </a:spcBef>
              <a:buSzPct val="80000"/>
              <a:buFont typeface="Wingdings 2"/>
              <a:buChar char=""/>
            </a:pPr>
            <a:r>
              <a:rPr lang="en-US" sz="2400" b="1" dirty="0" err="1" smtClean="0"/>
              <a:t>git</a:t>
            </a:r>
            <a:r>
              <a:rPr lang="en-US" sz="2400" b="1" dirty="0" smtClean="0"/>
              <a:t> </a:t>
            </a:r>
            <a:r>
              <a:rPr lang="en-US" sz="2400" b="1" dirty="0" err="1" smtClean="0"/>
              <a:t>rm</a:t>
            </a:r>
            <a:r>
              <a:rPr lang="en-US" sz="2400" b="1" dirty="0" smtClean="0"/>
              <a:t> </a:t>
            </a:r>
            <a:r>
              <a:rPr lang="en-US" sz="2400" dirty="0" smtClean="0"/>
              <a:t>(means “remove the file in my working area”)</a:t>
            </a:r>
            <a:endParaRPr lang="en-US" sz="2400" dirty="0"/>
          </a:p>
          <a:p>
            <a:endParaRPr lang="en-US" dirty="0"/>
          </a:p>
        </p:txBody>
      </p:sp>
      <p:sp>
        <p:nvSpPr>
          <p:cNvPr id="2" name="Title 1"/>
          <p:cNvSpPr>
            <a:spLocks noGrp="1"/>
          </p:cNvSpPr>
          <p:nvPr>
            <p:ph type="title"/>
          </p:nvPr>
        </p:nvSpPr>
        <p:spPr/>
        <p:txBody>
          <a:bodyPr/>
          <a:lstStyle/>
          <a:p>
            <a:r>
              <a:rPr lang="en-US" dirty="0"/>
              <a:t>Add/Remove/Rename files</a:t>
            </a:r>
            <a:endParaRPr lang="en-US" dirty="0"/>
          </a:p>
        </p:txBody>
      </p:sp>
    </p:spTree>
    <p:extLst>
      <p:ext uri="{BB962C8B-B14F-4D97-AF65-F5344CB8AC3E}">
        <p14:creationId xmlns:p14="http://schemas.microsoft.com/office/powerpoint/2010/main" val="324746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305800" cy="5071872"/>
          </a:xfrm>
        </p:spPr>
        <p:txBody>
          <a:bodyPr>
            <a:normAutofit fontScale="32500" lnSpcReduction="20000"/>
          </a:bodyPr>
          <a:lstStyle/>
          <a:p>
            <a:r>
              <a:rPr lang="en-US" sz="7400" dirty="0">
                <a:latin typeface="Calibri" panose="020F0502020204030204" pitchFamily="34" charset="0"/>
                <a:cs typeface="Calibri" panose="020F0502020204030204" pitchFamily="34" charset="0"/>
              </a:rPr>
              <a:t>When looking at “</a:t>
            </a:r>
            <a:r>
              <a:rPr lang="en-US" sz="7400" b="1" dirty="0" err="1">
                <a:latin typeface="Calibri" panose="020F0502020204030204" pitchFamily="34" charset="0"/>
                <a:cs typeface="Calibri" panose="020F0502020204030204" pitchFamily="34" charset="0"/>
              </a:rPr>
              <a:t>git</a:t>
            </a:r>
            <a:r>
              <a:rPr lang="en-US" sz="7400" b="1" dirty="0">
                <a:latin typeface="Calibri" panose="020F0502020204030204" pitchFamily="34" charset="0"/>
                <a:cs typeface="Calibri" panose="020F0502020204030204" pitchFamily="34" charset="0"/>
              </a:rPr>
              <a:t> status</a:t>
            </a:r>
            <a:r>
              <a:rPr lang="en-US" sz="7400" dirty="0">
                <a:latin typeface="Calibri" panose="020F0502020204030204" pitchFamily="34" charset="0"/>
                <a:cs typeface="Calibri" panose="020F0502020204030204" pitchFamily="34" charset="0"/>
              </a:rPr>
              <a:t>”, you can see the files that you </a:t>
            </a:r>
            <a:r>
              <a:rPr lang="en-US" sz="7400" dirty="0" smtClean="0">
                <a:latin typeface="Calibri" panose="020F0502020204030204" pitchFamily="34" charset="0"/>
                <a:cs typeface="Calibri" panose="020F0502020204030204" pitchFamily="34" charset="0"/>
              </a:rPr>
              <a:t>have added </a:t>
            </a:r>
            <a:r>
              <a:rPr lang="en-US" sz="7400" dirty="0">
                <a:latin typeface="Calibri" panose="020F0502020204030204" pitchFamily="34" charset="0"/>
                <a:cs typeface="Calibri" panose="020F0502020204030204" pitchFamily="34" charset="0"/>
              </a:rPr>
              <a:t>to the index (ready for commit), and the changes that were not yet added to the index</a:t>
            </a:r>
            <a:r>
              <a:rPr lang="en-US" sz="7400" dirty="0" smtClean="0">
                <a:latin typeface="Calibri" panose="020F0502020204030204" pitchFamily="34" charset="0"/>
                <a:cs typeface="Calibri" panose="020F0502020204030204" pitchFamily="34" charset="0"/>
              </a:rPr>
              <a:t>.</a:t>
            </a:r>
          </a:p>
          <a:p>
            <a:pPr marL="109728" indent="0">
              <a:buNone/>
            </a:pPr>
            <a:endParaRPr lang="en-US" sz="7400" dirty="0" smtClean="0">
              <a:latin typeface="Calibri" panose="020F0502020204030204" pitchFamily="34" charset="0"/>
              <a:cs typeface="Calibri" panose="020F0502020204030204" pitchFamily="34" charset="0"/>
            </a:endParaRPr>
          </a:p>
          <a:p>
            <a:pPr marL="109728" indent="0">
              <a:buNone/>
            </a:pPr>
            <a:r>
              <a:rPr lang="en-US" sz="5500" dirty="0" smtClean="0">
                <a:latin typeface="Calibri" panose="020F0502020204030204" pitchFamily="34" charset="0"/>
                <a:cs typeface="Calibri" panose="020F0502020204030204" pitchFamily="34" charset="0"/>
              </a:rPr>
              <a:t>Example:</a:t>
            </a:r>
          </a:p>
          <a:p>
            <a:pPr marL="338328" lvl="1" indent="0">
              <a:lnSpc>
                <a:spcPct val="120000"/>
              </a:lnSpc>
              <a:buNone/>
            </a:pPr>
            <a:r>
              <a:rPr lang="en-US" sz="5100" dirty="0" smtClean="0"/>
              <a:t> </a:t>
            </a:r>
            <a:r>
              <a:rPr lang="en-US" sz="5100" b="1" dirty="0" err="1" smtClean="0"/>
              <a:t>git</a:t>
            </a:r>
            <a:r>
              <a:rPr lang="en-US" sz="5100" b="1" dirty="0" smtClean="0"/>
              <a:t> status</a:t>
            </a:r>
            <a:r>
              <a:rPr lang="en-US" sz="5100" dirty="0" smtClean="0"/>
              <a:t/>
            </a:r>
            <a:br>
              <a:rPr lang="en-US" sz="5100" dirty="0" smtClean="0"/>
            </a:br>
            <a:r>
              <a:rPr lang="en-US" sz="5100" dirty="0" smtClean="0">
                <a:solidFill>
                  <a:schemeClr val="accent3">
                    <a:lumMod val="50000"/>
                  </a:schemeClr>
                </a:solidFill>
                <a:latin typeface="Calibri" panose="020F0502020204030204" pitchFamily="34" charset="0"/>
                <a:cs typeface="Calibri" panose="020F0502020204030204" pitchFamily="34" charset="0"/>
              </a:rPr>
              <a:t># On branch master</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Changes to be committed: ← what you have added to the index...</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(use "</a:t>
            </a:r>
            <a:r>
              <a:rPr lang="en-US" sz="5100" dirty="0" err="1" smtClean="0">
                <a:solidFill>
                  <a:schemeClr val="accent3">
                    <a:lumMod val="50000"/>
                  </a:schemeClr>
                </a:solidFill>
                <a:latin typeface="Calibri" panose="020F0502020204030204" pitchFamily="34" charset="0"/>
                <a:cs typeface="Calibri" panose="020F0502020204030204" pitchFamily="34" charset="0"/>
              </a:rPr>
              <a:t>git</a:t>
            </a:r>
            <a:r>
              <a:rPr lang="en-US" sz="5100" dirty="0" smtClean="0">
                <a:solidFill>
                  <a:schemeClr val="accent3">
                    <a:lumMod val="50000"/>
                  </a:schemeClr>
                </a:solidFill>
                <a:latin typeface="Calibri" panose="020F0502020204030204" pitchFamily="34" charset="0"/>
                <a:cs typeface="Calibri" panose="020F0502020204030204" pitchFamily="34" charset="0"/>
              </a:rPr>
              <a:t> reset HEAD &lt;file&gt;..." to </a:t>
            </a:r>
            <a:r>
              <a:rPr lang="en-US" sz="5100" dirty="0" err="1" smtClean="0">
                <a:solidFill>
                  <a:schemeClr val="accent3">
                    <a:lumMod val="50000"/>
                  </a:schemeClr>
                </a:solidFill>
                <a:latin typeface="Calibri" panose="020F0502020204030204" pitchFamily="34" charset="0"/>
                <a:cs typeface="Calibri" panose="020F0502020204030204" pitchFamily="34" charset="0"/>
              </a:rPr>
              <a:t>unstage</a:t>
            </a:r>
            <a:r>
              <a:rPr lang="en-US" sz="5100" dirty="0" smtClean="0">
                <a:solidFill>
                  <a:schemeClr val="accent3">
                    <a:lumMod val="50000"/>
                  </a:schemeClr>
                </a:solidFill>
                <a:latin typeface="Calibri" panose="020F0502020204030204" pitchFamily="34" charset="0"/>
                <a:cs typeface="Calibri" panose="020F0502020204030204" pitchFamily="34" charset="0"/>
              </a:rPr>
              <a:t>)</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modified:   file1.c ← you modified it and did a “</a:t>
            </a:r>
            <a:r>
              <a:rPr lang="en-US" sz="5100" dirty="0" err="1" smtClean="0">
                <a:solidFill>
                  <a:schemeClr val="accent3">
                    <a:lumMod val="50000"/>
                  </a:schemeClr>
                </a:solidFill>
                <a:latin typeface="Calibri" panose="020F0502020204030204" pitchFamily="34" charset="0"/>
                <a:cs typeface="Calibri" panose="020F0502020204030204" pitchFamily="34" charset="0"/>
              </a:rPr>
              <a:t>git</a:t>
            </a:r>
            <a:r>
              <a:rPr lang="en-US" sz="5100" dirty="0" smtClean="0">
                <a:solidFill>
                  <a:schemeClr val="accent3">
                    <a:lumMod val="50000"/>
                  </a:schemeClr>
                </a:solidFill>
                <a:latin typeface="Calibri" panose="020F0502020204030204" pitchFamily="34" charset="0"/>
                <a:cs typeface="Calibri" panose="020F0502020204030204" pitchFamily="34" charset="0"/>
              </a:rPr>
              <a:t> add”</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deleted:    file2.c ← you did a ”</a:t>
            </a:r>
            <a:r>
              <a:rPr lang="en-US" sz="5100" dirty="0" err="1" smtClean="0">
                <a:solidFill>
                  <a:schemeClr val="accent3">
                    <a:lumMod val="50000"/>
                  </a:schemeClr>
                </a:solidFill>
                <a:latin typeface="Calibri" panose="020F0502020204030204" pitchFamily="34" charset="0"/>
                <a:cs typeface="Calibri" panose="020F0502020204030204" pitchFamily="34" charset="0"/>
              </a:rPr>
              <a:t>git</a:t>
            </a:r>
            <a:r>
              <a:rPr lang="en-US" sz="5100" dirty="0" smtClean="0">
                <a:solidFill>
                  <a:schemeClr val="accent3">
                    <a:lumMod val="50000"/>
                  </a:schemeClr>
                </a:solidFill>
                <a:latin typeface="Calibri" panose="020F0502020204030204" pitchFamily="34" charset="0"/>
                <a:cs typeface="Calibri" panose="020F0502020204030204" pitchFamily="34" charset="0"/>
              </a:rPr>
              <a:t> </a:t>
            </a:r>
            <a:r>
              <a:rPr lang="en-US" sz="5100" dirty="0" err="1" smtClean="0">
                <a:solidFill>
                  <a:schemeClr val="accent3">
                    <a:lumMod val="50000"/>
                  </a:schemeClr>
                </a:solidFill>
                <a:latin typeface="Calibri" panose="020F0502020204030204" pitchFamily="34" charset="0"/>
                <a:cs typeface="Calibri" panose="020F0502020204030204" pitchFamily="34" charset="0"/>
              </a:rPr>
              <a:t>rm</a:t>
            </a:r>
            <a:r>
              <a:rPr lang="en-US" sz="5100" dirty="0" smtClean="0">
                <a:solidFill>
                  <a:schemeClr val="accent3">
                    <a:lumMod val="50000"/>
                  </a:schemeClr>
                </a:solidFill>
                <a:latin typeface="Calibri" panose="020F0502020204030204" pitchFamily="34" charset="0"/>
                <a:cs typeface="Calibri" panose="020F0502020204030204" pitchFamily="34" charset="0"/>
              </a:rPr>
              <a:t>” </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Untracked files:</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(use "</a:t>
            </a:r>
            <a:r>
              <a:rPr lang="en-US" sz="5100" dirty="0" err="1" smtClean="0">
                <a:solidFill>
                  <a:schemeClr val="accent3">
                    <a:lumMod val="50000"/>
                  </a:schemeClr>
                </a:solidFill>
                <a:latin typeface="Calibri" panose="020F0502020204030204" pitchFamily="34" charset="0"/>
                <a:cs typeface="Calibri" panose="020F0502020204030204" pitchFamily="34" charset="0"/>
              </a:rPr>
              <a:t>git</a:t>
            </a:r>
            <a:r>
              <a:rPr lang="en-US" sz="5100" dirty="0" smtClean="0">
                <a:solidFill>
                  <a:schemeClr val="accent3">
                    <a:lumMod val="50000"/>
                  </a:schemeClr>
                </a:solidFill>
                <a:latin typeface="Calibri" panose="020F0502020204030204" pitchFamily="34" charset="0"/>
                <a:cs typeface="Calibri" panose="020F0502020204030204" pitchFamily="34" charset="0"/>
              </a:rPr>
              <a:t> add &lt;file&gt;..." to include in what will be committed)</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a:t>
            </a:r>
            <a:br>
              <a:rPr lang="en-US" sz="5100" dirty="0" smtClean="0">
                <a:solidFill>
                  <a:schemeClr val="accent3">
                    <a:lumMod val="50000"/>
                  </a:schemeClr>
                </a:solidFill>
                <a:latin typeface="Calibri" panose="020F0502020204030204" pitchFamily="34" charset="0"/>
                <a:cs typeface="Calibri" panose="020F0502020204030204" pitchFamily="34" charset="0"/>
              </a:rPr>
            </a:br>
            <a:r>
              <a:rPr lang="en-US" sz="5100" dirty="0" smtClean="0">
                <a:solidFill>
                  <a:schemeClr val="accent3">
                    <a:lumMod val="50000"/>
                  </a:schemeClr>
                </a:solidFill>
                <a:latin typeface="Calibri" panose="020F0502020204030204" pitchFamily="34" charset="0"/>
                <a:cs typeface="Calibri" panose="020F0502020204030204" pitchFamily="34" charset="0"/>
              </a:rPr>
              <a:t>#	file5.c ← you created it, but you didn’t do a “</a:t>
            </a:r>
            <a:r>
              <a:rPr lang="en-US" sz="5100" dirty="0" err="1" smtClean="0">
                <a:solidFill>
                  <a:schemeClr val="accent3">
                    <a:lumMod val="50000"/>
                  </a:schemeClr>
                </a:solidFill>
                <a:latin typeface="Calibri" panose="020F0502020204030204" pitchFamily="34" charset="0"/>
                <a:cs typeface="Calibri" panose="020F0502020204030204" pitchFamily="34" charset="0"/>
              </a:rPr>
              <a:t>git</a:t>
            </a:r>
            <a:r>
              <a:rPr lang="en-US" sz="5100" dirty="0" smtClean="0">
                <a:solidFill>
                  <a:schemeClr val="accent3">
                    <a:lumMod val="50000"/>
                  </a:schemeClr>
                </a:solidFill>
                <a:latin typeface="Calibri" panose="020F0502020204030204" pitchFamily="34" charset="0"/>
                <a:cs typeface="Calibri" panose="020F0502020204030204" pitchFamily="34" charset="0"/>
              </a:rPr>
              <a:t> add”</a:t>
            </a:r>
            <a:endParaRPr lang="en-US" sz="5100" dirty="0">
              <a:solidFill>
                <a:schemeClr val="accent3">
                  <a:lumMod val="50000"/>
                </a:schemeClr>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normAutofit/>
          </a:bodyPr>
          <a:lstStyle/>
          <a:p>
            <a:r>
              <a:rPr lang="en-US" dirty="0"/>
              <a:t>Check the </a:t>
            </a:r>
            <a:r>
              <a:rPr lang="en-US" dirty="0" smtClean="0"/>
              <a:t>status</a:t>
            </a:r>
            <a:endParaRPr lang="en-US" dirty="0"/>
          </a:p>
        </p:txBody>
      </p:sp>
    </p:spTree>
    <p:extLst>
      <p:ext uri="{BB962C8B-B14F-4D97-AF65-F5344CB8AC3E}">
        <p14:creationId xmlns:p14="http://schemas.microsoft.com/office/powerpoint/2010/main" val="973842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sz="2600" dirty="0">
                <a:latin typeface="Calibri" panose="020F0502020204030204" pitchFamily="34" charset="0"/>
                <a:cs typeface="Calibri" panose="020F0502020204030204" pitchFamily="34" charset="0"/>
              </a:rPr>
              <a:t>When new changes are checked into the server repo, you may want to pull those changes into your workspace.  A pull in </a:t>
            </a:r>
            <a:r>
              <a:rPr lang="en-US" sz="2600" dirty="0" err="1">
                <a:latin typeface="Calibri" panose="020F0502020204030204" pitchFamily="34" charset="0"/>
                <a:cs typeface="Calibri" panose="020F0502020204030204" pitchFamily="34" charset="0"/>
              </a:rPr>
              <a:t>Git</a:t>
            </a:r>
            <a:r>
              <a:rPr lang="en-US" sz="2600" dirty="0">
                <a:latin typeface="Calibri" panose="020F0502020204030204" pitchFamily="34" charset="0"/>
                <a:cs typeface="Calibri" panose="020F0502020204030204" pitchFamily="34" charset="0"/>
              </a:rPr>
              <a:t> is like a ‘</a:t>
            </a:r>
            <a:r>
              <a:rPr lang="en-US" sz="2600" dirty="0" err="1">
                <a:latin typeface="Calibri" panose="020F0502020204030204" pitchFamily="34" charset="0"/>
                <a:cs typeface="Calibri" panose="020F0502020204030204" pitchFamily="34" charset="0"/>
              </a:rPr>
              <a:t>cleartool</a:t>
            </a:r>
            <a:r>
              <a:rPr lang="en-US" sz="2600" dirty="0">
                <a:latin typeface="Calibri" panose="020F0502020204030204" pitchFamily="34" charset="0"/>
                <a:cs typeface="Calibri" panose="020F0502020204030204" pitchFamily="34" charset="0"/>
              </a:rPr>
              <a:t> update’ in that it will merge files that you’ve modified with new changes.</a:t>
            </a:r>
          </a:p>
          <a:p>
            <a:r>
              <a:rPr lang="en-US" sz="2600" dirty="0">
                <a:latin typeface="Calibri" panose="020F0502020204030204" pitchFamily="34" charset="0"/>
                <a:cs typeface="Calibri" panose="020F0502020204030204" pitchFamily="34" charset="0"/>
              </a:rPr>
              <a:t>If </a:t>
            </a:r>
            <a:r>
              <a:rPr lang="en-US" sz="2600" dirty="0">
                <a:latin typeface="Calibri" panose="020F0502020204030204" pitchFamily="34" charset="0"/>
                <a:cs typeface="Calibri" panose="020F0502020204030204" pitchFamily="34" charset="0"/>
              </a:rPr>
              <a:t>you want to fetch the changes and merge them in your sandbox, </a:t>
            </a:r>
            <a:r>
              <a:rPr lang="en-US" sz="2600" dirty="0" smtClean="0">
                <a:latin typeface="Calibri" panose="020F0502020204030204" pitchFamily="34" charset="0"/>
                <a:cs typeface="Calibri" panose="020F0502020204030204" pitchFamily="34" charset="0"/>
              </a:rPr>
              <a:t>use </a:t>
            </a:r>
            <a:r>
              <a:rPr lang="en-US" sz="2600" b="1" dirty="0">
                <a:latin typeface="Calibri" panose="020F0502020204030204" pitchFamily="34" charset="0"/>
                <a:cs typeface="Calibri" panose="020F0502020204030204" pitchFamily="34" charset="0"/>
              </a:rPr>
              <a:t>“</a:t>
            </a:r>
            <a:r>
              <a:rPr lang="en-US" sz="2600" b="1" dirty="0" err="1">
                <a:latin typeface="Calibri" panose="020F0502020204030204" pitchFamily="34" charset="0"/>
                <a:cs typeface="Calibri" panose="020F0502020204030204" pitchFamily="34" charset="0"/>
              </a:rPr>
              <a:t>git</a:t>
            </a:r>
            <a:r>
              <a:rPr lang="en-US" sz="2600" b="1" dirty="0">
                <a:latin typeface="Calibri" panose="020F0502020204030204" pitchFamily="34" charset="0"/>
                <a:cs typeface="Calibri" panose="020F0502020204030204" pitchFamily="34" charset="0"/>
              </a:rPr>
              <a:t> pull” </a:t>
            </a:r>
            <a:endParaRPr lang="en-US" sz="2600" b="1" dirty="0" smtClean="0">
              <a:latin typeface="Calibri" panose="020F0502020204030204" pitchFamily="34" charset="0"/>
              <a:cs typeface="Calibri" panose="020F0502020204030204" pitchFamily="34" charset="0"/>
            </a:endParaRPr>
          </a:p>
          <a:p>
            <a:r>
              <a:rPr lang="en-US" sz="2000" b="1" dirty="0" smtClean="0"/>
              <a:t>Example:</a:t>
            </a:r>
          </a:p>
          <a:p>
            <a:r>
              <a:rPr lang="en-US" sz="1900" b="1" dirty="0" err="1" smtClean="0">
                <a:latin typeface="+mj-lt"/>
              </a:rPr>
              <a:t>git</a:t>
            </a:r>
            <a:r>
              <a:rPr lang="en-US" sz="1900" b="1" dirty="0" smtClean="0">
                <a:latin typeface="+mj-lt"/>
              </a:rPr>
              <a:t> </a:t>
            </a:r>
            <a:r>
              <a:rPr lang="en-US" sz="1900" b="1" dirty="0">
                <a:latin typeface="+mj-lt"/>
              </a:rPr>
              <a:t>pull</a:t>
            </a:r>
            <a:r>
              <a:rPr lang="en-US" sz="1900" dirty="0">
                <a:latin typeface="+mj-lt"/>
              </a:rPr>
              <a:t/>
            </a:r>
            <a:br>
              <a:rPr lang="en-US" sz="1900" dirty="0">
                <a:latin typeface="+mj-lt"/>
              </a:rPr>
            </a:br>
            <a:r>
              <a:rPr lang="en-US" sz="1900" dirty="0">
                <a:solidFill>
                  <a:schemeClr val="accent3">
                    <a:lumMod val="50000"/>
                  </a:schemeClr>
                </a:solidFill>
                <a:latin typeface="Calibri" panose="020F0502020204030204" pitchFamily="34" charset="0"/>
                <a:cs typeface="Calibri" panose="020F0502020204030204" pitchFamily="34" charset="0"/>
              </a:rPr>
              <a:t>+---------------------------------------------------------------------------+</a:t>
            </a:r>
            <a:br>
              <a:rPr lang="en-US" sz="1900" dirty="0">
                <a:solidFill>
                  <a:schemeClr val="accent3">
                    <a:lumMod val="50000"/>
                  </a:schemeClr>
                </a:solidFill>
                <a:latin typeface="Calibri" panose="020F0502020204030204" pitchFamily="34" charset="0"/>
                <a:cs typeface="Calibri" panose="020F0502020204030204" pitchFamily="34" charset="0"/>
              </a:rPr>
            </a:br>
            <a:r>
              <a:rPr lang="en-US" sz="1900" dirty="0">
                <a:solidFill>
                  <a:schemeClr val="accent3">
                    <a:lumMod val="50000"/>
                  </a:schemeClr>
                </a:solidFill>
                <a:latin typeface="Calibri" panose="020F0502020204030204" pitchFamily="34" charset="0"/>
                <a:cs typeface="Calibri" panose="020F0502020204030204" pitchFamily="34" charset="0"/>
              </a:rPr>
              <a:t>|   Authorized Use Only.  Use of this system must be in accordance with     |</a:t>
            </a:r>
            <a:br>
              <a:rPr lang="en-US" sz="1900" dirty="0">
                <a:solidFill>
                  <a:schemeClr val="accent3">
                    <a:lumMod val="50000"/>
                  </a:schemeClr>
                </a:solidFill>
                <a:latin typeface="Calibri" panose="020F0502020204030204" pitchFamily="34" charset="0"/>
                <a:cs typeface="Calibri" panose="020F0502020204030204" pitchFamily="34" charset="0"/>
              </a:rPr>
            </a:br>
            <a:r>
              <a:rPr lang="en-US" sz="1900" dirty="0">
                <a:solidFill>
                  <a:schemeClr val="accent3">
                    <a:lumMod val="50000"/>
                  </a:schemeClr>
                </a:solidFill>
                <a:latin typeface="Calibri" panose="020F0502020204030204" pitchFamily="34" charset="0"/>
                <a:cs typeface="Calibri" panose="020F0502020204030204" pitchFamily="34" charset="0"/>
              </a:rPr>
              <a:t>|   our Acceptable Use Policy located at http://accept-use.csc.com.    |</a:t>
            </a:r>
            <a:br>
              <a:rPr lang="en-US" sz="1900" dirty="0">
                <a:solidFill>
                  <a:schemeClr val="accent3">
                    <a:lumMod val="50000"/>
                  </a:schemeClr>
                </a:solidFill>
                <a:latin typeface="Calibri" panose="020F0502020204030204" pitchFamily="34" charset="0"/>
                <a:cs typeface="Calibri" panose="020F0502020204030204" pitchFamily="34" charset="0"/>
              </a:rPr>
            </a:br>
            <a:r>
              <a:rPr lang="en-US" sz="1900" dirty="0">
                <a:solidFill>
                  <a:schemeClr val="accent3">
                    <a:lumMod val="50000"/>
                  </a:schemeClr>
                </a:solidFill>
                <a:latin typeface="Calibri" panose="020F0502020204030204" pitchFamily="34" charset="0"/>
                <a:cs typeface="Calibri" panose="020F0502020204030204" pitchFamily="34" charset="0"/>
              </a:rPr>
              <a:t>|   Activity on this system is subject to monitoring and logging.           |</a:t>
            </a:r>
            <a:br>
              <a:rPr lang="en-US" sz="1900" dirty="0">
                <a:solidFill>
                  <a:schemeClr val="accent3">
                    <a:lumMod val="50000"/>
                  </a:schemeClr>
                </a:solidFill>
                <a:latin typeface="Calibri" panose="020F0502020204030204" pitchFamily="34" charset="0"/>
                <a:cs typeface="Calibri" panose="020F0502020204030204" pitchFamily="34" charset="0"/>
              </a:rPr>
            </a:br>
            <a:r>
              <a:rPr lang="en-US" sz="1900" dirty="0">
                <a:solidFill>
                  <a:schemeClr val="accent3">
                    <a:lumMod val="50000"/>
                  </a:schemeClr>
                </a:solidFill>
                <a:latin typeface="Calibri" panose="020F0502020204030204" pitchFamily="34" charset="0"/>
                <a:cs typeface="Calibri" panose="020F0502020204030204" pitchFamily="34" charset="0"/>
              </a:rPr>
              <a:t>+---------------------------------------------------------------------------+</a:t>
            </a:r>
            <a:br>
              <a:rPr lang="en-US" sz="1900" dirty="0">
                <a:solidFill>
                  <a:schemeClr val="accent3">
                    <a:lumMod val="50000"/>
                  </a:schemeClr>
                </a:solidFill>
                <a:latin typeface="Calibri" panose="020F0502020204030204" pitchFamily="34" charset="0"/>
                <a:cs typeface="Calibri" panose="020F0502020204030204" pitchFamily="34" charset="0"/>
              </a:rPr>
            </a:br>
            <a:r>
              <a:rPr lang="en-US" sz="1900" dirty="0">
                <a:solidFill>
                  <a:schemeClr val="accent3">
                    <a:lumMod val="50000"/>
                  </a:schemeClr>
                </a:solidFill>
                <a:latin typeface="Calibri" panose="020F0502020204030204" pitchFamily="34" charset="0"/>
                <a:cs typeface="Calibri" panose="020F0502020204030204" pitchFamily="34" charset="0"/>
              </a:rPr>
              <a:t>Updating 22c5667..31001b2</a:t>
            </a:r>
            <a:br>
              <a:rPr lang="en-US" sz="1900" dirty="0">
                <a:solidFill>
                  <a:schemeClr val="accent3">
                    <a:lumMod val="50000"/>
                  </a:schemeClr>
                </a:solidFill>
                <a:latin typeface="Calibri" panose="020F0502020204030204" pitchFamily="34" charset="0"/>
                <a:cs typeface="Calibri" panose="020F0502020204030204" pitchFamily="34" charset="0"/>
              </a:rPr>
            </a:br>
            <a:r>
              <a:rPr lang="en-US" sz="1900" dirty="0">
                <a:solidFill>
                  <a:schemeClr val="accent3">
                    <a:lumMod val="50000"/>
                  </a:schemeClr>
                </a:solidFill>
                <a:latin typeface="Calibri" panose="020F0502020204030204" pitchFamily="34" charset="0"/>
                <a:cs typeface="Calibri" panose="020F0502020204030204" pitchFamily="34" charset="0"/>
              </a:rPr>
              <a:t>[...]</a:t>
            </a:r>
          </a:p>
        </p:txBody>
      </p:sp>
      <p:sp>
        <p:nvSpPr>
          <p:cNvPr id="2" name="Title 1"/>
          <p:cNvSpPr>
            <a:spLocks noGrp="1"/>
          </p:cNvSpPr>
          <p:nvPr>
            <p:ph type="title"/>
          </p:nvPr>
        </p:nvSpPr>
        <p:spPr/>
        <p:txBody>
          <a:bodyPr/>
          <a:lstStyle/>
          <a:p>
            <a:r>
              <a:rPr lang="en-US" dirty="0" smtClean="0"/>
              <a:t>Pull</a:t>
            </a:r>
            <a:endParaRPr lang="en-US" dirty="0"/>
          </a:p>
        </p:txBody>
      </p:sp>
    </p:spTree>
    <p:extLst>
      <p:ext uri="{BB962C8B-B14F-4D97-AF65-F5344CB8AC3E}">
        <p14:creationId xmlns:p14="http://schemas.microsoft.com/office/powerpoint/2010/main" val="4202668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t>You can fetch the latest commits from the server at any time </a:t>
            </a:r>
            <a:r>
              <a:rPr lang="en-US" sz="2400" u="sng" dirty="0"/>
              <a:t>without disturbing your working </a:t>
            </a:r>
            <a:r>
              <a:rPr lang="en-US" sz="2400" u="sng" dirty="0" smtClean="0"/>
              <a:t>copy</a:t>
            </a:r>
          </a:p>
          <a:p>
            <a:pPr lvl="0"/>
            <a:r>
              <a:rPr lang="en-US" sz="2200" b="1" dirty="0" err="1"/>
              <a:t>git</a:t>
            </a:r>
            <a:r>
              <a:rPr lang="en-US" sz="2200" b="1" dirty="0"/>
              <a:t> fetch</a:t>
            </a:r>
            <a:endParaRPr lang="en-US" sz="2200" dirty="0"/>
          </a:p>
        </p:txBody>
      </p:sp>
      <p:sp>
        <p:nvSpPr>
          <p:cNvPr id="2" name="Title 1"/>
          <p:cNvSpPr>
            <a:spLocks noGrp="1"/>
          </p:cNvSpPr>
          <p:nvPr>
            <p:ph type="title"/>
          </p:nvPr>
        </p:nvSpPr>
        <p:spPr/>
        <p:txBody>
          <a:bodyPr/>
          <a:lstStyle/>
          <a:p>
            <a:r>
              <a:rPr lang="en-US" dirty="0" smtClean="0"/>
              <a:t>Fetch</a:t>
            </a:r>
            <a:endParaRPr lang="en-US" dirty="0"/>
          </a:p>
        </p:txBody>
      </p:sp>
      <p:graphicFrame>
        <p:nvGraphicFramePr>
          <p:cNvPr id="4" name="Diagram 3"/>
          <p:cNvGraphicFramePr/>
          <p:nvPr>
            <p:extLst>
              <p:ext uri="{D42A27DB-BD31-4B8C-83A1-F6EECF244321}">
                <p14:modId xmlns:p14="http://schemas.microsoft.com/office/powerpoint/2010/main" val="351267898"/>
              </p:ext>
            </p:extLst>
          </p:nvPr>
        </p:nvGraphicFramePr>
        <p:xfrm>
          <a:off x="1828800" y="3038474"/>
          <a:ext cx="6019800" cy="130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804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latin typeface="Calibri" panose="020F0502020204030204" pitchFamily="34" charset="0"/>
                <a:cs typeface="Calibri" panose="020F0502020204030204" pitchFamily="34" charset="0"/>
              </a:rPr>
              <a:t>Basic usage is the same as </a:t>
            </a:r>
            <a:r>
              <a:rPr lang="en-US" sz="2400" dirty="0" err="1">
                <a:latin typeface="Calibri" panose="020F0502020204030204" pitchFamily="34" charset="0"/>
                <a:cs typeface="Calibri" panose="020F0502020204030204" pitchFamily="34" charset="0"/>
              </a:rPr>
              <a:t>ClearCase</a:t>
            </a:r>
            <a:r>
              <a:rPr lang="en-US" sz="2400" dirty="0">
                <a:latin typeface="Calibri" panose="020F0502020204030204" pitchFamily="34" charset="0"/>
                <a:cs typeface="Calibri" panose="020F0502020204030204" pitchFamily="34" charset="0"/>
              </a:rPr>
              <a:t>.  It applies the changes made in the referenced branch to the currently checked out branch, recording a new commit with those changes</a:t>
            </a:r>
            <a:r>
              <a:rPr lang="en-US" sz="2400" dirty="0" smtClean="0">
                <a:latin typeface="Calibri" panose="020F0502020204030204" pitchFamily="34" charset="0"/>
                <a:cs typeface="Calibri" panose="020F0502020204030204" pitchFamily="34" charset="0"/>
              </a:rPr>
              <a:t>.</a:t>
            </a:r>
          </a:p>
          <a:p>
            <a:pPr lvl="0"/>
            <a:r>
              <a:rPr lang="en-US" sz="2400" dirty="0" smtClean="0">
                <a:latin typeface="Calibri" panose="020F0502020204030204" pitchFamily="34" charset="0"/>
                <a:cs typeface="Calibri" panose="020F0502020204030204" pitchFamily="34" charset="0"/>
              </a:rPr>
              <a:t>When there are changes from multiple developers, updating the changes called merge.</a:t>
            </a:r>
          </a:p>
          <a:p>
            <a:pPr marL="82296" lvl="0" indent="0">
              <a:buNone/>
            </a:pPr>
            <a:r>
              <a:rPr lang="en-US" sz="2400" dirty="0" smtClean="0">
                <a:latin typeface="Calibri" panose="020F0502020204030204" pitchFamily="34" charset="0"/>
                <a:cs typeface="Calibri" panose="020F0502020204030204" pitchFamily="34" charset="0"/>
              </a:rPr>
              <a:t>Example:</a:t>
            </a:r>
          </a:p>
          <a:p>
            <a:r>
              <a:rPr lang="en-US" sz="2400" dirty="0">
                <a:latin typeface="Calibri" panose="020F0502020204030204" pitchFamily="34" charset="0"/>
                <a:cs typeface="Calibri" panose="020F0502020204030204" pitchFamily="34" charset="0"/>
              </a:rPr>
              <a:t>To merge two branches together, check out one of them and do:</a:t>
            </a:r>
          </a:p>
          <a:p>
            <a:pPr marL="109728" lvl="0" indent="0">
              <a:buNone/>
            </a:pP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git</a:t>
            </a:r>
            <a:r>
              <a:rPr lang="en-US" sz="2400" b="1"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merge </a:t>
            </a:r>
            <a:r>
              <a:rPr lang="en-US" sz="2400" b="1" i="1" dirty="0" err="1">
                <a:latin typeface="Calibri" panose="020F0502020204030204" pitchFamily="34" charset="0"/>
                <a:cs typeface="Calibri" panose="020F0502020204030204" pitchFamily="34" charset="0"/>
              </a:rPr>
              <a:t>otherbranch</a:t>
            </a:r>
            <a:endParaRPr lang="en-US" sz="2400" dirty="0">
              <a:latin typeface="Calibri" panose="020F0502020204030204" pitchFamily="34" charset="0"/>
              <a:cs typeface="Calibri" panose="020F0502020204030204" pitchFamily="34" charset="0"/>
            </a:endParaRPr>
          </a:p>
          <a:p>
            <a:endParaRPr lang="en-US" dirty="0"/>
          </a:p>
        </p:txBody>
      </p:sp>
      <p:sp>
        <p:nvSpPr>
          <p:cNvPr id="2" name="Title 1"/>
          <p:cNvSpPr>
            <a:spLocks noGrp="1"/>
          </p:cNvSpPr>
          <p:nvPr>
            <p:ph type="title"/>
          </p:nvPr>
        </p:nvSpPr>
        <p:spPr/>
        <p:txBody>
          <a:bodyPr/>
          <a:lstStyle/>
          <a:p>
            <a:r>
              <a:rPr lang="en-US" dirty="0"/>
              <a:t>Merge</a:t>
            </a:r>
            <a:endParaRPr lang="en-US" dirty="0"/>
          </a:p>
        </p:txBody>
      </p:sp>
    </p:spTree>
    <p:extLst>
      <p:ext uri="{BB962C8B-B14F-4D97-AF65-F5344CB8AC3E}">
        <p14:creationId xmlns:p14="http://schemas.microsoft.com/office/powerpoint/2010/main" val="425307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lang="en-US" sz="2400" dirty="0">
                <a:latin typeface="Calibri" panose="020F0502020204030204" pitchFamily="34" charset="0"/>
                <a:cs typeface="Calibri" panose="020F0502020204030204" pitchFamily="34" charset="0"/>
              </a:rPr>
              <a:t>This action reconciles any changes between the server repo and your own.  If there are additional changes made on the server, you may be forced to merge before your changes are applied.</a:t>
            </a:r>
          </a:p>
          <a:p>
            <a:r>
              <a:rPr lang="en-US" sz="2400" dirty="0">
                <a:latin typeface="Calibri" panose="020F0502020204030204" pitchFamily="34" charset="0"/>
                <a:cs typeface="Calibri" panose="020F0502020204030204" pitchFamily="34" charset="0"/>
              </a:rPr>
              <a:t>Your new commits are not visible to others until you push them to the server. </a:t>
            </a:r>
            <a:endParaRPr lang="en-US" sz="2400" dirty="0" smtClean="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In this example, all you have to do is check out the master branch (if not already on master) and push your changes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109728" indent="0">
              <a:buNone/>
            </a:pPr>
            <a:r>
              <a:rPr lang="en-US" sz="2400" b="1" dirty="0" smtClean="0">
                <a:latin typeface="Calibri" panose="020F0502020204030204" pitchFamily="34" charset="0"/>
                <a:cs typeface="Calibri" panose="020F0502020204030204" pitchFamily="34" charset="0"/>
              </a:rPr>
              <a:t>	</a:t>
            </a:r>
          </a:p>
          <a:p>
            <a:pPr marL="109728" indent="0">
              <a:buNone/>
            </a:pPr>
            <a:r>
              <a:rPr lang="en-US" sz="2400" b="1" dirty="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git</a:t>
            </a:r>
            <a:r>
              <a:rPr lang="en-US" sz="2400" b="1"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checkout master</a:t>
            </a:r>
          </a:p>
          <a:p>
            <a:pPr marL="109728" indent="0">
              <a:buNone/>
            </a:pP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git</a:t>
            </a:r>
            <a:r>
              <a:rPr lang="en-US" sz="2400" b="1" dirty="0" smtClean="0">
                <a:latin typeface="Calibri" panose="020F0502020204030204" pitchFamily="34" charset="0"/>
                <a:cs typeface="Calibri" panose="020F0502020204030204" pitchFamily="34" charset="0"/>
              </a:rPr>
              <a:t> push</a:t>
            </a:r>
          </a:p>
        </p:txBody>
      </p:sp>
      <p:sp>
        <p:nvSpPr>
          <p:cNvPr id="2" name="Title 1"/>
          <p:cNvSpPr>
            <a:spLocks noGrp="1"/>
          </p:cNvSpPr>
          <p:nvPr>
            <p:ph type="title"/>
          </p:nvPr>
        </p:nvSpPr>
        <p:spPr/>
        <p:txBody>
          <a:bodyPr/>
          <a:lstStyle/>
          <a:p>
            <a:r>
              <a:rPr lang="en-US" dirty="0" smtClean="0"/>
              <a:t>Push</a:t>
            </a:r>
            <a:endParaRPr lang="en-US" dirty="0"/>
          </a:p>
        </p:txBody>
      </p:sp>
    </p:spTree>
    <p:extLst>
      <p:ext uri="{BB962C8B-B14F-4D97-AF65-F5344CB8AC3E}">
        <p14:creationId xmlns:p14="http://schemas.microsoft.com/office/powerpoint/2010/main" val="3714603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Connect your local repository with the new server repository (empty) by adding a remote URL. Use the nickname “origin” so that the default push/fetch will refer to this server. For </a:t>
            </a:r>
            <a:r>
              <a:rPr lang="en-US" sz="2400" dirty="0" smtClean="0"/>
              <a:t>example</a:t>
            </a:r>
          </a:p>
          <a:p>
            <a:pPr marL="109728" indent="0">
              <a:buNone/>
            </a:pPr>
            <a:r>
              <a:rPr lang="en-US" sz="2200" b="1" dirty="0" smtClean="0"/>
              <a:t>	</a:t>
            </a:r>
          </a:p>
          <a:p>
            <a:pPr marL="109728" indent="0">
              <a:buNone/>
            </a:pPr>
            <a:r>
              <a:rPr lang="en-US" sz="2200" b="1" dirty="0" err="1" smtClean="0"/>
              <a:t>git</a:t>
            </a:r>
            <a:r>
              <a:rPr lang="en-US" sz="2200" b="1" dirty="0" smtClean="0"/>
              <a:t> </a:t>
            </a:r>
            <a:r>
              <a:rPr lang="en-US" sz="2200" b="1" dirty="0"/>
              <a:t>remote add </a:t>
            </a:r>
            <a:r>
              <a:rPr lang="en-US" sz="2200" b="1" dirty="0" smtClean="0"/>
              <a:t>origin </a:t>
            </a:r>
            <a:r>
              <a:rPr lang="en-US" sz="2200" b="1" dirty="0" err="1" smtClean="0"/>
              <a:t>dgeenukunta</a:t>
            </a:r>
            <a:r>
              <a:rPr lang="en-US" sz="2200" b="1" dirty="0"/>
              <a:t>@ 20.201.110.172: /</a:t>
            </a:r>
            <a:r>
              <a:rPr lang="en-US" sz="2200" b="1" dirty="0" smtClean="0"/>
              <a:t>opt/</a:t>
            </a:r>
            <a:r>
              <a:rPr lang="en-US" sz="2200" b="1" dirty="0" err="1" smtClean="0"/>
              <a:t>git</a:t>
            </a:r>
            <a:r>
              <a:rPr lang="en-US" sz="2200" b="1" dirty="0" smtClean="0"/>
              <a:t>/</a:t>
            </a:r>
            <a:r>
              <a:rPr lang="en-US" sz="2200" b="1" dirty="0" err="1" smtClean="0"/>
              <a:t>bbs_repository</a:t>
            </a:r>
            <a:endParaRPr lang="en-US" sz="2200" b="1" dirty="0" smtClean="0"/>
          </a:p>
          <a:p>
            <a:pPr marL="109728" indent="0">
              <a:buNone/>
            </a:pPr>
            <a:endParaRPr lang="en-US" sz="2200" b="1" dirty="0" smtClean="0"/>
          </a:p>
          <a:p>
            <a:pPr marL="109728" indent="0">
              <a:buNone/>
            </a:pPr>
            <a:r>
              <a:rPr lang="en-US" sz="2200" b="1" dirty="0" err="1" smtClean="0"/>
              <a:t>git</a:t>
            </a:r>
            <a:r>
              <a:rPr lang="en-US" sz="2200" b="1" dirty="0" smtClean="0"/>
              <a:t> push origin</a:t>
            </a:r>
            <a:endParaRPr lang="en-US" sz="2200" dirty="0"/>
          </a:p>
        </p:txBody>
      </p:sp>
      <p:sp>
        <p:nvSpPr>
          <p:cNvPr id="2" name="Title 1"/>
          <p:cNvSpPr>
            <a:spLocks noGrp="1"/>
          </p:cNvSpPr>
          <p:nvPr>
            <p:ph type="title"/>
          </p:nvPr>
        </p:nvSpPr>
        <p:spPr/>
        <p:txBody>
          <a:bodyPr/>
          <a:lstStyle/>
          <a:p>
            <a:r>
              <a:rPr lang="en-US" dirty="0" smtClean="0"/>
              <a:t>Push contd..</a:t>
            </a:r>
            <a:endParaRPr lang="en-US" dirty="0"/>
          </a:p>
        </p:txBody>
      </p:sp>
    </p:spTree>
    <p:extLst>
      <p:ext uri="{BB962C8B-B14F-4D97-AF65-F5344CB8AC3E}">
        <p14:creationId xmlns:p14="http://schemas.microsoft.com/office/powerpoint/2010/main" val="185808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Introduction</a:t>
            </a:r>
          </a:p>
          <a:p>
            <a:r>
              <a:rPr lang="en-US" dirty="0" smtClean="0"/>
              <a:t>Repository(Repo)</a:t>
            </a:r>
          </a:p>
          <a:p>
            <a:r>
              <a:rPr lang="en-US" dirty="0" smtClean="0"/>
              <a:t>Get the code (Clone)</a:t>
            </a:r>
          </a:p>
          <a:p>
            <a:r>
              <a:rPr lang="en-US" dirty="0" smtClean="0"/>
              <a:t>Modify a file</a:t>
            </a:r>
          </a:p>
          <a:p>
            <a:r>
              <a:rPr lang="en-US" dirty="0" smtClean="0"/>
              <a:t>Commit the Changes</a:t>
            </a:r>
          </a:p>
          <a:p>
            <a:r>
              <a:rPr lang="en-US" dirty="0" smtClean="0"/>
              <a:t>Tags</a:t>
            </a:r>
          </a:p>
          <a:p>
            <a:r>
              <a:rPr lang="en-US" dirty="0" smtClean="0"/>
              <a:t>Add/Remove/Rename files</a:t>
            </a:r>
          </a:p>
          <a:p>
            <a:r>
              <a:rPr lang="en-US" dirty="0" smtClean="0"/>
              <a:t>Check the status</a:t>
            </a:r>
          </a:p>
          <a:p>
            <a:r>
              <a:rPr lang="en-US" dirty="0" smtClean="0"/>
              <a:t>Pull</a:t>
            </a:r>
            <a:endParaRPr lang="en-US" dirty="0"/>
          </a:p>
          <a:p>
            <a:r>
              <a:rPr lang="en-US" dirty="0" smtClean="0"/>
              <a:t>Merge</a:t>
            </a:r>
          </a:p>
          <a:p>
            <a:r>
              <a:rPr lang="en-US" dirty="0" smtClean="0"/>
              <a:t>Push</a:t>
            </a:r>
          </a:p>
          <a:p>
            <a:endParaRPr lang="en-US"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864378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362200"/>
            <a:ext cx="2590800" cy="1143000"/>
          </a:xfrm>
        </p:spPr>
        <p:txBody>
          <a:bodyPr anchor="ctr"/>
          <a:lstStyle/>
          <a:p>
            <a:pPr marL="82296" indent="0">
              <a:buNone/>
            </a:pPr>
            <a:r>
              <a:rPr lang="en-US" dirty="0" smtClean="0"/>
              <a:t>Thank you</a:t>
            </a:r>
            <a:endParaRPr lang="en-US" dirty="0"/>
          </a:p>
        </p:txBody>
      </p:sp>
    </p:spTree>
    <p:extLst>
      <p:ext uri="{BB962C8B-B14F-4D97-AF65-F5344CB8AC3E}">
        <p14:creationId xmlns:p14="http://schemas.microsoft.com/office/powerpoint/2010/main" val="91566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This tutorial is to introduce new users to the </a:t>
            </a:r>
            <a:r>
              <a:rPr lang="en-US" sz="2400" dirty="0" err="1"/>
              <a:t>Git</a:t>
            </a:r>
            <a:r>
              <a:rPr lang="en-US" sz="2400" dirty="0"/>
              <a:t> development environment. </a:t>
            </a:r>
            <a:endParaRPr lang="en-US" sz="2400" dirty="0" smtClean="0"/>
          </a:p>
          <a:p>
            <a:r>
              <a:rPr lang="en-US" sz="2400" dirty="0" err="1"/>
              <a:t>Git</a:t>
            </a:r>
            <a:r>
              <a:rPr lang="en-US" sz="2400" dirty="0"/>
              <a:t> is an open-source distributed source control tool developed by Linus Torvalds for managing the Linux Kernel development.</a:t>
            </a:r>
            <a:endParaRPr lang="en-US" sz="2400"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918868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t>Like a VOB in </a:t>
            </a:r>
            <a:r>
              <a:rPr lang="en-US" sz="2400" dirty="0" err="1"/>
              <a:t>ClearCase</a:t>
            </a:r>
            <a:r>
              <a:rPr lang="en-US" sz="2400" dirty="0"/>
              <a:t>, a Repository (Repo) is a collection of files and their version information.  Branching and versioning are consistent across this repository.</a:t>
            </a:r>
          </a:p>
          <a:p>
            <a:pPr lvl="0"/>
            <a:r>
              <a:rPr lang="en-US" sz="2400" dirty="0"/>
              <a:t>Unlike </a:t>
            </a:r>
            <a:r>
              <a:rPr lang="en-US" sz="2400" dirty="0" err="1"/>
              <a:t>ClearCase</a:t>
            </a:r>
            <a:r>
              <a:rPr lang="en-US" sz="2400" dirty="0"/>
              <a:t> (/admin), repos can’t be linked to a central repo for branching, so branches in one repo aren’t necessarily on another.</a:t>
            </a:r>
          </a:p>
          <a:p>
            <a:endParaRPr lang="en-US" dirty="0"/>
          </a:p>
        </p:txBody>
      </p:sp>
      <p:sp>
        <p:nvSpPr>
          <p:cNvPr id="2" name="Title 1"/>
          <p:cNvSpPr>
            <a:spLocks noGrp="1"/>
          </p:cNvSpPr>
          <p:nvPr>
            <p:ph type="title"/>
          </p:nvPr>
        </p:nvSpPr>
        <p:spPr/>
        <p:txBody>
          <a:bodyPr/>
          <a:lstStyle/>
          <a:p>
            <a:r>
              <a:rPr lang="en-US" dirty="0" smtClean="0"/>
              <a:t>Repository(Repo)</a:t>
            </a:r>
            <a:endParaRPr lang="en-US" dirty="0"/>
          </a:p>
        </p:txBody>
      </p:sp>
    </p:spTree>
    <p:extLst>
      <p:ext uri="{BB962C8B-B14F-4D97-AF65-F5344CB8AC3E}">
        <p14:creationId xmlns:p14="http://schemas.microsoft.com/office/powerpoint/2010/main" val="3342676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110000"/>
              </a:lnSpc>
            </a:pPr>
            <a:r>
              <a:rPr lang="en-US" sz="2400" dirty="0"/>
              <a:t>When pulling code from </a:t>
            </a:r>
            <a:r>
              <a:rPr lang="en-US" sz="2400" dirty="0" err="1"/>
              <a:t>Git</a:t>
            </a:r>
            <a:r>
              <a:rPr lang="en-US" sz="2400" dirty="0"/>
              <a:t>, a full clone of the repository is created for you to modify.  </a:t>
            </a:r>
            <a:endParaRPr lang="en-US" sz="2400" dirty="0" smtClean="0"/>
          </a:p>
          <a:p>
            <a:pPr lvl="0">
              <a:lnSpc>
                <a:spcPct val="110000"/>
              </a:lnSpc>
            </a:pPr>
            <a:r>
              <a:rPr lang="en-US" sz="2400" dirty="0" smtClean="0"/>
              <a:t>This </a:t>
            </a:r>
            <a:r>
              <a:rPr lang="en-US" sz="2400" dirty="0"/>
              <a:t>clone includes all of the history of the files in the repo stored in the .</a:t>
            </a:r>
            <a:r>
              <a:rPr lang="en-US" sz="2400" dirty="0" err="1"/>
              <a:t>git</a:t>
            </a:r>
            <a:r>
              <a:rPr lang="en-US" sz="2400" dirty="0"/>
              <a:t> directory in your workspace.  </a:t>
            </a:r>
            <a:endParaRPr lang="en-US" sz="2400" dirty="0" smtClean="0"/>
          </a:p>
          <a:p>
            <a:pPr lvl="0">
              <a:lnSpc>
                <a:spcPct val="110000"/>
              </a:lnSpc>
            </a:pPr>
            <a:r>
              <a:rPr lang="en-US" sz="2400" dirty="0" smtClean="0"/>
              <a:t>A </a:t>
            </a:r>
            <a:r>
              <a:rPr lang="en-US" sz="2400" dirty="0"/>
              <a:t>working copy of the files for the checked out branch is then copied into your working directory.  </a:t>
            </a:r>
            <a:endParaRPr lang="en-US" sz="2400" dirty="0" smtClean="0"/>
          </a:p>
          <a:p>
            <a:pPr lvl="0">
              <a:lnSpc>
                <a:spcPct val="110000"/>
              </a:lnSpc>
            </a:pPr>
            <a:r>
              <a:rPr lang="en-US" sz="2400" dirty="0" smtClean="0"/>
              <a:t>This </a:t>
            </a:r>
            <a:r>
              <a:rPr lang="en-US" sz="2400" dirty="0"/>
              <a:t>is similar to a </a:t>
            </a:r>
            <a:r>
              <a:rPr lang="en-US" sz="2400" dirty="0" smtClean="0"/>
              <a:t>ClearCas3e </a:t>
            </a:r>
            <a:r>
              <a:rPr lang="en-US" sz="2400" dirty="0"/>
              <a:t>view, however it also includes metadata and the file contents for all other branches in the repository.</a:t>
            </a:r>
          </a:p>
          <a:p>
            <a:endParaRPr lang="en-US" dirty="0"/>
          </a:p>
        </p:txBody>
      </p:sp>
      <p:sp>
        <p:nvSpPr>
          <p:cNvPr id="2" name="Title 1"/>
          <p:cNvSpPr>
            <a:spLocks noGrp="1"/>
          </p:cNvSpPr>
          <p:nvPr>
            <p:ph type="title"/>
          </p:nvPr>
        </p:nvSpPr>
        <p:spPr/>
        <p:txBody>
          <a:bodyPr/>
          <a:lstStyle/>
          <a:p>
            <a:r>
              <a:rPr lang="en-US" dirty="0" smtClean="0"/>
              <a:t>Get the code(Clone)</a:t>
            </a:r>
            <a:endParaRPr lang="en-US" dirty="0"/>
          </a:p>
        </p:txBody>
      </p:sp>
    </p:spTree>
    <p:extLst>
      <p:ext uri="{BB962C8B-B14F-4D97-AF65-F5344CB8AC3E}">
        <p14:creationId xmlns:p14="http://schemas.microsoft.com/office/powerpoint/2010/main" val="123935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7498080" cy="4800600"/>
          </a:xfrm>
        </p:spPr>
        <p:txBody>
          <a:bodyPr>
            <a:normAutofit/>
          </a:bodyPr>
          <a:lstStyle/>
          <a:p>
            <a:pPr marL="82296" indent="0">
              <a:buNone/>
            </a:pPr>
            <a:r>
              <a:rPr lang="en-US" sz="1800" dirty="0" smtClean="0">
                <a:latin typeface="Calibri" panose="020F0502020204030204" pitchFamily="34" charset="0"/>
                <a:cs typeface="Calibri" panose="020F0502020204030204" pitchFamily="34" charset="0"/>
              </a:rPr>
              <a:t>Example:</a:t>
            </a:r>
          </a:p>
          <a:p>
            <a:pPr marL="109728" indent="0">
              <a:buNone/>
            </a:pPr>
            <a:r>
              <a:rPr lang="en-US" sz="1800" b="1" dirty="0" err="1">
                <a:latin typeface="Calibri" panose="020F0502020204030204" pitchFamily="34" charset="0"/>
                <a:cs typeface="Calibri" panose="020F0502020204030204" pitchFamily="34" charset="0"/>
              </a:rPr>
              <a:t>git</a:t>
            </a:r>
            <a:r>
              <a:rPr lang="en-US" sz="1800" b="1" dirty="0">
                <a:latin typeface="Calibri" panose="020F0502020204030204" pitchFamily="34" charset="0"/>
                <a:cs typeface="Calibri" panose="020F0502020204030204" pitchFamily="34" charset="0"/>
              </a:rPr>
              <a:t> clone username@&lt;HOSTNAME&gt;.csc.com:&lt;REPO NAME&gt; &lt;LOCAL CLONENAME&gt;</a:t>
            </a:r>
          </a:p>
          <a:p>
            <a:pPr marL="109728" indent="0">
              <a:buNone/>
            </a:pPr>
            <a:endParaRPr lang="en-US" sz="1800" b="1" dirty="0" smtClean="0">
              <a:latin typeface="Calibri" panose="020F0502020204030204" pitchFamily="34" charset="0"/>
              <a:cs typeface="Calibri" panose="020F0502020204030204" pitchFamily="34" charset="0"/>
            </a:endParaRPr>
          </a:p>
          <a:p>
            <a:pPr marL="109728" indent="0">
              <a:buNone/>
            </a:pPr>
            <a:r>
              <a:rPr lang="en-US" sz="1800" b="1" dirty="0" err="1" smtClean="0">
                <a:latin typeface="Calibri" panose="020F0502020204030204" pitchFamily="34" charset="0"/>
                <a:cs typeface="Calibri" panose="020F0502020204030204" pitchFamily="34" charset="0"/>
              </a:rPr>
              <a:t>git</a:t>
            </a:r>
            <a:r>
              <a:rPr lang="en-US" sz="1800" b="1" dirty="0" smtClean="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clone dgeenukunta@20.201.110.172:/opt/</a:t>
            </a:r>
            <a:r>
              <a:rPr lang="en-US" sz="1800" b="1" dirty="0" err="1">
                <a:latin typeface="Calibri" panose="020F0502020204030204" pitchFamily="34" charset="0"/>
                <a:cs typeface="Calibri" panose="020F0502020204030204" pitchFamily="34" charset="0"/>
              </a:rPr>
              <a:t>git</a:t>
            </a:r>
            <a:r>
              <a:rPr lang="en-US" sz="1800" b="1" dirty="0">
                <a:latin typeface="Calibri" panose="020F0502020204030204" pitchFamily="34" charset="0"/>
                <a:cs typeface="Calibri" panose="020F0502020204030204" pitchFamily="34" charset="0"/>
              </a:rPr>
              <a:t>/</a:t>
            </a:r>
            <a:r>
              <a:rPr lang="en-US" sz="1800" b="1" dirty="0" err="1">
                <a:latin typeface="Calibri" panose="020F0502020204030204" pitchFamily="34" charset="0"/>
                <a:cs typeface="Calibri" panose="020F0502020204030204" pitchFamily="34" charset="0"/>
              </a:rPr>
              <a:t>bbs_repository</a:t>
            </a:r>
            <a:endParaRPr lang="en-US" sz="1800" dirty="0">
              <a:latin typeface="Calibri" panose="020F0502020204030204" pitchFamily="34" charset="0"/>
              <a:cs typeface="Calibri" panose="020F0502020204030204" pitchFamily="34" charset="0"/>
            </a:endParaRP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Cloning into '</a:t>
            </a:r>
            <a:r>
              <a:rPr lang="en-US" sz="1700" dirty="0" err="1">
                <a:solidFill>
                  <a:schemeClr val="accent3">
                    <a:lumMod val="50000"/>
                  </a:schemeClr>
                </a:solidFill>
                <a:latin typeface="Calibri" panose="020F0502020204030204" pitchFamily="34" charset="0"/>
                <a:cs typeface="Calibri" panose="020F0502020204030204" pitchFamily="34" charset="0"/>
              </a:rPr>
              <a:t>bbs_repository</a:t>
            </a:r>
            <a:r>
              <a:rPr lang="en-US" sz="1700" dirty="0">
                <a:solidFill>
                  <a:schemeClr val="accent3">
                    <a:lumMod val="50000"/>
                  </a:schemeClr>
                </a:solidFill>
                <a:latin typeface="Calibri" panose="020F0502020204030204" pitchFamily="34" charset="0"/>
                <a:cs typeface="Calibri" panose="020F0502020204030204" pitchFamily="34" charset="0"/>
              </a:rPr>
              <a:t>'...</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dgeenukunta@20.201.110.172's password:</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remote: Counting objects: 79541, done.</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remote: Compressing objects: 100% (40311/40311), done.</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remote: Total 79541 (delta 37743), reused 78617 (delta 36819)</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Receiving objects: 100% (79541/79541), 1018.31 </a:t>
            </a:r>
            <a:r>
              <a:rPr lang="en-US" sz="1700" dirty="0" err="1">
                <a:solidFill>
                  <a:schemeClr val="accent3">
                    <a:lumMod val="50000"/>
                  </a:schemeClr>
                </a:solidFill>
                <a:latin typeface="Calibri" panose="020F0502020204030204" pitchFamily="34" charset="0"/>
                <a:cs typeface="Calibri" panose="020F0502020204030204" pitchFamily="34" charset="0"/>
              </a:rPr>
              <a:t>MiB</a:t>
            </a:r>
            <a:r>
              <a:rPr lang="en-US" sz="1700" dirty="0">
                <a:solidFill>
                  <a:schemeClr val="accent3">
                    <a:lumMod val="50000"/>
                  </a:schemeClr>
                </a:solidFill>
                <a:latin typeface="Calibri" panose="020F0502020204030204" pitchFamily="34" charset="0"/>
                <a:cs typeface="Calibri" panose="020F0502020204030204" pitchFamily="34" charset="0"/>
              </a:rPr>
              <a:t> | 20.74 </a:t>
            </a:r>
            <a:r>
              <a:rPr lang="en-US" sz="1700" dirty="0" err="1">
                <a:solidFill>
                  <a:schemeClr val="accent3">
                    <a:lumMod val="50000"/>
                  </a:schemeClr>
                </a:solidFill>
                <a:latin typeface="Calibri" panose="020F0502020204030204" pitchFamily="34" charset="0"/>
                <a:cs typeface="Calibri" panose="020F0502020204030204" pitchFamily="34" charset="0"/>
              </a:rPr>
              <a:t>MiB</a:t>
            </a:r>
            <a:r>
              <a:rPr lang="en-US" sz="1700" dirty="0">
                <a:solidFill>
                  <a:schemeClr val="accent3">
                    <a:lumMod val="50000"/>
                  </a:schemeClr>
                </a:solidFill>
                <a:latin typeface="Calibri" panose="020F0502020204030204" pitchFamily="34" charset="0"/>
                <a:cs typeface="Calibri" panose="020F0502020204030204" pitchFamily="34" charset="0"/>
              </a:rPr>
              <a:t>/s, done.</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Resolving deltas: 100% (37743/37743), done.</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Checking connectivity... done.</a:t>
            </a:r>
          </a:p>
          <a:p>
            <a:pPr marL="82296" indent="0">
              <a:buNone/>
            </a:pPr>
            <a:r>
              <a:rPr lang="en-US" sz="1700" dirty="0">
                <a:solidFill>
                  <a:schemeClr val="accent3">
                    <a:lumMod val="50000"/>
                  </a:schemeClr>
                </a:solidFill>
                <a:latin typeface="Calibri" panose="020F0502020204030204" pitchFamily="34" charset="0"/>
                <a:cs typeface="Calibri" panose="020F0502020204030204" pitchFamily="34" charset="0"/>
              </a:rPr>
              <a:t>Checking out files: 100% (91959/91959), done.</a:t>
            </a:r>
          </a:p>
        </p:txBody>
      </p:sp>
      <p:sp>
        <p:nvSpPr>
          <p:cNvPr id="2" name="Title 1"/>
          <p:cNvSpPr>
            <a:spLocks noGrp="1"/>
          </p:cNvSpPr>
          <p:nvPr>
            <p:ph type="title"/>
          </p:nvPr>
        </p:nvSpPr>
        <p:spPr/>
        <p:txBody>
          <a:bodyPr/>
          <a:lstStyle/>
          <a:p>
            <a:r>
              <a:rPr lang="en-US" dirty="0" smtClean="0"/>
              <a:t>Get the code(Clone) Contd..</a:t>
            </a:r>
            <a:endParaRPr lang="en-US" dirty="0"/>
          </a:p>
        </p:txBody>
      </p:sp>
    </p:spTree>
    <p:extLst>
      <p:ext uri="{BB962C8B-B14F-4D97-AF65-F5344CB8AC3E}">
        <p14:creationId xmlns:p14="http://schemas.microsoft.com/office/powerpoint/2010/main" val="3250950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latin typeface="Calibri" panose="020F0502020204030204" pitchFamily="34" charset="0"/>
                <a:cs typeface="Calibri" panose="020F0502020204030204" pitchFamily="34" charset="0"/>
              </a:rPr>
              <a:t>Once you have made a change that you want </a:t>
            </a:r>
            <a:r>
              <a:rPr lang="en-US" sz="2400" dirty="0" err="1">
                <a:latin typeface="Calibri" panose="020F0502020204030204" pitchFamily="34" charset="0"/>
                <a:cs typeface="Calibri" panose="020F0502020204030204" pitchFamily="34" charset="0"/>
              </a:rPr>
              <a:t>Git</a:t>
            </a:r>
            <a:r>
              <a:rPr lang="en-US" sz="2400" dirty="0">
                <a:latin typeface="Calibri" panose="020F0502020204030204" pitchFamily="34" charset="0"/>
                <a:cs typeface="Calibri" panose="020F0502020204030204" pitchFamily="34" charset="0"/>
              </a:rPr>
              <a:t> to keep track of, you need to ‘add’ it to the staging area.  </a:t>
            </a:r>
            <a:endParaRPr lang="en-US" sz="2400" dirty="0">
              <a:latin typeface="Calibri" panose="020F0502020204030204" pitchFamily="34" charset="0"/>
              <a:cs typeface="Calibri" panose="020F0502020204030204" pitchFamily="34" charset="0"/>
            </a:endParaRPr>
          </a:p>
          <a:p>
            <a:pPr lvl="0"/>
            <a:r>
              <a:rPr lang="en-US" sz="2400" dirty="0" smtClean="0">
                <a:latin typeface="Calibri" panose="020F0502020204030204" pitchFamily="34" charset="0"/>
                <a:cs typeface="Calibri" panose="020F0502020204030204" pitchFamily="34" charset="0"/>
              </a:rPr>
              <a:t>Adding </a:t>
            </a:r>
            <a:r>
              <a:rPr lang="en-US" sz="2400" dirty="0">
                <a:latin typeface="Calibri" panose="020F0502020204030204" pitchFamily="34" charset="0"/>
                <a:cs typeface="Calibri" panose="020F0502020204030204" pitchFamily="34" charset="0"/>
              </a:rPr>
              <a:t>files does not push them to the server, it only makes a copy of the file in your .</a:t>
            </a:r>
            <a:r>
              <a:rPr lang="en-US" sz="2400" dirty="0" err="1">
                <a:latin typeface="Calibri" panose="020F0502020204030204" pitchFamily="34" charset="0"/>
                <a:cs typeface="Calibri" panose="020F0502020204030204" pitchFamily="34" charset="0"/>
              </a:rPr>
              <a:t>git</a:t>
            </a:r>
            <a:r>
              <a:rPr lang="en-US" sz="2400" dirty="0">
                <a:latin typeface="Calibri" panose="020F0502020204030204" pitchFamily="34" charset="0"/>
                <a:cs typeface="Calibri" panose="020F0502020204030204" pitchFamily="34" charset="0"/>
              </a:rPr>
              <a:t> directory keeping track of the contents of the file at the time of the add.</a:t>
            </a:r>
          </a:p>
          <a:p>
            <a:pPr lvl="0"/>
            <a:r>
              <a:rPr lang="en-US" sz="2400" dirty="0">
                <a:latin typeface="Calibri" panose="020F0502020204030204" pitchFamily="34" charset="0"/>
                <a:cs typeface="Calibri" panose="020F0502020204030204" pitchFamily="34" charset="0"/>
              </a:rPr>
              <a:t>Adding a file, then modifying it will only preserve the changes that were added, not the latest copy of the file.  </a:t>
            </a:r>
            <a:endParaRPr lang="en-US" sz="2400" dirty="0" smtClean="0">
              <a:latin typeface="Calibri" panose="020F0502020204030204" pitchFamily="34" charset="0"/>
              <a:cs typeface="Calibri" panose="020F0502020204030204" pitchFamily="34" charset="0"/>
            </a:endParaRPr>
          </a:p>
          <a:p>
            <a:pPr lvl="0"/>
            <a:r>
              <a:rPr lang="en-US" sz="2400" dirty="0" smtClean="0">
                <a:latin typeface="Calibri" panose="020F0502020204030204" pitchFamily="34" charset="0"/>
                <a:cs typeface="Calibri" panose="020F0502020204030204" pitchFamily="34" charset="0"/>
              </a:rPr>
              <a:t>Once </a:t>
            </a:r>
            <a:r>
              <a:rPr lang="en-US" sz="2400" dirty="0">
                <a:latin typeface="Calibri" panose="020F0502020204030204" pitchFamily="34" charset="0"/>
                <a:cs typeface="Calibri" panose="020F0502020204030204" pitchFamily="34" charset="0"/>
              </a:rPr>
              <a:t>added, a file will need to be added again if the file is modified again.</a:t>
            </a:r>
          </a:p>
          <a:p>
            <a:pPr lvl="0"/>
            <a:r>
              <a:rPr lang="en-US" sz="2400" dirty="0">
                <a:latin typeface="Calibri" panose="020F0502020204030204" pitchFamily="34" charset="0"/>
                <a:cs typeface="Calibri" panose="020F0502020204030204" pitchFamily="34" charset="0"/>
              </a:rPr>
              <a:t>To undo an add, and keep your modifications to the file, use ‘</a:t>
            </a:r>
            <a:r>
              <a:rPr lang="en-US" sz="2400" dirty="0" err="1">
                <a:latin typeface="Calibri" panose="020F0502020204030204" pitchFamily="34" charset="0"/>
                <a:cs typeface="Calibri" panose="020F0502020204030204" pitchFamily="34" charset="0"/>
              </a:rPr>
              <a:t>git</a:t>
            </a:r>
            <a:r>
              <a:rPr lang="en-US" sz="2400" dirty="0">
                <a:latin typeface="Calibri" panose="020F0502020204030204" pitchFamily="34" charset="0"/>
                <a:cs typeface="Calibri" panose="020F0502020204030204" pitchFamily="34" charset="0"/>
              </a:rPr>
              <a:t> reset HEAD &lt;file</a:t>
            </a:r>
            <a:r>
              <a:rPr lang="en-US" sz="2400" dirty="0" smtClean="0">
                <a:latin typeface="Calibri" panose="020F0502020204030204" pitchFamily="34" charset="0"/>
                <a:cs typeface="Calibri" panose="020F0502020204030204" pitchFamily="34" charset="0"/>
              </a:rPr>
              <a:t>&gt;’</a:t>
            </a:r>
          </a:p>
          <a:p>
            <a:pPr marL="82296" lvl="0" indent="0">
              <a:buNone/>
            </a:pPr>
            <a:endParaRPr lang="en-US" dirty="0"/>
          </a:p>
          <a:p>
            <a:endParaRPr lang="en-US" dirty="0"/>
          </a:p>
        </p:txBody>
      </p:sp>
      <p:sp>
        <p:nvSpPr>
          <p:cNvPr id="2" name="Title 1"/>
          <p:cNvSpPr>
            <a:spLocks noGrp="1"/>
          </p:cNvSpPr>
          <p:nvPr>
            <p:ph type="title"/>
          </p:nvPr>
        </p:nvSpPr>
        <p:spPr/>
        <p:txBody>
          <a:bodyPr/>
          <a:lstStyle/>
          <a:p>
            <a:r>
              <a:rPr lang="en-US" dirty="0" smtClean="0"/>
              <a:t>Add/Modify a file</a:t>
            </a:r>
            <a:endParaRPr lang="en-US" dirty="0"/>
          </a:p>
        </p:txBody>
      </p:sp>
    </p:spTree>
    <p:extLst>
      <p:ext uri="{BB962C8B-B14F-4D97-AF65-F5344CB8AC3E}">
        <p14:creationId xmlns:p14="http://schemas.microsoft.com/office/powerpoint/2010/main" val="395959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lvl="0" indent="0">
              <a:buNone/>
            </a:pPr>
            <a:r>
              <a:rPr lang="en-US" sz="2200" dirty="0" smtClean="0"/>
              <a:t>Example: </a:t>
            </a:r>
          </a:p>
          <a:p>
            <a:pPr marL="82296" lvl="0" indent="0">
              <a:buNone/>
            </a:pPr>
            <a:r>
              <a:rPr lang="en-US" sz="2200" b="1" dirty="0" err="1" smtClean="0"/>
              <a:t>git</a:t>
            </a:r>
            <a:r>
              <a:rPr lang="en-US" sz="2200" b="1" dirty="0" smtClean="0"/>
              <a:t> </a:t>
            </a:r>
            <a:r>
              <a:rPr lang="en-US" sz="2200" b="1" dirty="0"/>
              <a:t>add </a:t>
            </a:r>
            <a:r>
              <a:rPr lang="en-US" sz="2200" b="1" i="1" dirty="0"/>
              <a:t>file1 file2 </a:t>
            </a:r>
            <a:r>
              <a:rPr lang="en-US" sz="2200" b="1" i="1" dirty="0" smtClean="0"/>
              <a:t>...</a:t>
            </a:r>
          </a:p>
          <a:p>
            <a:pPr marL="82296" indent="0">
              <a:buNone/>
            </a:pPr>
            <a:r>
              <a:rPr lang="en-US" sz="2200" b="1" dirty="0" err="1"/>
              <a:t>git</a:t>
            </a:r>
            <a:r>
              <a:rPr lang="en-US" sz="2200" b="1" dirty="0"/>
              <a:t> </a:t>
            </a:r>
            <a:r>
              <a:rPr lang="en-US" sz="2200" b="1" dirty="0" smtClean="0"/>
              <a:t>add * will add all the non-versioned files into staging area.</a:t>
            </a:r>
            <a:endParaRPr lang="en-US" sz="2200" dirty="0"/>
          </a:p>
          <a:p>
            <a:endParaRPr lang="en-US" dirty="0"/>
          </a:p>
        </p:txBody>
      </p:sp>
      <p:sp>
        <p:nvSpPr>
          <p:cNvPr id="2" name="Title 1"/>
          <p:cNvSpPr>
            <a:spLocks noGrp="1"/>
          </p:cNvSpPr>
          <p:nvPr>
            <p:ph type="title"/>
          </p:nvPr>
        </p:nvSpPr>
        <p:spPr/>
        <p:txBody>
          <a:bodyPr/>
          <a:lstStyle/>
          <a:p>
            <a:r>
              <a:rPr lang="en-US" dirty="0" smtClean="0"/>
              <a:t>Add/Modify a file Contd..</a:t>
            </a:r>
            <a:endParaRPr lang="en-US" dirty="0"/>
          </a:p>
        </p:txBody>
      </p:sp>
    </p:spTree>
    <p:extLst>
      <p:ext uri="{BB962C8B-B14F-4D97-AF65-F5344CB8AC3E}">
        <p14:creationId xmlns:p14="http://schemas.microsoft.com/office/powerpoint/2010/main" val="1134899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smtClean="0"/>
              <a:t>Committing is like checking in a file in </a:t>
            </a:r>
            <a:r>
              <a:rPr lang="en-US" sz="2400" dirty="0" err="1" smtClean="0"/>
              <a:t>ClearCase</a:t>
            </a:r>
            <a:r>
              <a:rPr lang="en-US" sz="2400" dirty="0" smtClean="0"/>
              <a:t>, however by default the command operates on all files added to the staging area.  </a:t>
            </a:r>
          </a:p>
          <a:p>
            <a:pPr lvl="0"/>
            <a:r>
              <a:rPr lang="en-US" sz="2400" dirty="0" smtClean="0"/>
              <a:t>Partial commits may be done using the command ‘</a:t>
            </a:r>
            <a:r>
              <a:rPr lang="en-US" sz="2400" dirty="0" err="1" smtClean="0"/>
              <a:t>git</a:t>
            </a:r>
            <a:r>
              <a:rPr lang="en-US" sz="2400" dirty="0" smtClean="0"/>
              <a:t> commit --interactive’</a:t>
            </a:r>
          </a:p>
          <a:p>
            <a:pPr lvl="0"/>
            <a:r>
              <a:rPr lang="en-US" sz="2400" dirty="0" smtClean="0"/>
              <a:t>Commits also don’t push files to a server.  They simply record the versions of all of the files in the repository.  </a:t>
            </a:r>
          </a:p>
          <a:p>
            <a:pPr lvl="0"/>
            <a:r>
              <a:rPr lang="en-US" sz="2400" dirty="0" smtClean="0"/>
              <a:t>If you add a file, it will be included in the commit.  If you add the file multiple times, only the latest changes are committed.</a:t>
            </a:r>
          </a:p>
          <a:p>
            <a:pPr lvl="0"/>
            <a:r>
              <a:rPr lang="en-US" sz="2400" dirty="0" smtClean="0"/>
              <a:t>Multiple commits may be created in your workspace before being pushed to the server.</a:t>
            </a:r>
          </a:p>
          <a:p>
            <a:endParaRPr lang="en-US" dirty="0"/>
          </a:p>
        </p:txBody>
      </p:sp>
      <p:sp>
        <p:nvSpPr>
          <p:cNvPr id="2" name="Title 1"/>
          <p:cNvSpPr>
            <a:spLocks noGrp="1"/>
          </p:cNvSpPr>
          <p:nvPr>
            <p:ph type="title"/>
          </p:nvPr>
        </p:nvSpPr>
        <p:spPr/>
        <p:txBody>
          <a:bodyPr/>
          <a:lstStyle/>
          <a:p>
            <a:r>
              <a:rPr lang="en-US" dirty="0" smtClean="0"/>
              <a:t>Commit the changes</a:t>
            </a:r>
            <a:endParaRPr lang="en-US" dirty="0"/>
          </a:p>
        </p:txBody>
      </p:sp>
    </p:spTree>
    <p:extLst>
      <p:ext uri="{BB962C8B-B14F-4D97-AF65-F5344CB8AC3E}">
        <p14:creationId xmlns:p14="http://schemas.microsoft.com/office/powerpoint/2010/main" val="8978362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TotalTime>
  <Words>660</Words>
  <Application>Microsoft Office PowerPoint</Application>
  <PresentationFormat>On-screen Show (4:3)</PresentationFormat>
  <Paragraphs>117</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Git for Beginners </vt:lpstr>
      <vt:lpstr>Contents</vt:lpstr>
      <vt:lpstr>Introduction</vt:lpstr>
      <vt:lpstr>Repository(Repo)</vt:lpstr>
      <vt:lpstr>Get the code(Clone)</vt:lpstr>
      <vt:lpstr>Get the code(Clone) Contd..</vt:lpstr>
      <vt:lpstr>Add/Modify a file</vt:lpstr>
      <vt:lpstr>Add/Modify a file Contd..</vt:lpstr>
      <vt:lpstr>Commit the changes</vt:lpstr>
      <vt:lpstr>Commit the changes Contd..</vt:lpstr>
      <vt:lpstr>Tags</vt:lpstr>
      <vt:lpstr>Tags contd..</vt:lpstr>
      <vt:lpstr>Add/Remove/Rename files</vt:lpstr>
      <vt:lpstr>Check the status</vt:lpstr>
      <vt:lpstr>Pull</vt:lpstr>
      <vt:lpstr>Fetch</vt:lpstr>
      <vt:lpstr>Merge</vt:lpstr>
      <vt:lpstr>Push</vt:lpstr>
      <vt:lpstr>Push contd..</vt:lpstr>
      <vt:lpstr>PowerPoint Presentation</vt:lpstr>
    </vt:vector>
  </TitlesOfParts>
  <Company>CSC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Beginners</dc:title>
  <dc:creator>Deepa  Geenukunta</dc:creator>
  <cp:lastModifiedBy>Deepa  Geenukunta</cp:lastModifiedBy>
  <cp:revision>57</cp:revision>
  <dcterms:created xsi:type="dcterms:W3CDTF">2016-06-10T12:45:16Z</dcterms:created>
  <dcterms:modified xsi:type="dcterms:W3CDTF">2016-06-10T14:38:59Z</dcterms:modified>
</cp:coreProperties>
</file>