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2000503000000000000" pitchFamily="2" charset="0"/>
      <p:regular r:id="rId24"/>
      <p:bold r:id="rId2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2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8357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71250" y="1110400"/>
            <a:ext cx="7801500" cy="3234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>
                <a:solidFill>
                  <a:srgbClr val="FFFFFF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  <a:defRPr sz="2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  <a:defRPr sz="2000"/>
            </a:lvl2pPr>
            <a:lvl3pPr>
              <a:spcBef>
                <a:spcPts val="0"/>
              </a:spcBef>
              <a:buChar char="-"/>
              <a:defRPr/>
            </a:lvl3pPr>
            <a:lvl4pPr>
              <a:spcBef>
                <a:spcPts val="0"/>
              </a:spcBef>
              <a:buChar char="-"/>
              <a:defRPr/>
            </a:lvl4pPr>
            <a:lvl5pPr>
              <a:spcBef>
                <a:spcPts val="0"/>
              </a:spcBef>
              <a:buChar char="-"/>
              <a:defRPr/>
            </a:lvl5pPr>
            <a:lvl6pPr>
              <a:spcBef>
                <a:spcPts val="0"/>
              </a:spcBef>
              <a:buChar char="-"/>
              <a:defRPr/>
            </a:lvl6pPr>
            <a:lvl7pPr>
              <a:spcBef>
                <a:spcPts val="0"/>
              </a:spcBef>
              <a:buChar char="-"/>
              <a:defRPr/>
            </a:lvl7pPr>
            <a:lvl8pPr>
              <a:spcBef>
                <a:spcPts val="0"/>
              </a:spcBef>
              <a:buChar char="-"/>
              <a:defRPr/>
            </a:lvl8pPr>
            <a:lvl9pPr>
              <a:spcBef>
                <a:spcPts val="0"/>
              </a:spcBef>
              <a:buChar char="-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447950" y="1328875"/>
            <a:ext cx="5304600" cy="155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 dirty="0"/>
              <a:t>Kevin Haro:		</a:t>
            </a:r>
            <a:r>
              <a:rPr lang="en" sz="2200" dirty="0" smtClean="0"/>
              <a:t>Team </a:t>
            </a:r>
            <a:r>
              <a:rPr lang="en" sz="2200" dirty="0"/>
              <a:t>Lead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dirty="0"/>
              <a:t>Jonathan Hammond:	UX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dirty="0"/>
              <a:t>Luis Garcia:		</a:t>
            </a:r>
            <a:r>
              <a:rPr lang="en" sz="2200" dirty="0" smtClean="0"/>
              <a:t>Design</a:t>
            </a:r>
            <a:endParaRPr lang="en" sz="2200" dirty="0"/>
          </a:p>
          <a:p>
            <a:pPr rtl="0">
              <a:spcBef>
                <a:spcPts val="0"/>
              </a:spcBef>
              <a:buNone/>
            </a:pPr>
            <a:r>
              <a:rPr lang="en" sz="2200" dirty="0"/>
              <a:t>Alec Michel:		</a:t>
            </a:r>
            <a:r>
              <a:rPr lang="en" sz="2200" dirty="0" smtClean="0"/>
              <a:t>Documentation</a:t>
            </a:r>
            <a:endParaRPr lang="en" sz="22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75" y="829375"/>
            <a:ext cx="2890698" cy="18982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30450" y="3005900"/>
            <a:ext cx="8121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Client:		</a:t>
            </a:r>
            <a:r>
              <a:rPr lang="en" sz="26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Ammar </a:t>
            </a:r>
            <a:r>
              <a:rPr lang="en" sz="2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Shallal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Faculty Advisor:	</a:t>
            </a:r>
            <a:r>
              <a:rPr lang="en" sz="26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</a:t>
            </a:r>
            <a:r>
              <a:rPr lang="en" sz="26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 Jim Schwing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303125" y="3500150"/>
            <a:ext cx="8575799" cy="0"/>
          </a:xfrm>
          <a:prstGeom prst="straightConnector1">
            <a:avLst/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Non-functional Requirements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User location 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Location in real time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Database Scalability and Extensibility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Query the database in realtime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887" y="1093925"/>
            <a:ext cx="731650" cy="7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900" y="2663900"/>
            <a:ext cx="731650" cy="7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075" y="19030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900" y="3457800"/>
            <a:ext cx="731650" cy="7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Functional Requirements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92050" y="1143550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Satisfy all use cases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500" y="0"/>
            <a:ext cx="41505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00" y="0"/>
            <a:ext cx="66563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74250"/>
            <a:ext cx="1751400" cy="68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857350"/>
            <a:ext cx="1827900" cy="371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Navigation flow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(1st page)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87674" cy="15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000" y="304800"/>
            <a:ext cx="6656300" cy="455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628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03" y="0"/>
            <a:ext cx="520944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5"/>
            <a:ext cx="1987674" cy="153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87674" cy="153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000" y="605850"/>
            <a:ext cx="6656300" cy="393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Quality Assurance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79499" cy="36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0" rtl="0">
              <a:spcBef>
                <a:spcPts val="0"/>
              </a:spcBef>
              <a:buNone/>
            </a:pPr>
            <a:r>
              <a:rPr lang="en" dirty="0"/>
              <a:t>Client Feedback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/>
              <a:t>Requests Updates and Questions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/>
              <a:t>Consistent Contact and Communication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/>
              <a:t>Satisfied with Responses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dirty="0"/>
              <a:t>Debugging Tools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/>
              <a:t>Android </a:t>
            </a:r>
            <a:r>
              <a:rPr lang="en" sz="2200" dirty="0" smtClean="0"/>
              <a:t>Studio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 smtClean="0"/>
              <a:t>Virtual </a:t>
            </a:r>
            <a:r>
              <a:rPr lang="en" sz="2200" dirty="0"/>
              <a:t>and hardware mobile devices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dirty="0"/>
              <a:t>Testing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/>
              <a:t>Android unit testing platform,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200" dirty="0"/>
              <a:t>Virtual and hardware mobile devices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775" y="560350"/>
            <a:ext cx="1920450" cy="19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225" y="2942150"/>
            <a:ext cx="2515882" cy="19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and Strategies Analysis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50" y="1363050"/>
            <a:ext cx="2432250" cy="16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11700" y="1226625"/>
            <a:ext cx="5988899" cy="20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Risks</a:t>
            </a:r>
          </a:p>
          <a:p>
            <a:pPr marL="457200" lvl="0" indent="-342900" rtl="0">
              <a:spcBef>
                <a:spcPts val="0"/>
              </a:spcBef>
              <a:buClr>
                <a:schemeClr val="accent3"/>
              </a:buClr>
              <a:buSzPct val="6923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Distance: client lives in New York</a:t>
            </a:r>
          </a:p>
          <a:p>
            <a:pPr marL="457200" lvl="0" indent="-342900" rtl="0">
              <a:spcBef>
                <a:spcPts val="0"/>
              </a:spcBef>
              <a:buClr>
                <a:schemeClr val="accent3"/>
              </a:buClr>
              <a:buSzPct val="6923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scope of project (including wants)</a:t>
            </a:r>
          </a:p>
          <a:p>
            <a:pPr marL="457200" lvl="0" indent="-342900" rtl="0">
              <a:spcBef>
                <a:spcPts val="0"/>
              </a:spcBef>
              <a:buClr>
                <a:schemeClr val="accent3"/>
              </a:buClr>
              <a:buSzPct val="6923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Cost risk to client of failure to deliver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Risk and Strategies Analysis cont.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362" y="3318512"/>
            <a:ext cx="651212" cy="65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25" y="3270925"/>
            <a:ext cx="1604600" cy="1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8500" y="4054600"/>
            <a:ext cx="820925" cy="8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9712" y="3270925"/>
            <a:ext cx="820949" cy="82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4200" y="4091875"/>
            <a:ext cx="991967" cy="7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275" y="3270925"/>
            <a:ext cx="2564729" cy="16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66950" y="1104312"/>
            <a:ext cx="8365500" cy="189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Strategies</a:t>
            </a:r>
          </a:p>
          <a:p>
            <a:pPr marL="457200" lvl="0" indent="-342900" rtl="0">
              <a:spcBef>
                <a:spcPts val="0"/>
              </a:spcBef>
              <a:buClr>
                <a:schemeClr val="accent3"/>
              </a:buClr>
              <a:buSzPct val="6923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of project organization tools</a:t>
            </a:r>
          </a:p>
          <a:p>
            <a:pPr marL="457200" lvl="0" indent="-342900" rtl="0">
              <a:spcBef>
                <a:spcPts val="0"/>
              </a:spcBef>
              <a:buClr>
                <a:schemeClr val="accent3"/>
              </a:buClr>
              <a:buSzPct val="6923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Consolidation of communication to client</a:t>
            </a:r>
          </a:p>
          <a:p>
            <a:pPr marL="457200" lvl="0" indent="-3937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Consulting our faculty mentor regarding roadblocks</a:t>
            </a:r>
          </a:p>
          <a:p>
            <a:pPr marL="457200" lvl="0" indent="-342900" rtl="0">
              <a:spcBef>
                <a:spcPts val="0"/>
              </a:spcBef>
              <a:buClr>
                <a:schemeClr val="accent3"/>
              </a:buClr>
              <a:buSzPct val="69230"/>
              <a:buFont typeface="Average"/>
              <a:buChar char="-"/>
            </a:pPr>
            <a:r>
              <a:rPr lang="en" sz="2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Agile SCRUM: daily meetings, weekly accountability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Client needs iOS app to be made for Android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Team Hamburgerlers tasked to develop Android port of Burgerator iOS app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Requirements, High-level design, and APIs researched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Prototype of navigation flow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QA and Risk Analysis complete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1828800" lvl="0" indent="457200" algn="l" rtl="0">
              <a:spcBef>
                <a:spcPts val="0"/>
              </a:spcBef>
              <a:buNone/>
            </a:pPr>
            <a:r>
              <a:rPr lang="en" sz="3000" dirty="0"/>
              <a:t>“Burger on!”</a:t>
            </a:r>
            <a:r>
              <a:rPr lang="en" dirty="0"/>
              <a:t>  </a:t>
            </a:r>
            <a:r>
              <a:rPr lang="en" sz="1800" dirty="0"/>
              <a:t>- Ammar Shallal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Process Model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Problem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Solution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Requirements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Prototype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QA &amp; Risk Analysis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Conclusion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2177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 and Comments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model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4351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Agile - SCRUM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200" dirty="0"/>
              <a:t>leveraging Trello + kanban</a:t>
            </a:r>
          </a:p>
          <a:p>
            <a:pPr algn="l" rtl="0">
              <a:spcBef>
                <a:spcPts val="0"/>
              </a:spcBef>
              <a:buNone/>
            </a:pPr>
            <a:r>
              <a:rPr lang="en" dirty="0"/>
              <a:t>Scrum meetings: Mon, Wed, Fri</a:t>
            </a:r>
          </a:p>
          <a:p>
            <a:pPr marL="457200" lvl="0" indent="-368300" algn="l" rtl="0">
              <a:spcBef>
                <a:spcPts val="0"/>
              </a:spcBef>
              <a:buSzPct val="100000"/>
              <a:buChar char="-"/>
            </a:pPr>
            <a:r>
              <a:rPr lang="en" sz="2200" dirty="0"/>
              <a:t>discuss work completed, hurdles, future tasks</a:t>
            </a:r>
          </a:p>
          <a:p>
            <a:pPr algn="l" rtl="0">
              <a:spcBef>
                <a:spcPts val="0"/>
              </a:spcBef>
              <a:buNone/>
            </a:pPr>
            <a:r>
              <a:rPr lang="en" dirty="0"/>
              <a:t>Group collaborative work: Fri and whenever needed</a:t>
            </a:r>
          </a:p>
          <a:p>
            <a:pPr marL="457200" lvl="0" indent="-368300" algn="l" rtl="0">
              <a:spcBef>
                <a:spcPts val="0"/>
              </a:spcBef>
              <a:buSzPct val="100000"/>
              <a:buChar char="-"/>
            </a:pPr>
            <a:r>
              <a:rPr lang="en" sz="2200" dirty="0"/>
              <a:t>discuss weekly planning and assessment</a:t>
            </a:r>
          </a:p>
          <a:p>
            <a:pPr marL="457200" lvl="0" indent="-368300" algn="l" rtl="0">
              <a:spcBef>
                <a:spcPts val="0"/>
              </a:spcBef>
              <a:buSzPct val="100000"/>
              <a:buChar char="-"/>
            </a:pPr>
            <a:r>
              <a:rPr lang="en" sz="2200" dirty="0"/>
              <a:t>client communication</a:t>
            </a:r>
          </a:p>
          <a:p>
            <a:pPr marL="457200" lvl="0" indent="-368300" algn="l" rtl="0">
              <a:spcBef>
                <a:spcPts val="0"/>
              </a:spcBef>
              <a:buSzPct val="100000"/>
              <a:buChar char="-"/>
            </a:pPr>
            <a:r>
              <a:rPr lang="en" sz="2200" dirty="0"/>
              <a:t>resolve impediments</a:t>
            </a:r>
          </a:p>
          <a:p>
            <a:pPr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29924"/>
            <a:ext cx="8189607" cy="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955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10399" cy="38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Client’s app, Burgerator, only available for iOS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Client need:</a:t>
            </a:r>
          </a:p>
          <a:p>
            <a:pPr marL="914400" lvl="1" indent="-228600" rtl="0">
              <a:spcBef>
                <a:spcPts val="0"/>
              </a:spcBef>
              <a:buSzPct val="76923"/>
            </a:pPr>
            <a:r>
              <a:rPr lang="en"/>
              <a:t>an Android version of app to increase accessibility.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Client want: </a:t>
            </a:r>
          </a:p>
          <a:p>
            <a:pPr marL="914400" lvl="1" indent="-228600" rtl="0">
              <a:spcBef>
                <a:spcPts val="0"/>
              </a:spcBef>
              <a:buSzPct val="76923"/>
            </a:pPr>
            <a:r>
              <a:rPr lang="en"/>
              <a:t>add social features</a:t>
            </a:r>
          </a:p>
          <a:p>
            <a:pPr marL="914400" lvl="1" indent="-228600" rtl="0">
              <a:spcBef>
                <a:spcPts val="0"/>
              </a:spcBef>
              <a:buSzPct val="76923"/>
            </a:pPr>
            <a:r>
              <a:rPr lang="en"/>
              <a:t>allow user to browse app without account </a:t>
            </a:r>
          </a:p>
          <a:p>
            <a:pPr marL="914400" lvl="1" indent="-228600" rtl="0">
              <a:spcBef>
                <a:spcPts val="0"/>
              </a:spcBef>
              <a:buSzPct val="76923"/>
            </a:pPr>
            <a:r>
              <a:rPr lang="en"/>
              <a:t>capture location data when app is opened </a:t>
            </a:r>
          </a:p>
          <a:p>
            <a:pPr marL="914400" lvl="1" indent="-228600" rtl="0">
              <a:spcBef>
                <a:spcPts val="0"/>
              </a:spcBef>
              <a:buSzPct val="76923"/>
            </a:pPr>
            <a:r>
              <a:rPr lang="en"/>
              <a:t>notifications </a:t>
            </a:r>
          </a:p>
          <a:p>
            <a:pPr marL="914400" lvl="1" indent="-228600" rtl="0">
              <a:spcBef>
                <a:spcPts val="0"/>
              </a:spcBef>
              <a:buSzPct val="76923"/>
            </a:pPr>
            <a:r>
              <a:rPr lang="en"/>
              <a:t>database redesign</a:t>
            </a:r>
          </a:p>
          <a:p>
            <a:pPr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6832188" y="1152472"/>
            <a:ext cx="2047322" cy="4081881"/>
            <a:chOff x="6235810" y="91000"/>
            <a:chExt cx="2596477" cy="5143499"/>
          </a:xfrm>
        </p:grpSpPr>
        <p:pic>
          <p:nvPicPr>
            <p:cNvPr id="82" name="Shape 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5810" y="91000"/>
              <a:ext cx="2596477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Shape 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30762" y="968412"/>
              <a:ext cx="1806574" cy="320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Solution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Primary: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/>
              <a:t>review iOS source, server API, and 3rd party APIs (Yelp, Facebook, Twitter)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/>
              <a:t>Iterate weekly to develop an Android port of Burgerator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Secondary: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/>
              <a:t>continue iterations, work towards Burgerator 2.0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SzPct val="84615"/>
            </a:pPr>
            <a:r>
              <a:rPr lang="en"/>
              <a:t>allow non-registered users to browse app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SzPct val="84615"/>
            </a:pPr>
            <a:r>
              <a:rPr lang="en"/>
              <a:t>add social features: comments, follows, deals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  <a:buSzPct val="84615"/>
            </a:pPr>
            <a:r>
              <a:rPr lang="en"/>
              <a:t>redesign database to focus on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900" y="1687400"/>
            <a:ext cx="20955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933900" y="2336100"/>
            <a:ext cx="2095499" cy="32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Yes!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6933900" y="2727625"/>
            <a:ext cx="2095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Requirements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5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Replicate iOS  in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 Replicate existing iOS UI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- Connection to existing database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 Connect to Yelp API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 Allow location services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 Allow user login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l="13450" t="6759" r="11867" b="5789"/>
          <a:stretch/>
        </p:blipFill>
        <p:spPr>
          <a:xfrm>
            <a:off x="5727200" y="659200"/>
            <a:ext cx="1666899" cy="19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25031"/>
          <a:stretch/>
        </p:blipFill>
        <p:spPr>
          <a:xfrm>
            <a:off x="8031150" y="2870600"/>
            <a:ext cx="828675" cy="14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25031"/>
          <a:stretch/>
        </p:blipFill>
        <p:spPr>
          <a:xfrm>
            <a:off x="6879175" y="2875375"/>
            <a:ext cx="828675" cy="14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17375"/>
          <a:stretch/>
        </p:blipFill>
        <p:spPr>
          <a:xfrm>
            <a:off x="5727200" y="2875375"/>
            <a:ext cx="828675" cy="14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7">
            <a:alphaModFix/>
          </a:blip>
          <a:srcRect l="8362" t="6063" r="6740" b="5807"/>
          <a:stretch/>
        </p:blipFill>
        <p:spPr>
          <a:xfrm>
            <a:off x="7958250" y="1671525"/>
            <a:ext cx="901575" cy="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8">
            <a:alphaModFix/>
          </a:blip>
          <a:srcRect l="11073" t="11446" r="9549" b="19806"/>
          <a:stretch/>
        </p:blipFill>
        <p:spPr>
          <a:xfrm>
            <a:off x="7662300" y="695025"/>
            <a:ext cx="1197525" cy="8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39275" y="4582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- Proposed Burgerator Systems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79675" y="1425725"/>
            <a:ext cx="17129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400"/>
              <a:t>Primary:</a:t>
            </a:r>
            <a:r>
              <a:rPr lang="en" sz="1800"/>
              <a:t> Develop </a:t>
            </a:r>
            <a:br>
              <a:rPr lang="en" sz="1800"/>
            </a:br>
            <a:r>
              <a:rPr lang="en" sz="1800"/>
              <a:t>Core + Base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Secondary:</a:t>
            </a:r>
            <a:r>
              <a:rPr lang="en" sz="1800"/>
              <a:t> Develop 2.0			    		    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750" y="1110212"/>
            <a:ext cx="3895024" cy="38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 - Core System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672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Backbone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API’s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25" y="1152475"/>
            <a:ext cx="48549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 - Base System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68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Replicate iOS </a:t>
            </a:r>
          </a:p>
          <a:p>
            <a:pPr algn="r" rtl="0">
              <a:spcBef>
                <a:spcPts val="0"/>
              </a:spcBef>
              <a:buNone/>
            </a:pPr>
            <a:endParaRPr/>
          </a:p>
          <a:p>
            <a:pPr algn="r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850" y="1116750"/>
            <a:ext cx="4444224" cy="3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Office PowerPoint</Application>
  <PresentationFormat>On-screen Show (16:9)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Average</vt:lpstr>
      <vt:lpstr>Oswald</vt:lpstr>
      <vt:lpstr>slate</vt:lpstr>
      <vt:lpstr>PowerPoint Presentation</vt:lpstr>
      <vt:lpstr>Overview</vt:lpstr>
      <vt:lpstr>Process model</vt:lpstr>
      <vt:lpstr>Problem</vt:lpstr>
      <vt:lpstr>Solution</vt:lpstr>
      <vt:lpstr>Project Requirements</vt:lpstr>
      <vt:lpstr>Requirements - Proposed Burgerator Systems</vt:lpstr>
      <vt:lpstr>Requirements  - Core System</vt:lpstr>
      <vt:lpstr>Requirements  - Base System</vt:lpstr>
      <vt:lpstr>Non-functional Requirements</vt:lpstr>
      <vt:lpstr>Functional Requirements </vt:lpstr>
      <vt:lpstr>Prototype </vt:lpstr>
      <vt:lpstr>Prototype</vt:lpstr>
      <vt:lpstr>Prototype</vt:lpstr>
      <vt:lpstr>Prototype</vt:lpstr>
      <vt:lpstr>Quality Assurance</vt:lpstr>
      <vt:lpstr>Risk and Strategies Analysis</vt:lpstr>
      <vt:lpstr>Risk and Strategies Analysis cont. </vt:lpstr>
      <vt:lpstr>Conclusion</vt:lpstr>
      <vt:lpstr>Questions and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Hammond</dc:creator>
  <cp:lastModifiedBy>Jonathan Hammond</cp:lastModifiedBy>
  <cp:revision>1</cp:revision>
  <dcterms:modified xsi:type="dcterms:W3CDTF">2015-12-03T23:42:51Z</dcterms:modified>
</cp:coreProperties>
</file>