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49" r:id="rId3"/>
    <p:sldId id="634" r:id="rId5"/>
    <p:sldId id="633" r:id="rId6"/>
    <p:sldId id="582" r:id="rId7"/>
    <p:sldId id="600" r:id="rId8"/>
    <p:sldId id="599" r:id="rId9"/>
    <p:sldId id="598" r:id="rId10"/>
    <p:sldId id="494" r:id="rId11"/>
    <p:sldId id="609" r:id="rId12"/>
    <p:sldId id="525" r:id="rId13"/>
    <p:sldId id="632" r:id="rId14"/>
    <p:sldId id="5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71233"/>
  </p:normalViewPr>
  <p:slideViewPr>
    <p:cSldViewPr snapToGrid="0" snapToObjects="1">
      <p:cViewPr varScale="1">
        <p:scale>
          <a:sx n="79" d="100"/>
          <a:sy n="79" d="100"/>
        </p:scale>
        <p:origin x="2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50562-5CAD-C640-8454-E1EE9F16AAC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B0649-BD0C-C445-86D2-874E53B862E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B47A-7AFF-4764-B119-799C89447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 如何提高分数？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至此，相信大家都对自己在这场比赛要做的内容有了一定的了解，但是大家关心的肯定还是自己的分数，那么如何提高分数呢？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首先，我们先看下比赛所用的QOE公式，需要对所有的block分别计分并求和，其中priority表示这个block的优先级，Miss_ddl表示这个block是否错过deadline。乍一看，有点复杂，大家不要慌，我们来分类讨论下。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……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至此，我们应该对提分也有了个大致的方向，首先是直接控制，我们就需要面临这样一个决定——是发优先级高的包还是发快Miss_ddl的包？前者可以让我们得分更高，而后者可以使我们避免扣分。除了这种直接控制的方式，这还存在着一些简接控制的方法，比如我们的拥塞控制算法能很好的预估出网络的可用带宽，进行拥塞控制，从而避免拥塞丢包，减少了数据包的重传率，也能在一定程度上提高我们的分数。当然，这些都是比较基础的，我们相信足智多谋的选手们，能够妙计层出，来解决这个问题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最后，感谢大家来参与我们的比赛，我在这里预祝大家取得好成绩！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 demo的使用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口说无凭，那么这个demo我们到底该如何使用呢？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首先是准备工作，我们需要安装系统，为了方便大家安装，我们系统基于python3开发，且可以直接通过pip命令安装，而且安装的这部分内容，就是我们前面介绍比赛系统时，所说的environment。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另一个准备工作就是下载demo了，我们已经将前面说的demo都上传到git，大家可以直接通过git命令进行下载，如果你不熟悉git的话，也可以直接点击zip文件这个链接去下载压缩包，解压后就可以使用。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做好准备工作后，我们该如何运行呢？首先先看下demo的文件组织结构，“demo_reno.py”和"demo.rl.py"分别就是前面说的reno例子和强化学习例子，traces文件夹存放着environment中所需要的block trace和network trace。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以reno为例，直接使用python命令即可，这个时候我们的控制台会有输出，同时文件组织结构也因为产生了log而发生变化，我们来分别看下。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 demo的使用-运行-输出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首先是运行的输出。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 log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除了控制台的输出，系统也会一些log，所以这个时候我们的文件组织应该是这样，主要变化是在output目录下，产生了packet log和block log以及一些图片。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首先是packet log，单条内容应该具有这种格式，所有字段都可以在官网-数据集部分找到解释，其主要作用就是可以通过绘图或者debug分析，帮助我们观测每个包的生命周期。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其次是block log，这部分log主要用于qoe评分，同样的所有字段都可以在官网-数据集部分找到解释，但要注意的是，其中的send_delay和latency是该block划分后每个包的对应属性的累加值。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 log分析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有了前面说的log，事实上我们可以做一些分析，而系统也提供了一些简单绘图工具，比如plot cwnd可以观测到cwnd的变化情况，analyze_pcc_emulator可以观测到每个包的rtt变化情况，当然大家也可以根据这些log，去进行更加细致的分析。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A3E3-37BC-D64C-B9AA-20DE143CFF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1EF0-C94E-4244-A539-689D3C5D96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6.png"/><Relationship Id="rId7" Type="http://schemas.openxmlformats.org/officeDocument/2006/relationships/image" Target="../media/image7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4064" y="1327585"/>
            <a:ext cx="11376016" cy="188422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000" b="1" dirty="0" err="1">
                <a:solidFill>
                  <a:srgbClr val="C00000"/>
                </a:solidFill>
              </a:rPr>
              <a:t>AItrans</a:t>
            </a:r>
            <a:r>
              <a:rPr lang="en-US" altLang="zh-CN" sz="4000" b="1" dirty="0">
                <a:solidFill>
                  <a:srgbClr val="C00000"/>
                </a:solidFill>
              </a:rPr>
              <a:t>:</a:t>
            </a:r>
            <a:br>
              <a:rPr lang="en-US" altLang="zh-CN" sz="4000" b="1" dirty="0">
                <a:solidFill>
                  <a:srgbClr val="C00000"/>
                </a:solidFill>
              </a:rPr>
            </a:br>
            <a:r>
              <a:rPr lang="en-US" altLang="zh-CN" sz="4000" b="1" dirty="0">
                <a:solidFill>
                  <a:srgbClr val="C00000"/>
                </a:solidFill>
              </a:rPr>
              <a:t>Second network transmission competition 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6669" y="4099046"/>
            <a:ext cx="11293410" cy="2020399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Live Streaming Group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</a:rPr>
              <a:t>Tsinghua University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fld id="{F5AD8A90-4332-42EC-A6E0-A2496D57569A}" type="datetime1">
              <a:rPr lang="en-US" altLang="zh-CN" sz="2600">
                <a:solidFill>
                  <a:schemeClr val="bg1">
                    <a:lumMod val="50000"/>
                  </a:schemeClr>
                </a:solidFill>
              </a:rPr>
            </a:fld>
            <a:endParaRPr lang="zh-CN" alt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2273" y="3648807"/>
            <a:ext cx="108409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731" y="4237892"/>
            <a:ext cx="1881554" cy="188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1FB-DEDF-4F33-BC88-04D9EA788D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系统运行流程</a:t>
            </a:r>
            <a:endParaRPr lang="zh-CN" altLang="en-US" sz="400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760855" y="1348105"/>
          <a:ext cx="10431145" cy="550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2569825" imgH="6638925" progId="Visio.Drawing.15">
                  <p:embed/>
                </p:oleObj>
              </mc:Choice>
              <mc:Fallback>
                <p:oleObj name="" r:id="rId1" imgW="12569825" imgH="663892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0855" y="1348105"/>
                        <a:ext cx="10431145" cy="550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选手代码模版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发包时</a:t>
            </a:r>
            <a:endParaRPr lang="zh-CN" altLang="en-US"/>
          </a:p>
          <a:p>
            <a:pPr lvl="1"/>
            <a:r>
              <a:rPr lang="en-US" altLang="zh-CN" sz="2400"/>
              <a:t>select_packet(self, cur_time, packet_queue)</a:t>
            </a:r>
            <a:endParaRPr lang="en-US" altLang="zh-CN" sz="2400"/>
          </a:p>
          <a:p>
            <a:pPr lvl="2"/>
            <a:r>
              <a:rPr lang="zh-CN" altLang="en-US" sz="2000"/>
              <a:t>返回要发送包在</a:t>
            </a:r>
            <a:r>
              <a:rPr lang="en-US" altLang="zh-CN">
                <a:sym typeface="+mn-ea"/>
              </a:rPr>
              <a:t>packet_queue</a:t>
            </a:r>
            <a:r>
              <a:rPr lang="zh-CN" altLang="en-US">
                <a:sym typeface="+mn-ea"/>
              </a:rPr>
              <a:t>中的索引值</a:t>
            </a:r>
            <a:endParaRPr lang="en-US" altLang="zh-CN" sz="2000"/>
          </a:p>
          <a:p>
            <a:pPr lvl="1"/>
            <a:r>
              <a:rPr lang="zh-CN" altLang="en-US"/>
              <a:t>make_decision(self, cur_time)</a:t>
            </a:r>
            <a:endParaRPr lang="zh-CN" altLang="en-US"/>
          </a:p>
          <a:p>
            <a:pPr lvl="2"/>
            <a:r>
              <a:rPr lang="zh-CN" altLang="en-US" sz="2000"/>
              <a:t>更新发送端的</a:t>
            </a:r>
            <a:r>
              <a:rPr lang="en-US" altLang="zh-CN" sz="2000"/>
              <a:t>cwnd</a:t>
            </a:r>
            <a:r>
              <a:rPr lang="zh-CN" altLang="en-US" sz="2000"/>
              <a:t>或者</a:t>
            </a:r>
            <a:r>
              <a:rPr lang="en-US" altLang="zh-CN" sz="2000"/>
              <a:t>send_rate</a:t>
            </a:r>
            <a:endParaRPr lang="zh-CN" altLang="en-US"/>
          </a:p>
          <a:p>
            <a:r>
              <a:rPr lang="zh-CN" altLang="en-US"/>
              <a:t>收到接收端的反馈信息时</a:t>
            </a:r>
            <a:endParaRPr lang="zh-CN" altLang="en-US"/>
          </a:p>
          <a:p>
            <a:pPr lvl="1"/>
            <a:r>
              <a:rPr lang="zh-CN" altLang="en-US"/>
              <a:t>append_input(self, data)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更新发送端的</a:t>
            </a:r>
            <a:r>
              <a:rPr lang="en-US" altLang="zh-CN">
                <a:sym typeface="+mn-ea"/>
              </a:rPr>
              <a:t>cwnd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send_rate</a:t>
            </a:r>
            <a:endParaRPr lang="zh-CN" altLang="en-US"/>
          </a:p>
          <a:p>
            <a:pPr lvl="0"/>
            <a:r>
              <a:rPr lang="zh-CN" altLang="en-US"/>
              <a:t>具体字段含义</a:t>
            </a:r>
            <a:endParaRPr lang="zh-CN" altLang="en-US"/>
          </a:p>
          <a:p>
            <a:pPr lvl="1"/>
            <a:r>
              <a:rPr lang="zh-CN" altLang="en-US"/>
              <a:t>官网：https://www.aitrans.online/home，</a:t>
            </a:r>
            <a:r>
              <a:rPr lang="en-US" altLang="zh-CN"/>
              <a:t>“</a:t>
            </a:r>
            <a:r>
              <a:rPr lang="zh-CN" altLang="en-US"/>
              <a:t>数据集</a:t>
            </a:r>
            <a:r>
              <a:rPr lang="en-US" altLang="zh-CN"/>
              <a:t>”</a:t>
            </a:r>
            <a:r>
              <a:rPr lang="zh-CN" altLang="en-US"/>
              <a:t>板块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如何提高</a:t>
            </a:r>
            <a:r>
              <a:rPr lang="en-US" altLang="zh-CN"/>
              <a:t>QOE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QOE</a:t>
            </a:r>
            <a:r>
              <a:rPr lang="zh-CN" altLang="en-US"/>
              <a:t>公式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3100070"/>
            <a:ext cx="90773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Miss_ddl = 0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/>
              <a:t>QOE +=  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Miss_ddl = 1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/>
              <a:t>QOE += 0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直接控制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发高优先级的包 </a:t>
            </a:r>
            <a:r>
              <a:rPr lang="en-US" altLang="zh-CN" sz="2400"/>
              <a:t>or </a:t>
            </a:r>
            <a:r>
              <a:rPr lang="zh-CN" altLang="en-US" sz="2400"/>
              <a:t>发快</a:t>
            </a:r>
            <a:r>
              <a:rPr lang="en-US" altLang="zh-CN" sz="2400"/>
              <a:t>Miss_ddl</a:t>
            </a:r>
            <a:r>
              <a:rPr lang="zh-CN" altLang="en-US" sz="2400"/>
              <a:t>的包？</a:t>
            </a:r>
            <a:endParaRPr lang="zh-CN" altLang="en-US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间接控制</a:t>
            </a:r>
            <a:endParaRPr lang="zh-CN" alt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预估网络可用带宽，进行拥塞控制，避免拥塞丢包</a:t>
            </a:r>
            <a:endParaRPr lang="zh-CN" altLang="en-US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More from you</a:t>
            </a:r>
            <a:endParaRPr lang="en-US" altLang="zh-CN" sz="2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3858" y="3442970"/>
          <a:ext cx="253238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19200" imgH="215900" progId="Equation.KSEE3">
                  <p:embed/>
                </p:oleObj>
              </mc:Choice>
              <mc:Fallback>
                <p:oleObj name="" r:id="rId1" imgW="1219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3858" y="3442970"/>
                        <a:ext cx="2532380" cy="44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935" y="1825625"/>
            <a:ext cx="6956425" cy="57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选手进阶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选手资源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0" y="1488440"/>
            <a:ext cx="10726420" cy="544830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官网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endParaRPr lang="zh-CN" altLang="en-US"/>
          </a:p>
          <a:p>
            <a:pPr lvl="1"/>
            <a:r>
              <a:rPr lang="zh-CN" altLang="en-US"/>
              <a:t>输入输出说明</a:t>
            </a:r>
            <a:endParaRPr lang="zh-CN" altLang="en-US"/>
          </a:p>
          <a:p>
            <a:pPr lvl="1"/>
            <a:r>
              <a:rPr lang="zh-CN" altLang="en-US"/>
              <a:t>经典参考论文</a:t>
            </a:r>
            <a:endParaRPr lang="zh-CN" altLang="en-US"/>
          </a:p>
          <a:p>
            <a:pPr lvl="1"/>
            <a:r>
              <a:rPr lang="zh-CN" altLang="en-US"/>
              <a:t>比赛宣讲</a:t>
            </a:r>
            <a:r>
              <a:rPr lang="en-US" altLang="zh-CN"/>
              <a:t>PPT</a:t>
            </a:r>
            <a:endParaRPr lang="zh-CN" altLang="en-US"/>
          </a:p>
          <a:p>
            <a:pPr lvl="1"/>
            <a:r>
              <a:rPr lang="en-US" altLang="zh-CN"/>
              <a:t>QA</a:t>
            </a:r>
            <a:endParaRPr lang="zh-CN" altLang="en-US"/>
          </a:p>
          <a:p>
            <a:pPr lvl="0"/>
            <a:r>
              <a:rPr lang="zh-CN" altLang="en-US"/>
              <a:t>代码</a:t>
            </a:r>
            <a:endParaRPr lang="zh-CN" altLang="en-US"/>
          </a:p>
          <a:p>
            <a:pPr lvl="1"/>
            <a:r>
              <a:rPr lang="en-US" altLang="zh-CN" sz="2400"/>
              <a:t>demo</a:t>
            </a:r>
            <a:endParaRPr lang="en-US" altLang="zh-CN" sz="2400"/>
          </a:p>
          <a:p>
            <a:pPr lvl="2"/>
            <a:r>
              <a:rPr lang="zh-CN" altLang="en-US" sz="2000"/>
              <a:t>包含启发式算法</a:t>
            </a:r>
            <a:r>
              <a:rPr lang="en-US" altLang="zh-CN" sz="2000"/>
              <a:t>reno</a:t>
            </a:r>
            <a:r>
              <a:rPr lang="zh-CN" altLang="en-US" sz="2000"/>
              <a:t>、基于</a:t>
            </a:r>
            <a:r>
              <a:rPr lang="en-US" altLang="zh-CN" sz="2000"/>
              <a:t>TensorFlow</a:t>
            </a:r>
            <a:r>
              <a:rPr lang="zh-CN" altLang="en-US" sz="2000"/>
              <a:t>和</a:t>
            </a:r>
            <a:r>
              <a:rPr lang="en-US" altLang="zh-CN" sz="2000"/>
              <a:t>pytorch</a:t>
            </a:r>
            <a:r>
              <a:rPr lang="zh-CN" altLang="en-US" sz="2000"/>
              <a:t>实现的简易算法</a:t>
            </a:r>
            <a:endParaRPr lang="zh-CN" altLang="en-US" sz="2000"/>
          </a:p>
          <a:p>
            <a:pPr lvl="2"/>
            <a:r>
              <a:rPr lang="zh-CN" altLang="en-US" sz="2000"/>
              <a:t>https://github.com/AItransCompetition/DTP_Demo</a:t>
            </a:r>
            <a:endParaRPr lang="zh-CN" altLang="en-US" sz="2000"/>
          </a:p>
          <a:p>
            <a:pPr lvl="1"/>
            <a:r>
              <a:rPr lang="zh-CN" altLang="en-US" sz="2400"/>
              <a:t>系统</a:t>
            </a:r>
            <a:endParaRPr lang="zh-CN" altLang="en-US" sz="2400"/>
          </a:p>
          <a:p>
            <a:pPr lvl="2"/>
            <a:r>
              <a:rPr lang="zh-CN" altLang="en-US" sz="2000"/>
              <a:t>包含系统源代码和</a:t>
            </a:r>
            <a:r>
              <a:rPr lang="en-US" altLang="zh-CN" sz="2000"/>
              <a:t>README</a:t>
            </a:r>
            <a:r>
              <a:rPr lang="zh-CN" altLang="en-US" sz="2000"/>
              <a:t>文档</a:t>
            </a:r>
            <a:endParaRPr lang="zh-CN" altLang="en-US" sz="2000"/>
          </a:p>
          <a:p>
            <a:pPr lvl="2"/>
            <a:r>
              <a:rPr lang="zh-CN" altLang="en-US" sz="2000"/>
              <a:t>https://github.com/AItransCompetition/simple_emulator</a:t>
            </a:r>
            <a:endParaRPr lang="zh-CN" altLang="en-US" sz="2000"/>
          </a:p>
          <a:p>
            <a:pPr lvl="0"/>
            <a:r>
              <a:rPr lang="zh-CN" altLang="en-US"/>
              <a:t>启动会视频：</a:t>
            </a:r>
            <a:endParaRPr lang="zh-CN" altLang="en-US"/>
          </a:p>
          <a:p>
            <a:pPr lvl="1"/>
            <a:r>
              <a:rPr lang="zh-CN" altLang="en-US"/>
              <a:t>https://www.bilibili.com/video/BV1mC4y1H7wv/</a:t>
            </a:r>
            <a:endParaRPr lang="zh-CN" altLang="en-US"/>
          </a:p>
          <a:p>
            <a:pPr lvl="1"/>
            <a:r>
              <a:rPr lang="zh-CN" altLang="en-US"/>
              <a:t>包含崔老师学术报告、比赛内容讲解、</a:t>
            </a:r>
            <a:r>
              <a:rPr lang="en-US" altLang="zh-CN"/>
              <a:t>demo</a:t>
            </a:r>
            <a:r>
              <a:rPr lang="zh-CN" altLang="en-US"/>
              <a:t>讲解和问答环节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准备</a:t>
            </a:r>
            <a:endParaRPr lang="zh-CN" altLang="en-US"/>
          </a:p>
          <a:p>
            <a:pPr lvl="1"/>
            <a:r>
              <a:rPr lang="zh-CN" altLang="en-US" sz="2400"/>
              <a:t>系统安装：</a:t>
            </a:r>
            <a:r>
              <a:rPr lang="en-US" altLang="zh-CN" sz="2400"/>
              <a:t>pip3 install DTP-Emulator</a:t>
            </a:r>
            <a:endParaRPr lang="zh-CN" altLang="en-US" sz="2400"/>
          </a:p>
          <a:p>
            <a:pPr lvl="1"/>
            <a:r>
              <a:rPr lang="en-US" altLang="zh-CN" sz="2400"/>
              <a:t>demo</a:t>
            </a:r>
            <a:r>
              <a:rPr lang="zh-CN" altLang="en-US" sz="2400"/>
              <a:t>下载</a:t>
            </a:r>
            <a:endParaRPr lang="zh-CN" altLang="en-US" sz="2400"/>
          </a:p>
          <a:p>
            <a:pPr lvl="2"/>
            <a:r>
              <a:rPr lang="en-US" altLang="zh-CN" sz="2000"/>
              <a:t>git</a:t>
            </a:r>
            <a:r>
              <a:rPr lang="zh-CN" altLang="en-US" sz="2000"/>
              <a:t>：</a:t>
            </a:r>
            <a:r>
              <a:rPr lang="en-US" altLang="zh-CN" sz="2000"/>
              <a:t>git clone https://github.com/AItransCompetition/DTP_Demo.git</a:t>
            </a:r>
            <a:endParaRPr lang="en-US" altLang="zh-CN" sz="2000"/>
          </a:p>
          <a:p>
            <a:pPr lvl="2"/>
            <a:r>
              <a:rPr lang="en-US" altLang="zh-CN" sz="2000"/>
              <a:t>zip</a:t>
            </a:r>
            <a:r>
              <a:rPr lang="zh-CN" altLang="en-US" sz="2000"/>
              <a:t>文件：https://github.com/AItransCompetition/DTP_Demo/archive/master.zip</a:t>
            </a:r>
            <a:endParaRPr lang="zh-CN" altLang="en-US" sz="2000"/>
          </a:p>
          <a:p>
            <a:r>
              <a:rPr lang="zh-CN" altLang="en-US"/>
              <a:t>运行</a:t>
            </a:r>
            <a:endParaRPr lang="zh-CN" altLang="en-US"/>
          </a:p>
          <a:p>
            <a:pPr lvl="1"/>
            <a:r>
              <a:rPr lang="zh-CN" altLang="en-US"/>
              <a:t>文件结构</a:t>
            </a:r>
            <a:endParaRPr lang="zh-CN" altLang="en-US"/>
          </a:p>
          <a:p>
            <a:pPr lvl="1"/>
            <a:r>
              <a:rPr lang="en-US" altLang="zh-CN"/>
              <a:t>run</a:t>
            </a:r>
            <a:endParaRPr lang="en-US" altLang="zh-CN"/>
          </a:p>
          <a:p>
            <a:pPr lvl="2"/>
            <a:r>
              <a:rPr lang="en-US" altLang="zh-CN"/>
              <a:t>python3 demo_reno.py</a:t>
            </a:r>
            <a:endParaRPr lang="en-US" altLang="zh-CN"/>
          </a:p>
          <a:p>
            <a:pPr lvl="1"/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18835" y="3725545"/>
            <a:ext cx="2594610" cy="319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035" y="2239010"/>
            <a:ext cx="3402965" cy="4618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45" y="0"/>
            <a:ext cx="7247255" cy="2239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demo</a:t>
            </a:r>
            <a:r>
              <a:rPr lang="zh-CN" altLang="en-US">
                <a:sym typeface="+mn-ea"/>
              </a:rPr>
              <a:t>的使用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运行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输出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8815" y="1775460"/>
            <a:ext cx="3502660" cy="4754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29715" y="1775460"/>
            <a:ext cx="37680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Linker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信息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Linker </a:t>
            </a:r>
            <a:r>
              <a:rPr lang="en-US" altLang="zh-CN"/>
              <a:t>ID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Linker</a:t>
            </a:r>
            <a:r>
              <a:rPr lang="zh-CN" altLang="en-US"/>
              <a:t>的带宽大小</a:t>
            </a:r>
            <a:r>
              <a:rPr lang="en-US" altLang="zh-CN"/>
              <a:t>(packet/s)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Linker</a:t>
            </a:r>
            <a:r>
              <a:rPr lang="zh-CN" altLang="en-US"/>
              <a:t>的传播时延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最后一个包的排队时延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Linker</a:t>
            </a:r>
            <a:r>
              <a:rPr lang="zh-CN" altLang="en-US"/>
              <a:t>所能容纳的最大排队时延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单个包的排队时延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回传</a:t>
            </a:r>
            <a:r>
              <a:rPr lang="en-US" altLang="zh-CN"/>
              <a:t>Linker</a:t>
            </a:r>
            <a:r>
              <a:rPr lang="zh-CN" altLang="en-US"/>
              <a:t>信息（</a:t>
            </a:r>
            <a:r>
              <a:rPr lang="zh-CN" altLang="en-US">
                <a:sym typeface="+mn-ea"/>
              </a:rPr>
              <a:t>后都</a:t>
            </a:r>
            <a:r>
              <a:rPr lang="zh-CN" altLang="en-US"/>
              <a:t>同上）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Sender</a:t>
            </a:r>
            <a:r>
              <a:rPr lang="zh-CN" altLang="en-US"/>
              <a:t>的</a:t>
            </a:r>
            <a:r>
              <a:rPr lang="zh-CN" altLang="en-US"/>
              <a:t>信息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Sender</a:t>
            </a:r>
            <a:r>
              <a:rPr lang="zh-CN" altLang="en-US"/>
              <a:t>编号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Sender</a:t>
            </a:r>
            <a:r>
              <a:rPr lang="zh-CN" altLang="en-US"/>
              <a:t>的发送速率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已发送包的数量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已确认包的数量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已丢失包的数量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已确认包中最小的排队时延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QOE</a:t>
            </a:r>
            <a:r>
              <a:rPr lang="zh-CN" altLang="en-US"/>
              <a:t>值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53380" y="1621790"/>
            <a:ext cx="4112895" cy="36830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4722 " pathEditMode="relative" ptsTypes="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98 0.039907 L -0.000365 0.074537 " pathEditMode="relative" ptsTypes="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98 0.071574 L -0.000365 0.110556 " pathEditMode="relative" ptsTypes="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98 0.106204 L -0.001198 0.137963 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79 0.135093 L -0.002813 0.172500 " pathEditMode="relative" ptsTypes="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94 0.171111 L -0.002813 0.205741 " pathEditMode="relative" ptsTypes="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94 0.204259 L -0.001979 0.237407 " pathEditMode="relative" ptsTypes="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94 0.234537 L -0.002813 0.430648 " pathEditMode="relative" ptsTypes="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94 0.427778 L -0.002813 0.462315 " pathEditMode="relative" ptsTypes=""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94 0.460926 L -0.003594 0.502685 " pathEditMode="relative" ptsTypes="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7 0.501296 L -0.004427 0.530093 " pathEditMode="relative" ptsTypes="">
                                      <p:cBhvr>
                                        <p:cTn id="8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7 0.528704 L -0.004427 0.560370 " pathEditMode="relative" ptsTypes="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94 0.557500 L -0.004427 0.592130 " pathEditMode="relative" ptsTypes=""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7 0.589259 L -0.006042 0.626759 " pathEditMode="relative" ptsTypes="">
                                      <p:cBhvr>
                                        <p:cTn id="1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875 0.623796 L -0.006042 0.664167 " pathEditMode="relative" ptsTypes="">
                                      <p:cBhvr>
                                        <p:cTn id="1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animBg="1"/>
      <p:bldP spid="6" grpId="13" animBg="1"/>
      <p:bldP spid="6" grpId="14" animBg="1"/>
      <p:bldP spid="6" grpId="1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040"/>
          </a:xfrm>
        </p:spPr>
        <p:txBody>
          <a:bodyPr/>
          <a:lstStyle/>
          <a:p>
            <a:r>
              <a:rPr lang="zh-CN" altLang="en-US"/>
              <a:t>文件结构的变化</a:t>
            </a:r>
            <a:endParaRPr lang="en-US" altLang="zh-CN"/>
          </a:p>
          <a:p>
            <a:r>
              <a:rPr lang="en-US" altLang="zh-CN"/>
              <a:t>Packet log</a:t>
            </a:r>
            <a:endParaRPr lang="en-US" altLang="zh-CN"/>
          </a:p>
          <a:p>
            <a:pPr lvl="1"/>
            <a:r>
              <a:rPr lang="zh-CN" altLang="en-US"/>
              <a:t>绘图数据</a:t>
            </a:r>
            <a:endParaRPr lang="zh-CN" altLang="en-US"/>
          </a:p>
          <a:p>
            <a:pPr lvl="1"/>
            <a:r>
              <a:rPr lang="en-US" altLang="zh-CN"/>
              <a:t>Debug</a:t>
            </a:r>
            <a:r>
              <a:rPr lang="zh-CN" altLang="en-US"/>
              <a:t>分析</a:t>
            </a:r>
            <a:endParaRPr lang="en-US" altLang="zh-CN"/>
          </a:p>
          <a:p>
            <a:r>
              <a:rPr lang="en-US" altLang="zh-CN"/>
              <a:t>Block log</a:t>
            </a:r>
            <a:endParaRPr lang="en-US" altLang="zh-CN"/>
          </a:p>
          <a:p>
            <a:pPr lvl="1"/>
            <a:r>
              <a:rPr lang="en-US" altLang="zh-CN"/>
              <a:t>QOE</a:t>
            </a:r>
            <a:r>
              <a:rPr lang="zh-CN" altLang="en-US"/>
              <a:t>评分依据</a:t>
            </a:r>
            <a:endParaRPr lang="zh-CN" altLang="en-US"/>
          </a:p>
          <a:p>
            <a:pPr lvl="0"/>
            <a:r>
              <a:rPr lang="zh-CN" altLang="en-US"/>
              <a:t>字段含义</a:t>
            </a:r>
            <a:endParaRPr lang="zh-CN" altLang="en-US"/>
          </a:p>
          <a:p>
            <a:pPr lvl="1"/>
            <a:r>
              <a:rPr lang="zh-CN" altLang="en-US"/>
              <a:t>https://github.com/AItransCompetition/simple_emulator#output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4825" y="1825625"/>
            <a:ext cx="3364865" cy="48926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	"Time": 0.025,</a:t>
            </a:r>
            <a:endParaRPr lang="zh-CN" altLang="en-US" sz="1200"/>
          </a:p>
          <a:p>
            <a:r>
              <a:rPr lang="zh-CN" altLang="en-US" sz="1200"/>
              <a:t>	"Waiting_for_ack_nums": 0,</a:t>
            </a:r>
            <a:endParaRPr lang="zh-CN" altLang="en-US" sz="1200"/>
          </a:p>
          <a:p>
            <a:r>
              <a:rPr lang="zh-CN" altLang="en-US" sz="1200"/>
              <a:t>	"Sender_id": 1,</a:t>
            </a:r>
            <a:endParaRPr lang="zh-CN" altLang="en-US" sz="1200"/>
          </a:p>
          <a:p>
            <a:r>
              <a:rPr lang="zh-CN" altLang="en-US" sz="1200"/>
              <a:t>	"Type": "S",</a:t>
            </a:r>
            <a:endParaRPr lang="zh-CN" altLang="en-US" sz="1200"/>
          </a:p>
          <a:p>
            <a:r>
              <a:rPr lang="zh-CN" altLang="en-US" sz="1200"/>
              <a:t>	"Position": 0,</a:t>
            </a:r>
            <a:endParaRPr lang="zh-CN" altLang="en-US" sz="1200"/>
          </a:p>
          <a:p>
            <a:r>
              <a:rPr lang="zh-CN" altLang="en-US" sz="1200"/>
              <a:t>	"Send_delay": 0.025,</a:t>
            </a:r>
            <a:endParaRPr lang="zh-CN" altLang="en-US" sz="1200"/>
          </a:p>
          <a:p>
            <a:r>
              <a:rPr lang="zh-CN" altLang="en-US" sz="1200"/>
              <a:t>	"Pacing_delay": 0.0,</a:t>
            </a:r>
            <a:endParaRPr lang="zh-CN" altLang="en-US" sz="1200"/>
          </a:p>
          <a:p>
            <a:r>
              <a:rPr lang="zh-CN" altLang="en-US" sz="1200"/>
              <a:t>	"Lantency": 0.0,</a:t>
            </a:r>
            <a:endParaRPr lang="zh-CN" altLang="en-US" sz="1200"/>
          </a:p>
          <a:p>
            <a:r>
              <a:rPr lang="zh-CN" altLang="en-US" sz="1200"/>
              <a:t>	"Drop": 0,</a:t>
            </a:r>
            <a:endParaRPr lang="zh-CN" altLang="en-US" sz="1200"/>
          </a:p>
          <a:p>
            <a:r>
              <a:rPr lang="zh-CN" altLang="en-US" sz="1200"/>
              <a:t>	"Packet_id": 1,</a:t>
            </a:r>
            <a:endParaRPr lang="zh-CN" altLang="en-US" sz="1200"/>
          </a:p>
          <a:p>
            <a:r>
              <a:rPr lang="zh-CN" altLang="en-US" sz="1200"/>
              <a:t>	"Create_time": 0.025,</a:t>
            </a:r>
            <a:endParaRPr lang="zh-CN" altLang="en-US" sz="1200"/>
          </a:p>
          <a:p>
            <a:r>
              <a:rPr lang="zh-CN" altLang="en-US" sz="1200"/>
              <a:t>	"Offset": 0,</a:t>
            </a:r>
            <a:endParaRPr lang="zh-CN" altLang="en-US" sz="1200"/>
          </a:p>
          <a:p>
            <a:r>
              <a:rPr lang="zh-CN" altLang="en-US" sz="1200"/>
              <a:t>	"Payload": 1480,</a:t>
            </a:r>
            <a:endParaRPr lang="zh-CN" altLang="en-US" sz="1200"/>
          </a:p>
          <a:p>
            <a:r>
              <a:rPr lang="zh-CN" altLang="en-US" sz="1200"/>
              <a:t>	"Packet_size": 1500,</a:t>
            </a:r>
            <a:endParaRPr lang="zh-CN" altLang="en-US" sz="1200"/>
          </a:p>
          <a:p>
            <a:r>
              <a:rPr lang="zh-CN" altLang="en-US" sz="1200"/>
              <a:t>	"Extra": {</a:t>
            </a:r>
            <a:endParaRPr lang="zh-CN" altLang="en-US" sz="1200"/>
          </a:p>
          <a:p>
            <a:r>
              <a:rPr lang="zh-CN" altLang="en-US" sz="1200"/>
              <a:t>		"Send_rate": 40.0</a:t>
            </a:r>
            <a:endParaRPr lang="zh-CN" altLang="en-US" sz="1200"/>
          </a:p>
          <a:p>
            <a:r>
              <a:rPr lang="zh-CN" altLang="en-US" sz="1200"/>
              <a:t>	},</a:t>
            </a:r>
            <a:endParaRPr lang="zh-CN" altLang="en-US" sz="1200"/>
          </a:p>
          <a:p>
            <a:r>
              <a:rPr lang="zh-CN" altLang="en-US" sz="1200"/>
              <a:t>	"Block_info": {</a:t>
            </a:r>
            <a:endParaRPr lang="zh-CN" altLang="en-US" sz="1200"/>
          </a:p>
          <a:p>
            <a:r>
              <a:rPr lang="zh-CN" altLang="en-US" sz="1200"/>
              <a:t>		"Block_id": 1,</a:t>
            </a:r>
            <a:endParaRPr lang="zh-CN" altLang="en-US" sz="1200"/>
          </a:p>
          <a:p>
            <a:r>
              <a:rPr lang="zh-CN" altLang="en-US" sz="1200"/>
              <a:t>		"Priority": "0",</a:t>
            </a:r>
            <a:endParaRPr lang="zh-CN" altLang="en-US" sz="1200"/>
          </a:p>
          <a:p>
            <a:r>
              <a:rPr lang="zh-CN" altLang="en-US" sz="1200"/>
              <a:t>		"Deadline": 0.2,</a:t>
            </a:r>
            <a:endParaRPr lang="zh-CN" altLang="en-US" sz="1200"/>
          </a:p>
          <a:p>
            <a:r>
              <a:rPr lang="zh-CN" altLang="en-US" sz="1200"/>
              <a:t>		"Create_time": 0.0,</a:t>
            </a:r>
            <a:endParaRPr lang="zh-CN" altLang="en-US" sz="1200"/>
          </a:p>
          <a:p>
            <a:r>
              <a:rPr lang="zh-CN" altLang="en-US" sz="1200"/>
              <a:t>		"Size": 200000.0</a:t>
            </a:r>
            <a:endParaRPr lang="zh-CN" altLang="en-US" sz="1200"/>
          </a:p>
          <a:p>
            <a:r>
              <a:rPr lang="zh-CN" altLang="en-US" sz="1200"/>
              <a:t>	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8198485" y="1825625"/>
            <a:ext cx="3781425" cy="48926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	"Block_id": 1,</a:t>
            </a:r>
            <a:endParaRPr lang="zh-CN" altLang="en-US" sz="1200"/>
          </a:p>
          <a:p>
            <a:r>
              <a:rPr lang="zh-CN" altLang="en-US" sz="1200"/>
              <a:t>	"Priority": "0",</a:t>
            </a:r>
            <a:endParaRPr lang="zh-CN" altLang="en-US" sz="1200"/>
          </a:p>
          <a:p>
            <a:r>
              <a:rPr lang="zh-CN" altLang="en-US" sz="1200"/>
              <a:t>	"Deadline": 0.2,</a:t>
            </a:r>
            <a:endParaRPr lang="zh-CN" altLang="en-US" sz="1200"/>
          </a:p>
          <a:p>
            <a:r>
              <a:rPr lang="zh-CN" altLang="en-US" sz="1200"/>
              <a:t>	"Create_time": 0.0,</a:t>
            </a:r>
            <a:endParaRPr lang="zh-CN" altLang="en-US" sz="1200"/>
          </a:p>
          <a:p>
            <a:r>
              <a:rPr lang="zh-CN" altLang="en-US" sz="1200"/>
              <a:t>	"Size": 200000.0,</a:t>
            </a:r>
            <a:endParaRPr lang="zh-CN" altLang="en-US" sz="1200"/>
          </a:p>
          <a:p>
            <a:r>
              <a:rPr lang="zh-CN" altLang="en-US" sz="1200"/>
              <a:t>	"Send_delay": 3.399999999999992,</a:t>
            </a:r>
            <a:endParaRPr lang="zh-CN" altLang="en-US" sz="1200"/>
          </a:p>
          <a:p>
            <a:r>
              <a:rPr lang="zh-CN" altLang="en-US" sz="1200"/>
              <a:t>	"Latency": 0.2720000000000002,</a:t>
            </a:r>
            <a:endParaRPr lang="zh-CN" altLang="en-US" sz="1200"/>
          </a:p>
          <a:p>
            <a:r>
              <a:rPr lang="zh-CN" altLang="en-US" sz="1200"/>
              <a:t>	"Finish_timestamp": 2.643666666666664,</a:t>
            </a:r>
            <a:endParaRPr lang="zh-CN" altLang="en-US" sz="1200"/>
          </a:p>
          <a:p>
            <a:r>
              <a:rPr lang="zh-CN" altLang="en-US" sz="1200"/>
              <a:t>	"Miss_ddl": 1,</a:t>
            </a:r>
            <a:endParaRPr lang="zh-CN" altLang="en-US" sz="1200"/>
          </a:p>
          <a:p>
            <a:r>
              <a:rPr lang="zh-CN" altLang="en-US" sz="1200"/>
              <a:t>	"Split_nums": 136,</a:t>
            </a:r>
            <a:endParaRPr lang="zh-CN" altLang="en-US" sz="1200"/>
          </a:p>
          <a:p>
            <a:r>
              <a:rPr lang="zh-CN" altLang="en-US" sz="1200"/>
              <a:t>	"Finished_bytes": 200000.0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8665" y="1316990"/>
            <a:ext cx="3343275" cy="4381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  <p:bldP spid="5" grpId="1" bldLvl="0" animBg="1"/>
      <p:bldP spid="4" grpId="2" animBg="1"/>
      <p:bldP spid="5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log</a:t>
            </a:r>
            <a:r>
              <a:rPr lang="zh-CN" altLang="en-US">
                <a:sym typeface="+mn-ea"/>
              </a:rPr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plot_rate</a:t>
            </a:r>
            <a:endParaRPr lang="en-US" altLang="zh-CN"/>
          </a:p>
        </p:txBody>
      </p:sp>
      <p:sp>
        <p:nvSpPr>
          <p:cNvPr id="7" name="内容占位符 6"/>
          <p:cNvSpPr/>
          <p:nvPr>
            <p:ph sz="half" idx="2"/>
          </p:nvPr>
        </p:nvSpPr>
        <p:spPr/>
        <p:txBody>
          <a:bodyPr/>
          <a:p>
            <a:r>
              <a:rPr lang="en-US" altLang="zh-CN"/>
              <a:t>analyze_pcc_emulator</a:t>
            </a:r>
            <a:endParaRPr lang="en-US" altLang="zh-CN"/>
          </a:p>
        </p:txBody>
      </p:sp>
      <p:pic>
        <p:nvPicPr>
          <p:cNvPr id="6" name="图片 5" descr="emulator-analysi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37020" y="2741930"/>
            <a:ext cx="5554980" cy="3333750"/>
          </a:xfrm>
          <a:prstGeom prst="rect">
            <a:avLst/>
          </a:prstGeom>
        </p:spPr>
      </p:pic>
      <p:pic>
        <p:nvPicPr>
          <p:cNvPr id="8" name="图片 7" descr="rate_changi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8470" y="2453640"/>
            <a:ext cx="6035675" cy="362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6257925"/>
            <a:ext cx="939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参数说明：https://github.com/AItransCompetition/simple_emulator#cwnd_changingpng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Demo-Reno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1380"/>
          </a:xfrm>
        </p:spPr>
        <p:txBody>
          <a:bodyPr/>
          <a:lstStyle/>
          <a:p>
            <a:r>
              <a:rPr lang="en-US" altLang="zh-CN">
                <a:sym typeface="+mn-ea"/>
              </a:rPr>
              <a:t>Create instance of your solution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Create emualtor</a:t>
            </a:r>
            <a:endParaRPr lang="en-US" altLang="zh-CN">
              <a:sym typeface="+mn-ea"/>
            </a:endParaRPr>
          </a:p>
          <a:p>
            <a:r>
              <a:rPr lang="en-US" altLang="zh-CN"/>
              <a:t>Run emualtor</a:t>
            </a:r>
            <a:endParaRPr lang="en-US" altLang="zh-CN"/>
          </a:p>
          <a:p>
            <a:r>
              <a:rPr lang="en-US" altLang="zh-CN"/>
              <a:t>Observe debug information</a:t>
            </a:r>
            <a:endParaRPr lang="en-US" altLang="zh-CN"/>
          </a:p>
          <a:p>
            <a:r>
              <a:rPr lang="en-US" altLang="zh-CN"/>
              <a:t>Observe RTT</a:t>
            </a:r>
            <a:endParaRPr lang="en-US" altLang="zh-CN"/>
          </a:p>
          <a:p>
            <a:r>
              <a:rPr lang="en-US" altLang="zh-CN"/>
              <a:t>Observe rate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0" y="1825625"/>
            <a:ext cx="4108450" cy="46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45" y="2388235"/>
            <a:ext cx="4166870" cy="2372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345" y="4996815"/>
            <a:ext cx="3822700" cy="443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60" y="1614170"/>
            <a:ext cx="3329305" cy="375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25" y="2240280"/>
            <a:ext cx="5490845" cy="41789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690" y="1367790"/>
            <a:ext cx="4955540" cy="323215"/>
          </a:xfrm>
          <a:prstGeom prst="rect">
            <a:avLst/>
          </a:prstGeom>
        </p:spPr>
      </p:pic>
      <p:pic>
        <p:nvPicPr>
          <p:cNvPr id="5" name="图片 4" descr="rate_changi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480" y="2330450"/>
            <a:ext cx="6004560" cy="3603625"/>
          </a:xfrm>
          <a:prstGeom prst="rect">
            <a:avLst/>
          </a:prstGeom>
        </p:spPr>
      </p:pic>
      <p:pic>
        <p:nvPicPr>
          <p:cNvPr id="7" name="图片 6" descr="emulator-analysi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7725" y="2608580"/>
            <a:ext cx="5949315" cy="3569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3130" y="1367790"/>
            <a:ext cx="8738870" cy="4578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常用量的计算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695" y="1442720"/>
            <a:ext cx="11457305" cy="541528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RTT</a:t>
            </a:r>
            <a:endParaRPr lang="en-US" altLang="zh-CN"/>
          </a:p>
          <a:p>
            <a:pPr lvl="1"/>
            <a:r>
              <a:rPr lang="zh-CN" altLang="en-US" sz="2400"/>
              <a:t>对发送端收到的</a:t>
            </a:r>
            <a:r>
              <a:rPr lang="en-US" altLang="zh-CN" sz="2400"/>
              <a:t>ack</a:t>
            </a:r>
            <a:r>
              <a:rPr lang="zh-CN" altLang="en-US" sz="2400"/>
              <a:t>包而言，</a:t>
            </a:r>
            <a:r>
              <a:rPr lang="en-US" altLang="zh-CN" sz="2400"/>
              <a:t>RTT=data["packet_information_dict"]["Latency"]</a:t>
            </a:r>
            <a:endParaRPr lang="en-US" altLang="zh-CN" sz="2400"/>
          </a:p>
          <a:p>
            <a:r>
              <a:rPr lang="en-US" altLang="zh-CN"/>
              <a:t>Inflight</a:t>
            </a:r>
            <a:endParaRPr lang="en-US" altLang="zh-CN"/>
          </a:p>
          <a:p>
            <a:pPr lvl="1"/>
            <a:r>
              <a:rPr lang="zh-CN" altLang="en-US"/>
              <a:t>即发送端已发送但未</a:t>
            </a:r>
            <a:r>
              <a:rPr lang="en-US" altLang="zh-CN"/>
              <a:t>ack</a:t>
            </a:r>
            <a:r>
              <a:rPr lang="zh-CN" altLang="en-US"/>
              <a:t>的包数，</a:t>
            </a:r>
            <a:r>
              <a:rPr lang="en-US" altLang="zh-CN"/>
              <a:t>data["packet_information_dict"]["Extra"]["inflight"]</a:t>
            </a:r>
            <a:endParaRPr lang="en-US" altLang="zh-CN"/>
          </a:p>
          <a:p>
            <a:r>
              <a:rPr lang="zh-CN" altLang="en-US"/>
              <a:t>丢包率</a:t>
            </a:r>
            <a:endParaRPr lang="zh-CN" altLang="en-US"/>
          </a:p>
          <a:p>
            <a:pPr lvl="1"/>
            <a:r>
              <a:rPr lang="zh-CN" altLang="en-US" sz="2400">
                <a:sym typeface="+mn-ea"/>
              </a:rPr>
              <a:t>累积丢包率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sum([1 for data in self._input_list if data["event_type"] == '</a:t>
            </a:r>
            <a:r>
              <a:rPr lang="en-US" altLang="zh-CN" sz="2400">
                <a:sym typeface="+mn-ea"/>
              </a:rPr>
              <a:t>D</a:t>
            </a:r>
            <a:r>
              <a:rPr lang="zh-CN" altLang="en-US" sz="2400">
                <a:sym typeface="+mn-ea"/>
              </a:rPr>
              <a:t>']) / len(self._input_list)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瞬时</a:t>
            </a:r>
            <a:r>
              <a:rPr lang="zh-CN" altLang="en-US"/>
              <a:t>丢包率</a:t>
            </a:r>
            <a:endParaRPr lang="zh-CN" altLang="en-US"/>
          </a:p>
          <a:p>
            <a:pPr lvl="2"/>
            <a:r>
              <a:rPr lang="zh-CN" altLang="en-US"/>
              <a:t>统计近</a:t>
            </a:r>
            <a:r>
              <a:rPr lang="en-US" altLang="zh-CN"/>
              <a:t>1s</a:t>
            </a:r>
            <a:r>
              <a:rPr lang="zh-CN" altLang="en-US"/>
              <a:t>的发包情况，instant_packet = list(filter(lambda item: </a:t>
            </a:r>
            <a:r>
              <a:rPr lang="zh-CN" altLang="en-US">
                <a:sym typeface="+mn-ea"/>
              </a:rPr>
              <a:t>self._input_list[-1]["event_time"]  </a:t>
            </a:r>
            <a:r>
              <a:rPr lang="en-US" altLang="zh-CN">
                <a:sym typeface="+mn-ea"/>
              </a:rPr>
              <a:t>- </a:t>
            </a:r>
            <a:r>
              <a:rPr lang="zh-CN" altLang="en-US"/>
              <a:t>item["event_time"] &lt; 1., self._input_list))</a:t>
            </a:r>
            <a:endParaRPr lang="zh-CN" altLang="en-US"/>
          </a:p>
          <a:p>
            <a:pPr lvl="2"/>
            <a:r>
              <a:rPr lang="zh-CN" altLang="en-US"/>
              <a:t>instant_loss_rate = sum([1 for data in instant_packet if data["event_type"] == 'D']) / len(instant_packet)</a:t>
            </a:r>
            <a:endParaRPr lang="zh-CN" altLang="en-US"/>
          </a:p>
          <a:p>
            <a:r>
              <a:rPr lang="zh-CN" altLang="en-US"/>
              <a:t>吞吐量（</a:t>
            </a:r>
            <a:r>
              <a:rPr lang="en-US" altLang="zh-CN"/>
              <a:t>packet/s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累积吞吐量（注意除</a:t>
            </a:r>
            <a:r>
              <a:rPr lang="en-US" altLang="zh-CN"/>
              <a:t>0</a:t>
            </a:r>
            <a:r>
              <a:rPr lang="zh-CN" altLang="en-US"/>
              <a:t>的情况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sum([1 for data in self._input_list if data["event_type"] == '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']) </a:t>
            </a:r>
            <a:r>
              <a:rPr lang="en-US" altLang="zh-CN">
                <a:sym typeface="+mn-ea"/>
              </a:rPr>
              <a:t>/ (</a:t>
            </a:r>
            <a:r>
              <a:rPr lang="zh-CN" altLang="en-US">
                <a:sym typeface="+mn-ea"/>
              </a:rPr>
              <a:t>self._input_list</a:t>
            </a:r>
            <a:r>
              <a:rPr lang="en-US" altLang="zh-CN">
                <a:sym typeface="+mn-ea"/>
              </a:rPr>
              <a:t>[-1][</a:t>
            </a:r>
            <a:r>
              <a:rPr lang="zh-CN" altLang="en-US">
                <a:sym typeface="+mn-ea"/>
              </a:rPr>
              <a:t>"event_time"</a:t>
            </a:r>
            <a:r>
              <a:rPr lang="en-US" altLang="zh-CN">
                <a:sym typeface="+mn-ea"/>
              </a:rPr>
              <a:t>] - </a:t>
            </a:r>
            <a:r>
              <a:rPr lang="zh-CN" altLang="en-US">
                <a:sym typeface="+mn-ea"/>
              </a:rPr>
              <a:t>self._input_list</a:t>
            </a:r>
            <a:r>
              <a:rPr lang="en-US" altLang="zh-CN">
                <a:sym typeface="+mn-ea"/>
              </a:rPr>
              <a:t>[0][</a:t>
            </a:r>
            <a:r>
              <a:rPr lang="zh-CN" altLang="en-US">
                <a:sym typeface="+mn-ea"/>
              </a:rPr>
              <a:t>"event_time"</a:t>
            </a:r>
            <a:r>
              <a:rPr lang="en-US" altLang="zh-CN">
                <a:sym typeface="+mn-ea"/>
              </a:rPr>
              <a:t>]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瞬时吞吐量，参考瞬时丢包率与累积吞吐量的计算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63,&quot;width&quot;:3460}"/>
</p:tagLst>
</file>

<file path=ppt/tags/tag2.xml><?xml version="1.0" encoding="utf-8"?>
<p:tagLst xmlns:p="http://schemas.openxmlformats.org/presentationml/2006/main">
  <p:tag name="KSO_WM_UNIT_PLACING_PICTURE_USER_VIEWPORT" val="{&quot;height&quot;:4811,&quot;width&quot;:8017}"/>
</p:tagLst>
</file>

<file path=ppt/tags/tag3.xml><?xml version="1.0" encoding="utf-8"?>
<p:tagLst xmlns:p="http://schemas.openxmlformats.org/presentationml/2006/main">
  <p:tag name="KSO_WM_UNIT_PLACING_PICTURE_USER_VIEWPORT" val="{&quot;height&quot;:9504,&quot;width&quot;:158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2770</Words>
  <Application>WPS 演示</Application>
  <PresentationFormat>宽屏</PresentationFormat>
  <Paragraphs>194</Paragraphs>
  <Slides>12</Slides>
  <Notes>7</Notes>
  <HiddenSlides>19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Visio.Drawing.15</vt:lpstr>
      <vt:lpstr>Equation.KSEE3</vt:lpstr>
      <vt:lpstr>AItrans: Second network transmission competition </vt:lpstr>
      <vt:lpstr>选手进阶PPT</vt:lpstr>
      <vt:lpstr>选手资源</vt:lpstr>
      <vt:lpstr>demo的使用</vt:lpstr>
      <vt:lpstr>demo的使用-运行-输出</vt:lpstr>
      <vt:lpstr>log</vt:lpstr>
      <vt:lpstr>log分析</vt:lpstr>
      <vt:lpstr>Demo-Reno</vt:lpstr>
      <vt:lpstr>常用量的计算</vt:lpstr>
      <vt:lpstr>系统运行流程</vt:lpstr>
      <vt:lpstr>选手代码模版</vt:lpstr>
      <vt:lpstr>如何提高QOE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AITrans</dc:title>
  <dc:creator>Dan Yang (FA Talent)</dc:creator>
  <cp:lastModifiedBy>_____单曲循环</cp:lastModifiedBy>
  <cp:revision>137</cp:revision>
  <dcterms:created xsi:type="dcterms:W3CDTF">2019-09-26T02:33:00Z</dcterms:created>
  <dcterms:modified xsi:type="dcterms:W3CDTF">2020-06-17T14:04:26Z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