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74" r:id="rId6"/>
    <p:sldId id="275" r:id="rId7"/>
    <p:sldId id="277" r:id="rId8"/>
    <p:sldId id="278" r:id="rId9"/>
    <p:sldId id="276" r:id="rId10"/>
    <p:sldId id="263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-1" fmla="*/ 0 w 1253067"/>
              <a:gd name="connsiteY0-2" fmla="*/ 0 h 6874934"/>
              <a:gd name="connsiteX1-3" fmla="*/ 1117600 w 1253067"/>
              <a:gd name="connsiteY1-4" fmla="*/ 6866467 h 6874934"/>
              <a:gd name="connsiteX2-5" fmla="*/ 1244600 w 1253067"/>
              <a:gd name="connsiteY2-6" fmla="*/ 6874934 h 6874934"/>
              <a:gd name="connsiteX3-7" fmla="*/ 1253067 w 1253067"/>
              <a:gd name="connsiteY3-8" fmla="*/ 0 h 6874934"/>
              <a:gd name="connsiteX4-9" fmla="*/ 0 w 1253067"/>
              <a:gd name="connsiteY4-10" fmla="*/ 0 h 6874934"/>
              <a:gd name="connsiteX0-11" fmla="*/ 0 w 1270244"/>
              <a:gd name="connsiteY0-12" fmla="*/ 0 h 6866467"/>
              <a:gd name="connsiteX1-13" fmla="*/ 1117600 w 1270244"/>
              <a:gd name="connsiteY1-14" fmla="*/ 6866467 h 6866467"/>
              <a:gd name="connsiteX2-15" fmla="*/ 1270000 w 1270244"/>
              <a:gd name="connsiteY2-16" fmla="*/ 6866467 h 6866467"/>
              <a:gd name="connsiteX3-17" fmla="*/ 1253067 w 1270244"/>
              <a:gd name="connsiteY3-18" fmla="*/ 0 h 6866467"/>
              <a:gd name="connsiteX4-19" fmla="*/ 0 w 1270244"/>
              <a:gd name="connsiteY4-20" fmla="*/ 0 h 6866467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itchFamily="34" charset="-122"/>
                <a:ea typeface="Microsoft YaHei UI" pitchFamily="34" charset="-122"/>
              </a:rPr>
              <a:t>“</a:t>
            </a:r>
            <a:endParaRPr lang="zh-CN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”</a:t>
            </a:r>
            <a:endParaRPr lang="zh-CN" sz="8000" dirty="0">
              <a:solidFill>
                <a:schemeClr val="accent1">
                  <a:lumMod val="60000"/>
                  <a:lumOff val="40000"/>
                </a:schemeClr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itchFamily="34" charset="-122"/>
                <a:ea typeface="Microsoft YaHei UI" pitchFamily="34" charset="-122"/>
              </a:rPr>
              <a:t>“</a:t>
            </a:r>
            <a:endParaRPr lang="zh-CN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”</a:t>
            </a:r>
            <a:endParaRPr lang="zh-CN" sz="8000">
              <a:solidFill>
                <a:schemeClr val="accent1">
                  <a:lumMod val="60000"/>
                  <a:lumOff val="40000"/>
                </a:schemeClr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0965" indent="0" latinLnBrk="0">
              <a:buNone/>
              <a:defRPr lang="zh-CN" sz="1000"/>
            </a:lvl4pPr>
            <a:lvl5pPr marL="1828165" indent="0" latinLnBrk="0">
              <a:buNone/>
              <a:defRPr lang="zh-CN" sz="1000"/>
            </a:lvl5pPr>
            <a:lvl6pPr marL="2285365" indent="0" latinLnBrk="0">
              <a:buNone/>
              <a:defRPr lang="zh-CN" sz="1000"/>
            </a:lvl6pPr>
            <a:lvl7pPr marL="2742565" indent="0" latinLnBrk="0">
              <a:buNone/>
              <a:defRPr lang="zh-CN" sz="1000"/>
            </a:lvl7pPr>
            <a:lvl8pPr marL="3199130" indent="0" latinLnBrk="0">
              <a:buNone/>
              <a:defRPr lang="zh-CN" sz="1000"/>
            </a:lvl8pPr>
            <a:lvl9pPr marL="365633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-1" fmla="*/ 0 w 1253067"/>
              <a:gd name="connsiteY0-2" fmla="*/ 0 h 6874934"/>
              <a:gd name="connsiteX1-3" fmla="*/ 1117600 w 1253067"/>
              <a:gd name="connsiteY1-4" fmla="*/ 6866467 h 6874934"/>
              <a:gd name="connsiteX2-5" fmla="*/ 1244600 w 1253067"/>
              <a:gd name="connsiteY2-6" fmla="*/ 6874934 h 6874934"/>
              <a:gd name="connsiteX3-7" fmla="*/ 1253067 w 1253067"/>
              <a:gd name="connsiteY3-8" fmla="*/ 0 h 6874934"/>
              <a:gd name="connsiteX4-9" fmla="*/ 0 w 1253067"/>
              <a:gd name="connsiteY4-10" fmla="*/ 0 h 6874934"/>
              <a:gd name="connsiteX0-11" fmla="*/ 0 w 1270244"/>
              <a:gd name="connsiteY0-12" fmla="*/ 0 h 6866467"/>
              <a:gd name="connsiteX1-13" fmla="*/ 1117600 w 1270244"/>
              <a:gd name="connsiteY1-14" fmla="*/ 6866467 h 6866467"/>
              <a:gd name="connsiteX2-15" fmla="*/ 1270000 w 1270244"/>
              <a:gd name="connsiteY2-16" fmla="*/ 6866467 h 6866467"/>
              <a:gd name="connsiteX3-17" fmla="*/ 1253067 w 1270244"/>
              <a:gd name="connsiteY3-18" fmla="*/ 0 h 6866467"/>
              <a:gd name="connsiteX4-19" fmla="*/ 0 w 1270244"/>
              <a:gd name="connsiteY4-20" fmla="*/ 0 h 6866467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itchFamily="34" charset="-122"/>
          <a:ea typeface="Microsoft YaHei UI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>
          <a:xfrm>
            <a:off x="1507490" y="2404745"/>
            <a:ext cx="8086725" cy="1646555"/>
          </a:xfrm>
        </p:spPr>
        <p:txBody>
          <a:bodyPr/>
          <a:lstStyle/>
          <a:p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爱西农</a:t>
            </a:r>
            <a:r>
              <a:rPr lang="zh-CN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br>
              <a:rPr dirty="0">
                <a:latin typeface="Microsoft YaHei UI" pitchFamily="34" charset="-122"/>
                <a:ea typeface="Microsoft YaHei UI" pitchFamily="34" charset="-122"/>
              </a:rPr>
            </a:br>
            <a:r>
              <a:rPr lang="zh-CN" altLang="en-US" sz="3200" dirty="0" smtClean="0">
                <a:latin typeface="Microsoft YaHei UI" pitchFamily="34" charset="-122"/>
                <a:ea typeface="Microsoft YaHei UI" pitchFamily="34" charset="-122"/>
              </a:rPr>
              <a:t>西农人自己的一站式校园信息发布共享平台</a:t>
            </a:r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           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负责人：张汉卿</a:t>
            </a:r>
            <a:endParaRPr lang="zh-CN" altLang="en-US" dirty="0" smtClean="0"/>
          </a:p>
          <a:p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成员：韩瑞东</a:t>
            </a:r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，王培森，崔胜男，王志豪</a:t>
            </a:r>
            <a:endParaRPr lang="en-US" altLang="zh-CN" dirty="0" smtClean="0">
              <a:latin typeface="Microsoft YaHei UI" pitchFamily="34" charset="-122"/>
              <a:ea typeface="Microsoft YaHei UI" pitchFamily="34" charset="-122"/>
            </a:endParaRPr>
          </a:p>
          <a:p>
            <a:endParaRPr lang="zh-CN" dirty="0">
              <a:latin typeface="Microsoft YaHei UI" pitchFamily="34" charset="-122"/>
              <a:ea typeface="Microsoft YaHei UI" pitchFamily="34" charset="-122"/>
            </a:endParaRPr>
          </a:p>
          <a:p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计划研究成果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711801" y="1866585"/>
            <a:ext cx="8598907" cy="3880773"/>
          </a:xfrm>
        </p:spPr>
        <p:txBody>
          <a:bodyPr/>
          <a:lstStyle/>
          <a:p>
            <a:r>
              <a:rPr lang="zh-CN" altLang="en-US" sz="2000" dirty="0" smtClean="0"/>
              <a:t>客户端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制作完整的功能齐备的</a:t>
            </a:r>
            <a:r>
              <a:rPr lang="zh-CN" altLang="en-US" sz="2000" dirty="0" smtClean="0"/>
              <a:t>客户端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快捷方便的与</a:t>
            </a:r>
            <a:r>
              <a:rPr lang="zh-CN" altLang="en-US" sz="2000" dirty="0" smtClean="0"/>
              <a:t>服务器</a:t>
            </a:r>
            <a:r>
              <a:rPr lang="zh-CN" altLang="en-US" sz="2000" dirty="0" smtClean="0"/>
              <a:t>交互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美观简洁的</a:t>
            </a:r>
            <a:r>
              <a:rPr lang="en-US" altLang="zh-CN" sz="2000" dirty="0" smtClean="0"/>
              <a:t>UI</a:t>
            </a:r>
            <a:endParaRPr lang="en-US" altLang="zh-CN" sz="2000" dirty="0" smtClean="0"/>
          </a:p>
          <a:p>
            <a:pPr marL="342900" lvl="1" indent="-342900"/>
            <a:r>
              <a:rPr lang="zh-CN" altLang="en-US" sz="2000" dirty="0" smtClean="0"/>
              <a:t>服务器</a:t>
            </a:r>
            <a:endParaRPr lang="zh-CN" sz="2000" dirty="0"/>
          </a:p>
          <a:p>
            <a:pPr lvl="1"/>
            <a:r>
              <a:rPr altLang="en-US" sz="2000" dirty="0"/>
              <a:t>基于</a:t>
            </a:r>
            <a:r>
              <a:rPr lang="en-US" altLang="zh-CN" sz="2000" dirty="0"/>
              <a:t>Linux+PHP+MariaDB+Nginx</a:t>
            </a:r>
            <a:r>
              <a:rPr altLang="en-US" sz="2000" dirty="0"/>
              <a:t>开源免费</a:t>
            </a:r>
            <a:r>
              <a:rPr altLang="en-US" sz="2000" dirty="0"/>
              <a:t>的</a:t>
            </a:r>
            <a:r>
              <a:rPr lang="en-US" altLang="zh-CN" sz="2000" dirty="0"/>
              <a:t>MVC</a:t>
            </a:r>
            <a:r>
              <a:rPr altLang="en-US" sz="2000" dirty="0"/>
              <a:t>架构后台</a:t>
            </a:r>
            <a:endParaRPr altLang="en-US" sz="2000" dirty="0"/>
          </a:p>
          <a:p>
            <a:pPr lvl="1"/>
            <a:r>
              <a:rPr lang="zh-CN" sz="2000" dirty="0">
                <a:latin typeface="Microsoft YaHei UI" pitchFamily="34" charset="-122"/>
                <a:ea typeface="Microsoft YaHei UI" pitchFamily="34" charset="-122"/>
              </a:rPr>
              <a:t>设计合理的</a:t>
            </a:r>
            <a:r>
              <a:rPr lang="en-US" altLang="zh-CN" sz="2000" dirty="0">
                <a:latin typeface="Microsoft YaHei UI" pitchFamily="34" charset="-122"/>
                <a:ea typeface="Microsoft YaHei UI" pitchFamily="34" charset="-122"/>
              </a:rPr>
              <a:t>API</a:t>
            </a:r>
            <a:r>
              <a:rPr altLang="en-US" sz="2000" dirty="0">
                <a:latin typeface="Microsoft YaHei UI" pitchFamily="34" charset="-122"/>
                <a:ea typeface="Microsoft YaHei UI" pitchFamily="34" charset="-122"/>
              </a:rPr>
              <a:t>以供后期调试修改</a:t>
            </a:r>
            <a:endParaRPr altLang="en-US" sz="2000" dirty="0">
              <a:latin typeface="Microsoft YaHei UI" pitchFamily="34" charset="-122"/>
              <a:ea typeface="Microsoft YaHei UI" pitchFamily="34" charset="-122"/>
            </a:endParaRPr>
          </a:p>
          <a:p>
            <a:pPr lvl="1"/>
            <a:r>
              <a:rPr altLang="en-US" sz="2000" dirty="0">
                <a:latin typeface="Microsoft YaHei UI" pitchFamily="34" charset="-122"/>
                <a:ea typeface="Microsoft YaHei UI" pitchFamily="34" charset="-122"/>
              </a:rPr>
              <a:t>保护后台信息安全，使用</a:t>
            </a:r>
            <a:r>
              <a:rPr lang="en-US" altLang="zh-CN" sz="2000" dirty="0">
                <a:latin typeface="Microsoft YaHei UI" pitchFamily="34" charset="-122"/>
                <a:ea typeface="Microsoft YaHei UI" pitchFamily="34" charset="-122"/>
              </a:rPr>
              <a:t>iptables</a:t>
            </a:r>
            <a:r>
              <a:rPr altLang="en-US" sz="2000" dirty="0">
                <a:sym typeface="+mn-ea"/>
              </a:rPr>
              <a:t>设计安全防护机制，</a:t>
            </a:r>
            <a:r>
              <a:rPr altLang="en-US" sz="2000" dirty="0">
                <a:latin typeface="Microsoft YaHei UI" pitchFamily="34" charset="-122"/>
                <a:ea typeface="Microsoft YaHei UI" pitchFamily="34" charset="-122"/>
              </a:rPr>
              <a:t>防止</a:t>
            </a:r>
            <a:r>
              <a:rPr lang="en-US" altLang="zh-CN" sz="2000" dirty="0">
                <a:latin typeface="Microsoft YaHei UI" pitchFamily="34" charset="-122"/>
                <a:ea typeface="Microsoft YaHei UI" pitchFamily="34" charset="-122"/>
              </a:rPr>
              <a:t>SQL</a:t>
            </a:r>
            <a:r>
              <a:rPr altLang="en-US" sz="2000" dirty="0">
                <a:latin typeface="Microsoft YaHei UI" pitchFamily="34" charset="-122"/>
                <a:ea typeface="Microsoft YaHei UI" pitchFamily="34" charset="-122"/>
              </a:rPr>
              <a:t>注入等攻击</a:t>
            </a:r>
            <a:endParaRPr altLang="en-US" sz="2000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>
          <a:xfrm>
            <a:off x="677512" y="2700867"/>
            <a:ext cx="8598907" cy="1826581"/>
          </a:xfrm>
        </p:spPr>
        <p:txBody>
          <a:bodyPr/>
          <a:lstStyle/>
          <a:p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请各位老师批评指定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zh-CN" dirty="0" smtClean="0">
              <a:latin typeface="Microsoft YaHei UI" pitchFamily="34" charset="-122"/>
              <a:ea typeface="Microsoft YaHei UI" pitchFamily="34" charset="-122"/>
            </a:endParaRPr>
          </a:p>
          <a:p>
            <a:pPr algn="r"/>
            <a:r>
              <a:rPr lang="en-US" altLang="zh-CN" sz="3600" dirty="0" smtClean="0"/>
              <a:t>--</a:t>
            </a:r>
            <a:r>
              <a:rPr lang="zh-CN" altLang="en-US" sz="3600" dirty="0" smtClean="0"/>
              <a:t>谢谢大家</a:t>
            </a:r>
            <a:endParaRPr lang="zh-CN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itchFamily="34" charset="-122"/>
                <a:ea typeface="Microsoft YaHei UI" pitchFamily="34" charset="-122"/>
              </a:rPr>
              <a:t>摘要</a:t>
            </a:r>
            <a:endParaRPr lang="zh-CN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问题来源</a:t>
            </a:r>
            <a:endParaRPr lang="zh-CN" sz="2400" dirty="0" smtClean="0"/>
          </a:p>
          <a:p>
            <a:pPr lvl="1"/>
            <a:r>
              <a:rPr lang="zh-CN" altLang="en-US" sz="2400" dirty="0"/>
              <a:t>校园公告及消息发布渠道不统一且</a:t>
            </a:r>
            <a:r>
              <a:rPr lang="zh-CN" altLang="en-US" sz="2400" dirty="0"/>
              <a:t>效率低下</a:t>
            </a:r>
            <a:endParaRPr lang="zh-CN" altLang="en-US" sz="2400" dirty="0"/>
          </a:p>
          <a:p>
            <a:pPr lvl="1"/>
            <a:r>
              <a:rPr lang="zh-CN" sz="2400" dirty="0"/>
              <a:t>校园新生获取信息方式少</a:t>
            </a:r>
            <a:endParaRPr lang="zh-CN" sz="2400" dirty="0"/>
          </a:p>
          <a:p>
            <a:r>
              <a:rPr lang="zh-CN" altLang="en-US" sz="2400" dirty="0"/>
              <a:t>解</a:t>
            </a:r>
            <a:r>
              <a:rPr lang="zh-CN" altLang="en-US" sz="2400" dirty="0" smtClean="0"/>
              <a:t>决方法</a:t>
            </a:r>
            <a:endParaRPr lang="zh-CN" sz="2400" dirty="0"/>
          </a:p>
          <a:p>
            <a:pPr lvl="1"/>
            <a:r>
              <a:rPr altLang="en-US" sz="2400" dirty="0" smtClean="0"/>
              <a:t>一站式信息共享发布平台</a:t>
            </a:r>
            <a:endParaRPr altLang="en-US" sz="2400" dirty="0" smtClean="0"/>
          </a:p>
          <a:p>
            <a:pPr lvl="1"/>
            <a:r>
              <a:rPr altLang="en-US" sz="2400" dirty="0" smtClean="0"/>
              <a:t>智能手机</a:t>
            </a:r>
            <a:endParaRPr altLang="en-US" sz="2400" dirty="0" smtClean="0"/>
          </a:p>
          <a:p>
            <a:r>
              <a:rPr lang="zh-CN" altLang="en-US" sz="2400" dirty="0" smtClean="0"/>
              <a:t>科学</a:t>
            </a:r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858592"/>
          </a:xfrm>
        </p:spPr>
        <p:txBody>
          <a:bodyPr/>
          <a:lstStyle/>
          <a:p>
            <a:r>
              <a:rPr lang="zh-CN" dirty="0">
                <a:latin typeface="Microsoft YaHei UI" pitchFamily="34" charset="-122"/>
                <a:ea typeface="Microsoft YaHei UI" pitchFamily="34" charset="-122"/>
              </a:rPr>
              <a:t>问题来源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468192"/>
            <a:ext cx="8598907" cy="4573171"/>
          </a:xfrm>
        </p:spPr>
        <p:txBody>
          <a:bodyPr/>
          <a:lstStyle/>
          <a:p>
            <a:pPr marL="0" indent="0">
              <a:buNone/>
            </a:pP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6380"/>
            <a:ext cx="2978785" cy="42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45" y="1490345"/>
            <a:ext cx="268668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内容占位符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45" y="1501140"/>
            <a:ext cx="2739390" cy="42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内容占位符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140" y="1490345"/>
            <a:ext cx="2783205" cy="425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781318"/>
          </a:xfrm>
        </p:spPr>
        <p:txBody>
          <a:bodyPr/>
          <a:lstStyle/>
          <a:p>
            <a:r>
              <a:rPr lang="zh-CN" altLang="en-US" dirty="0"/>
              <a:t>问题来源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Screenshot_2016-04-08-16-22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358265"/>
            <a:ext cx="3434715" cy="5106670"/>
          </a:xfrm>
          <a:prstGeom prst="rect">
            <a:avLst/>
          </a:prstGeom>
        </p:spPr>
      </p:pic>
      <p:pic>
        <p:nvPicPr>
          <p:cNvPr id="7" name="图片 6" descr="Screenshot_2016-04-08-16-22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0" y="1337310"/>
            <a:ext cx="3708400" cy="5216525"/>
          </a:xfrm>
          <a:prstGeom prst="rect">
            <a:avLst/>
          </a:prstGeom>
        </p:spPr>
      </p:pic>
      <p:pic>
        <p:nvPicPr>
          <p:cNvPr id="8" name="图片 7" descr="IMG_20160406_135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985" y="1391285"/>
            <a:ext cx="4658995" cy="50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729803"/>
          </a:xfrm>
        </p:spPr>
        <p:txBody>
          <a:bodyPr/>
          <a:lstStyle/>
          <a:p>
            <a:r>
              <a:rPr lang="zh-CN" altLang="en-US" dirty="0"/>
              <a:t>问题来源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7545" y="2762250"/>
            <a:ext cx="8599170" cy="3279140"/>
          </a:xfrm>
        </p:spPr>
        <p:txBody>
          <a:bodyPr/>
          <a:p>
            <a:endParaRPr lang="zh-CN" altLang="en-US"/>
          </a:p>
        </p:txBody>
      </p:sp>
      <p:pic>
        <p:nvPicPr>
          <p:cNvPr id="6" name="图片 5" descr="QQ截图20160408162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1345565"/>
            <a:ext cx="6173470" cy="4524375"/>
          </a:xfrm>
          <a:prstGeom prst="rect">
            <a:avLst/>
          </a:prstGeom>
        </p:spPr>
      </p:pic>
      <p:pic>
        <p:nvPicPr>
          <p:cNvPr id="7" name="图片 6" descr="QQ截图20160408163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5" y="1404620"/>
            <a:ext cx="5986145" cy="451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2700"/>
            <a:ext cx="2183130" cy="339534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" y="46990"/>
            <a:ext cx="2183130" cy="3372485"/>
          </a:xfrm>
          <a:prstGeom prst="rect">
            <a:avLst/>
          </a:prstGeom>
        </p:spPr>
      </p:pic>
      <p:pic>
        <p:nvPicPr>
          <p:cNvPr id="3" name="图片 2" descr="3543605F93F3F05F1B43CC3DB86099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85" y="-28575"/>
            <a:ext cx="2555875" cy="3427730"/>
          </a:xfrm>
          <a:prstGeom prst="rect">
            <a:avLst/>
          </a:prstGeom>
        </p:spPr>
      </p:pic>
      <p:pic>
        <p:nvPicPr>
          <p:cNvPr id="7" name="图片 6" descr="57FA4E2906EA92F94A77BC5B9FCA17A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85" y="-5715"/>
            <a:ext cx="2846070" cy="3518535"/>
          </a:xfrm>
          <a:prstGeom prst="rect">
            <a:avLst/>
          </a:prstGeom>
        </p:spPr>
      </p:pic>
      <p:pic>
        <p:nvPicPr>
          <p:cNvPr id="8" name="图片 7" descr="840AAFFA28688D1D51DD1F7064F2731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295" y="-53340"/>
            <a:ext cx="2947035" cy="3665220"/>
          </a:xfrm>
          <a:prstGeom prst="rect">
            <a:avLst/>
          </a:prstGeom>
        </p:spPr>
      </p:pic>
      <p:pic>
        <p:nvPicPr>
          <p:cNvPr id="9" name="图片 8" descr="9FC5DC3DD3AFF7E080062A097D2B61E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" y="3383280"/>
            <a:ext cx="2290445" cy="3438525"/>
          </a:xfrm>
          <a:prstGeom prst="rect">
            <a:avLst/>
          </a:prstGeom>
        </p:spPr>
      </p:pic>
      <p:pic>
        <p:nvPicPr>
          <p:cNvPr id="10" name="图片 9" descr="B4D86535A8DD4BD402D0ACC8205DC3B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3347720"/>
            <a:ext cx="2446655" cy="3439795"/>
          </a:xfrm>
          <a:prstGeom prst="rect">
            <a:avLst/>
          </a:prstGeom>
        </p:spPr>
      </p:pic>
      <p:pic>
        <p:nvPicPr>
          <p:cNvPr id="11" name="图片 10" descr="21D8BBF3480A45FFF3ABC9B0A0D181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05" y="3302635"/>
            <a:ext cx="2596515" cy="3586480"/>
          </a:xfrm>
          <a:prstGeom prst="rect">
            <a:avLst/>
          </a:prstGeom>
        </p:spPr>
      </p:pic>
      <p:pic>
        <p:nvPicPr>
          <p:cNvPr id="12" name="图片 11" descr="2DA88E616744FAF12AE54F811D01C23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8550" y="3507740"/>
            <a:ext cx="2720975" cy="3345180"/>
          </a:xfrm>
          <a:prstGeom prst="rect">
            <a:avLst/>
          </a:prstGeom>
        </p:spPr>
      </p:pic>
      <p:pic>
        <p:nvPicPr>
          <p:cNvPr id="13" name="图片 12" descr="747C2733C98B5DDFD521B6ED3EE459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6970" y="3404235"/>
            <a:ext cx="2439035" cy="3460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6005" y="2993390"/>
            <a:ext cx="1055941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000" b="1" dirty="0" smtClean="0">
                <a:ln/>
                <a:solidFill>
                  <a:srgbClr val="FF0000"/>
                </a:solidFill>
                <a:effectLst/>
                <a:latin typeface="黑体" charset="0"/>
                <a:ea typeface="黑体" charset="0"/>
              </a:rPr>
              <a:t>放眼望去，国内许多高校都有此类软件！！！</a:t>
            </a:r>
            <a:endParaRPr lang="zh-CN" altLang="en-US" sz="4000" b="1" kern="1200" dirty="0" smtClean="0">
              <a:ln/>
              <a:solidFill>
                <a:srgbClr val="FF0000"/>
              </a:solidFill>
              <a:effectLst/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目前的情况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60" y="1623230"/>
            <a:ext cx="2773335" cy="4930374"/>
          </a:xfrm>
        </p:spPr>
      </p:pic>
      <p:sp>
        <p:nvSpPr>
          <p:cNvPr id="5" name="文本框 4"/>
          <p:cNvSpPr txBox="1"/>
          <p:nvPr/>
        </p:nvSpPr>
        <p:spPr>
          <a:xfrm>
            <a:off x="4779645" y="2519045"/>
            <a:ext cx="454215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学校委托新中新软件公司制作了一款校园卡充值</a:t>
            </a:r>
            <a:r>
              <a:rPr lang="zh-CN" altLang="en-US" sz="2400" dirty="0" smtClean="0"/>
              <a:t>软件，但是功能单一，只有校园卡业务</a:t>
            </a:r>
            <a:r>
              <a:rPr lang="zh-CN" altLang="en-US" sz="2400" dirty="0" smtClean="0"/>
              <a:t>，并且推广力度不够，并没有多少人知道。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729803"/>
          </a:xfrm>
        </p:spPr>
        <p:txBody>
          <a:bodyPr/>
          <a:lstStyle/>
          <a:p>
            <a:r>
              <a:rPr lang="zh-CN" altLang="zh-CN" dirty="0"/>
              <a:t>我们的</a:t>
            </a:r>
            <a:r>
              <a:rPr lang="en-US" altLang="zh-CN" dirty="0"/>
              <a:t>“</a:t>
            </a:r>
            <a:r>
              <a:rPr altLang="en-US" dirty="0"/>
              <a:t>爱西农</a:t>
            </a:r>
            <a:r>
              <a:rPr lang="en-US" altLang="zh-CN" dirty="0"/>
              <a:t>”</a:t>
            </a:r>
            <a:r>
              <a:rPr lang="zh-CN" altLang="zh-CN" dirty="0"/>
              <a:t>设计目标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9715" y="1645920"/>
            <a:ext cx="11542395" cy="4745990"/>
          </a:xfrm>
        </p:spPr>
        <p:txBody>
          <a:bodyPr>
            <a:normAutofit/>
          </a:bodyPr>
          <a:lstStyle/>
          <a:p>
            <a:r>
              <a:rPr altLang="en-US" sz="2400" dirty="0" smtClean="0"/>
              <a:t>校园重要公告的发布</a:t>
            </a:r>
            <a:endParaRPr altLang="en-US" sz="2400" dirty="0" smtClean="0"/>
          </a:p>
          <a:p>
            <a:r>
              <a:rPr altLang="en-US" sz="2400" dirty="0" smtClean="0"/>
              <a:t>不同学院的公告对对应学院的学生进行分类</a:t>
            </a:r>
            <a:r>
              <a:rPr altLang="en-US" sz="2400" dirty="0" smtClean="0"/>
              <a:t>发布</a:t>
            </a:r>
            <a:endParaRPr altLang="en-US" sz="2400" dirty="0" smtClean="0"/>
          </a:p>
          <a:p>
            <a:r>
              <a:rPr altLang="en-US" sz="2400" dirty="0" smtClean="0"/>
              <a:t>校园新闻，校车信息，课务信息，教师联系方式，学校部门信息查询与</a:t>
            </a:r>
            <a:r>
              <a:rPr altLang="en-US" sz="2400" dirty="0" smtClean="0"/>
              <a:t>展示</a:t>
            </a:r>
            <a:endParaRPr altLang="en-US" sz="2400" dirty="0" smtClean="0"/>
          </a:p>
          <a:p>
            <a:r>
              <a:rPr altLang="en-US" sz="2400" dirty="0" smtClean="0"/>
              <a:t>基于</a:t>
            </a:r>
            <a:r>
              <a:rPr lang="en-US" altLang="zh-CN" sz="2400" dirty="0" smtClean="0"/>
              <a:t>Android</a:t>
            </a:r>
            <a:r>
              <a:rPr altLang="en-US" sz="2400" dirty="0" smtClean="0"/>
              <a:t>控件</a:t>
            </a:r>
            <a:r>
              <a:rPr lang="en-US" altLang="zh-CN" sz="2400" dirty="0" smtClean="0"/>
              <a:t>WebView</a:t>
            </a:r>
            <a:r>
              <a:rPr altLang="en-US" sz="2400" dirty="0" smtClean="0"/>
              <a:t>的校园</a:t>
            </a:r>
            <a:r>
              <a:rPr lang="en-US" altLang="zh-CN" sz="2400" dirty="0" smtClean="0"/>
              <a:t>3D</a:t>
            </a:r>
            <a:r>
              <a:rPr altLang="en-US" sz="2400" dirty="0" smtClean="0"/>
              <a:t>地图的展示 网址</a:t>
            </a:r>
            <a:r>
              <a:rPr altLang="en-US" sz="2400" dirty="0" smtClean="0"/>
              <a:t>http://3dmap.nwsuaf.edu.cn/</a:t>
            </a:r>
            <a:endParaRPr altLang="en-US" sz="2400" dirty="0" smtClean="0"/>
          </a:p>
          <a:p>
            <a:r>
              <a:rPr altLang="en-US" sz="2400" dirty="0" smtClean="0"/>
              <a:t>校园学生论坛，实现失物招领，寻物启事，新鲜事分享等</a:t>
            </a:r>
            <a:endParaRPr altLang="en-US" sz="2400" dirty="0" smtClean="0"/>
          </a:p>
          <a:p>
            <a:r>
              <a:rPr lang="zh-CN" altLang="en-US" sz="2400" dirty="0"/>
              <a:t>新生入学攻略，老乡群智能匹配推送</a:t>
            </a:r>
            <a:r>
              <a:rPr lang="zh-CN" altLang="en-US" sz="2400" dirty="0"/>
              <a:t>，周边吃喝玩乐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技术研究</a:t>
            </a:r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方向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97283" name="矩形 3"/>
          <p:cNvSpPr>
            <a:spLocks noGrp="1" noChangeArrowheads="1"/>
          </p:cNvSpPr>
          <p:nvPr>
            <p:ph idx="1"/>
          </p:nvPr>
        </p:nvSpPr>
        <p:spPr>
          <a:xfrm>
            <a:off x="677545" y="1765935"/>
            <a:ext cx="8599170" cy="4275455"/>
          </a:xfrm>
        </p:spPr>
        <p:txBody>
          <a:bodyPr/>
          <a:lstStyle/>
          <a:p>
            <a:r>
              <a:rPr lang="en-US" altLang="zh-CN" sz="2000" dirty="0" smtClean="0"/>
              <a:t>Java ME</a:t>
            </a:r>
            <a:r>
              <a:rPr altLang="en-US" sz="2000" dirty="0" smtClean="0"/>
              <a:t>开发</a:t>
            </a:r>
            <a:endParaRPr altLang="en-US" sz="2000" dirty="0" smtClean="0"/>
          </a:p>
          <a:p>
            <a:r>
              <a:rPr lang="en-US" altLang="zh-CN" sz="2000" dirty="0" smtClean="0"/>
              <a:t>Android SDK</a:t>
            </a:r>
            <a:r>
              <a:rPr altLang="en-US" sz="2000" dirty="0" smtClean="0"/>
              <a:t>，基于</a:t>
            </a:r>
            <a:r>
              <a:rPr lang="en-US" altLang="zh-CN" sz="2000" dirty="0" smtClean="0"/>
              <a:t>XML</a:t>
            </a:r>
            <a:r>
              <a:rPr altLang="en-US" sz="2000" dirty="0" smtClean="0"/>
              <a:t>的</a:t>
            </a:r>
            <a:r>
              <a:rPr lang="en-US" altLang="zh-CN" sz="2000" dirty="0" smtClean="0"/>
              <a:t>Layout</a:t>
            </a:r>
            <a:r>
              <a:rPr altLang="en-US" sz="2000" dirty="0" smtClean="0"/>
              <a:t>设计</a:t>
            </a:r>
            <a:endParaRPr altLang="en-US" sz="2000" dirty="0" smtClean="0"/>
          </a:p>
          <a:p>
            <a:r>
              <a:rPr lang="en-US" altLang="zh-CN" sz="2000" dirty="0" smtClean="0"/>
              <a:t>Linux</a:t>
            </a:r>
            <a:r>
              <a:rPr altLang="en-US" sz="2000" dirty="0" smtClean="0"/>
              <a:t>系统服务器搭建</a:t>
            </a:r>
            <a:endParaRPr altLang="en-US" sz="2000" dirty="0" smtClean="0"/>
          </a:p>
          <a:p>
            <a:r>
              <a:rPr lang="en-US" altLang="zh-CN" sz="2000" dirty="0" smtClean="0"/>
              <a:t>Web </a:t>
            </a:r>
            <a:r>
              <a:rPr altLang="en-US" sz="2000" dirty="0" smtClean="0"/>
              <a:t>技术，</a:t>
            </a:r>
            <a:r>
              <a:rPr lang="en-US" altLang="zh-CN" sz="2000" dirty="0" smtClean="0"/>
              <a:t>PHP</a:t>
            </a:r>
            <a:r>
              <a:rPr altLang="en-US" sz="2000" dirty="0" smtClean="0"/>
              <a:t>语言程序</a:t>
            </a:r>
            <a:r>
              <a:rPr altLang="en-US" sz="2000" dirty="0" smtClean="0"/>
              <a:t>设计</a:t>
            </a:r>
            <a:endParaRPr altLang="en-US" sz="2000" dirty="0" smtClean="0"/>
          </a:p>
          <a:p>
            <a:r>
              <a:rPr lang="en-US" altLang="zh-CN" sz="2000" dirty="0" smtClean="0"/>
              <a:t>MariaDB</a:t>
            </a:r>
            <a:r>
              <a:rPr lang="zh-CN" altLang="en-US" sz="2000" dirty="0" smtClean="0"/>
              <a:t>数据库应用</a:t>
            </a:r>
            <a:endParaRPr lang="zh-CN" altLang="en-US" sz="2000" dirty="0" smtClean="0"/>
          </a:p>
          <a:p>
            <a:r>
              <a:rPr lang="en-US" altLang="zh-CN" sz="2000" dirty="0" smtClean="0"/>
              <a:t>Nginx</a:t>
            </a:r>
            <a:r>
              <a:rPr altLang="en-US" sz="2000" dirty="0" smtClean="0"/>
              <a:t>服务器模块配置</a:t>
            </a:r>
            <a:endParaRPr altLang="en-US" sz="2000" dirty="0" smtClean="0"/>
          </a:p>
          <a:p>
            <a:r>
              <a:rPr lang="en-US" altLang="zh-CN" sz="2000" dirty="0" smtClean="0"/>
              <a:t>JSON数据交换格式</a:t>
            </a:r>
            <a:endParaRPr lang="en-US" altLang="zh-CN" sz="2000" dirty="0" smtClean="0"/>
          </a:p>
          <a:p>
            <a:r>
              <a:rPr altLang="en-US" sz="2000" dirty="0" smtClean="0"/>
              <a:t>网络工程，</a:t>
            </a:r>
            <a:r>
              <a:rPr lang="en-US" altLang="zh-CN" sz="2000" dirty="0" smtClean="0"/>
              <a:t>HTTP</a:t>
            </a:r>
            <a:r>
              <a:rPr altLang="en-US" sz="2000" dirty="0" smtClean="0"/>
              <a:t>传输技术</a:t>
            </a:r>
            <a:endParaRPr altLang="en-US" sz="2000" dirty="0" smtClean="0"/>
          </a:p>
          <a:p>
            <a:r>
              <a:rPr lang="en-US" altLang="zh-CN" sz="2000" dirty="0" smtClean="0"/>
              <a:t>MVC</a:t>
            </a:r>
            <a:r>
              <a:rPr altLang="en-US" sz="2000" dirty="0" smtClean="0"/>
              <a:t>服务器架构</a:t>
            </a:r>
            <a:endParaRPr altLang="en-US" sz="2000" dirty="0" smtClean="0"/>
          </a:p>
          <a:p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0</TotalTime>
  <Words>671</Words>
  <Application>WPS 演示</Application>
  <PresentationFormat>宽屏</PresentationFormat>
  <Paragraphs>69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平面</vt:lpstr>
      <vt:lpstr>爱西农  西农人自己的校园掌中宝           </vt:lpstr>
      <vt:lpstr>摘要</vt:lpstr>
      <vt:lpstr>我们今天将要介绍的内容</vt:lpstr>
      <vt:lpstr>我们今天将要介绍的内容</vt:lpstr>
      <vt:lpstr>我们今天将要介绍的内容</vt:lpstr>
      <vt:lpstr>目前的情况</vt:lpstr>
      <vt:lpstr>目前的情况</vt:lpstr>
      <vt:lpstr>我们今天将要介绍的内容</vt:lpstr>
      <vt:lpstr>研究方向</vt:lpstr>
      <vt:lpstr>计划研究成果</vt:lpstr>
      <vt:lpstr>请各位老师批评指定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爱西农  西农人自己的软件</dc:title>
  <dc:creator>ruidong han</dc:creator>
  <cp:lastModifiedBy>zhang hanqing</cp:lastModifiedBy>
  <cp:revision>16</cp:revision>
  <dcterms:created xsi:type="dcterms:W3CDTF">2015-11-12T14:24:00Z</dcterms:created>
  <dcterms:modified xsi:type="dcterms:W3CDTF">2016-04-08T09:47:00Z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  <property fmtid="{D5CDD505-2E9C-101B-9397-08002B2CF9AE}" pid="3" name="KSOProductBuildVer">
    <vt:lpwstr>2052-10.1.0.5559</vt:lpwstr>
  </property>
</Properties>
</file>