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4900" y="2372139"/>
            <a:ext cx="8915399" cy="1146285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聊天室大作业报告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0415" y="4684613"/>
            <a:ext cx="2340596" cy="112628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班级：</a:t>
            </a:r>
            <a:r>
              <a:rPr lang="en-US" altLang="zh-CN" dirty="0"/>
              <a:t>1413013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14130130246</a:t>
            </a:r>
          </a:p>
          <a:p>
            <a:r>
              <a:rPr lang="zh-CN" altLang="en-US" dirty="0"/>
              <a:t>姓名：张勇</a:t>
            </a:r>
          </a:p>
        </p:txBody>
      </p:sp>
    </p:spTree>
    <p:extLst>
      <p:ext uri="{BB962C8B-B14F-4D97-AF65-F5344CB8AC3E}">
        <p14:creationId xmlns:p14="http://schemas.microsoft.com/office/powerpoint/2010/main" val="35697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  <a:r>
              <a:rPr lang="en-US" altLang="zh-CN" dirty="0"/>
              <a:t>——</a:t>
            </a:r>
            <a:r>
              <a:rPr lang="zh-CN" altLang="en-US" dirty="0"/>
              <a:t>客户端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3362" y="1528762"/>
            <a:ext cx="3800475" cy="38004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00704" y="1481137"/>
            <a:ext cx="3848100" cy="3848100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64826" y="967271"/>
            <a:ext cx="3895725" cy="46609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836986" y="5468123"/>
            <a:ext cx="2952115" cy="13328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25217" y="3578087"/>
            <a:ext cx="702366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836986" y="2676939"/>
            <a:ext cx="2952115" cy="1007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75722" y="3578087"/>
            <a:ext cx="874049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354733" y="3822990"/>
            <a:ext cx="0" cy="1805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33599" y="3578087"/>
            <a:ext cx="649358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2592925" y="2684368"/>
            <a:ext cx="6339040" cy="99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89101" y="6150848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修改想要连接的服务器的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地址和端口号</a:t>
            </a:r>
          </a:p>
        </p:txBody>
      </p:sp>
    </p:spTree>
    <p:extLst>
      <p:ext uri="{BB962C8B-B14F-4D97-AF65-F5344CB8AC3E}">
        <p14:creationId xmlns:p14="http://schemas.microsoft.com/office/powerpoint/2010/main" val="117675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913" y="2557669"/>
            <a:ext cx="10932359" cy="2508577"/>
          </a:xfrm>
        </p:spPr>
        <p:txBody>
          <a:bodyPr>
            <a:normAutofit/>
          </a:bodyPr>
          <a:lstStyle/>
          <a:p>
            <a:r>
              <a:rPr lang="zh-CN" altLang="en-US" sz="4900" dirty="0"/>
              <a:t>演示视频</a:t>
            </a:r>
            <a:br>
              <a:rPr lang="en-US" altLang="zh-CN" sz="4800" dirty="0"/>
            </a:br>
            <a:r>
              <a:rPr lang="en-US" altLang="zh-CN" sz="4800" dirty="0"/>
              <a:t>              	</a:t>
            </a:r>
            <a:r>
              <a:rPr lang="en-US" altLang="zh-CN" sz="4000" dirty="0"/>
              <a:t>——</a:t>
            </a:r>
            <a:r>
              <a:rPr lang="zh-CN" altLang="en-US" sz="4000" dirty="0"/>
              <a:t>请参见同文件夹下的视频文件</a:t>
            </a:r>
            <a:r>
              <a:rPr lang="zh-CN" altLang="en-US" sz="4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04456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709" y="2492667"/>
            <a:ext cx="4364466" cy="128089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30539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任务简要描述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用</a:t>
            </a:r>
            <a:r>
              <a:rPr lang="en-US" altLang="zh-CN" b="1" dirty="0"/>
              <a:t>java</a:t>
            </a:r>
            <a:r>
              <a:rPr lang="zh-CN" altLang="zh-CN" b="1" dirty="0"/>
              <a:t>实现一个聊天程序：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1</a:t>
            </a:r>
            <a:r>
              <a:rPr lang="zh-CN" altLang="zh-CN" dirty="0"/>
              <a:t>、使用 </a:t>
            </a:r>
            <a:r>
              <a:rPr lang="en-US" altLang="zh-CN" dirty="0"/>
              <a:t>Java </a:t>
            </a:r>
            <a:r>
              <a:rPr lang="zh-CN" altLang="zh-CN" dirty="0"/>
              <a:t>技术完成聊天室系统，深入学习使用 </a:t>
            </a:r>
            <a:r>
              <a:rPr lang="en-US" altLang="zh-CN" dirty="0"/>
              <a:t>Java </a:t>
            </a:r>
            <a:r>
              <a:rPr lang="zh-CN" altLang="zh-CN" dirty="0"/>
              <a:t>语言。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zh-CN" dirty="0"/>
              <a:t>、使用 </a:t>
            </a:r>
            <a:r>
              <a:rPr lang="en-US" altLang="zh-CN" dirty="0"/>
              <a:t>Java </a:t>
            </a:r>
            <a:r>
              <a:rPr lang="zh-CN" altLang="zh-CN" dirty="0"/>
              <a:t>的多线程机制，深入理解 </a:t>
            </a:r>
            <a:r>
              <a:rPr lang="en-US" altLang="zh-CN" dirty="0"/>
              <a:t>Java </a:t>
            </a:r>
            <a:r>
              <a:rPr lang="zh-CN" altLang="zh-CN" dirty="0"/>
              <a:t>多线程技术的应用。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zh-CN" dirty="0"/>
              <a:t>、使用 </a:t>
            </a:r>
            <a:r>
              <a:rPr lang="en-US" altLang="zh-CN" dirty="0"/>
              <a:t>GUI</a:t>
            </a:r>
            <a:r>
              <a:rPr lang="zh-CN" altLang="zh-CN" dirty="0"/>
              <a:t>，对 </a:t>
            </a:r>
            <a:r>
              <a:rPr lang="en-US" altLang="zh-CN" dirty="0" err="1"/>
              <a:t>JFrame</a:t>
            </a:r>
            <a:r>
              <a:rPr lang="en-US" altLang="zh-CN" dirty="0"/>
              <a:t> </a:t>
            </a:r>
            <a:r>
              <a:rPr lang="zh-CN" altLang="zh-CN" dirty="0"/>
              <a:t>的深入学习。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zh-CN" dirty="0"/>
              <a:t>、 使用网络编程， 掌握基于 </a:t>
            </a:r>
            <a:r>
              <a:rPr lang="en-US" altLang="zh-CN" dirty="0"/>
              <a:t>TCP </a:t>
            </a:r>
            <a:r>
              <a:rPr lang="zh-CN" altLang="zh-CN" dirty="0"/>
              <a:t>协议的 </a:t>
            </a:r>
            <a:r>
              <a:rPr lang="en-US" altLang="zh-CN" dirty="0"/>
              <a:t>Socket </a:t>
            </a:r>
            <a:r>
              <a:rPr lang="zh-CN" altLang="zh-CN" dirty="0"/>
              <a:t>编程， 了解 </a:t>
            </a:r>
            <a:r>
              <a:rPr lang="en-US" altLang="zh-CN" dirty="0"/>
              <a:t>Socket</a:t>
            </a:r>
            <a:r>
              <a:rPr lang="zh-CN" altLang="zh-CN" dirty="0"/>
              <a:t>编程的协议约定，掌握简单应用协议的开发。</a:t>
            </a: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zh-CN" dirty="0"/>
              <a:t>、使用 </a:t>
            </a:r>
            <a:r>
              <a:rPr lang="en-US" altLang="zh-CN" dirty="0"/>
              <a:t>C/S </a:t>
            </a:r>
            <a:r>
              <a:rPr lang="zh-CN" altLang="zh-CN" dirty="0"/>
              <a:t>架构，对网络编程有一定的了解。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74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51722"/>
            <a:ext cx="8915400" cy="53803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功能性需求：</a:t>
            </a:r>
            <a:endParaRPr lang="zh-CN" altLang="zh-CN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用户注册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用户登陆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一个聊天室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多个客户同时聊天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不能重复登陆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每个人能够看到当前聊天室的情况，有多少人，都有哪些人在聊天。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多个聊天室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能够私聊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非功能性需求：</a:t>
            </a:r>
            <a:r>
              <a:rPr lang="zh-CN" altLang="zh-CN" dirty="0"/>
              <a:t>暂无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55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——</a:t>
            </a:r>
            <a:r>
              <a:rPr lang="zh-CN" altLang="en-US" dirty="0"/>
              <a:t>用例图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467" y="1690742"/>
            <a:ext cx="8517500" cy="46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4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——</a:t>
            </a:r>
            <a:r>
              <a:rPr lang="zh-CN" altLang="en-US" dirty="0"/>
              <a:t>模块划分（服务器端）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86201"/>
              </p:ext>
            </p:extLst>
          </p:nvPr>
        </p:nvGraphicFramePr>
        <p:xfrm>
          <a:off x="1325216" y="1304612"/>
          <a:ext cx="10442713" cy="5553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718">
                  <a:extLst>
                    <a:ext uri="{9D8B030D-6E8A-4147-A177-3AD203B41FA5}">
                      <a16:colId xmlns:a16="http://schemas.microsoft.com/office/drawing/2014/main" val="722555674"/>
                    </a:ext>
                  </a:extLst>
                </a:gridCol>
                <a:gridCol w="2432384">
                  <a:extLst>
                    <a:ext uri="{9D8B030D-6E8A-4147-A177-3AD203B41FA5}">
                      <a16:colId xmlns:a16="http://schemas.microsoft.com/office/drawing/2014/main" val="3823388994"/>
                    </a:ext>
                  </a:extLst>
                </a:gridCol>
                <a:gridCol w="5793611">
                  <a:extLst>
                    <a:ext uri="{9D8B030D-6E8A-4147-A177-3AD203B41FA5}">
                      <a16:colId xmlns:a16="http://schemas.microsoft.com/office/drawing/2014/main" val="991687260"/>
                    </a:ext>
                  </a:extLst>
                </a:gridCol>
              </a:tblGrid>
              <a:tr h="530762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模块名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类名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功能描述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2183424087"/>
                  </a:ext>
                </a:extLst>
              </a:tr>
              <a:tr h="1153282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数据库操作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DBHandler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封装了一些</a:t>
                      </a:r>
                      <a:r>
                        <a:rPr lang="en-US" sz="1500" kern="100" dirty="0">
                          <a:effectLst/>
                        </a:rPr>
                        <a:t>JDBC</a:t>
                      </a:r>
                      <a:r>
                        <a:rPr lang="zh-CN" sz="1500" kern="100" dirty="0">
                          <a:effectLst/>
                        </a:rPr>
                        <a:t>的</a:t>
                      </a:r>
                      <a:r>
                        <a:rPr lang="en-US" sz="1500" kern="100" dirty="0">
                          <a:effectLst/>
                        </a:rPr>
                        <a:t>API</a:t>
                      </a:r>
                      <a:r>
                        <a:rPr lang="zh-CN" sz="1500" kern="100" dirty="0">
                          <a:effectLst/>
                        </a:rPr>
                        <a:t>，向本聊天室提供数据库操作方面的接口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2996993974"/>
                  </a:ext>
                </a:extLst>
              </a:tr>
              <a:tr h="543213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服务器界面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ChatServer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定义服务器端的界面，添加事件侦听与事件处理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2516965854"/>
                  </a:ext>
                </a:extLst>
              </a:tr>
              <a:tr h="543213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监听端口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ServerListen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实现服务器端用户上线与下线的侦听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1919824095"/>
                  </a:ext>
                </a:extLst>
              </a:tr>
              <a:tr h="543213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消息收发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ServerReceive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实现服务器消息收发的类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3862098373"/>
                  </a:ext>
                </a:extLst>
              </a:tr>
              <a:tr h="1153282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端口设置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PortConf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继承自</a:t>
                      </a:r>
                      <a:r>
                        <a:rPr lang="en-US" sz="1500" kern="100">
                          <a:effectLst/>
                        </a:rPr>
                        <a:t>JDialog</a:t>
                      </a:r>
                      <a:r>
                        <a:rPr lang="zh-CN" sz="1500" kern="100">
                          <a:effectLst/>
                        </a:rPr>
                        <a:t>，是管理员对服务器侦听端口进行修改配置的类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2799353208"/>
                  </a:ext>
                </a:extLst>
              </a:tr>
              <a:tr h="543213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用户节点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Node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用户链表的节点类，定义了链表中的用户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1422943951"/>
                  </a:ext>
                </a:extLst>
              </a:tr>
              <a:tr h="543213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用户链表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UserLinkList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用户链表节点的具体实现类 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77" marR="98377" marT="0" marB="0"/>
                </a:tc>
                <a:extLst>
                  <a:ext uri="{0D108BD9-81ED-4DB2-BD59-A6C34878D82A}">
                    <a16:rowId xmlns:a16="http://schemas.microsoft.com/office/drawing/2014/main" val="17216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6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——</a:t>
            </a:r>
            <a:r>
              <a:rPr lang="zh-CN" altLang="en-US" dirty="0"/>
              <a:t>模块划分（客户端）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24573"/>
              </p:ext>
            </p:extLst>
          </p:nvPr>
        </p:nvGraphicFramePr>
        <p:xfrm>
          <a:off x="1216171" y="1510748"/>
          <a:ext cx="10449534" cy="4333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8165">
                  <a:extLst>
                    <a:ext uri="{9D8B030D-6E8A-4147-A177-3AD203B41FA5}">
                      <a16:colId xmlns:a16="http://schemas.microsoft.com/office/drawing/2014/main" val="2993325562"/>
                    </a:ext>
                  </a:extLst>
                </a:gridCol>
                <a:gridCol w="2433974">
                  <a:extLst>
                    <a:ext uri="{9D8B030D-6E8A-4147-A177-3AD203B41FA5}">
                      <a16:colId xmlns:a16="http://schemas.microsoft.com/office/drawing/2014/main" val="1850519133"/>
                    </a:ext>
                  </a:extLst>
                </a:gridCol>
                <a:gridCol w="5797395">
                  <a:extLst>
                    <a:ext uri="{9D8B030D-6E8A-4147-A177-3AD203B41FA5}">
                      <a16:colId xmlns:a16="http://schemas.microsoft.com/office/drawing/2014/main" val="2815590952"/>
                    </a:ext>
                  </a:extLst>
                </a:gridCol>
              </a:tblGrid>
              <a:tr h="522723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模块名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类名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功能描述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extLst>
                  <a:ext uri="{0D108BD9-81ED-4DB2-BD59-A6C34878D82A}">
                    <a16:rowId xmlns:a16="http://schemas.microsoft.com/office/drawing/2014/main" val="641420439"/>
                  </a:ext>
                </a:extLst>
              </a:tr>
              <a:tr h="534985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客户端界面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ChatClient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定义客户端的界面，添加事件侦听与事件处理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extLst>
                  <a:ext uri="{0D108BD9-81ED-4DB2-BD59-A6C34878D82A}">
                    <a16:rowId xmlns:a16="http://schemas.microsoft.com/office/drawing/2014/main" val="3300288919"/>
                  </a:ext>
                </a:extLst>
              </a:tr>
              <a:tr h="534985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消息收发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CliientReceive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实现服务器端与客户端消息收发的类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extLst>
                  <a:ext uri="{0D108BD9-81ED-4DB2-BD59-A6C34878D82A}">
                    <a16:rowId xmlns:a16="http://schemas.microsoft.com/office/drawing/2014/main" val="3495884587"/>
                  </a:ext>
                </a:extLst>
              </a:tr>
              <a:tr h="1135814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连接设置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effectLst/>
                        </a:rPr>
                        <a:t>ConnectConf</a:t>
                      </a:r>
                      <a:endParaRPr lang="zh-CN" sz="2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是用户对所要连接的服务器的</a:t>
                      </a:r>
                      <a:r>
                        <a:rPr lang="en-US" sz="2100" kern="100">
                          <a:effectLst/>
                        </a:rPr>
                        <a:t>IP</a:t>
                      </a:r>
                      <a:r>
                        <a:rPr lang="zh-CN" sz="2100" kern="100">
                          <a:effectLst/>
                        </a:rPr>
                        <a:t>及侦听端口进行修改配置的类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extLst>
                  <a:ext uri="{0D108BD9-81ED-4DB2-BD59-A6C34878D82A}">
                    <a16:rowId xmlns:a16="http://schemas.microsoft.com/office/drawing/2014/main" val="3437225274"/>
                  </a:ext>
                </a:extLst>
              </a:tr>
              <a:tr h="534985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登录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LoginFrame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提供权限检测的功能</a:t>
                      </a:r>
                      <a:endParaRPr lang="zh-CN" sz="2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extLst>
                  <a:ext uri="{0D108BD9-81ED-4DB2-BD59-A6C34878D82A}">
                    <a16:rowId xmlns:a16="http://schemas.microsoft.com/office/drawing/2014/main" val="1661559228"/>
                  </a:ext>
                </a:extLst>
              </a:tr>
              <a:tr h="534985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注册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Registerframe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提供普通用户注册功能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extLst>
                  <a:ext uri="{0D108BD9-81ED-4DB2-BD59-A6C34878D82A}">
                    <a16:rowId xmlns:a16="http://schemas.microsoft.com/office/drawing/2014/main" val="4032633387"/>
                  </a:ext>
                </a:extLst>
              </a:tr>
              <a:tr h="534985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管理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ManageFrame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提供管理员删除用户的功能</a:t>
                      </a:r>
                      <a:endParaRPr lang="zh-CN" sz="2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427" marR="132427" marT="0" marB="0"/>
                </a:tc>
                <a:extLst>
                  <a:ext uri="{0D108BD9-81ED-4DB2-BD59-A6C34878D82A}">
                    <a16:rowId xmlns:a16="http://schemas.microsoft.com/office/drawing/2014/main" val="383714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64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——</a:t>
            </a:r>
            <a:r>
              <a:rPr lang="zh-CN" altLang="en-US" dirty="0"/>
              <a:t>关键抽象类图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5787" y="1692964"/>
            <a:ext cx="5572855" cy="486323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68642" y="2065143"/>
            <a:ext cx="6423358" cy="41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——</a:t>
            </a:r>
            <a:r>
              <a:rPr lang="zh-CN" altLang="en-US" dirty="0"/>
              <a:t>数据库设计（</a:t>
            </a:r>
            <a:r>
              <a:rPr lang="en-US" altLang="zh-CN" dirty="0" err="1"/>
              <a:t>userInfo</a:t>
            </a:r>
            <a:r>
              <a:rPr lang="zh-CN" altLang="zh-CN" dirty="0"/>
              <a:t>表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85885"/>
              </p:ext>
            </p:extLst>
          </p:nvPr>
        </p:nvGraphicFramePr>
        <p:xfrm>
          <a:off x="2120348" y="2131896"/>
          <a:ext cx="8408522" cy="3578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1310">
                  <a:extLst>
                    <a:ext uri="{9D8B030D-6E8A-4147-A177-3AD203B41FA5}">
                      <a16:colId xmlns:a16="http://schemas.microsoft.com/office/drawing/2014/main" val="2912620012"/>
                    </a:ext>
                  </a:extLst>
                </a:gridCol>
                <a:gridCol w="1681310">
                  <a:extLst>
                    <a:ext uri="{9D8B030D-6E8A-4147-A177-3AD203B41FA5}">
                      <a16:colId xmlns:a16="http://schemas.microsoft.com/office/drawing/2014/main" val="3593505691"/>
                    </a:ext>
                  </a:extLst>
                </a:gridCol>
                <a:gridCol w="1681310">
                  <a:extLst>
                    <a:ext uri="{9D8B030D-6E8A-4147-A177-3AD203B41FA5}">
                      <a16:colId xmlns:a16="http://schemas.microsoft.com/office/drawing/2014/main" val="60626995"/>
                    </a:ext>
                  </a:extLst>
                </a:gridCol>
                <a:gridCol w="1682296">
                  <a:extLst>
                    <a:ext uri="{9D8B030D-6E8A-4147-A177-3AD203B41FA5}">
                      <a16:colId xmlns:a16="http://schemas.microsoft.com/office/drawing/2014/main" val="3978860097"/>
                    </a:ext>
                  </a:extLst>
                </a:gridCol>
                <a:gridCol w="1682296">
                  <a:extLst>
                    <a:ext uri="{9D8B030D-6E8A-4147-A177-3AD203B41FA5}">
                      <a16:colId xmlns:a16="http://schemas.microsoft.com/office/drawing/2014/main" val="939188061"/>
                    </a:ext>
                  </a:extLst>
                </a:gridCol>
              </a:tblGrid>
              <a:tr h="420625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字段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中文描述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数据结构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是否为空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备注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extLst>
                  <a:ext uri="{0D108BD9-81ED-4DB2-BD59-A6C34878D82A}">
                    <a16:rowId xmlns:a16="http://schemas.microsoft.com/office/drawing/2014/main" val="1441740661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userID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用户</a:t>
                      </a:r>
                      <a:r>
                        <a:rPr lang="en-US" sz="1700" kern="100">
                          <a:effectLst/>
                        </a:rPr>
                        <a:t>ID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自增长，主键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extLst>
                  <a:ext uri="{0D108BD9-81ED-4DB2-BD59-A6C34878D82A}">
                    <a16:rowId xmlns:a16="http://schemas.microsoft.com/office/drawing/2014/main" val="230696062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Name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用户名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Varchar(50)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extLst>
                  <a:ext uri="{0D108BD9-81ED-4DB2-BD59-A6C34878D82A}">
                    <a16:rowId xmlns:a16="http://schemas.microsoft.com/office/drawing/2014/main" val="41341562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Password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密码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Varchar(50)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extLst>
                  <a:ext uri="{0D108BD9-81ED-4DB2-BD59-A6C34878D82A}">
                    <a16:rowId xmlns:a16="http://schemas.microsoft.com/office/drawing/2014/main" val="3451752211"/>
                  </a:ext>
                </a:extLst>
              </a:tr>
              <a:tr h="913967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Role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权限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0 </a:t>
                      </a:r>
                      <a:r>
                        <a:rPr lang="zh-CN" sz="1700" kern="100">
                          <a:effectLst/>
                        </a:rPr>
                        <a:t>表示管理员</a:t>
                      </a:r>
                    </a:p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1 </a:t>
                      </a:r>
                      <a:r>
                        <a:rPr lang="zh-CN" sz="1700" kern="100">
                          <a:effectLst/>
                        </a:rPr>
                        <a:t>表示普通用户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extLst>
                  <a:ext uri="{0D108BD9-81ED-4DB2-BD59-A6C34878D82A}">
                    <a16:rowId xmlns:a16="http://schemas.microsoft.com/office/drawing/2014/main" val="707936945"/>
                  </a:ext>
                </a:extLst>
              </a:tr>
              <a:tr h="913967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Online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状态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否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0 </a:t>
                      </a:r>
                      <a:r>
                        <a:rPr lang="zh-CN" sz="1700" kern="100" dirty="0">
                          <a:effectLst/>
                        </a:rPr>
                        <a:t>表示离线</a:t>
                      </a:r>
                    </a:p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1 </a:t>
                      </a:r>
                      <a:r>
                        <a:rPr lang="zh-CN" sz="1700" kern="100" dirty="0">
                          <a:effectLst/>
                        </a:rPr>
                        <a:t>表示在线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562" marR="106562" marT="0" marB="0"/>
                </a:tc>
                <a:extLst>
                  <a:ext uri="{0D108BD9-81ED-4DB2-BD59-A6C34878D82A}">
                    <a16:rowId xmlns:a16="http://schemas.microsoft.com/office/drawing/2014/main" val="24852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7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  <a:r>
              <a:rPr lang="en-US" altLang="zh-CN" dirty="0"/>
              <a:t>——</a:t>
            </a:r>
            <a:r>
              <a:rPr lang="zh-CN" altLang="en-US" dirty="0"/>
              <a:t>服务器端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2737" y="1372634"/>
            <a:ext cx="3564890" cy="53054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371" y="1905000"/>
            <a:ext cx="2952115" cy="1237615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4068417" y="1590261"/>
            <a:ext cx="569844" cy="314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114261" y="1762539"/>
            <a:ext cx="1073426" cy="4240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68417" y="1974574"/>
            <a:ext cx="3220279" cy="3723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53339" y="25238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显示聊天记录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8417" y="5923722"/>
            <a:ext cx="3220279" cy="49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88696" y="59237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选择聊天对象和输入系统消息内容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33181" y="31858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修改侦听端口号</a:t>
            </a:r>
          </a:p>
        </p:txBody>
      </p:sp>
      <p:sp>
        <p:nvSpPr>
          <p:cNvPr id="18" name="矩形 17"/>
          <p:cNvSpPr/>
          <p:nvPr/>
        </p:nvSpPr>
        <p:spPr>
          <a:xfrm>
            <a:off x="3902737" y="6414052"/>
            <a:ext cx="3564890" cy="264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21027" y="63678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显示当前在线人数</a:t>
            </a:r>
          </a:p>
        </p:txBody>
      </p:sp>
      <p:sp>
        <p:nvSpPr>
          <p:cNvPr id="20" name="矩形 19"/>
          <p:cNvSpPr/>
          <p:nvPr/>
        </p:nvSpPr>
        <p:spPr>
          <a:xfrm>
            <a:off x="4638261" y="1590261"/>
            <a:ext cx="1139687" cy="314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33307" y="1558859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启动或关闭服务</a:t>
            </a:r>
          </a:p>
        </p:txBody>
      </p:sp>
      <p:cxnSp>
        <p:nvCxnSpPr>
          <p:cNvPr id="23" name="直接箭头连接符 22"/>
          <p:cNvCxnSpPr>
            <a:endCxn id="21" idx="1"/>
          </p:cNvCxnSpPr>
          <p:nvPr/>
        </p:nvCxnSpPr>
        <p:spPr>
          <a:xfrm flipV="1">
            <a:off x="5602370" y="1743525"/>
            <a:ext cx="2030937" cy="4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64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407</Words>
  <Application>Microsoft Office PowerPoint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JAVA聊天室大作业报告</vt:lpstr>
      <vt:lpstr>任务简要描述</vt:lpstr>
      <vt:lpstr>系统需求分析</vt:lpstr>
      <vt:lpstr>系统设计——用例图</vt:lpstr>
      <vt:lpstr>系统设计——模块划分（服务器端）</vt:lpstr>
      <vt:lpstr>系统设计——模块划分（客户端）</vt:lpstr>
      <vt:lpstr>系统设计——关键抽象类图</vt:lpstr>
      <vt:lpstr>系统设计——数据库设计（userInfo表）</vt:lpstr>
      <vt:lpstr>UI设计——服务器端</vt:lpstr>
      <vt:lpstr>UI设计——客户端</vt:lpstr>
      <vt:lpstr>演示视频                ——请参见同文件夹下的视频文件！</vt:lpstr>
      <vt:lpstr>感谢观看！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JAVA聊天室大作业报告</dc:title>
  <dc:creator>ZhangYong</dc:creator>
  <cp:lastModifiedBy>ZhangYong</cp:lastModifiedBy>
  <cp:revision>9</cp:revision>
  <dcterms:created xsi:type="dcterms:W3CDTF">2017-05-26T10:11:48Z</dcterms:created>
  <dcterms:modified xsi:type="dcterms:W3CDTF">2017-05-26T14:06:09Z</dcterms:modified>
</cp:coreProperties>
</file>