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19F1B5F-4ED0-471E-A72E-B1E8691FA541}" type="datetimeFigureOut">
              <a:rPr lang="en-US" smtClean="0"/>
              <a:t>4/28/2019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916165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542027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555113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5103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1472908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F1B5F-4ED0-471E-A72E-B1E8691FA541}"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4128671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F1B5F-4ED0-471E-A72E-B1E8691FA541}"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1137835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1222270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1595609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F1B5F-4ED0-471E-A72E-B1E8691FA541}"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756651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F1B5F-4ED0-471E-A72E-B1E8691FA541}"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666352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2372897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F1B5F-4ED0-471E-A72E-B1E8691FA541}"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2472939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F1B5F-4ED0-471E-A72E-B1E8691FA541}"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2830036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F1B5F-4ED0-471E-A72E-B1E8691FA541}" type="datetimeFigureOut">
              <a:rPr lang="en-US" smtClean="0"/>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8260477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2693202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F1B5F-4ED0-471E-A72E-B1E8691FA541}"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9AE70-6DF7-4A05-9D9B-74DD77C241D6}" type="slidenum">
              <a:rPr lang="en-US" smtClean="0"/>
              <a:t>‹#›</a:t>
            </a:fld>
            <a:endParaRPr lang="en-US"/>
          </a:p>
        </p:txBody>
      </p:sp>
    </p:spTree>
    <p:extLst>
      <p:ext uri="{BB962C8B-B14F-4D97-AF65-F5344CB8AC3E}">
        <p14:creationId xmlns:p14="http://schemas.microsoft.com/office/powerpoint/2010/main" val="3253187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9F1B5F-4ED0-471E-A72E-B1E8691FA541}" type="datetimeFigureOut">
              <a:rPr lang="en-US" smtClean="0"/>
              <a:t>4/28/2019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E9AE70-6DF7-4A05-9D9B-74DD77C241D6}" type="slidenum">
              <a:rPr lang="en-US" smtClean="0"/>
              <a:t>‹#›</a:t>
            </a:fld>
            <a:endParaRPr lang="en-US"/>
          </a:p>
        </p:txBody>
      </p:sp>
    </p:spTree>
    <p:extLst>
      <p:ext uri="{BB962C8B-B14F-4D97-AF65-F5344CB8AC3E}">
        <p14:creationId xmlns:p14="http://schemas.microsoft.com/office/powerpoint/2010/main" val="358059252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Neighborhoods_in_New_York_C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F476-4C55-4ABE-A100-90B236F4DA5D}"/>
              </a:ext>
            </a:extLst>
          </p:cNvPr>
          <p:cNvSpPr>
            <a:spLocks noGrp="1"/>
          </p:cNvSpPr>
          <p:nvPr>
            <p:ph type="ctrTitle"/>
          </p:nvPr>
        </p:nvSpPr>
        <p:spPr>
          <a:xfrm>
            <a:off x="2003239" y="1360149"/>
            <a:ext cx="8791575" cy="2387600"/>
          </a:xfrm>
        </p:spPr>
        <p:txBody>
          <a:bodyPr/>
          <a:lstStyle/>
          <a:p>
            <a:pPr algn="ctr"/>
            <a:r>
              <a:rPr lang="en-US" dirty="0"/>
              <a:t>Capstone Final Project </a:t>
            </a:r>
            <a:br>
              <a:rPr lang="en-US" dirty="0"/>
            </a:br>
            <a:r>
              <a:rPr lang="en-US" dirty="0"/>
              <a:t>The Battle of Neighborhoods</a:t>
            </a:r>
          </a:p>
        </p:txBody>
      </p:sp>
      <p:sp>
        <p:nvSpPr>
          <p:cNvPr id="3" name="Subtitle 2">
            <a:extLst>
              <a:ext uri="{FF2B5EF4-FFF2-40B4-BE49-F238E27FC236}">
                <a16:creationId xmlns:a16="http://schemas.microsoft.com/office/drawing/2014/main" id="{46D018F1-C1F0-42A1-A047-A920CE16643B}"/>
              </a:ext>
            </a:extLst>
          </p:cNvPr>
          <p:cNvSpPr>
            <a:spLocks noGrp="1"/>
          </p:cNvSpPr>
          <p:nvPr>
            <p:ph type="subTitle" idx="1"/>
          </p:nvPr>
        </p:nvSpPr>
        <p:spPr>
          <a:xfrm>
            <a:off x="2003239" y="4304051"/>
            <a:ext cx="8997696" cy="1531260"/>
          </a:xfrm>
        </p:spPr>
        <p:txBody>
          <a:bodyPr>
            <a:normAutofit/>
          </a:bodyPr>
          <a:lstStyle/>
          <a:p>
            <a:endParaRPr lang="en-US" sz="1400" dirty="0"/>
          </a:p>
          <a:p>
            <a:r>
              <a:rPr lang="en-US" sz="1400" dirty="0"/>
              <a:t>Project Title : Recommending Location to open a new Angel coffee shop based on K-Means Algorithm </a:t>
            </a:r>
          </a:p>
          <a:p>
            <a:endParaRPr lang="en-US" sz="1400" dirty="0"/>
          </a:p>
          <a:p>
            <a:r>
              <a:rPr lang="en-US" sz="1400" dirty="0"/>
              <a:t>Ashwini Bhalerao</a:t>
            </a:r>
          </a:p>
        </p:txBody>
      </p:sp>
      <p:pic>
        <p:nvPicPr>
          <p:cNvPr id="4" name="Picture 3">
            <a:extLst>
              <a:ext uri="{FF2B5EF4-FFF2-40B4-BE49-F238E27FC236}">
                <a16:creationId xmlns:a16="http://schemas.microsoft.com/office/drawing/2014/main" id="{1EB33654-23C8-4B7F-A36C-4686FACFCD41}"/>
              </a:ext>
            </a:extLst>
          </p:cNvPr>
          <p:cNvPicPr>
            <a:picLocks noChangeAspect="1"/>
          </p:cNvPicPr>
          <p:nvPr/>
        </p:nvPicPr>
        <p:blipFill>
          <a:blip r:embed="rId2"/>
          <a:stretch>
            <a:fillRect/>
          </a:stretch>
        </p:blipFill>
        <p:spPr>
          <a:xfrm>
            <a:off x="5120640" y="492369"/>
            <a:ext cx="1856936" cy="1790674"/>
          </a:xfrm>
          <a:prstGeom prst="rect">
            <a:avLst/>
          </a:prstGeom>
        </p:spPr>
      </p:pic>
    </p:spTree>
    <p:extLst>
      <p:ext uri="{BB962C8B-B14F-4D97-AF65-F5344CB8AC3E}">
        <p14:creationId xmlns:p14="http://schemas.microsoft.com/office/powerpoint/2010/main" val="1387456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5622-0344-41AD-8218-59B5F43D8FAF}"/>
              </a:ext>
            </a:extLst>
          </p:cNvPr>
          <p:cNvSpPr>
            <a:spLocks noGrp="1"/>
          </p:cNvSpPr>
          <p:nvPr>
            <p:ph type="title"/>
          </p:nvPr>
        </p:nvSpPr>
        <p:spPr/>
        <p:txBody>
          <a:bodyPr/>
          <a:lstStyle/>
          <a:p>
            <a:r>
              <a:rPr lang="en-US" b="1" dirty="0"/>
              <a:t>Introduction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62CB187F-6B4A-45AC-BBD9-C9C1634487C1}"/>
              </a:ext>
            </a:extLst>
          </p:cNvPr>
          <p:cNvSpPr>
            <a:spLocks noGrp="1"/>
          </p:cNvSpPr>
          <p:nvPr>
            <p:ph idx="1"/>
          </p:nvPr>
        </p:nvSpPr>
        <p:spPr/>
        <p:txBody>
          <a:bodyPr>
            <a:normAutofit fontScale="77500" lnSpcReduction="20000"/>
          </a:bodyPr>
          <a:lstStyle/>
          <a:p>
            <a:r>
              <a:rPr lang="en-US" dirty="0"/>
              <a:t>A coffee house is one of the simpler businesses to start among the food and beverage industries.</a:t>
            </a:r>
          </a:p>
          <a:p>
            <a:r>
              <a:rPr lang="en-US" dirty="0"/>
              <a:t>The location should be energy efficient. </a:t>
            </a:r>
          </a:p>
          <a:p>
            <a:r>
              <a:rPr lang="en-US" dirty="0"/>
              <a:t>This project recommends location to an entrepreneur to open a coffee shop in New York City using data science.  </a:t>
            </a:r>
          </a:p>
          <a:p>
            <a:r>
              <a:rPr lang="en-US" dirty="0"/>
              <a:t>Whenever people want to open a new shop, they explore the place and try to fetch as much information as possible around it. It can be the neighborhood, venues, etc., </a:t>
            </a:r>
          </a:p>
          <a:p>
            <a:r>
              <a:rPr lang="en-US" dirty="0"/>
              <a:t>Requested Returns features such as population rate, schools/colleges/offices around, weather conditions, recreational facilities etc. </a:t>
            </a:r>
          </a:p>
          <a:p>
            <a:r>
              <a:rPr lang="en-US" dirty="0"/>
              <a:t>It could make easy comparative analysis between the neighborhood with provided factors.</a:t>
            </a:r>
          </a:p>
          <a:p>
            <a:endParaRPr lang="en-US" dirty="0"/>
          </a:p>
        </p:txBody>
      </p:sp>
    </p:spTree>
    <p:extLst>
      <p:ext uri="{BB962C8B-B14F-4D97-AF65-F5344CB8AC3E}">
        <p14:creationId xmlns:p14="http://schemas.microsoft.com/office/powerpoint/2010/main" val="51409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2C3A-3632-4950-8AD1-30D44DB59647}"/>
              </a:ext>
            </a:extLst>
          </p:cNvPr>
          <p:cNvSpPr>
            <a:spLocks noGrp="1"/>
          </p:cNvSpPr>
          <p:nvPr>
            <p:ph type="title"/>
          </p:nvPr>
        </p:nvSpPr>
        <p:spPr/>
        <p:txBody>
          <a:bodyPr/>
          <a:lstStyle/>
          <a:p>
            <a:r>
              <a:rPr lang="en-US" b="1" dirty="0"/>
              <a:t>Data Section:</a:t>
            </a:r>
            <a:br>
              <a:rPr lang="en-US" dirty="0"/>
            </a:br>
            <a:endParaRPr lang="en-US" dirty="0"/>
          </a:p>
        </p:txBody>
      </p:sp>
      <p:sp>
        <p:nvSpPr>
          <p:cNvPr id="3" name="Content Placeholder 2">
            <a:extLst>
              <a:ext uri="{FF2B5EF4-FFF2-40B4-BE49-F238E27FC236}">
                <a16:creationId xmlns:a16="http://schemas.microsoft.com/office/drawing/2014/main" id="{BD5534E0-E955-442D-9119-52A1CB48383A}"/>
              </a:ext>
            </a:extLst>
          </p:cNvPr>
          <p:cNvSpPr>
            <a:spLocks noGrp="1"/>
          </p:cNvSpPr>
          <p:nvPr>
            <p:ph idx="1"/>
          </p:nvPr>
        </p:nvSpPr>
        <p:spPr>
          <a:xfrm>
            <a:off x="677334" y="1573619"/>
            <a:ext cx="9395134" cy="4665863"/>
          </a:xfrm>
        </p:spPr>
        <p:txBody>
          <a:bodyPr>
            <a:normAutofit fontScale="62500" lnSpcReduction="20000"/>
          </a:bodyPr>
          <a:lstStyle/>
          <a:p>
            <a:r>
              <a:rPr lang="en-US" dirty="0"/>
              <a:t>New York City Neighborhood Names point file from </a:t>
            </a:r>
            <a:r>
              <a:rPr lang="en-IN" u="sng" dirty="0">
                <a:hlinkClick r:id="rId2"/>
              </a:rPr>
              <a:t>https://en.wikipedia.org/wiki/Neighborhoods_in_New_York_City</a:t>
            </a:r>
            <a:endParaRPr lang="en-IN" dirty="0"/>
          </a:p>
          <a:p>
            <a:pPr marL="0" indent="0">
              <a:buNone/>
            </a:pPr>
            <a:endParaRPr lang="en-US" dirty="0"/>
          </a:p>
          <a:p>
            <a:r>
              <a:rPr lang="en-US" dirty="0"/>
              <a:t>It has a total of 5 boroughs and 306 neighborhoods. </a:t>
            </a:r>
          </a:p>
          <a:p>
            <a:r>
              <a:rPr lang="en-US" b="1" dirty="0"/>
              <a:t>Foursquare API: </a:t>
            </a:r>
            <a:endParaRPr lang="en-US" dirty="0"/>
          </a:p>
          <a:p>
            <a:pPr lvl="1"/>
            <a:r>
              <a:rPr lang="en-US" dirty="0"/>
              <a:t>It has a database of more than 105 million places. This project would use Four-square API as its prime data gathering source.</a:t>
            </a:r>
          </a:p>
          <a:p>
            <a:r>
              <a:rPr lang="en-US" b="1" dirty="0"/>
              <a:t>Python Library Files: </a:t>
            </a:r>
            <a:endParaRPr lang="en-US" dirty="0"/>
          </a:p>
          <a:p>
            <a:pPr lvl="1" latinLnBrk="1"/>
            <a:r>
              <a:rPr lang="en-US" dirty="0"/>
              <a:t>• Pandas - Library for Data Analysis </a:t>
            </a:r>
          </a:p>
          <a:p>
            <a:pPr lvl="1" latinLnBrk="1"/>
            <a:r>
              <a:rPr lang="en-US" dirty="0"/>
              <a:t>• NumPy – Library to handle data in a vectorized manner</a:t>
            </a:r>
          </a:p>
          <a:p>
            <a:pPr lvl="1" latinLnBrk="1"/>
            <a:r>
              <a:rPr lang="en-US" dirty="0"/>
              <a:t>• JSON – Library to handle JSON files </a:t>
            </a:r>
          </a:p>
          <a:p>
            <a:pPr lvl="1" latinLnBrk="1"/>
            <a:r>
              <a:rPr lang="en-US" dirty="0"/>
              <a:t>• Folium – Map rendering Library</a:t>
            </a:r>
          </a:p>
          <a:p>
            <a:pPr lvl="1" latinLnBrk="1"/>
            <a:r>
              <a:rPr lang="en-US" dirty="0"/>
              <a:t>• Matplotlib – Python Plotting Module </a:t>
            </a:r>
          </a:p>
          <a:p>
            <a:pPr lvl="1" latinLnBrk="1"/>
            <a:r>
              <a:rPr lang="en-US" dirty="0"/>
              <a:t>• </a:t>
            </a:r>
            <a:r>
              <a:rPr lang="en-US" dirty="0" err="1"/>
              <a:t>Geopy</a:t>
            </a:r>
            <a:r>
              <a:rPr lang="en-US" dirty="0"/>
              <a:t> – To retrieve Location Data </a:t>
            </a:r>
          </a:p>
          <a:p>
            <a:pPr lvl="1" latinLnBrk="1"/>
            <a:r>
              <a:rPr lang="en-US" dirty="0"/>
              <a:t>• Requests – Library to handle http requests</a:t>
            </a:r>
          </a:p>
          <a:p>
            <a:pPr lvl="1" latinLnBrk="1"/>
            <a:r>
              <a:rPr lang="en-US" dirty="0"/>
              <a:t>• </a:t>
            </a:r>
            <a:r>
              <a:rPr lang="en-US" dirty="0" err="1"/>
              <a:t>Sklearn</a:t>
            </a:r>
            <a:r>
              <a:rPr lang="en-US" dirty="0"/>
              <a:t> – Python machine learning Library </a:t>
            </a:r>
          </a:p>
          <a:p>
            <a:endParaRPr lang="en-US" dirty="0"/>
          </a:p>
        </p:txBody>
      </p:sp>
    </p:spTree>
    <p:extLst>
      <p:ext uri="{BB962C8B-B14F-4D97-AF65-F5344CB8AC3E}">
        <p14:creationId xmlns:p14="http://schemas.microsoft.com/office/powerpoint/2010/main" val="549378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FCF1-49B2-40F7-A2F5-66455E81B778}"/>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0AF76E3-D160-4C94-9F84-B08EDCAD9DDA}"/>
              </a:ext>
            </a:extLst>
          </p:cNvPr>
          <p:cNvSpPr>
            <a:spLocks noGrp="1"/>
          </p:cNvSpPr>
          <p:nvPr>
            <p:ph idx="1"/>
          </p:nvPr>
        </p:nvSpPr>
        <p:spPr>
          <a:xfrm>
            <a:off x="677333" y="1616149"/>
            <a:ext cx="10370077" cy="4425213"/>
          </a:xfrm>
        </p:spPr>
        <p:txBody>
          <a:bodyPr>
            <a:normAutofit lnSpcReduction="10000"/>
          </a:bodyPr>
          <a:lstStyle/>
          <a:p>
            <a:r>
              <a:rPr lang="en-US" dirty="0"/>
              <a:t>Once the neighborhood GPS data has been acquired for any given city the foursquare API call can be used to acquire the 10 most common ‘Trending’ venues around each neighborhood GPS point. The radius was set to 500m with a limit of 100 venues to be returned. </a:t>
            </a:r>
          </a:p>
          <a:p>
            <a:r>
              <a:rPr lang="en-US" dirty="0"/>
              <a:t>The returned venues are then grouped using a hot encoding method to display for top 5 venues for each neighborhood. </a:t>
            </a:r>
          </a:p>
          <a:p>
            <a:r>
              <a:rPr lang="en-US" b="1" dirty="0"/>
              <a:t> Unsupervised machine learning algorithm:</a:t>
            </a:r>
          </a:p>
          <a:p>
            <a:pPr lvl="1"/>
            <a:r>
              <a:rPr lang="en-US" dirty="0"/>
              <a:t>K-mean clustering would be applied to form the clusters of different categories of places in and around the neighborhoods. Each of them would be analyzed individually and comparatively to derive the best location.</a:t>
            </a:r>
          </a:p>
          <a:p>
            <a:endParaRPr lang="en-US" dirty="0"/>
          </a:p>
        </p:txBody>
      </p:sp>
    </p:spTree>
    <p:extLst>
      <p:ext uri="{BB962C8B-B14F-4D97-AF65-F5344CB8AC3E}">
        <p14:creationId xmlns:p14="http://schemas.microsoft.com/office/powerpoint/2010/main" val="21078638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6178-8356-403C-94F0-F58330A85A45}"/>
              </a:ext>
            </a:extLst>
          </p:cNvPr>
          <p:cNvSpPr>
            <a:spLocks noGrp="1"/>
          </p:cNvSpPr>
          <p:nvPr>
            <p:ph type="title"/>
          </p:nvPr>
        </p:nvSpPr>
        <p:spPr>
          <a:xfrm>
            <a:off x="1143001" y="77353"/>
            <a:ext cx="9905998" cy="1478570"/>
          </a:xfrm>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99C58263-898B-442D-B522-8353E5AE0CBB}"/>
              </a:ext>
            </a:extLst>
          </p:cNvPr>
          <p:cNvSpPr>
            <a:spLocks noGrp="1"/>
          </p:cNvSpPr>
          <p:nvPr>
            <p:ph idx="1"/>
          </p:nvPr>
        </p:nvSpPr>
        <p:spPr>
          <a:xfrm>
            <a:off x="684307" y="1082761"/>
            <a:ext cx="10888394" cy="4692477"/>
          </a:xfrm>
        </p:spPr>
        <p:txBody>
          <a:bodyPr/>
          <a:lstStyle/>
          <a:p>
            <a:r>
              <a:rPr lang="en-US" dirty="0"/>
              <a:t>The most visited/common venue is the best location for opening new shop. This model identified 9 best locations to open a new coffee shop based on input.</a:t>
            </a:r>
          </a:p>
          <a:p>
            <a:endParaRPr lang="en-US" dirty="0"/>
          </a:p>
        </p:txBody>
      </p:sp>
      <p:pic>
        <p:nvPicPr>
          <p:cNvPr id="4" name="Picture 3">
            <a:extLst>
              <a:ext uri="{FF2B5EF4-FFF2-40B4-BE49-F238E27FC236}">
                <a16:creationId xmlns:a16="http://schemas.microsoft.com/office/drawing/2014/main" id="{BF3BF476-9423-46BB-B97A-EC949626B56D}"/>
              </a:ext>
            </a:extLst>
          </p:cNvPr>
          <p:cNvPicPr/>
          <p:nvPr/>
        </p:nvPicPr>
        <p:blipFill>
          <a:blip r:embed="rId2"/>
          <a:stretch>
            <a:fillRect/>
          </a:stretch>
        </p:blipFill>
        <p:spPr>
          <a:xfrm>
            <a:off x="932516" y="2171700"/>
            <a:ext cx="10391976" cy="4076700"/>
          </a:xfrm>
          <a:prstGeom prst="rect">
            <a:avLst/>
          </a:prstGeom>
        </p:spPr>
      </p:pic>
    </p:spTree>
    <p:extLst>
      <p:ext uri="{BB962C8B-B14F-4D97-AF65-F5344CB8AC3E}">
        <p14:creationId xmlns:p14="http://schemas.microsoft.com/office/powerpoint/2010/main" val="4010075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6178-8356-403C-94F0-F58330A85A45}"/>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99C58263-898B-442D-B522-8353E5AE0CBB}"/>
              </a:ext>
            </a:extLst>
          </p:cNvPr>
          <p:cNvSpPr>
            <a:spLocks noGrp="1"/>
          </p:cNvSpPr>
          <p:nvPr>
            <p:ph idx="1"/>
          </p:nvPr>
        </p:nvSpPr>
        <p:spPr/>
        <p:txBody>
          <a:bodyPr/>
          <a:lstStyle/>
          <a:p>
            <a:r>
              <a:rPr lang="en-US" dirty="0"/>
              <a:t>From the results, an entrepreneur can apply this model to any city and produce a best location suggestion without any prior knowledge of the city.  </a:t>
            </a:r>
          </a:p>
          <a:p>
            <a:r>
              <a:rPr lang="en-US" dirty="0"/>
              <a:t>The disadvantage of the this system is location suggestion not considered population density and crime rate of the city. Using other end points may be a better solution.</a:t>
            </a:r>
          </a:p>
          <a:p>
            <a:endParaRPr lang="en-US" dirty="0"/>
          </a:p>
        </p:txBody>
      </p:sp>
    </p:spTree>
    <p:extLst>
      <p:ext uri="{BB962C8B-B14F-4D97-AF65-F5344CB8AC3E}">
        <p14:creationId xmlns:p14="http://schemas.microsoft.com/office/powerpoint/2010/main" val="2101568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946B-20D1-48B5-84F9-76BBB46C7AED}"/>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AFC7304C-4F72-474B-B069-832FF042D4DE}"/>
              </a:ext>
            </a:extLst>
          </p:cNvPr>
          <p:cNvSpPr>
            <a:spLocks noGrp="1"/>
          </p:cNvSpPr>
          <p:nvPr>
            <p:ph idx="1"/>
          </p:nvPr>
        </p:nvSpPr>
        <p:spPr/>
        <p:txBody>
          <a:bodyPr/>
          <a:lstStyle/>
          <a:p>
            <a:r>
              <a:rPr lang="en-US" dirty="0"/>
              <a:t>This model can be applied to any city where the GPS locations of a neighborhood are known. As it stands the model breaks the neighborhoods into 5 clusters of similar trending values.  This model will cut down on manual research time and allow an entrepreneur to expand faster.</a:t>
            </a:r>
          </a:p>
          <a:p>
            <a:endParaRPr lang="en-US" dirty="0"/>
          </a:p>
        </p:txBody>
      </p:sp>
    </p:spTree>
    <p:extLst>
      <p:ext uri="{BB962C8B-B14F-4D97-AF65-F5344CB8AC3E}">
        <p14:creationId xmlns:p14="http://schemas.microsoft.com/office/powerpoint/2010/main" val="528468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TotalTime>
  <Words>526</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Capstone Final Project  The Battle of Neighborhoods</vt:lpstr>
      <vt:lpstr>Introduction: </vt:lpstr>
      <vt:lpstr>Data Section: </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Bharath M</dc:creator>
  <cp:lastModifiedBy>Ashwini S Bhalerao</cp:lastModifiedBy>
  <cp:revision>3</cp:revision>
  <dcterms:created xsi:type="dcterms:W3CDTF">2019-01-22T03:09:19Z</dcterms:created>
  <dcterms:modified xsi:type="dcterms:W3CDTF">2019-04-28T22:03:50Z</dcterms:modified>
</cp:coreProperties>
</file>