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8288000" cy="10287000"/>
  <p:notesSz cx="6858000" cy="9144000"/>
  <p:embeddedFontLst>
    <p:embeddedFont>
      <p:font typeface="DM Sans" pitchFamily="2" charset="0"/>
      <p:regular r:id="rId15"/>
      <p:bold r:id="rId16"/>
      <p:italic r:id="rId17"/>
      <p:boldItalic r:id="rId18"/>
    </p:embeddedFont>
    <p:embeddedFont>
      <p:font typeface="DM Sans Bold" charset="0"/>
      <p:regular r:id="rId19"/>
    </p:embeddedFont>
    <p:embeddedFont>
      <p:font typeface="Merriweather" panose="00000500000000000000" pitchFamily="2"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Khetmalis" userId="b7b4383dad9d6c22" providerId="LiveId" clId="{D6C3AE08-065F-47EE-9BB6-F9E4C4090100}"/>
    <pc:docChg chg="custSel modSld">
      <pc:chgData name="Siddhi Khetmalis" userId="b7b4383dad9d6c22" providerId="LiveId" clId="{D6C3AE08-065F-47EE-9BB6-F9E4C4090100}" dt="2024-03-10T07:36:06.757" v="35" actId="14100"/>
      <pc:docMkLst>
        <pc:docMk/>
      </pc:docMkLst>
      <pc:sldChg chg="modSp mod">
        <pc:chgData name="Siddhi Khetmalis" userId="b7b4383dad9d6c22" providerId="LiveId" clId="{D6C3AE08-065F-47EE-9BB6-F9E4C4090100}" dt="2024-03-10T05:51:44.060" v="26" actId="404"/>
        <pc:sldMkLst>
          <pc:docMk/>
          <pc:sldMk cId="0" sldId="260"/>
        </pc:sldMkLst>
        <pc:spChg chg="mod">
          <ac:chgData name="Siddhi Khetmalis" userId="b7b4383dad9d6c22" providerId="LiveId" clId="{D6C3AE08-065F-47EE-9BB6-F9E4C4090100}" dt="2024-03-10T05:51:44.060" v="26" actId="404"/>
          <ac:spMkLst>
            <pc:docMk/>
            <pc:sldMk cId="0" sldId="260"/>
            <ac:spMk id="3" creationId="{00000000-0000-0000-0000-000000000000}"/>
          </ac:spMkLst>
        </pc:spChg>
      </pc:sldChg>
      <pc:sldChg chg="modSp mod">
        <pc:chgData name="Siddhi Khetmalis" userId="b7b4383dad9d6c22" providerId="LiveId" clId="{D6C3AE08-065F-47EE-9BB6-F9E4C4090100}" dt="2024-03-10T05:51:53.433" v="27" actId="2711"/>
        <pc:sldMkLst>
          <pc:docMk/>
          <pc:sldMk cId="0" sldId="261"/>
        </pc:sldMkLst>
        <pc:spChg chg="mod">
          <ac:chgData name="Siddhi Khetmalis" userId="b7b4383dad9d6c22" providerId="LiveId" clId="{D6C3AE08-065F-47EE-9BB6-F9E4C4090100}" dt="2024-03-10T05:51:53.433" v="27" actId="2711"/>
          <ac:spMkLst>
            <pc:docMk/>
            <pc:sldMk cId="0" sldId="261"/>
            <ac:spMk id="3" creationId="{00000000-0000-0000-0000-000000000000}"/>
          </ac:spMkLst>
        </pc:spChg>
      </pc:sldChg>
      <pc:sldChg chg="modSp mod">
        <pc:chgData name="Siddhi Khetmalis" userId="b7b4383dad9d6c22" providerId="LiveId" clId="{D6C3AE08-065F-47EE-9BB6-F9E4C4090100}" dt="2024-03-10T05:51:20.228" v="24" actId="2711"/>
        <pc:sldMkLst>
          <pc:docMk/>
          <pc:sldMk cId="0" sldId="262"/>
        </pc:sldMkLst>
        <pc:spChg chg="mod">
          <ac:chgData name="Siddhi Khetmalis" userId="b7b4383dad9d6c22" providerId="LiveId" clId="{D6C3AE08-065F-47EE-9BB6-F9E4C4090100}" dt="2024-03-10T05:51:20.228" v="24" actId="2711"/>
          <ac:spMkLst>
            <pc:docMk/>
            <pc:sldMk cId="0" sldId="262"/>
            <ac:spMk id="3" creationId="{00000000-0000-0000-0000-000000000000}"/>
          </ac:spMkLst>
        </pc:spChg>
      </pc:sldChg>
      <pc:sldChg chg="modSp mod">
        <pc:chgData name="Siddhi Khetmalis" userId="b7b4383dad9d6c22" providerId="LiveId" clId="{D6C3AE08-065F-47EE-9BB6-F9E4C4090100}" dt="2024-03-10T05:51:10.757" v="23" actId="2711"/>
        <pc:sldMkLst>
          <pc:docMk/>
          <pc:sldMk cId="0" sldId="263"/>
        </pc:sldMkLst>
        <pc:spChg chg="mod">
          <ac:chgData name="Siddhi Khetmalis" userId="b7b4383dad9d6c22" providerId="LiveId" clId="{D6C3AE08-065F-47EE-9BB6-F9E4C4090100}" dt="2024-03-10T05:51:10.757" v="23" actId="2711"/>
          <ac:spMkLst>
            <pc:docMk/>
            <pc:sldMk cId="0" sldId="263"/>
            <ac:spMk id="3" creationId="{00000000-0000-0000-0000-000000000000}"/>
          </ac:spMkLst>
        </pc:spChg>
      </pc:sldChg>
      <pc:sldChg chg="modSp mod">
        <pc:chgData name="Siddhi Khetmalis" userId="b7b4383dad9d6c22" providerId="LiveId" clId="{D6C3AE08-065F-47EE-9BB6-F9E4C4090100}" dt="2024-03-10T05:50:59.161" v="22" actId="2711"/>
        <pc:sldMkLst>
          <pc:docMk/>
          <pc:sldMk cId="0" sldId="264"/>
        </pc:sldMkLst>
        <pc:spChg chg="mod">
          <ac:chgData name="Siddhi Khetmalis" userId="b7b4383dad9d6c22" providerId="LiveId" clId="{D6C3AE08-065F-47EE-9BB6-F9E4C4090100}" dt="2024-03-10T05:50:59.161" v="22" actId="2711"/>
          <ac:spMkLst>
            <pc:docMk/>
            <pc:sldMk cId="0" sldId="264"/>
            <ac:spMk id="3" creationId="{00000000-0000-0000-0000-000000000000}"/>
          </ac:spMkLst>
        </pc:spChg>
      </pc:sldChg>
      <pc:sldChg chg="addSp delSp modSp mod">
        <pc:chgData name="Siddhi Khetmalis" userId="b7b4383dad9d6c22" providerId="LiveId" clId="{D6C3AE08-065F-47EE-9BB6-F9E4C4090100}" dt="2024-03-10T07:36:06.757" v="35" actId="14100"/>
        <pc:sldMkLst>
          <pc:docMk/>
          <pc:sldMk cId="0" sldId="266"/>
        </pc:sldMkLst>
        <pc:picChg chg="del mod">
          <ac:chgData name="Siddhi Khetmalis" userId="b7b4383dad9d6c22" providerId="LiveId" clId="{D6C3AE08-065F-47EE-9BB6-F9E4C4090100}" dt="2024-03-10T07:35:53.688" v="33" actId="21"/>
          <ac:picMkLst>
            <pc:docMk/>
            <pc:sldMk cId="0" sldId="266"/>
            <ac:picMk id="2" creationId="{00000000-0000-0000-0000-000000000000}"/>
          </ac:picMkLst>
        </pc:picChg>
        <pc:picChg chg="add mod">
          <ac:chgData name="Siddhi Khetmalis" userId="b7b4383dad9d6c22" providerId="LiveId" clId="{D6C3AE08-065F-47EE-9BB6-F9E4C4090100}" dt="2024-03-10T07:36:06.757" v="35" actId="14100"/>
          <ac:picMkLst>
            <pc:docMk/>
            <pc:sldMk cId="0" sldId="266"/>
            <ac:picMk id="6" creationId="{72100CFE-6F2B-5E49-701B-C9BA8C80EDA8}"/>
          </ac:picMkLst>
        </pc:picChg>
      </pc:sldChg>
      <pc:sldChg chg="modSp mod">
        <pc:chgData name="Siddhi Khetmalis" userId="b7b4383dad9d6c22" providerId="LiveId" clId="{D6C3AE08-065F-47EE-9BB6-F9E4C4090100}" dt="2024-03-10T05:50:26.691" v="18" actId="20577"/>
        <pc:sldMkLst>
          <pc:docMk/>
          <pc:sldMk cId="0" sldId="267"/>
        </pc:sldMkLst>
        <pc:spChg chg="mod">
          <ac:chgData name="Siddhi Khetmalis" userId="b7b4383dad9d6c22" providerId="LiveId" clId="{D6C3AE08-065F-47EE-9BB6-F9E4C4090100}" dt="2024-03-10T05:50:26.691" v="18" actId="20577"/>
          <ac:spMkLst>
            <pc:docMk/>
            <pc:sldMk cId="0" sldId="267"/>
            <ac:spMk id="3" creationId="{00000000-0000-0000-0000-000000000000}"/>
          </ac:spMkLst>
        </pc:spChg>
      </pc:sldChg>
      <pc:sldChg chg="modSp mod">
        <pc:chgData name="Siddhi Khetmalis" userId="b7b4383dad9d6c22" providerId="LiveId" clId="{D6C3AE08-065F-47EE-9BB6-F9E4C4090100}" dt="2024-03-10T05:50:40.521" v="20" actId="113"/>
        <pc:sldMkLst>
          <pc:docMk/>
          <pc:sldMk cId="0" sldId="268"/>
        </pc:sldMkLst>
        <pc:spChg chg="mod">
          <ac:chgData name="Siddhi Khetmalis" userId="b7b4383dad9d6c22" providerId="LiveId" clId="{D6C3AE08-065F-47EE-9BB6-F9E4C4090100}" dt="2024-03-10T05:50:40.521" v="20" actId="113"/>
          <ac:spMkLst>
            <pc:docMk/>
            <pc:sldMk cId="0" sldId="268"/>
            <ac:spMk id="3" creationId="{00000000-0000-0000-0000-000000000000}"/>
          </ac:spMkLst>
        </pc:spChg>
      </pc:sldChg>
      <pc:sldChg chg="modSp mod">
        <pc:chgData name="Siddhi Khetmalis" userId="b7b4383dad9d6c22" providerId="LiveId" clId="{D6C3AE08-065F-47EE-9BB6-F9E4C4090100}" dt="2024-03-10T05:50:48.644" v="21" actId="2711"/>
        <pc:sldMkLst>
          <pc:docMk/>
          <pc:sldMk cId="0" sldId="269"/>
        </pc:sldMkLst>
        <pc:spChg chg="mod">
          <ac:chgData name="Siddhi Khetmalis" userId="b7b4383dad9d6c22" providerId="LiveId" clId="{D6C3AE08-065F-47EE-9BB6-F9E4C4090100}" dt="2024-03-10T05:50:48.644" v="21" actId="2711"/>
          <ac:spMkLst>
            <pc:docMk/>
            <pc:sldMk cId="0" sldId="26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irichoi0218/insurance/download?datasetVersionNumber=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48059" y="4103121"/>
            <a:ext cx="7085783" cy="3483736"/>
            <a:chOff x="0" y="0"/>
            <a:chExt cx="38337329" cy="18848606"/>
          </a:xfrm>
        </p:grpSpPr>
        <p:sp>
          <p:nvSpPr>
            <p:cNvPr id="3" name="Freeform 3"/>
            <p:cNvSpPr/>
            <p:nvPr/>
          </p:nvSpPr>
          <p:spPr>
            <a:xfrm>
              <a:off x="72390" y="72390"/>
              <a:ext cx="38192549" cy="18703825"/>
            </a:xfrm>
            <a:custGeom>
              <a:avLst/>
              <a:gdLst/>
              <a:ahLst/>
              <a:cxnLst/>
              <a:rect l="l" t="t" r="r" b="b"/>
              <a:pathLst>
                <a:path w="38192549" h="18703825">
                  <a:moveTo>
                    <a:pt x="0" y="0"/>
                  </a:moveTo>
                  <a:lnTo>
                    <a:pt x="38192549" y="0"/>
                  </a:lnTo>
                  <a:lnTo>
                    <a:pt x="38192549" y="18703825"/>
                  </a:lnTo>
                  <a:lnTo>
                    <a:pt x="0" y="18703825"/>
                  </a:lnTo>
                  <a:lnTo>
                    <a:pt x="0" y="0"/>
                  </a:lnTo>
                  <a:close/>
                </a:path>
              </a:pathLst>
            </a:custGeom>
            <a:solidFill>
              <a:srgbClr val="FFFFFF"/>
            </a:solidFill>
          </p:spPr>
        </p:sp>
        <p:sp>
          <p:nvSpPr>
            <p:cNvPr id="4" name="Freeform 4"/>
            <p:cNvSpPr/>
            <p:nvPr/>
          </p:nvSpPr>
          <p:spPr>
            <a:xfrm>
              <a:off x="0" y="0"/>
              <a:ext cx="38337328" cy="18848606"/>
            </a:xfrm>
            <a:custGeom>
              <a:avLst/>
              <a:gdLst/>
              <a:ahLst/>
              <a:cxnLst/>
              <a:rect l="l" t="t" r="r" b="b"/>
              <a:pathLst>
                <a:path w="38337328" h="18848606">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grpSp>
        <p:nvGrpSpPr>
          <p:cNvPr id="5" name="Group 5"/>
          <p:cNvGrpSpPr/>
          <p:nvPr/>
        </p:nvGrpSpPr>
        <p:grpSpPr>
          <a:xfrm>
            <a:off x="2095586" y="5296454"/>
            <a:ext cx="4237020" cy="4601148"/>
            <a:chOff x="0" y="0"/>
            <a:chExt cx="5649361" cy="6134864"/>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964" y="0"/>
              <a:ext cx="2667866" cy="3239552"/>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0" y="2273049"/>
              <a:ext cx="5649361" cy="3861815"/>
            </a:xfrm>
            <a:prstGeom prst="rect">
              <a:avLst/>
            </a:prstGeom>
          </p:spPr>
        </p:pic>
      </p:grpSp>
      <p:grpSp>
        <p:nvGrpSpPr>
          <p:cNvPr id="8" name="Group 8"/>
          <p:cNvGrpSpPr/>
          <p:nvPr/>
        </p:nvGrpSpPr>
        <p:grpSpPr>
          <a:xfrm>
            <a:off x="6209261" y="4705517"/>
            <a:ext cx="4363379" cy="2278946"/>
            <a:chOff x="0" y="0"/>
            <a:chExt cx="5817838" cy="3038594"/>
          </a:xfrm>
        </p:grpSpPr>
        <p:grpSp>
          <p:nvGrpSpPr>
            <p:cNvPr id="9" name="Group 9"/>
            <p:cNvGrpSpPr/>
            <p:nvPr/>
          </p:nvGrpSpPr>
          <p:grpSpPr>
            <a:xfrm>
              <a:off x="0" y="901257"/>
              <a:ext cx="1787536" cy="2137337"/>
              <a:chOff x="0" y="0"/>
              <a:chExt cx="9542071" cy="11409346"/>
            </a:xfrm>
          </p:grpSpPr>
          <p:sp>
            <p:nvSpPr>
              <p:cNvPr id="10" name="Freeform 10"/>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1" name="Freeform 11"/>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2" name="Group 12"/>
            <p:cNvGrpSpPr/>
            <p:nvPr/>
          </p:nvGrpSpPr>
          <p:grpSpPr>
            <a:xfrm>
              <a:off x="2015151" y="901257"/>
              <a:ext cx="1787536" cy="2137337"/>
              <a:chOff x="0" y="0"/>
              <a:chExt cx="9542071" cy="11409346"/>
            </a:xfrm>
          </p:grpSpPr>
          <p:sp>
            <p:nvSpPr>
              <p:cNvPr id="13" name="Freeform 13"/>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4" name="Freeform 14"/>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5" name="Group 15"/>
            <p:cNvGrpSpPr/>
            <p:nvPr/>
          </p:nvGrpSpPr>
          <p:grpSpPr>
            <a:xfrm>
              <a:off x="4030302" y="901257"/>
              <a:ext cx="1787536" cy="2137337"/>
              <a:chOff x="0" y="0"/>
              <a:chExt cx="9542071" cy="11409346"/>
            </a:xfrm>
          </p:grpSpPr>
          <p:sp>
            <p:nvSpPr>
              <p:cNvPr id="16" name="Freeform 16"/>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7" name="Freeform 17"/>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8" name="Group 18"/>
            <p:cNvGrpSpPr/>
            <p:nvPr/>
          </p:nvGrpSpPr>
          <p:grpSpPr>
            <a:xfrm>
              <a:off x="0" y="0"/>
              <a:ext cx="5817838" cy="415594"/>
              <a:chOff x="0" y="0"/>
              <a:chExt cx="31056283" cy="2218491"/>
            </a:xfrm>
          </p:grpSpPr>
          <p:sp>
            <p:nvSpPr>
              <p:cNvPr id="19" name="Freeform 19"/>
              <p:cNvSpPr/>
              <p:nvPr/>
            </p:nvSpPr>
            <p:spPr>
              <a:xfrm>
                <a:off x="72390" y="72390"/>
                <a:ext cx="30911502" cy="2073711"/>
              </a:xfrm>
              <a:custGeom>
                <a:avLst/>
                <a:gdLst/>
                <a:ahLst/>
                <a:cxnLst/>
                <a:rect l="l" t="t" r="r" b="b"/>
                <a:pathLst>
                  <a:path w="30911502" h="2073711">
                    <a:moveTo>
                      <a:pt x="0" y="0"/>
                    </a:moveTo>
                    <a:lnTo>
                      <a:pt x="30911502" y="0"/>
                    </a:lnTo>
                    <a:lnTo>
                      <a:pt x="30911502" y="2073711"/>
                    </a:lnTo>
                    <a:lnTo>
                      <a:pt x="0" y="2073711"/>
                    </a:lnTo>
                    <a:lnTo>
                      <a:pt x="0" y="0"/>
                    </a:lnTo>
                    <a:close/>
                  </a:path>
                </a:pathLst>
              </a:custGeom>
              <a:solidFill>
                <a:srgbClr val="EDF0F2">
                  <a:alpha val="68627"/>
                </a:srgbClr>
              </a:solidFill>
            </p:spPr>
          </p:sp>
          <p:sp>
            <p:nvSpPr>
              <p:cNvPr id="20" name="Freeform 20"/>
              <p:cNvSpPr/>
              <p:nvPr/>
            </p:nvSpPr>
            <p:spPr>
              <a:xfrm>
                <a:off x="0" y="0"/>
                <a:ext cx="31056284" cy="2218491"/>
              </a:xfrm>
              <a:custGeom>
                <a:avLst/>
                <a:gdLst/>
                <a:ahLst/>
                <a:cxnLst/>
                <a:rect l="l" t="t" r="r" b="b"/>
                <a:pathLst>
                  <a:path w="31056284" h="2218491">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8627"/>
                </a:srgbClr>
              </a:solidFill>
            </p:spPr>
          </p:sp>
        </p:grpSp>
      </p:grpSp>
      <p:grpSp>
        <p:nvGrpSpPr>
          <p:cNvPr id="22" name="Group 22"/>
          <p:cNvGrpSpPr/>
          <p:nvPr/>
        </p:nvGrpSpPr>
        <p:grpSpPr>
          <a:xfrm>
            <a:off x="11238879" y="5017213"/>
            <a:ext cx="4170598" cy="4817013"/>
            <a:chOff x="0" y="0"/>
            <a:chExt cx="5560797" cy="6422684"/>
          </a:xfrm>
        </p:grpSpPr>
        <p:pic>
          <p:nvPicPr>
            <p:cNvPr id="23" name="Picture 2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1841581"/>
              <a:ext cx="5560797" cy="4581103"/>
            </a:xfrm>
            <a:prstGeom prst="rect">
              <a:avLst/>
            </a:prstGeom>
          </p:spPr>
        </p:pic>
        <p:pic>
          <p:nvPicPr>
            <p:cNvPr id="24" name="Picture 24"/>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41158" y="0"/>
              <a:ext cx="2278481" cy="2447587"/>
            </a:xfrm>
            <a:prstGeom prst="rect">
              <a:avLst/>
            </a:prstGeom>
          </p:spPr>
        </p:pic>
      </p:grpSp>
      <p:sp>
        <p:nvSpPr>
          <p:cNvPr id="25" name="TextBox 25"/>
          <p:cNvSpPr txBox="1"/>
          <p:nvPr/>
        </p:nvSpPr>
        <p:spPr>
          <a:xfrm>
            <a:off x="1676400" y="2106048"/>
            <a:ext cx="16040100" cy="923330"/>
          </a:xfrm>
          <a:prstGeom prst="rect">
            <a:avLst/>
          </a:prstGeom>
        </p:spPr>
        <p:txBody>
          <a:bodyPr wrap="square" lIns="0" tIns="0" rIns="0" bIns="0" rtlCol="0" anchor="t">
            <a:spAutoFit/>
          </a:bodyPr>
          <a:lstStyle/>
          <a:p>
            <a:pPr algn="l" fontAlgn="base"/>
            <a:r>
              <a:rPr lang="en-IN" sz="6000" b="1" i="0" dirty="0">
                <a:solidFill>
                  <a:srgbClr val="4B5981"/>
                </a:solidFill>
                <a:effectLst/>
                <a:latin typeface="Merriweather" panose="020F0502020204030204" pitchFamily="2" charset="0"/>
              </a:rPr>
              <a:t>Medical Insurance Premium Prediction</a:t>
            </a:r>
          </a:p>
        </p:txBody>
      </p:sp>
      <p:pic>
        <p:nvPicPr>
          <p:cNvPr id="29" name="Picture 28">
            <a:extLst>
              <a:ext uri="{FF2B5EF4-FFF2-40B4-BE49-F238E27FC236}">
                <a16:creationId xmlns:a16="http://schemas.microsoft.com/office/drawing/2014/main" id="{9001535C-71C9-80B5-0164-143E753955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82431" y="3160544"/>
            <a:ext cx="8229600" cy="480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07695"/>
            <a:ext cx="16230600" cy="1015663"/>
          </a:xfrm>
          <a:prstGeom prst="rect">
            <a:avLst/>
          </a:prstGeom>
        </p:spPr>
        <p:txBody>
          <a:bodyPr lIns="0" tIns="0" rIns="0" bIns="0" rtlCol="0" anchor="t">
            <a:spAutoFit/>
          </a:bodyPr>
          <a:lstStyle/>
          <a:p>
            <a:pPr algn="l"/>
            <a:r>
              <a:rPr lang="en-US" sz="6600" b="1" i="0" dirty="0">
                <a:effectLst/>
                <a:latin typeface="system-ui"/>
              </a:rPr>
              <a:t>         Predict Charges for New Customers</a:t>
            </a:r>
          </a:p>
        </p:txBody>
      </p:sp>
      <p:sp>
        <p:nvSpPr>
          <p:cNvPr id="4" name="TextBox 4"/>
          <p:cNvSpPr txBox="1"/>
          <p:nvPr/>
        </p:nvSpPr>
        <p:spPr>
          <a:xfrm>
            <a:off x="1028700" y="1411605"/>
            <a:ext cx="16230600" cy="2577116"/>
          </a:xfrm>
          <a:prstGeom prst="rect">
            <a:avLst/>
          </a:prstGeom>
        </p:spPr>
        <p:txBody>
          <a:bodyPr lIns="0" tIns="0" rIns="0" bIns="0" rtlCol="0" anchor="t">
            <a:spAutoFit/>
          </a:bodyPr>
          <a:lstStyle/>
          <a:p>
            <a:pPr marL="734059" lvl="1" indent="-367030">
              <a:lnSpc>
                <a:spcPts val="5099"/>
              </a:lnSpc>
              <a:buFont typeface="Arial"/>
              <a:buChar char="•"/>
            </a:pPr>
            <a:endParaRPr lang="en-US" sz="3399" spc="33" dirty="0">
              <a:solidFill>
                <a:srgbClr val="000000"/>
              </a:solidFill>
              <a:latin typeface="DM Sans"/>
            </a:endParaRPr>
          </a:p>
          <a:p>
            <a:pPr marL="734059" lvl="1" indent="-367030">
              <a:lnSpc>
                <a:spcPts val="5099"/>
              </a:lnSpc>
              <a:buFont typeface="Arial"/>
              <a:buChar char="•"/>
            </a:pPr>
            <a:r>
              <a:rPr lang="en-US" sz="3399" spc="33" dirty="0">
                <a:solidFill>
                  <a:srgbClr val="000000"/>
                </a:solidFill>
                <a:latin typeface="DM Sans"/>
              </a:rPr>
              <a:t>Using the various Algorithms on the dataset we </a:t>
            </a:r>
            <a:r>
              <a:rPr lang="en-US" sz="3600" spc="33" dirty="0">
                <a:solidFill>
                  <a:srgbClr val="000000"/>
                </a:solidFill>
                <a:latin typeface="system-ui"/>
              </a:rPr>
              <a:t>p</a:t>
            </a:r>
            <a:r>
              <a:rPr lang="en-US" sz="3600" i="0" dirty="0">
                <a:effectLst/>
                <a:latin typeface="system-ui"/>
              </a:rPr>
              <a:t>redict </a:t>
            </a:r>
            <a:r>
              <a:rPr lang="en-US" sz="3600" dirty="0">
                <a:latin typeface="system-ui"/>
              </a:rPr>
              <a:t>c</a:t>
            </a:r>
            <a:r>
              <a:rPr lang="en-US" sz="3600" i="0" dirty="0">
                <a:effectLst/>
                <a:latin typeface="system-ui"/>
              </a:rPr>
              <a:t>harges for new </a:t>
            </a:r>
            <a:r>
              <a:rPr lang="en-US" sz="3600" dirty="0">
                <a:latin typeface="system-ui"/>
              </a:rPr>
              <a:t>c</a:t>
            </a:r>
            <a:r>
              <a:rPr lang="en-US" sz="3600" i="0" dirty="0">
                <a:effectLst/>
                <a:latin typeface="system-ui"/>
              </a:rPr>
              <a:t>ustomers.</a:t>
            </a:r>
          </a:p>
          <a:p>
            <a:pPr marL="734059" lvl="1" indent="-367030">
              <a:lnSpc>
                <a:spcPts val="5099"/>
              </a:lnSpc>
              <a:buFont typeface="Arial"/>
              <a:buChar char="•"/>
            </a:pPr>
            <a:endParaRPr lang="en-US" sz="3399" spc="33" dirty="0">
              <a:solidFill>
                <a:srgbClr val="000000"/>
              </a:solidFill>
              <a:latin typeface="DM Sans"/>
            </a:endParaRPr>
          </a:p>
        </p:txBody>
      </p:sp>
      <p:pic>
        <p:nvPicPr>
          <p:cNvPr id="6" name="Picture 5">
            <a:extLst>
              <a:ext uri="{FF2B5EF4-FFF2-40B4-BE49-F238E27FC236}">
                <a16:creationId xmlns:a16="http://schemas.microsoft.com/office/drawing/2014/main" id="{72100CFE-6F2B-5E49-701B-C9BA8C80E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90900"/>
            <a:ext cx="15240000" cy="6515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1573184"/>
            <a:ext cx="16230600" cy="7766550"/>
          </a:xfrm>
          <a:prstGeom prst="rect">
            <a:avLst/>
          </a:prstGeom>
        </p:spPr>
        <p:txBody>
          <a:bodyPr wrap="square" lIns="0" tIns="0" rIns="0" bIns="0" rtlCol="0" anchor="t">
            <a:spAutoFit/>
          </a:bodyPr>
          <a:lstStyle/>
          <a:p>
            <a:pPr>
              <a:lnSpc>
                <a:spcPts val="5099"/>
              </a:lnSpc>
            </a:pPr>
            <a:r>
              <a:rPr lang="en-US" sz="2800" spc="33" dirty="0">
                <a:solidFill>
                  <a:srgbClr val="000000"/>
                </a:solidFill>
                <a:latin typeface="DM Sans Bold"/>
              </a:rPr>
              <a:t>Q</a:t>
            </a:r>
            <a:r>
              <a:rPr lang="en-US" sz="2800" b="1" spc="33" dirty="0">
                <a:solidFill>
                  <a:srgbClr val="000000"/>
                </a:solidFill>
                <a:latin typeface="DM Sans Bold"/>
              </a:rPr>
              <a:t>) </a:t>
            </a:r>
            <a:r>
              <a:rPr lang="en-US" sz="2800" b="1" spc="33" dirty="0">
                <a:solidFill>
                  <a:srgbClr val="000000"/>
                </a:solidFill>
                <a:latin typeface="Arial" panose="020B0604020202020204" pitchFamily="34" charset="0"/>
                <a:cs typeface="Arial" panose="020B0604020202020204" pitchFamily="34" charset="0"/>
              </a:rPr>
              <a:t>What is the source of the data?</a:t>
            </a:r>
          </a:p>
          <a:p>
            <a:pPr marL="734059" lvl="1" indent="-367030">
              <a:lnSpc>
                <a:spcPts val="5099"/>
              </a:lnSpc>
              <a:buFont typeface="Arial"/>
              <a:buChar char="•"/>
            </a:pPr>
            <a:r>
              <a:rPr lang="en-US" sz="2800" spc="33" dirty="0">
                <a:solidFill>
                  <a:srgbClr val="000000"/>
                </a:solidFill>
                <a:latin typeface="Arial" panose="020B0604020202020204" pitchFamily="34" charset="0"/>
                <a:cs typeface="Arial" panose="020B0604020202020204" pitchFamily="34" charset="0"/>
              </a:rPr>
              <a:t>Data was collected from </a:t>
            </a:r>
            <a:r>
              <a:rPr lang="en-US" sz="2800" spc="33" dirty="0" err="1">
                <a:solidFill>
                  <a:srgbClr val="000000"/>
                </a:solidFill>
                <a:latin typeface="Arial" panose="020B0604020202020204" pitchFamily="34" charset="0"/>
                <a:cs typeface="Arial" panose="020B0604020202020204" pitchFamily="34" charset="0"/>
              </a:rPr>
              <a:t>Kaggle"Machine</a:t>
            </a:r>
            <a:r>
              <a:rPr lang="en-US" sz="2800" spc="33" dirty="0">
                <a:solidFill>
                  <a:srgbClr val="000000"/>
                </a:solidFill>
                <a:latin typeface="Arial" panose="020B0604020202020204" pitchFamily="34" charset="0"/>
                <a:cs typeface="Arial" panose="020B0604020202020204" pitchFamily="34" charset="0"/>
              </a:rPr>
              <a:t> Learning with R" by Brett Lantz teaches machine learning using R, but </a:t>
            </a:r>
            <a:r>
              <a:rPr lang="en-US" sz="2800" spc="33" dirty="0" err="1">
                <a:solidFill>
                  <a:srgbClr val="000000"/>
                </a:solidFill>
                <a:latin typeface="Arial" panose="020B0604020202020204" pitchFamily="34" charset="0"/>
                <a:cs typeface="Arial" panose="020B0604020202020204" pitchFamily="34" charset="0"/>
              </a:rPr>
              <a:t>Packt</a:t>
            </a:r>
            <a:r>
              <a:rPr lang="en-US" sz="2800" spc="33" dirty="0">
                <a:solidFill>
                  <a:srgbClr val="000000"/>
                </a:solidFill>
                <a:latin typeface="Arial" panose="020B0604020202020204" pitchFamily="34" charset="0"/>
                <a:cs typeface="Arial" panose="020B0604020202020204" pitchFamily="34" charset="0"/>
              </a:rPr>
              <a:t> Publishing's datasets aren't freely available online, necessitating cleaning and recoding to match the book's format, posing challenges for library borrowers or those relying on friends' copies.</a:t>
            </a:r>
          </a:p>
          <a:p>
            <a:pPr>
              <a:lnSpc>
                <a:spcPts val="5099"/>
              </a:lnSpc>
            </a:pPr>
            <a:r>
              <a:rPr lang="en-US" sz="2800" b="1" spc="33" dirty="0">
                <a:solidFill>
                  <a:srgbClr val="000000"/>
                </a:solidFill>
                <a:latin typeface="Arial" panose="020B0604020202020204" pitchFamily="34" charset="0"/>
                <a:cs typeface="Arial" panose="020B0604020202020204" pitchFamily="34" charset="0"/>
              </a:rPr>
              <a:t>Q) What is the complete flow of your project?</a:t>
            </a:r>
          </a:p>
          <a:p>
            <a:pPr marL="734059" lvl="1" indent="-367030">
              <a:lnSpc>
                <a:spcPts val="5099"/>
              </a:lnSpc>
              <a:buFont typeface="Arial"/>
              <a:buChar char="•"/>
            </a:pPr>
            <a:r>
              <a:rPr lang="en-US" sz="2800" spc="33" dirty="0">
                <a:solidFill>
                  <a:srgbClr val="000000"/>
                </a:solidFill>
                <a:latin typeface="Arial" panose="020B0604020202020204" pitchFamily="34" charset="0"/>
                <a:cs typeface="Arial" panose="020B0604020202020204" pitchFamily="34" charset="0"/>
              </a:rPr>
              <a:t>Refer to slide no 4 for better understanding.</a:t>
            </a:r>
          </a:p>
          <a:p>
            <a:pPr>
              <a:lnSpc>
                <a:spcPts val="5099"/>
              </a:lnSpc>
            </a:pPr>
            <a:r>
              <a:rPr lang="en-US" sz="2800" b="1" spc="33" dirty="0">
                <a:solidFill>
                  <a:srgbClr val="000000"/>
                </a:solidFill>
                <a:latin typeface="Arial" panose="020B0604020202020204" pitchFamily="34" charset="0"/>
                <a:cs typeface="Arial" panose="020B0604020202020204" pitchFamily="34" charset="0"/>
              </a:rPr>
              <a:t>Q) What techniques were you using for data pre-processing?</a:t>
            </a:r>
          </a:p>
          <a:p>
            <a:pPr marL="734059" lvl="1" indent="-367030">
              <a:lnSpc>
                <a:spcPts val="5099"/>
              </a:lnSpc>
              <a:buFont typeface="Arial"/>
              <a:buChar char="•"/>
            </a:pPr>
            <a:r>
              <a:rPr lang="en-US" sz="2800" spc="33" dirty="0">
                <a:solidFill>
                  <a:srgbClr val="000000"/>
                </a:solidFill>
                <a:latin typeface="Arial" panose="020B0604020202020204" pitchFamily="34" charset="0"/>
                <a:cs typeface="Arial" panose="020B0604020202020204" pitchFamily="34" charset="0"/>
              </a:rPr>
              <a:t>In data pre processing, we analyzed the data, found the important features, and based on the domain knowledge, we eliminated the unnecessary columns. We also tried to fill Missing Values with mean, median and mode but still the data have the same correlations. Thus removing the columns with high </a:t>
            </a:r>
            <a:r>
              <a:rPr lang="en-US" sz="2800" spc="33" dirty="0" err="1">
                <a:solidFill>
                  <a:srgbClr val="000000"/>
                </a:solidFill>
                <a:latin typeface="Arial" panose="020B0604020202020204" pitchFamily="34" charset="0"/>
                <a:cs typeface="Arial" panose="020B0604020202020204" pitchFamily="34" charset="0"/>
              </a:rPr>
              <a:t>NaN</a:t>
            </a:r>
            <a:r>
              <a:rPr lang="en-US" sz="2800" spc="33" dirty="0">
                <a:solidFill>
                  <a:srgbClr val="000000"/>
                </a:solidFill>
                <a:latin typeface="Arial" panose="020B0604020202020204" pitchFamily="34" charset="0"/>
                <a:cs typeface="Arial" panose="020B0604020202020204" pitchFamily="34" charset="0"/>
              </a:rPr>
              <a:t> values was the better option for 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2213264"/>
            <a:ext cx="16230600" cy="5167953"/>
          </a:xfrm>
          <a:prstGeom prst="rect">
            <a:avLst/>
          </a:prstGeom>
        </p:spPr>
        <p:txBody>
          <a:bodyPr lIns="0" tIns="0" rIns="0" bIns="0" rtlCol="0" anchor="t">
            <a:spAutoFit/>
          </a:bodyPr>
          <a:lstStyle/>
          <a:p>
            <a:pPr>
              <a:lnSpc>
                <a:spcPts val="5099"/>
              </a:lnSpc>
            </a:pPr>
            <a:r>
              <a:rPr lang="en-US" sz="3399" b="1" spc="33" dirty="0">
                <a:solidFill>
                  <a:srgbClr val="000000"/>
                </a:solidFill>
                <a:latin typeface="Arial" panose="020B0604020202020204" pitchFamily="34" charset="0"/>
                <a:cs typeface="Arial" panose="020B0604020202020204" pitchFamily="34" charset="0"/>
              </a:rPr>
              <a:t>Q) How did you choose the model?</a:t>
            </a:r>
          </a:p>
          <a:p>
            <a:pPr marL="734059" lvl="1" indent="-367030">
              <a:lnSpc>
                <a:spcPts val="5099"/>
              </a:lnSpc>
              <a:buFont typeface="Arial"/>
              <a:buChar char="•"/>
            </a:pPr>
            <a:r>
              <a:rPr lang="en-US" sz="3399" spc="33" dirty="0">
                <a:solidFill>
                  <a:srgbClr val="000000"/>
                </a:solidFill>
                <a:latin typeface="Arial" panose="020B0604020202020204" pitchFamily="34" charset="0"/>
                <a:cs typeface="Arial" panose="020B0604020202020204" pitchFamily="34" charset="0"/>
              </a:rPr>
              <a:t>The choice of model for medical insurance premium prediction often depends on the complexity of the data and the desired balance between interpretability and predictive accuracy. Commonly used models include regression-based approaches like linear regression or more sophisticated methods such as random forest and gradient boosting algorithms like </a:t>
            </a:r>
            <a:r>
              <a:rPr lang="en-US" sz="3399" spc="33" dirty="0" err="1">
                <a:solidFill>
                  <a:srgbClr val="000000"/>
                </a:solidFill>
                <a:latin typeface="Arial" panose="020B0604020202020204" pitchFamily="34" charset="0"/>
                <a:cs typeface="Arial" panose="020B0604020202020204" pitchFamily="34" charset="0"/>
              </a:rPr>
              <a:t>XGBoost</a:t>
            </a:r>
            <a:r>
              <a:rPr lang="en-US" sz="3399" spc="33" dirty="0">
                <a:solidFill>
                  <a:srgbClr val="000000"/>
                </a:solidFill>
                <a:latin typeface="Arial" panose="020B0604020202020204" pitchFamily="34" charset="0"/>
                <a:cs typeface="Arial" panose="020B0604020202020204" pitchFamily="34" charset="0"/>
              </a:rPr>
              <a:t>, which handle non-linear relationships and interactions among features effectively, offering robust predictive performance for insurance premium estimation..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2853344"/>
            <a:ext cx="16230600" cy="2551852"/>
          </a:xfrm>
          <a:prstGeom prst="rect">
            <a:avLst/>
          </a:prstGeom>
        </p:spPr>
        <p:txBody>
          <a:bodyPr lIns="0" tIns="0" rIns="0" bIns="0" rtlCol="0" anchor="t">
            <a:spAutoFit/>
          </a:bodyPr>
          <a:lstStyle/>
          <a:p>
            <a:pPr>
              <a:lnSpc>
                <a:spcPts val="5099"/>
              </a:lnSpc>
            </a:pPr>
            <a:r>
              <a:rPr lang="en-US" sz="3399" b="1" spc="33" dirty="0">
                <a:solidFill>
                  <a:srgbClr val="000000"/>
                </a:solidFill>
                <a:latin typeface="Arial" panose="020B0604020202020204" pitchFamily="34" charset="0"/>
                <a:cs typeface="Arial" panose="020B0604020202020204" pitchFamily="34" charset="0"/>
              </a:rPr>
              <a:t>Q) </a:t>
            </a:r>
            <a:r>
              <a:rPr lang="en-US" sz="3600" b="1" i="0" dirty="0">
                <a:solidFill>
                  <a:srgbClr val="0D0D0D"/>
                </a:solidFill>
                <a:effectLst/>
                <a:latin typeface="Arial" panose="020B0604020202020204" pitchFamily="34" charset="0"/>
                <a:cs typeface="Arial" panose="020B0604020202020204" pitchFamily="34" charset="0"/>
              </a:rPr>
              <a:t>For will this project be useful?</a:t>
            </a:r>
          </a:p>
          <a:p>
            <a:pPr>
              <a:lnSpc>
                <a:spcPts val="5099"/>
              </a:lnSpc>
            </a:pPr>
            <a:r>
              <a:rPr lang="en-US" sz="3399" spc="33" dirty="0">
                <a:solidFill>
                  <a:srgbClr val="000000"/>
                </a:solidFill>
                <a:latin typeface="Arial" panose="020B0604020202020204" pitchFamily="34" charset="0"/>
                <a:cs typeface="Arial" panose="020B0604020202020204" pitchFamily="34" charset="0"/>
              </a:rPr>
              <a:t>A medical insurance premium prediction project is useful because it helps estimate insurance costs accurately, assess risk, engage customers, detect fraud, and make data-driven decisions, benefiting both insurance providers and policyholders.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Objectives</a:t>
            </a:r>
          </a:p>
        </p:txBody>
      </p:sp>
      <p:sp>
        <p:nvSpPr>
          <p:cNvPr id="3" name="TextBox 3"/>
          <p:cNvSpPr txBox="1"/>
          <p:nvPr/>
        </p:nvSpPr>
        <p:spPr>
          <a:xfrm>
            <a:off x="1028700" y="1864809"/>
            <a:ext cx="16230600" cy="2771336"/>
          </a:xfrm>
          <a:prstGeom prst="rect">
            <a:avLst/>
          </a:prstGeom>
        </p:spPr>
        <p:txBody>
          <a:bodyPr lIns="0" tIns="0" rIns="0" bIns="0" rtlCol="0" anchor="t">
            <a:spAutoFit/>
          </a:bodyPr>
          <a:lstStyle/>
          <a:p>
            <a:pPr marL="457200">
              <a:lnSpc>
                <a:spcPct val="115000"/>
              </a:lnSpc>
            </a:pPr>
            <a:r>
              <a:rPr lang="en-IN" sz="4000" dirty="0">
                <a:solidFill>
                  <a:srgbClr val="0D0D0D"/>
                </a:solidFill>
                <a:effectLst/>
                <a:latin typeface="Arial" panose="020B0604020202020204" pitchFamily="34" charset="0"/>
                <a:ea typeface="Times New Roman" panose="02020603050405020304" pitchFamily="18" charset="0"/>
              </a:rPr>
              <a:t>Objective of this project is to develop a machine learning model to predict medical insurance premiums which utilize historical insurance data, demographic information, and health records for prediction and Improve pricing accuracy and risk assessment for insurance policies.</a:t>
            </a:r>
            <a:endParaRPr lang="en-IN" sz="4000" dirty="0">
              <a:effectLst/>
              <a:latin typeface="Arial" panose="020B0604020202020204" pitchFamily="34" charset="0"/>
              <a:ea typeface="Arial" panose="020B0604020202020204" pitchFamily="34" charset="0"/>
            </a:endParaRPr>
          </a:p>
        </p:txBody>
      </p:sp>
      <p:sp>
        <p:nvSpPr>
          <p:cNvPr id="4" name="TextBox 4"/>
          <p:cNvSpPr txBox="1"/>
          <p:nvPr/>
        </p:nvSpPr>
        <p:spPr>
          <a:xfrm>
            <a:off x="1028700" y="5635830"/>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Benefits</a:t>
            </a:r>
          </a:p>
        </p:txBody>
      </p:sp>
      <p:sp>
        <p:nvSpPr>
          <p:cNvPr id="5" name="TextBox 5"/>
          <p:cNvSpPr txBox="1"/>
          <p:nvPr/>
        </p:nvSpPr>
        <p:spPr>
          <a:xfrm>
            <a:off x="1028700" y="6946732"/>
            <a:ext cx="16230600" cy="2462213"/>
          </a:xfrm>
          <a:prstGeom prst="rect">
            <a:avLst/>
          </a:prstGeom>
        </p:spPr>
        <p:txBody>
          <a:bodyPr lIns="0" tIns="0" rIns="0" bIns="0" rtlCol="0" anchor="t">
            <a:spAutoFit/>
          </a:bodyPr>
          <a:lstStyle/>
          <a:p>
            <a:pPr algn="l">
              <a:buFont typeface="+mj-lt"/>
              <a:buAutoNum type="arabicPeriod"/>
            </a:pPr>
            <a:r>
              <a:rPr lang="en-US" sz="4000" b="0" i="0" dirty="0">
                <a:solidFill>
                  <a:srgbClr val="0D0D0D"/>
                </a:solidFill>
                <a:effectLst/>
                <a:latin typeface="Arial" panose="020B0604020202020204" pitchFamily="34" charset="0"/>
                <a:cs typeface="Arial" panose="020B0604020202020204" pitchFamily="34" charset="0"/>
              </a:rPr>
              <a:t>Enhances risk assessment for better decision-making.</a:t>
            </a:r>
          </a:p>
          <a:p>
            <a:pPr algn="l">
              <a:buFont typeface="+mj-lt"/>
              <a:buAutoNum type="arabicPeriod"/>
            </a:pPr>
            <a:r>
              <a:rPr lang="en-US" sz="4000" b="0" i="0" dirty="0">
                <a:solidFill>
                  <a:srgbClr val="0D0D0D"/>
                </a:solidFill>
                <a:effectLst/>
                <a:latin typeface="Arial" panose="020B0604020202020204" pitchFamily="34" charset="0"/>
                <a:cs typeface="Arial" panose="020B0604020202020204" pitchFamily="34" charset="0"/>
              </a:rPr>
              <a:t>Ensures accurate pricing aligned with expected healthcare costs.</a:t>
            </a:r>
          </a:p>
          <a:p>
            <a:pPr algn="l">
              <a:buFont typeface="+mj-lt"/>
              <a:buAutoNum type="arabicPeriod"/>
            </a:pPr>
            <a:r>
              <a:rPr lang="en-US" sz="4000" b="0" i="0" dirty="0">
                <a:solidFill>
                  <a:srgbClr val="0D0D0D"/>
                </a:solidFill>
                <a:effectLst/>
                <a:latin typeface="Arial" panose="020B0604020202020204" pitchFamily="34" charset="0"/>
                <a:cs typeface="Arial" panose="020B0604020202020204" pitchFamily="34" charset="0"/>
              </a:rPr>
              <a:t>Facilitates fraud detection to prevent financial losses.</a:t>
            </a:r>
          </a:p>
          <a:p>
            <a:pPr algn="l">
              <a:buFont typeface="+mj-lt"/>
              <a:buAutoNum type="arabicPeriod"/>
            </a:pPr>
            <a:r>
              <a:rPr lang="en-US" sz="4000" b="0" i="0" dirty="0">
                <a:solidFill>
                  <a:srgbClr val="0D0D0D"/>
                </a:solidFill>
                <a:effectLst/>
                <a:latin typeface="Arial" panose="020B0604020202020204" pitchFamily="34" charset="0"/>
                <a:cs typeface="Arial" panose="020B0604020202020204" pitchFamily="34" charset="0"/>
              </a:rPr>
              <a:t>Engages customers with personalized wellness programs.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Data Sharing Agreement</a:t>
            </a:r>
          </a:p>
        </p:txBody>
      </p:sp>
      <p:sp>
        <p:nvSpPr>
          <p:cNvPr id="3" name="TextBox 3"/>
          <p:cNvSpPr txBox="1"/>
          <p:nvPr/>
        </p:nvSpPr>
        <p:spPr>
          <a:xfrm>
            <a:off x="1028700" y="2087879"/>
            <a:ext cx="16230600" cy="4582601"/>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Bold"/>
              </a:rPr>
              <a:t>Data – </a:t>
            </a:r>
          </a:p>
          <a:p>
            <a:pPr marL="863595" lvl="1" indent="-431797">
              <a:lnSpc>
                <a:spcPts val="5999"/>
              </a:lnSpc>
              <a:buFont typeface="Arial"/>
              <a:buChar char="•"/>
            </a:pPr>
            <a:r>
              <a:rPr lang="fi-FI" sz="4000" b="1" i="0" dirty="0">
                <a:effectLst/>
                <a:latin typeface="system-ui"/>
              </a:rPr>
              <a:t>Dataset</a:t>
            </a:r>
            <a:r>
              <a:rPr lang="fi-FI" sz="4000" b="0" i="0" dirty="0">
                <a:effectLst/>
                <a:latin typeface="system-ui"/>
              </a:rPr>
              <a:t> Link: </a:t>
            </a:r>
            <a:r>
              <a:rPr lang="fi-FI" sz="4000" b="0" i="0" u="none" strike="noStrike" dirty="0">
                <a:effectLst/>
                <a:latin typeface="system-ui"/>
                <a:hlinkClick r:id="rId2"/>
              </a:rPr>
              <a:t>https://www.kaggle.com/datasets/mirichoi0218/insurance/download?datasetVersionNumber=1</a:t>
            </a:r>
            <a:endParaRPr lang="en-US" sz="3999" spc="39" dirty="0">
              <a:solidFill>
                <a:srgbClr val="000000"/>
              </a:solidFill>
              <a:latin typeface="DM Sans Bold"/>
            </a:endParaRPr>
          </a:p>
          <a:p>
            <a:pPr marL="863595" lvl="1" indent="-431797">
              <a:lnSpc>
                <a:spcPts val="5999"/>
              </a:lnSpc>
              <a:buFont typeface="Arial"/>
              <a:buChar char="•"/>
            </a:pPr>
            <a:r>
              <a:rPr lang="en-US" sz="3999" spc="39" dirty="0">
                <a:solidFill>
                  <a:srgbClr val="000000"/>
                </a:solidFill>
                <a:latin typeface="DM Sans Bold"/>
              </a:rPr>
              <a:t>Insurance.csv</a:t>
            </a:r>
          </a:p>
          <a:p>
            <a:pPr marL="863595" lvl="1" indent="-431797">
              <a:lnSpc>
                <a:spcPts val="5999"/>
              </a:lnSpc>
              <a:buFont typeface="Arial"/>
              <a:buChar char="•"/>
            </a:pPr>
            <a:r>
              <a:rPr lang="en-IN" sz="4400" b="1" dirty="0"/>
              <a:t>Column names- Age, Sex, </a:t>
            </a:r>
            <a:r>
              <a:rPr lang="en-IN" sz="4400" b="1" dirty="0" err="1"/>
              <a:t>Bmi</a:t>
            </a:r>
            <a:r>
              <a:rPr lang="en-IN" sz="4400" b="1" dirty="0"/>
              <a:t>, Children, Smoker, Region, Charges.</a:t>
            </a:r>
            <a:endParaRPr lang="en-US" sz="3999" b="1" spc="39" dirty="0">
              <a:solidFill>
                <a:srgbClr val="000000"/>
              </a:solidFill>
              <a:latin typeface="DM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Architecture</a:t>
            </a:r>
          </a:p>
        </p:txBody>
      </p:sp>
      <p:pic>
        <p:nvPicPr>
          <p:cNvPr id="6" name="Picture 5">
            <a:extLst>
              <a:ext uri="{FF2B5EF4-FFF2-40B4-BE49-F238E27FC236}">
                <a16:creationId xmlns:a16="http://schemas.microsoft.com/office/drawing/2014/main" id="{C184634C-09E8-B931-8BEC-89186550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476500"/>
            <a:ext cx="12548030" cy="5899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1: Data Preprocessing and EDA</a:t>
            </a:r>
          </a:p>
        </p:txBody>
      </p:sp>
      <p:sp>
        <p:nvSpPr>
          <p:cNvPr id="3" name="TextBox 3"/>
          <p:cNvSpPr txBox="1"/>
          <p:nvPr/>
        </p:nvSpPr>
        <p:spPr>
          <a:xfrm>
            <a:off x="1028700" y="1573184"/>
            <a:ext cx="16230600" cy="7325082"/>
          </a:xfrm>
          <a:prstGeom prst="rect">
            <a:avLst/>
          </a:prstGeom>
        </p:spPr>
        <p:txBody>
          <a:bodyPr lIns="0" tIns="0" rIns="0" bIns="0" rtlCol="0" anchor="t">
            <a:spAutoFit/>
          </a:bodyPr>
          <a:lstStyle/>
          <a:p>
            <a:pPr algn="l">
              <a:buFont typeface="+mj-lt"/>
              <a:buAutoNum type="arabicPeriod"/>
            </a:pPr>
            <a:r>
              <a:rPr lang="en-US" sz="2800" b="1" i="0" dirty="0">
                <a:solidFill>
                  <a:srgbClr val="0D0D0D"/>
                </a:solidFill>
                <a:effectLst/>
                <a:latin typeface="Arial" panose="020B0604020202020204" pitchFamily="34" charset="0"/>
                <a:cs typeface="Arial" panose="020B0604020202020204" pitchFamily="34" charset="0"/>
              </a:rPr>
              <a:t>Data Cleaning</a:t>
            </a:r>
            <a:r>
              <a:rPr lang="en-US" sz="2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Check for missing values and decide on strategies to handle them (e.g., imputation, deletion).</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Look for any inconsistencies or outliers in the data and decide how to handle them (e.g., remove outliers, transform values).</a:t>
            </a:r>
          </a:p>
          <a:p>
            <a:pPr algn="l">
              <a:buFont typeface="+mj-lt"/>
              <a:buAutoNum type="arabicPeriod"/>
            </a:pPr>
            <a:r>
              <a:rPr lang="en-US" sz="2800" b="1" i="0" dirty="0">
                <a:solidFill>
                  <a:srgbClr val="0D0D0D"/>
                </a:solidFill>
                <a:effectLst/>
                <a:latin typeface="Arial" panose="020B0604020202020204" pitchFamily="34" charset="0"/>
                <a:cs typeface="Arial" panose="020B0604020202020204" pitchFamily="34" charset="0"/>
              </a:rPr>
              <a:t>Feature Encoding</a:t>
            </a:r>
            <a:r>
              <a:rPr lang="en-US" sz="2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Encode categorical variables using techniques like one-hot encoding or label encoding.</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Convert any date or time-related features into a usable format.</a:t>
            </a:r>
          </a:p>
          <a:p>
            <a:pPr algn="l">
              <a:buFont typeface="+mj-lt"/>
              <a:buAutoNum type="arabicPeriod"/>
            </a:pPr>
            <a:r>
              <a:rPr lang="en-US" sz="2800" b="1" i="0" dirty="0">
                <a:solidFill>
                  <a:srgbClr val="0D0D0D"/>
                </a:solidFill>
                <a:effectLst/>
                <a:latin typeface="Arial" panose="020B0604020202020204" pitchFamily="34" charset="0"/>
                <a:cs typeface="Arial" panose="020B0604020202020204" pitchFamily="34" charset="0"/>
              </a:rPr>
              <a:t>Feature Scaling</a:t>
            </a:r>
            <a:r>
              <a:rPr lang="en-US" sz="2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Standardize or normalize numerical features to ensure they have a similar scale, which can improve the performance of certain machine learning algorithms.</a:t>
            </a:r>
          </a:p>
          <a:p>
            <a:pPr algn="l">
              <a:buFont typeface="+mj-lt"/>
              <a:buAutoNum type="arabicPeriod"/>
            </a:pPr>
            <a:r>
              <a:rPr lang="en-US" sz="2800" b="1" i="0" dirty="0">
                <a:solidFill>
                  <a:srgbClr val="0D0D0D"/>
                </a:solidFill>
                <a:effectLst/>
                <a:latin typeface="Arial" panose="020B0604020202020204" pitchFamily="34" charset="0"/>
                <a:cs typeface="Arial" panose="020B0604020202020204" pitchFamily="34" charset="0"/>
              </a:rPr>
              <a:t>Summary Statistics</a:t>
            </a:r>
            <a:r>
              <a:rPr lang="en-US" sz="2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Calculate basic statistics (mean, median, mode, standard deviation, etc.) for numerical features.</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Determine the distribution of each feature.</a:t>
            </a:r>
          </a:p>
          <a:p>
            <a:pPr algn="l">
              <a:buFont typeface="+mj-lt"/>
              <a:buAutoNum type="arabicPeriod"/>
            </a:pPr>
            <a:r>
              <a:rPr lang="en-US" sz="2800" b="1" i="0" dirty="0">
                <a:solidFill>
                  <a:srgbClr val="0D0D0D"/>
                </a:solidFill>
                <a:effectLst/>
                <a:latin typeface="Arial" panose="020B0604020202020204" pitchFamily="34" charset="0"/>
                <a:cs typeface="Arial" panose="020B0604020202020204" pitchFamily="34" charset="0"/>
              </a:rPr>
              <a:t>Visualization</a:t>
            </a:r>
            <a:r>
              <a:rPr lang="en-US" sz="2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Create visualizations such as histograms, box plots, and scatter plots to understand the distribution and relationships between variables.</a:t>
            </a:r>
          </a:p>
          <a:p>
            <a:pPr marL="742950" lvl="1" indent="-285750" algn="l">
              <a:buFont typeface="+mj-lt"/>
              <a:buAutoNum type="arabicPeriod"/>
            </a:pPr>
            <a:r>
              <a:rPr lang="en-US" sz="2800" b="0" i="0" dirty="0">
                <a:solidFill>
                  <a:srgbClr val="0D0D0D"/>
                </a:solidFill>
                <a:effectLst/>
                <a:latin typeface="Arial" panose="020B0604020202020204" pitchFamily="34" charset="0"/>
                <a:cs typeface="Arial" panose="020B0604020202020204" pitchFamily="34" charset="0"/>
              </a:rPr>
              <a:t>Explore correlations between features using correlation matrices or heatmaps.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2: </a:t>
            </a:r>
            <a:r>
              <a:rPr lang="en-IN" sz="6600" b="1" i="0" dirty="0">
                <a:solidFill>
                  <a:srgbClr val="0D0D0D"/>
                </a:solidFill>
                <a:effectLst/>
                <a:latin typeface="Söhne"/>
              </a:rPr>
              <a:t>Random Forest</a:t>
            </a:r>
            <a:endParaRPr lang="en-US" sz="6300" dirty="0">
              <a:solidFill>
                <a:srgbClr val="000000"/>
              </a:solidFill>
              <a:latin typeface="DM Sans Bold"/>
            </a:endParaRPr>
          </a:p>
        </p:txBody>
      </p:sp>
      <p:sp>
        <p:nvSpPr>
          <p:cNvPr id="3" name="TextBox 3"/>
          <p:cNvSpPr txBox="1"/>
          <p:nvPr/>
        </p:nvSpPr>
        <p:spPr>
          <a:xfrm>
            <a:off x="1028700" y="2051685"/>
            <a:ext cx="16230600" cy="6771084"/>
          </a:xfrm>
          <a:prstGeom prst="rect">
            <a:avLst/>
          </a:prstGeom>
        </p:spPr>
        <p:txBody>
          <a:bodyPr lIns="0" tIns="0" rIns="0" bIns="0" rtlCol="0" anchor="t">
            <a:spAutoFit/>
          </a:bodyPr>
          <a:lstStyle/>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Random Forest is an ensemble learning method used for classification and regression tasks.</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It constructs multiple decision trees during training and outputs the mode of the classes (classification) or the mean prediction (regression) of the individual trees.</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Each tree in the forest is trained on a random subset of the training data and a random subset of the features, which helps to reduce overfitting and improve generalization.</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Random Forest is known for its robustness and ability to handle large datasets with high dimensionality.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3: </a:t>
            </a:r>
            <a:r>
              <a:rPr lang="en-IN" sz="6600" b="1" i="0" dirty="0">
                <a:solidFill>
                  <a:srgbClr val="0D0D0D"/>
                </a:solidFill>
                <a:effectLst/>
                <a:latin typeface="Söhne"/>
              </a:rPr>
              <a:t>Multilinear Regression</a:t>
            </a:r>
            <a:endParaRPr lang="en-US" sz="6300" dirty="0">
              <a:solidFill>
                <a:srgbClr val="000000"/>
              </a:solidFill>
              <a:latin typeface="DM Sans Bold"/>
            </a:endParaRPr>
          </a:p>
        </p:txBody>
      </p:sp>
      <p:sp>
        <p:nvSpPr>
          <p:cNvPr id="3" name="TextBox 3"/>
          <p:cNvSpPr txBox="1"/>
          <p:nvPr/>
        </p:nvSpPr>
        <p:spPr>
          <a:xfrm>
            <a:off x="1028700" y="2051685"/>
            <a:ext cx="16230600" cy="6771084"/>
          </a:xfrm>
          <a:prstGeom prst="rect">
            <a:avLst/>
          </a:prstGeom>
        </p:spPr>
        <p:txBody>
          <a:bodyPr lIns="0" tIns="0" rIns="0" bIns="0" rtlCol="0" anchor="t">
            <a:spAutoFit/>
          </a:bodyPr>
          <a:lstStyle/>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Multilinear Regression is a statistical method used to model the relationship between a dependent variable and multiple independent variables.</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It assumes a linear relationship between the independent variables and the dependent variable.</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The goal of multilinear regression is to find the coefficients that minimize the difference between the predicted values and the actual values.</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It is simple, interpretable, and can provide insights into the relationships between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4: XGBoost Algorithm</a:t>
            </a:r>
          </a:p>
        </p:txBody>
      </p:sp>
      <p:sp>
        <p:nvSpPr>
          <p:cNvPr id="3" name="TextBox 3"/>
          <p:cNvSpPr txBox="1"/>
          <p:nvPr/>
        </p:nvSpPr>
        <p:spPr>
          <a:xfrm>
            <a:off x="1028700" y="2691765"/>
            <a:ext cx="16230600" cy="5416868"/>
          </a:xfrm>
          <a:prstGeom prst="rect">
            <a:avLst/>
          </a:prstGeom>
        </p:spPr>
        <p:txBody>
          <a:bodyPr lIns="0" tIns="0" rIns="0" bIns="0" rtlCol="0" anchor="t">
            <a:spAutoFit/>
          </a:bodyPr>
          <a:lstStyle/>
          <a:p>
            <a:pPr algn="l">
              <a:buFont typeface="Arial" panose="020B0604020202020204" pitchFamily="34" charset="0"/>
              <a:buChar char="•"/>
            </a:pPr>
            <a:r>
              <a:rPr lang="en-US" sz="4400" b="0" i="0" dirty="0" err="1">
                <a:solidFill>
                  <a:srgbClr val="0D0D0D"/>
                </a:solidFill>
                <a:effectLst/>
                <a:latin typeface="Arial" panose="020B0604020202020204" pitchFamily="34" charset="0"/>
                <a:cs typeface="Arial" panose="020B0604020202020204" pitchFamily="34" charset="0"/>
              </a:rPr>
              <a:t>XGBoost</a:t>
            </a:r>
            <a:r>
              <a:rPr lang="en-US" sz="4400" b="0" i="0" dirty="0">
                <a:solidFill>
                  <a:srgbClr val="0D0D0D"/>
                </a:solidFill>
                <a:effectLst/>
                <a:latin typeface="Arial" panose="020B0604020202020204" pitchFamily="34" charset="0"/>
                <a:cs typeface="Arial" panose="020B0604020202020204" pitchFamily="34" charset="0"/>
              </a:rPr>
              <a:t> is an implementation of gradient boosted decision trees designed for speed and performance.</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It sequentially builds a series of decision trees, where each tree corrects the errors of the previous one.</a:t>
            </a:r>
          </a:p>
          <a:p>
            <a:pPr algn="l">
              <a:buFont typeface="Arial" panose="020B0604020202020204" pitchFamily="34" charset="0"/>
              <a:buChar char="•"/>
            </a:pPr>
            <a:r>
              <a:rPr lang="en-US" sz="4400" b="0" i="0" dirty="0" err="1">
                <a:solidFill>
                  <a:srgbClr val="0D0D0D"/>
                </a:solidFill>
                <a:effectLst/>
                <a:latin typeface="Arial" panose="020B0604020202020204" pitchFamily="34" charset="0"/>
                <a:cs typeface="Arial" panose="020B0604020202020204" pitchFamily="34" charset="0"/>
              </a:rPr>
              <a:t>XGBoost</a:t>
            </a:r>
            <a:r>
              <a:rPr lang="en-US" sz="4400" b="0" i="0" dirty="0">
                <a:solidFill>
                  <a:srgbClr val="0D0D0D"/>
                </a:solidFill>
                <a:effectLst/>
                <a:latin typeface="Arial" panose="020B0604020202020204" pitchFamily="34" charset="0"/>
                <a:cs typeface="Arial" panose="020B0604020202020204" pitchFamily="34" charset="0"/>
              </a:rPr>
              <a:t> is known for its efficiency, scalability, and accuracy in handling large datasets.</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It incorporates regularization techniques to prevent overfitting and improve generalization.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5: Connection Between Algorithms</a:t>
            </a:r>
          </a:p>
        </p:txBody>
      </p:sp>
      <p:sp>
        <p:nvSpPr>
          <p:cNvPr id="3" name="TextBox 3"/>
          <p:cNvSpPr txBox="1"/>
          <p:nvPr/>
        </p:nvSpPr>
        <p:spPr>
          <a:xfrm>
            <a:off x="1028700" y="2051685"/>
            <a:ext cx="16230600" cy="6771084"/>
          </a:xfrm>
          <a:prstGeom prst="rect">
            <a:avLst/>
          </a:prstGeom>
        </p:spPr>
        <p:txBody>
          <a:bodyPr lIns="0" tIns="0" rIns="0" bIns="0" rtlCol="0" anchor="t">
            <a:spAutoFit/>
          </a:bodyPr>
          <a:lstStyle/>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Random Forest and </a:t>
            </a:r>
            <a:r>
              <a:rPr lang="en-US" sz="4400" b="0" i="0" dirty="0" err="1">
                <a:solidFill>
                  <a:srgbClr val="0D0D0D"/>
                </a:solidFill>
                <a:effectLst/>
                <a:latin typeface="Arial" panose="020B0604020202020204" pitchFamily="34" charset="0"/>
                <a:cs typeface="Arial" panose="020B0604020202020204" pitchFamily="34" charset="0"/>
              </a:rPr>
              <a:t>XGBoost</a:t>
            </a:r>
            <a:r>
              <a:rPr lang="en-US" sz="4400" b="0" i="0" dirty="0">
                <a:solidFill>
                  <a:srgbClr val="0D0D0D"/>
                </a:solidFill>
                <a:effectLst/>
                <a:latin typeface="Arial" panose="020B0604020202020204" pitchFamily="34" charset="0"/>
                <a:cs typeface="Arial" panose="020B0604020202020204" pitchFamily="34" charset="0"/>
              </a:rPr>
              <a:t> are both ensemble learning methods. They combine multiple models (decision trees in this case) to improve predictive performance.</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Random Forest constructs a set of decision trees independently and combines their predictions, while </a:t>
            </a:r>
            <a:r>
              <a:rPr lang="en-US" sz="4400" b="0" i="0" dirty="0" err="1">
                <a:solidFill>
                  <a:srgbClr val="0D0D0D"/>
                </a:solidFill>
                <a:effectLst/>
                <a:latin typeface="Arial" panose="020B0604020202020204" pitchFamily="34" charset="0"/>
                <a:cs typeface="Arial" panose="020B0604020202020204" pitchFamily="34" charset="0"/>
              </a:rPr>
              <a:t>XGBoost</a:t>
            </a:r>
            <a:r>
              <a:rPr lang="en-US" sz="4400" b="0" i="0" dirty="0">
                <a:solidFill>
                  <a:srgbClr val="0D0D0D"/>
                </a:solidFill>
                <a:effectLst/>
                <a:latin typeface="Arial" panose="020B0604020202020204" pitchFamily="34" charset="0"/>
                <a:cs typeface="Arial" panose="020B0604020202020204" pitchFamily="34" charset="0"/>
              </a:rPr>
              <a:t> builds trees sequentially, each one learning from the mistakes of the previous trees.</a:t>
            </a:r>
          </a:p>
          <a:p>
            <a:pPr algn="l">
              <a:buFont typeface="Arial" panose="020B0604020202020204" pitchFamily="34" charset="0"/>
              <a:buChar char="•"/>
            </a:pPr>
            <a:r>
              <a:rPr lang="en-US" sz="4400" b="0" i="0" dirty="0">
                <a:solidFill>
                  <a:srgbClr val="0D0D0D"/>
                </a:solidFill>
                <a:effectLst/>
                <a:latin typeface="Arial" panose="020B0604020202020204" pitchFamily="34" charset="0"/>
                <a:cs typeface="Arial" panose="020B0604020202020204" pitchFamily="34" charset="0"/>
              </a:rPr>
              <a:t>Both algorithms aim to reduce overfitting and improve generalization by leveraging the wisdom of the crowd, i.e., aggregating predictions from multiple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943</Words>
  <Application>Microsoft Office PowerPoint</Application>
  <PresentationFormat>Custom</PresentationFormat>
  <Paragraphs>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DM Sans</vt:lpstr>
      <vt:lpstr>DM Sans Bold</vt:lpstr>
      <vt:lpstr>Calibri</vt:lpstr>
      <vt:lpstr>system-ui</vt:lpstr>
      <vt:lpstr>Merriweather</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dc:creator>Siddhi Khetmalis</dc:creator>
  <cp:lastModifiedBy>Siddhi Khetmalis</cp:lastModifiedBy>
  <cp:revision>2</cp:revision>
  <dcterms:created xsi:type="dcterms:W3CDTF">2006-08-16T00:00:00Z</dcterms:created>
  <dcterms:modified xsi:type="dcterms:W3CDTF">2024-03-10T07:36:50Z</dcterms:modified>
  <dc:identifier>DAEo9nKBvsQ</dc:identifier>
</cp:coreProperties>
</file>