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865" r:id="rId2"/>
    <p:sldId id="867" r:id="rId3"/>
    <p:sldId id="895" r:id="rId4"/>
    <p:sldId id="890" r:id="rId5"/>
    <p:sldId id="868" r:id="rId6"/>
    <p:sldId id="881" r:id="rId7"/>
    <p:sldId id="897" r:id="rId8"/>
    <p:sldId id="882" r:id="rId9"/>
    <p:sldId id="886" r:id="rId10"/>
    <p:sldId id="898" r:id="rId11"/>
    <p:sldId id="900" r:id="rId12"/>
    <p:sldId id="899" r:id="rId13"/>
    <p:sldId id="901" r:id="rId14"/>
    <p:sldId id="902" r:id="rId15"/>
    <p:sldId id="883" r:id="rId16"/>
    <p:sldId id="888" r:id="rId17"/>
    <p:sldId id="903" r:id="rId18"/>
    <p:sldId id="8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高 伟涵" initials="高" lastIdx="1" clrIdx="0">
    <p:extLst>
      <p:ext uri="{19B8F6BF-5375-455C-9EA6-DF929625EA0E}">
        <p15:presenceInfo xmlns:p15="http://schemas.microsoft.com/office/powerpoint/2012/main" userId="53f020431dac2f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4D9BD4"/>
    <a:srgbClr val="00539E"/>
    <a:srgbClr val="89DFFD"/>
    <a:srgbClr val="FFFFFF"/>
    <a:srgbClr val="00467F"/>
    <a:srgbClr val="64A3D7"/>
    <a:srgbClr val="2F5597"/>
    <a:srgbClr val="C5D2FB"/>
    <a:srgbClr val="2E5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5" autoAdjust="0"/>
    <p:restoredTop sz="95837" autoAdjust="0"/>
  </p:normalViewPr>
  <p:slideViewPr>
    <p:cSldViewPr snapToGrid="0">
      <p:cViewPr varScale="1">
        <p:scale>
          <a:sx n="111" d="100"/>
          <a:sy n="111" d="100"/>
        </p:scale>
        <p:origin x="540" y="102"/>
      </p:cViewPr>
      <p:guideLst>
        <p:guide pos="415"/>
        <p:guide pos="7256"/>
        <p:guide orient="horz" pos="663"/>
        <p:guide orient="horz" pos="712"/>
        <p:guide orient="horz" pos="3928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B5295-0690-45DE-9E01-B4636744B25F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13C37-BE2C-4CB8-940D-F8BE2EE62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6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13C37-BE2C-4CB8-940D-F8BE2EE629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880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13C37-BE2C-4CB8-940D-F8BE2EE629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0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13C37-BE2C-4CB8-940D-F8BE2EE6293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4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13C37-BE2C-4CB8-940D-F8BE2EE629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5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2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A10012-7DE7-4927-9338-9F6658B3ED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3919"/>
          <a:stretch/>
        </p:blipFill>
        <p:spPr>
          <a:xfrm>
            <a:off x="2737536" y="-23325"/>
            <a:ext cx="9450900" cy="6862666"/>
          </a:xfrm>
          <a:prstGeom prst="rect">
            <a:avLst/>
          </a:prstGeom>
        </p:spPr>
      </p:pic>
      <p:sp>
        <p:nvSpPr>
          <p:cNvPr id="4" name="矩形 11">
            <a:extLst>
              <a:ext uri="{FF2B5EF4-FFF2-40B4-BE49-F238E27FC236}">
                <a16:creationId xmlns:a16="http://schemas.microsoft.com/office/drawing/2014/main" id="{6D79298F-0D06-4C33-B0C8-D8D4B3C7F645}"/>
              </a:ext>
            </a:extLst>
          </p:cNvPr>
          <p:cNvSpPr/>
          <p:nvPr/>
        </p:nvSpPr>
        <p:spPr>
          <a:xfrm flipH="1">
            <a:off x="0" y="-9329"/>
            <a:ext cx="9172142" cy="6858000"/>
          </a:xfrm>
          <a:custGeom>
            <a:avLst/>
            <a:gdLst/>
            <a:ahLst/>
            <a:cxnLst/>
            <a:rect l="l" t="t" r="r" b="b"/>
            <a:pathLst>
              <a:path w="6444208" h="5143500">
                <a:moveTo>
                  <a:pt x="2078067" y="0"/>
                </a:moveTo>
                <a:lnTo>
                  <a:pt x="6444208" y="0"/>
                </a:lnTo>
                <a:lnTo>
                  <a:pt x="6444208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Normal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75712F-5EB0-48CF-9FE8-EC8503252FB1}"/>
              </a:ext>
            </a:extLst>
          </p:cNvPr>
          <p:cNvGrpSpPr/>
          <p:nvPr/>
        </p:nvGrpSpPr>
        <p:grpSpPr>
          <a:xfrm flipH="1">
            <a:off x="6096000" y="-18659"/>
            <a:ext cx="3603649" cy="6858000"/>
            <a:chOff x="1531613" y="0"/>
            <a:chExt cx="3375826" cy="685800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15D3B33A-F02C-4656-AAD3-5B0BE0C5F2E8}"/>
                </a:ext>
              </a:extLst>
            </p:cNvPr>
            <p:cNvSpPr/>
            <p:nvPr/>
          </p:nvSpPr>
          <p:spPr>
            <a:xfrm>
              <a:off x="1761297" y="0"/>
              <a:ext cx="3146142" cy="6858000"/>
            </a:xfrm>
            <a:custGeom>
              <a:avLst/>
              <a:gdLst>
                <a:gd name="connsiteX0" fmla="*/ 2770756 w 3146142"/>
                <a:gd name="connsiteY0" fmla="*/ 0 h 6858000"/>
                <a:gd name="connsiteX1" fmla="*/ 3146142 w 3146142"/>
                <a:gd name="connsiteY1" fmla="*/ 0 h 6858000"/>
                <a:gd name="connsiteX2" fmla="*/ 375386 w 3146142"/>
                <a:gd name="connsiteY2" fmla="*/ 6858000 h 6858000"/>
                <a:gd name="connsiteX3" fmla="*/ 0 w 314614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6142" h="6858000">
                  <a:moveTo>
                    <a:pt x="2770756" y="0"/>
                  </a:moveTo>
                  <a:lnTo>
                    <a:pt x="3146142" y="0"/>
                  </a:lnTo>
                  <a:lnTo>
                    <a:pt x="37538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D1839CB-583C-4271-B060-782D5A68F403}"/>
                </a:ext>
              </a:extLst>
            </p:cNvPr>
            <p:cNvSpPr/>
            <p:nvPr/>
          </p:nvSpPr>
          <p:spPr>
            <a:xfrm>
              <a:off x="1531613" y="0"/>
              <a:ext cx="3030637" cy="6858000"/>
            </a:xfrm>
            <a:custGeom>
              <a:avLst/>
              <a:gdLst>
                <a:gd name="connsiteX0" fmla="*/ 2770756 w 3030637"/>
                <a:gd name="connsiteY0" fmla="*/ 0 h 6858000"/>
                <a:gd name="connsiteX1" fmla="*/ 3030637 w 3030637"/>
                <a:gd name="connsiteY1" fmla="*/ 0 h 6858000"/>
                <a:gd name="connsiteX2" fmla="*/ 259881 w 3030637"/>
                <a:gd name="connsiteY2" fmla="*/ 6858000 h 6858000"/>
                <a:gd name="connsiteX3" fmla="*/ 0 w 303063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637" h="6858000">
                  <a:moveTo>
                    <a:pt x="2770756" y="0"/>
                  </a:moveTo>
                  <a:lnTo>
                    <a:pt x="3030637" y="0"/>
                  </a:lnTo>
                  <a:lnTo>
                    <a:pt x="25988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39A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91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A0C902C-3FF8-4FA4-A1C6-DFF8957E42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33" b="25926"/>
          <a:stretch/>
        </p:blipFill>
        <p:spPr>
          <a:xfrm>
            <a:off x="0" y="0"/>
            <a:ext cx="9921730" cy="690926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3EC86AA-D47E-4A88-A781-07F144E3A418}"/>
              </a:ext>
            </a:extLst>
          </p:cNvPr>
          <p:cNvSpPr/>
          <p:nvPr userDrawn="1"/>
        </p:nvSpPr>
        <p:spPr>
          <a:xfrm>
            <a:off x="0" y="0"/>
            <a:ext cx="12227769" cy="6909263"/>
          </a:xfrm>
          <a:prstGeom prst="rect">
            <a:avLst/>
          </a:prstGeom>
          <a:gradFill flip="none" rotWithShape="1">
            <a:gsLst>
              <a:gs pos="0">
                <a:srgbClr val="1A5E87">
                  <a:alpha val="85000"/>
                </a:srgbClr>
              </a:gs>
              <a:gs pos="99000">
                <a:srgbClr val="04033F">
                  <a:alpha val="46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1">
            <a:extLst>
              <a:ext uri="{FF2B5EF4-FFF2-40B4-BE49-F238E27FC236}">
                <a16:creationId xmlns:a16="http://schemas.microsoft.com/office/drawing/2014/main" id="{0119A14A-C4AA-42E7-9D23-C174C794F125}"/>
              </a:ext>
            </a:extLst>
          </p:cNvPr>
          <p:cNvSpPr/>
          <p:nvPr userDrawn="1"/>
        </p:nvSpPr>
        <p:spPr>
          <a:xfrm>
            <a:off x="3635492" y="0"/>
            <a:ext cx="8592277" cy="6909262"/>
          </a:xfrm>
          <a:custGeom>
            <a:avLst/>
            <a:gdLst/>
            <a:ahLst/>
            <a:cxnLst/>
            <a:rect l="l" t="t" r="r" b="b"/>
            <a:pathLst>
              <a:path w="6444208" h="5143500">
                <a:moveTo>
                  <a:pt x="2078067" y="0"/>
                </a:moveTo>
                <a:lnTo>
                  <a:pt x="6444208" y="0"/>
                </a:lnTo>
                <a:lnTo>
                  <a:pt x="6444208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Normal"/>
              <a:cs typeface="+mn-cs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5343508-74C1-4CAA-9324-E0F7ACC404DC}"/>
              </a:ext>
            </a:extLst>
          </p:cNvPr>
          <p:cNvGrpSpPr/>
          <p:nvPr userDrawn="1"/>
        </p:nvGrpSpPr>
        <p:grpSpPr>
          <a:xfrm>
            <a:off x="3078548" y="0"/>
            <a:ext cx="3375827" cy="6909262"/>
            <a:chOff x="1531612" y="0"/>
            <a:chExt cx="3375827" cy="6858000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EE1A43F8-E422-44D5-992D-34F95D22FAD3}"/>
                </a:ext>
              </a:extLst>
            </p:cNvPr>
            <p:cNvSpPr/>
            <p:nvPr/>
          </p:nvSpPr>
          <p:spPr>
            <a:xfrm>
              <a:off x="1761297" y="0"/>
              <a:ext cx="3146142" cy="6858000"/>
            </a:xfrm>
            <a:custGeom>
              <a:avLst/>
              <a:gdLst>
                <a:gd name="connsiteX0" fmla="*/ 2770756 w 3146142"/>
                <a:gd name="connsiteY0" fmla="*/ 0 h 6858000"/>
                <a:gd name="connsiteX1" fmla="*/ 3146142 w 3146142"/>
                <a:gd name="connsiteY1" fmla="*/ 0 h 6858000"/>
                <a:gd name="connsiteX2" fmla="*/ 375386 w 3146142"/>
                <a:gd name="connsiteY2" fmla="*/ 6858000 h 6858000"/>
                <a:gd name="connsiteX3" fmla="*/ 0 w 314614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6142" h="6858000">
                  <a:moveTo>
                    <a:pt x="2770756" y="0"/>
                  </a:moveTo>
                  <a:lnTo>
                    <a:pt x="3146142" y="0"/>
                  </a:lnTo>
                  <a:lnTo>
                    <a:pt x="37538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887ABFF-373A-45AC-961C-3E52ECA3C972}"/>
                </a:ext>
              </a:extLst>
            </p:cNvPr>
            <p:cNvSpPr/>
            <p:nvPr/>
          </p:nvSpPr>
          <p:spPr>
            <a:xfrm>
              <a:off x="1531612" y="0"/>
              <a:ext cx="3030637" cy="6858000"/>
            </a:xfrm>
            <a:custGeom>
              <a:avLst/>
              <a:gdLst>
                <a:gd name="connsiteX0" fmla="*/ 2770756 w 3030637"/>
                <a:gd name="connsiteY0" fmla="*/ 0 h 6858000"/>
                <a:gd name="connsiteX1" fmla="*/ 3030637 w 3030637"/>
                <a:gd name="connsiteY1" fmla="*/ 0 h 6858000"/>
                <a:gd name="connsiteX2" fmla="*/ 259881 w 3030637"/>
                <a:gd name="connsiteY2" fmla="*/ 6858000 h 6858000"/>
                <a:gd name="connsiteX3" fmla="*/ 0 w 303063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637" h="6858000">
                  <a:moveTo>
                    <a:pt x="2770756" y="0"/>
                  </a:moveTo>
                  <a:lnTo>
                    <a:pt x="3030637" y="0"/>
                  </a:lnTo>
                  <a:lnTo>
                    <a:pt x="25988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39A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CFA2CC2-4612-4EE2-90AB-B415538446D3}"/>
              </a:ext>
            </a:extLst>
          </p:cNvPr>
          <p:cNvGrpSpPr/>
          <p:nvPr userDrawn="1"/>
        </p:nvGrpSpPr>
        <p:grpSpPr>
          <a:xfrm>
            <a:off x="11698028" y="5577840"/>
            <a:ext cx="529752" cy="1331422"/>
            <a:chOff x="11489652" y="4991405"/>
            <a:chExt cx="753203" cy="1866596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F3DD0C5-2670-4ACB-8EEA-1114032923F5}"/>
                </a:ext>
              </a:extLst>
            </p:cNvPr>
            <p:cNvSpPr/>
            <p:nvPr/>
          </p:nvSpPr>
          <p:spPr>
            <a:xfrm>
              <a:off x="11680176" y="5504185"/>
              <a:ext cx="562679" cy="1353816"/>
            </a:xfrm>
            <a:custGeom>
              <a:avLst/>
              <a:gdLst>
                <a:gd name="connsiteX0" fmla="*/ 339228 w 339228"/>
                <a:gd name="connsiteY0" fmla="*/ 0 h 839635"/>
                <a:gd name="connsiteX1" fmla="*/ 339228 w 339228"/>
                <a:gd name="connsiteY1" fmla="*/ 839635 h 839635"/>
                <a:gd name="connsiteX2" fmla="*/ 0 w 339228"/>
                <a:gd name="connsiteY2" fmla="*/ 839635 h 83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228" h="839635">
                  <a:moveTo>
                    <a:pt x="339228" y="0"/>
                  </a:moveTo>
                  <a:lnTo>
                    <a:pt x="339228" y="839635"/>
                  </a:lnTo>
                  <a:lnTo>
                    <a:pt x="0" y="839635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CF5B2F3-93A4-4991-88B8-BA9B1260FF42}"/>
                </a:ext>
              </a:extLst>
            </p:cNvPr>
            <p:cNvSpPr/>
            <p:nvPr userDrawn="1"/>
          </p:nvSpPr>
          <p:spPr>
            <a:xfrm>
              <a:off x="11489652" y="4991405"/>
              <a:ext cx="753193" cy="1866596"/>
            </a:xfrm>
            <a:custGeom>
              <a:avLst/>
              <a:gdLst>
                <a:gd name="connsiteX0" fmla="*/ 702346 w 702346"/>
                <a:gd name="connsiteY0" fmla="*/ 0 h 1738401"/>
                <a:gd name="connsiteX1" fmla="*/ 702346 w 702346"/>
                <a:gd name="connsiteY1" fmla="*/ 428827 h 1738401"/>
                <a:gd name="connsiteX2" fmla="*/ 173254 w 702346"/>
                <a:gd name="connsiteY2" fmla="*/ 1738401 h 1738401"/>
                <a:gd name="connsiteX3" fmla="*/ 0 w 702346"/>
                <a:gd name="connsiteY3" fmla="*/ 1738401 h 17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346" h="1738401">
                  <a:moveTo>
                    <a:pt x="702346" y="0"/>
                  </a:moveTo>
                  <a:lnTo>
                    <a:pt x="702346" y="428827"/>
                  </a:lnTo>
                  <a:lnTo>
                    <a:pt x="173254" y="1738401"/>
                  </a:lnTo>
                  <a:lnTo>
                    <a:pt x="0" y="1738401"/>
                  </a:lnTo>
                  <a:close/>
                </a:path>
              </a:pathLst>
            </a:custGeom>
            <a:solidFill>
              <a:srgbClr val="039ACF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66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52F6E0D-B311-4712-8F24-91A3096F0870}"/>
              </a:ext>
            </a:extLst>
          </p:cNvPr>
          <p:cNvGrpSpPr/>
          <p:nvPr userDrawn="1"/>
        </p:nvGrpSpPr>
        <p:grpSpPr>
          <a:xfrm>
            <a:off x="-61453" y="-11151"/>
            <a:ext cx="12314904" cy="6909263"/>
            <a:chOff x="-61453" y="-11151"/>
            <a:chExt cx="12314904" cy="690926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92EA381-98CE-4E3C-8594-B586B31CE7C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26"/>
            <a:stretch/>
          </p:blipFill>
          <p:spPr>
            <a:xfrm>
              <a:off x="-61452" y="-11151"/>
              <a:ext cx="12314903" cy="6909263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6EBF749-5D8A-4207-A71B-B45DCF2D05AF}"/>
                </a:ext>
              </a:extLst>
            </p:cNvPr>
            <p:cNvSpPr/>
            <p:nvPr userDrawn="1"/>
          </p:nvSpPr>
          <p:spPr>
            <a:xfrm>
              <a:off x="-61453" y="0"/>
              <a:ext cx="12314903" cy="6898112"/>
            </a:xfrm>
            <a:prstGeom prst="rect">
              <a:avLst/>
            </a:prstGeom>
            <a:gradFill flip="none" rotWithShape="1">
              <a:gsLst>
                <a:gs pos="0">
                  <a:srgbClr val="1A5E87"/>
                </a:gs>
                <a:gs pos="100000">
                  <a:srgbClr val="04033F">
                    <a:alpha val="8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51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082F2DE-06D9-4DB3-AEC1-7F3AFADA1C83}"/>
              </a:ext>
            </a:extLst>
          </p:cNvPr>
          <p:cNvGrpSpPr/>
          <p:nvPr userDrawn="1"/>
        </p:nvGrpSpPr>
        <p:grpSpPr>
          <a:xfrm>
            <a:off x="394159" y="310888"/>
            <a:ext cx="682341" cy="539179"/>
            <a:chOff x="1801006" y="1526207"/>
            <a:chExt cx="1242672" cy="98194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879BAAD-D596-4660-850C-986DA00828E2}"/>
                </a:ext>
              </a:extLst>
            </p:cNvPr>
            <p:cNvSpPr/>
            <p:nvPr userDrawn="1"/>
          </p:nvSpPr>
          <p:spPr>
            <a:xfrm>
              <a:off x="2224301" y="1732937"/>
              <a:ext cx="819377" cy="695740"/>
            </a:xfrm>
            <a:prstGeom prst="rect">
              <a:avLst/>
            </a:prstGeom>
            <a:solidFill>
              <a:srgbClr val="89DF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6E0A6764-AB13-4A78-B49D-46CD59722C15}"/>
                </a:ext>
              </a:extLst>
            </p:cNvPr>
            <p:cNvSpPr/>
            <p:nvPr userDrawn="1"/>
          </p:nvSpPr>
          <p:spPr>
            <a:xfrm>
              <a:off x="1801006" y="1526207"/>
              <a:ext cx="1063935" cy="981947"/>
            </a:xfrm>
            <a:custGeom>
              <a:avLst/>
              <a:gdLst>
                <a:gd name="connsiteX0" fmla="*/ 0 w 2864941"/>
                <a:gd name="connsiteY0" fmla="*/ 0 h 981947"/>
                <a:gd name="connsiteX1" fmla="*/ 2864941 w 2864941"/>
                <a:gd name="connsiteY1" fmla="*/ 0 h 981947"/>
                <a:gd name="connsiteX2" fmla="*/ 2041802 w 2864941"/>
                <a:gd name="connsiteY2" fmla="*/ 981947 h 981947"/>
                <a:gd name="connsiteX3" fmla="*/ 0 w 2864941"/>
                <a:gd name="connsiteY3" fmla="*/ 981947 h 98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4941" h="981947">
                  <a:moveTo>
                    <a:pt x="0" y="0"/>
                  </a:moveTo>
                  <a:lnTo>
                    <a:pt x="2864941" y="0"/>
                  </a:lnTo>
                  <a:lnTo>
                    <a:pt x="2041802" y="981947"/>
                  </a:lnTo>
                  <a:lnTo>
                    <a:pt x="0" y="981947"/>
                  </a:lnTo>
                  <a:close/>
                </a:path>
              </a:pathLst>
            </a:custGeom>
            <a:solidFill>
              <a:srgbClr val="005AA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0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16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00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1049" y="1855366"/>
            <a:ext cx="8175445" cy="3529890"/>
          </a:xfrm>
          <a:prstGeom prst="rect">
            <a:avLst/>
          </a:prstGeom>
        </p:spPr>
      </p:pic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86B2D4A7-EE6A-BF42-B6C7-8FA38A66A2CE}"/>
              </a:ext>
            </a:extLst>
          </p:cNvPr>
          <p:cNvSpPr/>
          <p:nvPr/>
        </p:nvSpPr>
        <p:spPr>
          <a:xfrm>
            <a:off x="9395331" y="0"/>
            <a:ext cx="5520696" cy="6858000"/>
          </a:xfrm>
          <a:prstGeom prst="parallelogram">
            <a:avLst>
              <a:gd name="adj" fmla="val 76100"/>
            </a:avLst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</a:gradFill>
          <a:ln>
            <a:noFill/>
          </a:ln>
          <a:effectLst>
            <a:outerShdw blurRad="762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D823E484-0B40-2142-B031-E0D3C2E285D0}"/>
              </a:ext>
            </a:extLst>
          </p:cNvPr>
          <p:cNvSpPr/>
          <p:nvPr/>
        </p:nvSpPr>
        <p:spPr>
          <a:xfrm>
            <a:off x="-4160345" y="1627322"/>
            <a:ext cx="6973806" cy="5230678"/>
          </a:xfrm>
          <a:prstGeom prst="parallelogram">
            <a:avLst>
              <a:gd name="adj" fmla="val 60655"/>
            </a:avLst>
          </a:prstGeom>
          <a:solidFill>
            <a:srgbClr val="0070C0"/>
          </a:solidFill>
          <a:ln>
            <a:noFill/>
          </a:ln>
          <a:effectLst>
            <a:outerShdw blurRad="508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A8E4160F-A117-3742-A80D-C35D1C84BE1D}"/>
              </a:ext>
            </a:extLst>
          </p:cNvPr>
          <p:cNvSpPr/>
          <p:nvPr/>
        </p:nvSpPr>
        <p:spPr>
          <a:xfrm>
            <a:off x="2003698" y="1631111"/>
            <a:ext cx="1627559" cy="133750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三角形 29">
            <a:extLst>
              <a:ext uri="{FF2B5EF4-FFF2-40B4-BE49-F238E27FC236}">
                <a16:creationId xmlns:a16="http://schemas.microsoft.com/office/drawing/2014/main" id="{62928718-7D9F-894D-B6B3-73F71A130AE1}"/>
              </a:ext>
            </a:extLst>
          </p:cNvPr>
          <p:cNvSpPr/>
          <p:nvPr/>
        </p:nvSpPr>
        <p:spPr>
          <a:xfrm rot="10800000">
            <a:off x="2987725" y="1911477"/>
            <a:ext cx="1266785" cy="1041025"/>
          </a:xfrm>
          <a:prstGeom prst="triangle">
            <a:avLst/>
          </a:prstGeom>
          <a:solidFill>
            <a:srgbClr val="0064C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37242BB2-26E7-CA49-BE1E-84F60E12B8B6}"/>
              </a:ext>
            </a:extLst>
          </p:cNvPr>
          <p:cNvCxnSpPr>
            <a:cxnSpLocks/>
          </p:cNvCxnSpPr>
          <p:nvPr/>
        </p:nvCxnSpPr>
        <p:spPr>
          <a:xfrm flipH="1">
            <a:off x="11098400" y="5047329"/>
            <a:ext cx="1093600" cy="1810671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C9150DC7-FB14-DD4A-B235-3C48BD9D61EF}"/>
              </a:ext>
            </a:extLst>
          </p:cNvPr>
          <p:cNvCxnSpPr>
            <a:cxnSpLocks/>
          </p:cNvCxnSpPr>
          <p:nvPr/>
        </p:nvCxnSpPr>
        <p:spPr>
          <a:xfrm flipH="1">
            <a:off x="5680255" y="1466983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2F21B032-8745-2449-B83A-53B057574FFF}"/>
              </a:ext>
            </a:extLst>
          </p:cNvPr>
          <p:cNvCxnSpPr>
            <a:cxnSpLocks/>
          </p:cNvCxnSpPr>
          <p:nvPr/>
        </p:nvCxnSpPr>
        <p:spPr>
          <a:xfrm flipH="1">
            <a:off x="-228600" y="5572016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平行四边形 56">
            <a:extLst>
              <a:ext uri="{FF2B5EF4-FFF2-40B4-BE49-F238E27FC236}">
                <a16:creationId xmlns:a16="http://schemas.microsoft.com/office/drawing/2014/main" id="{DCF785ED-1755-D64A-A51D-E9D064A726E6}"/>
              </a:ext>
            </a:extLst>
          </p:cNvPr>
          <p:cNvSpPr/>
          <p:nvPr/>
        </p:nvSpPr>
        <p:spPr>
          <a:xfrm>
            <a:off x="-5637890" y="2431990"/>
            <a:ext cx="6973806" cy="5230678"/>
          </a:xfrm>
          <a:prstGeom prst="parallelogram">
            <a:avLst>
              <a:gd name="adj" fmla="val 60655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FA12E5D-A6AF-4A7A-AF92-BAC5402304BD}"/>
              </a:ext>
            </a:extLst>
          </p:cNvPr>
          <p:cNvSpPr txBox="1"/>
          <p:nvPr/>
        </p:nvSpPr>
        <p:spPr>
          <a:xfrm>
            <a:off x="3757210" y="5342706"/>
            <a:ext cx="350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1"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32A4011-5BEA-4638-977C-E3BC4816A160}"/>
              </a:ext>
            </a:extLst>
          </p:cNvPr>
          <p:cNvSpPr/>
          <p:nvPr/>
        </p:nvSpPr>
        <p:spPr>
          <a:xfrm>
            <a:off x="5355836" y="2673093"/>
            <a:ext cx="6409817" cy="1919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kumimoji="1" lang="en-US" altLang="zh-CN" sz="4800" b="1" dirty="0" err="1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Pycham</a:t>
            </a:r>
            <a:r>
              <a:rPr kumimoji="1" lang="en-US" altLang="zh-CN" sz="48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+ </a:t>
            </a:r>
            <a:r>
              <a:rPr kumimoji="1" lang="en-US" altLang="zh-CN" sz="4800" b="1" dirty="0" err="1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github</a:t>
            </a:r>
            <a:endParaRPr kumimoji="1" lang="en-US" altLang="zh-CN" sz="4800" b="1" dirty="0">
              <a:solidFill>
                <a:srgbClr val="0046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0">
              <a:lnSpc>
                <a:spcPct val="130000"/>
              </a:lnSpc>
              <a:defRPr/>
            </a:pPr>
            <a:r>
              <a:rPr kumimoji="1" lang="en-US" altLang="zh-CN" sz="48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</a:t>
            </a:r>
            <a:r>
              <a:rPr kumimoji="1" lang="zh-CN" altLang="en-US" sz="44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非线性演算示例</a:t>
            </a:r>
            <a:endParaRPr kumimoji="1" lang="en-US" altLang="zh-CN" sz="4400" b="1" dirty="0">
              <a:solidFill>
                <a:srgbClr val="0046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DDACF7-E0A3-4530-89D6-B003378BD5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01" y="893076"/>
            <a:ext cx="2514152" cy="67329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3FA3653-82D5-4836-BF8E-E76465672A51}"/>
              </a:ext>
            </a:extLst>
          </p:cNvPr>
          <p:cNvSpPr txBox="1"/>
          <p:nvPr/>
        </p:nvSpPr>
        <p:spPr>
          <a:xfrm>
            <a:off x="7819387" y="5320420"/>
            <a:ext cx="24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胡海军</a:t>
            </a:r>
            <a:endParaRPr kumimoji="1"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5589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0" objId="2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建立远程仓库并提交代码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4BA4867-4D2A-1D6D-0F9E-F873EFE07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77" y="261035"/>
            <a:ext cx="2514152" cy="6732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F3432F6-338B-64B6-FD3B-C1C5B3871473}"/>
              </a:ext>
            </a:extLst>
          </p:cNvPr>
          <p:cNvSpPr txBox="1"/>
          <p:nvPr/>
        </p:nvSpPr>
        <p:spPr>
          <a:xfrm>
            <a:off x="1060448" y="1073835"/>
            <a:ext cx="1030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【Share】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后弹出下图弹窗，可修改提交信息，默认全选即可，点击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【Add】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842E74-B562-D52C-9CA8-A34234C59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48" b="4972"/>
          <a:stretch/>
        </p:blipFill>
        <p:spPr>
          <a:xfrm>
            <a:off x="1532307" y="1536963"/>
            <a:ext cx="8263785" cy="50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3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建立远程仓库并提交代码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4BA4867-4D2A-1D6D-0F9E-F873EFE07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77" y="261035"/>
            <a:ext cx="2514152" cy="6732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F3432F6-338B-64B6-FD3B-C1C5B3871473}"/>
              </a:ext>
            </a:extLst>
          </p:cNvPr>
          <p:cNvSpPr txBox="1"/>
          <p:nvPr/>
        </p:nvSpPr>
        <p:spPr>
          <a:xfrm>
            <a:off x="1060448" y="1073835"/>
            <a:ext cx="10306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成功配置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后页面右上角出现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操作快捷图标，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中提示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上创建空仓库成功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E98EDA-2487-C88B-FE6A-E988DD8B28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" b="6517"/>
          <a:stretch/>
        </p:blipFill>
        <p:spPr>
          <a:xfrm>
            <a:off x="1184272" y="1781721"/>
            <a:ext cx="10058402" cy="490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1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6C194C4-1A1D-19AD-870C-FD7D29820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781721"/>
            <a:ext cx="9702802" cy="4925337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建立远程仓库并提交代码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4BA4867-4D2A-1D6D-0F9E-F873EFE079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77" y="261035"/>
            <a:ext cx="2514152" cy="6732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F3432F6-338B-64B6-FD3B-C1C5B3871473}"/>
              </a:ext>
            </a:extLst>
          </p:cNvPr>
          <p:cNvSpPr txBox="1"/>
          <p:nvPr/>
        </p:nvSpPr>
        <p:spPr>
          <a:xfrm>
            <a:off x="1060448" y="1073835"/>
            <a:ext cx="105981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提交一段代码，点击提交按钮（快捷键</a:t>
            </a:r>
            <a:r>
              <a:rPr lang="en-US" altLang="zh-CN" sz="2000" b="1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Ctrl+K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）→勾选需提交的信息→输入提交内容→点击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【Commit】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EEB3D17-2523-F103-0C2E-CFF730A94E71}"/>
              </a:ext>
            </a:extLst>
          </p:cNvPr>
          <p:cNvSpPr/>
          <p:nvPr/>
        </p:nvSpPr>
        <p:spPr>
          <a:xfrm>
            <a:off x="9933634" y="1921225"/>
            <a:ext cx="327966" cy="2986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51FD9B1-BD7F-BAD9-2FA3-399CF4578EAE}"/>
              </a:ext>
            </a:extLst>
          </p:cNvPr>
          <p:cNvCxnSpPr/>
          <p:nvPr/>
        </p:nvCxnSpPr>
        <p:spPr>
          <a:xfrm flipH="1" flipV="1">
            <a:off x="4394200" y="3848100"/>
            <a:ext cx="254000" cy="184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013B7F1-F952-FACC-FD4E-5E7B00058834}"/>
              </a:ext>
            </a:extLst>
          </p:cNvPr>
          <p:cNvSpPr txBox="1"/>
          <p:nvPr/>
        </p:nvSpPr>
        <p:spPr>
          <a:xfrm>
            <a:off x="4648200" y="3873500"/>
            <a:ext cx="165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提交内容必须输入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1D35A0-9AC7-5188-1E26-8DF130D098D7}"/>
              </a:ext>
            </a:extLst>
          </p:cNvPr>
          <p:cNvSpPr/>
          <p:nvPr/>
        </p:nvSpPr>
        <p:spPr>
          <a:xfrm>
            <a:off x="7367116" y="6408370"/>
            <a:ext cx="595783" cy="2986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82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建立远程仓库并提交代码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4BA4867-4D2A-1D6D-0F9E-F873EFE07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77" y="261035"/>
            <a:ext cx="2514152" cy="6732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F3432F6-338B-64B6-FD3B-C1C5B3871473}"/>
              </a:ext>
            </a:extLst>
          </p:cNvPr>
          <p:cNvSpPr txBox="1"/>
          <p:nvPr/>
        </p:nvSpPr>
        <p:spPr>
          <a:xfrm>
            <a:off x="1060448" y="1073835"/>
            <a:ext cx="10306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若上一步并非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同时进行，则应增加以下步骤点击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图标（快捷键</a:t>
            </a:r>
            <a:r>
              <a:rPr lang="en-US" altLang="zh-CN" sz="2000" b="1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Ctrl+Shift+K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），选择提交的信息，点击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【Push】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5EF1BD-DD29-775D-2706-8571BFE09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06" y="1781721"/>
            <a:ext cx="10520733" cy="4933265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3E5B334C-9805-4504-77C5-C92E83223C13}"/>
              </a:ext>
            </a:extLst>
          </p:cNvPr>
          <p:cNvSpPr/>
          <p:nvPr/>
        </p:nvSpPr>
        <p:spPr>
          <a:xfrm>
            <a:off x="10363470" y="1921225"/>
            <a:ext cx="327966" cy="2986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04BFE05-F2DF-F6D2-A595-EDBD97DF074D}"/>
              </a:ext>
            </a:extLst>
          </p:cNvPr>
          <p:cNvSpPr/>
          <p:nvPr/>
        </p:nvSpPr>
        <p:spPr>
          <a:xfrm>
            <a:off x="7417916" y="5944820"/>
            <a:ext cx="678334" cy="2986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9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建立远程仓库并提交代码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4BA4867-4D2A-1D6D-0F9E-F873EFE07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77" y="261035"/>
            <a:ext cx="2514152" cy="6732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F3432F6-338B-64B6-FD3B-C1C5B3871473}"/>
              </a:ext>
            </a:extLst>
          </p:cNvPr>
          <p:cNvSpPr txBox="1"/>
          <p:nvPr/>
        </p:nvSpPr>
        <p:spPr>
          <a:xfrm>
            <a:off x="1060448" y="1073835"/>
            <a:ext cx="1030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浏览器中登录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查看仓库中的文件，已经出现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地震波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FAAEAC-B48B-DE01-89F8-3F505F07D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23" y="1666557"/>
            <a:ext cx="9639300" cy="479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1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4492E562-4BFF-407E-A59A-40E2E5E7517B}"/>
              </a:ext>
            </a:extLst>
          </p:cNvPr>
          <p:cNvSpPr txBox="1"/>
          <p:nvPr/>
        </p:nvSpPr>
        <p:spPr>
          <a:xfrm>
            <a:off x="7437119" y="947994"/>
            <a:ext cx="27316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12C8FBC-87CA-4CCA-8BA4-F6FE1AAFDE6B}"/>
              </a:ext>
            </a:extLst>
          </p:cNvPr>
          <p:cNvSpPr/>
          <p:nvPr/>
        </p:nvSpPr>
        <p:spPr>
          <a:xfrm>
            <a:off x="5100900" y="3893580"/>
            <a:ext cx="6525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Pycharm</a:t>
            </a:r>
            <a:r>
              <a:rPr kumimoji="0" lang="zh-CN" altLang="en-US" sz="40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中实现非线性演算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2D19271-6C26-428E-BBB7-7A197FCB972F}"/>
              </a:ext>
            </a:extLst>
          </p:cNvPr>
          <p:cNvCxnSpPr/>
          <p:nvPr/>
        </p:nvCxnSpPr>
        <p:spPr>
          <a:xfrm>
            <a:off x="5266000" y="4547445"/>
            <a:ext cx="596905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793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58977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Pycharm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中实现非线性演算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4BA4867-4D2A-1D6D-0F9E-F873EFE079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77" y="261035"/>
            <a:ext cx="2514152" cy="6732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BAB36D-93FB-C6DB-6DF6-C69BE4C4ADE9}"/>
              </a:ext>
            </a:extLst>
          </p:cNvPr>
          <p:cNvSpPr txBox="1"/>
          <p:nvPr/>
        </p:nvSpPr>
        <p:spPr>
          <a:xfrm>
            <a:off x="546100" y="1104384"/>
            <a:ext cx="8147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与地震工程」非线性动力时程分析之隐式算法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3DBA1DB-63A0-F28F-E725-7D99BA7A7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" y="1736102"/>
            <a:ext cx="6557010" cy="42848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B513CE0-8A72-995C-F03C-6EBA123DA90A}"/>
              </a:ext>
            </a:extLst>
          </p:cNvPr>
          <p:cNvSpPr txBox="1"/>
          <p:nvPr/>
        </p:nvSpPr>
        <p:spPr>
          <a:xfrm>
            <a:off x="1568450" y="6158958"/>
            <a:ext cx="387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月中国台湾高雄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级地震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A6D09A5-71FB-D564-DA86-0B498B134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70" y="1736102"/>
            <a:ext cx="4409492" cy="43878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9473A04-A190-156C-DE73-9DF74AFC7576}"/>
              </a:ext>
            </a:extLst>
          </p:cNvPr>
          <p:cNvSpPr txBox="1"/>
          <p:nvPr/>
        </p:nvSpPr>
        <p:spPr>
          <a:xfrm>
            <a:off x="7651750" y="6123952"/>
            <a:ext cx="387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隐式算法原理</a:t>
            </a:r>
          </a:p>
        </p:txBody>
      </p:sp>
    </p:spTree>
    <p:extLst>
      <p:ext uri="{BB962C8B-B14F-4D97-AF65-F5344CB8AC3E}">
        <p14:creationId xmlns:p14="http://schemas.microsoft.com/office/powerpoint/2010/main" val="17632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58977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Pycharm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中实现非线性演算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4BA4867-4D2A-1D6D-0F9E-F873EFE079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77" y="261035"/>
            <a:ext cx="2514152" cy="6732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BAB36D-93FB-C6DB-6DF6-C69BE4C4ADE9}"/>
              </a:ext>
            </a:extLst>
          </p:cNvPr>
          <p:cNvSpPr txBox="1"/>
          <p:nvPr/>
        </p:nvSpPr>
        <p:spPr>
          <a:xfrm>
            <a:off x="546100" y="1104384"/>
            <a:ext cx="8147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与地震工程」非线性动力时程分析之隐式算法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95602B-04AC-1F86-1E2A-F639C00120EF}"/>
              </a:ext>
            </a:extLst>
          </p:cNvPr>
          <p:cNvSpPr txBox="1"/>
          <p:nvPr/>
        </p:nvSpPr>
        <p:spPr>
          <a:xfrm>
            <a:off x="1152000" y="1566049"/>
            <a:ext cx="96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用代码实现之后得到如图所示结果，其中因地震数据未公开，故波形采用一维随机矩阵生成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DA5A0B-177C-86A7-F47C-FD0F7E38C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050" y="2027714"/>
            <a:ext cx="8530700" cy="471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3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1049" y="1855366"/>
            <a:ext cx="8175445" cy="3529890"/>
          </a:xfrm>
          <a:prstGeom prst="rect">
            <a:avLst/>
          </a:prstGeom>
        </p:spPr>
      </p:pic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86B2D4A7-EE6A-BF42-B6C7-8FA38A66A2CE}"/>
              </a:ext>
            </a:extLst>
          </p:cNvPr>
          <p:cNvSpPr/>
          <p:nvPr/>
        </p:nvSpPr>
        <p:spPr>
          <a:xfrm>
            <a:off x="9700192" y="-21822"/>
            <a:ext cx="5520696" cy="6858000"/>
          </a:xfrm>
          <a:prstGeom prst="parallelogram">
            <a:avLst>
              <a:gd name="adj" fmla="val 76100"/>
            </a:avLst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</a:gradFill>
          <a:ln>
            <a:noFill/>
          </a:ln>
          <a:effectLst>
            <a:outerShdw blurRad="762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D823E484-0B40-2142-B031-E0D3C2E285D0}"/>
              </a:ext>
            </a:extLst>
          </p:cNvPr>
          <p:cNvSpPr/>
          <p:nvPr/>
        </p:nvSpPr>
        <p:spPr>
          <a:xfrm>
            <a:off x="-4160345" y="1627322"/>
            <a:ext cx="6973806" cy="5230678"/>
          </a:xfrm>
          <a:prstGeom prst="parallelogram">
            <a:avLst>
              <a:gd name="adj" fmla="val 60655"/>
            </a:avLst>
          </a:prstGeom>
          <a:solidFill>
            <a:srgbClr val="0070C0"/>
          </a:solidFill>
          <a:ln>
            <a:noFill/>
          </a:ln>
          <a:effectLst>
            <a:outerShdw blurRad="508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A8E4160F-A117-3742-A80D-C35D1C84BE1D}"/>
              </a:ext>
            </a:extLst>
          </p:cNvPr>
          <p:cNvSpPr/>
          <p:nvPr/>
        </p:nvSpPr>
        <p:spPr>
          <a:xfrm>
            <a:off x="2003698" y="1631111"/>
            <a:ext cx="1627559" cy="133750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三角形 29">
            <a:extLst>
              <a:ext uri="{FF2B5EF4-FFF2-40B4-BE49-F238E27FC236}">
                <a16:creationId xmlns:a16="http://schemas.microsoft.com/office/drawing/2014/main" id="{62928718-7D9F-894D-B6B3-73F71A130AE1}"/>
              </a:ext>
            </a:extLst>
          </p:cNvPr>
          <p:cNvSpPr/>
          <p:nvPr/>
        </p:nvSpPr>
        <p:spPr>
          <a:xfrm rot="10800000">
            <a:off x="2987725" y="1911477"/>
            <a:ext cx="1266785" cy="1041025"/>
          </a:xfrm>
          <a:prstGeom prst="triangle">
            <a:avLst/>
          </a:prstGeom>
          <a:solidFill>
            <a:srgbClr val="0064C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37242BB2-26E7-CA49-BE1E-84F60E12B8B6}"/>
              </a:ext>
            </a:extLst>
          </p:cNvPr>
          <p:cNvCxnSpPr>
            <a:cxnSpLocks/>
          </p:cNvCxnSpPr>
          <p:nvPr/>
        </p:nvCxnSpPr>
        <p:spPr>
          <a:xfrm flipH="1">
            <a:off x="11287970" y="5356368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C9150DC7-FB14-DD4A-B235-3C48BD9D61EF}"/>
              </a:ext>
            </a:extLst>
          </p:cNvPr>
          <p:cNvCxnSpPr>
            <a:cxnSpLocks/>
          </p:cNvCxnSpPr>
          <p:nvPr/>
        </p:nvCxnSpPr>
        <p:spPr>
          <a:xfrm flipH="1">
            <a:off x="5680255" y="1466983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2F21B032-8745-2449-B83A-53B057574FFF}"/>
              </a:ext>
            </a:extLst>
          </p:cNvPr>
          <p:cNvCxnSpPr>
            <a:cxnSpLocks/>
          </p:cNvCxnSpPr>
          <p:nvPr/>
        </p:nvCxnSpPr>
        <p:spPr>
          <a:xfrm flipH="1">
            <a:off x="-228600" y="5572016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平行四边形 56">
            <a:extLst>
              <a:ext uri="{FF2B5EF4-FFF2-40B4-BE49-F238E27FC236}">
                <a16:creationId xmlns:a16="http://schemas.microsoft.com/office/drawing/2014/main" id="{DCF785ED-1755-D64A-A51D-E9D064A726E6}"/>
              </a:ext>
            </a:extLst>
          </p:cNvPr>
          <p:cNvSpPr/>
          <p:nvPr/>
        </p:nvSpPr>
        <p:spPr>
          <a:xfrm>
            <a:off x="-5637890" y="2431990"/>
            <a:ext cx="6973806" cy="5230678"/>
          </a:xfrm>
          <a:prstGeom prst="parallelogram">
            <a:avLst>
              <a:gd name="adj" fmla="val 60655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32A4011-5BEA-4638-977C-E3BC4816A160}"/>
              </a:ext>
            </a:extLst>
          </p:cNvPr>
          <p:cNvSpPr/>
          <p:nvPr/>
        </p:nvSpPr>
        <p:spPr>
          <a:xfrm>
            <a:off x="6150473" y="2444140"/>
            <a:ext cx="5284829" cy="168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dist">
              <a:lnSpc>
                <a:spcPct val="130000"/>
              </a:lnSpc>
              <a:defRPr/>
            </a:pPr>
            <a:r>
              <a:rPr kumimoji="1" lang="zh-CN" altLang="en-US" sz="88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谢谢大家</a:t>
            </a:r>
            <a:endParaRPr kumimoji="1"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E1F025-7C47-4138-8A44-0C4290BD4475}"/>
              </a:ext>
            </a:extLst>
          </p:cNvPr>
          <p:cNvSpPr txBox="1"/>
          <p:nvPr/>
        </p:nvSpPr>
        <p:spPr>
          <a:xfrm>
            <a:off x="4354351" y="5047329"/>
            <a:ext cx="350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1"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526863D-C2EE-42E0-8EFB-FD10C5343F58}"/>
              </a:ext>
            </a:extLst>
          </p:cNvPr>
          <p:cNvSpPr txBox="1"/>
          <p:nvPr/>
        </p:nvSpPr>
        <p:spPr>
          <a:xfrm>
            <a:off x="8157428" y="5047329"/>
            <a:ext cx="24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胡海军</a:t>
            </a:r>
            <a:endParaRPr kumimoji="1"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FA42F5D-7B88-4193-AE99-6698853CB4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00" y="1911477"/>
            <a:ext cx="2514152" cy="6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9064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0" objId="21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76">
            <a:extLst>
              <a:ext uri="{FF2B5EF4-FFF2-40B4-BE49-F238E27FC236}">
                <a16:creationId xmlns:a16="http://schemas.microsoft.com/office/drawing/2014/main" id="{D0BE0627-68E5-41E6-9C95-3CAFA0D6578E}"/>
              </a:ext>
            </a:extLst>
          </p:cNvPr>
          <p:cNvSpPr/>
          <p:nvPr/>
        </p:nvSpPr>
        <p:spPr>
          <a:xfrm flipH="1">
            <a:off x="472439" y="319249"/>
            <a:ext cx="1589824" cy="1441259"/>
          </a:xfrm>
          <a:custGeom>
            <a:avLst/>
            <a:gdLst>
              <a:gd name="connsiteX0" fmla="*/ 5148624 w 5999018"/>
              <a:gd name="connsiteY0" fmla="*/ 0 h 1700788"/>
              <a:gd name="connsiteX1" fmla="*/ 3953495 w 5999018"/>
              <a:gd name="connsiteY1" fmla="*/ 0 h 1700788"/>
              <a:gd name="connsiteX2" fmla="*/ 1195129 w 5999018"/>
              <a:gd name="connsiteY2" fmla="*/ 0 h 1700788"/>
              <a:gd name="connsiteX3" fmla="*/ 0 w 5999018"/>
              <a:gd name="connsiteY3" fmla="*/ 0 h 1700788"/>
              <a:gd name="connsiteX4" fmla="*/ 0 w 5999018"/>
              <a:gd name="connsiteY4" fmla="*/ 1700788 h 1700788"/>
              <a:gd name="connsiteX5" fmla="*/ 1195129 w 5999018"/>
              <a:gd name="connsiteY5" fmla="*/ 1700788 h 1700788"/>
              <a:gd name="connsiteX6" fmla="*/ 3953495 w 5999018"/>
              <a:gd name="connsiteY6" fmla="*/ 1700788 h 1700788"/>
              <a:gd name="connsiteX7" fmla="*/ 5148624 w 5999018"/>
              <a:gd name="connsiteY7" fmla="*/ 1700788 h 1700788"/>
              <a:gd name="connsiteX8" fmla="*/ 5999018 w 5999018"/>
              <a:gd name="connsiteY8" fmla="*/ 850394 h 170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9018" h="1700788">
                <a:moveTo>
                  <a:pt x="5148624" y="0"/>
                </a:moveTo>
                <a:lnTo>
                  <a:pt x="3953495" y="0"/>
                </a:lnTo>
                <a:lnTo>
                  <a:pt x="1195129" y="0"/>
                </a:lnTo>
                <a:lnTo>
                  <a:pt x="0" y="0"/>
                </a:lnTo>
                <a:lnTo>
                  <a:pt x="0" y="1700788"/>
                </a:lnTo>
                <a:lnTo>
                  <a:pt x="1195129" y="1700788"/>
                </a:lnTo>
                <a:lnTo>
                  <a:pt x="3953495" y="1700788"/>
                </a:lnTo>
                <a:lnTo>
                  <a:pt x="5148624" y="1700788"/>
                </a:lnTo>
                <a:lnTo>
                  <a:pt x="5999018" y="850394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0070C0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占位符 1">
            <a:extLst>
              <a:ext uri="{FF2B5EF4-FFF2-40B4-BE49-F238E27FC236}">
                <a16:creationId xmlns:a16="http://schemas.microsoft.com/office/drawing/2014/main" id="{FAE29F67-39D8-4482-A819-9A8F636DDE2A}"/>
              </a:ext>
            </a:extLst>
          </p:cNvPr>
          <p:cNvSpPr txBox="1"/>
          <p:nvPr/>
        </p:nvSpPr>
        <p:spPr>
          <a:xfrm>
            <a:off x="2003123" y="920780"/>
            <a:ext cx="3754877" cy="6635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4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ONTENTS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74C39B-EE01-45A3-B96F-59CF3A8A2A3F}"/>
              </a:ext>
            </a:extLst>
          </p:cNvPr>
          <p:cNvSpPr/>
          <p:nvPr/>
        </p:nvSpPr>
        <p:spPr>
          <a:xfrm>
            <a:off x="891041" y="381259"/>
            <a:ext cx="106311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C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2172691-A737-499C-A1B6-6A3118019D13}"/>
              </a:ext>
            </a:extLst>
          </p:cNvPr>
          <p:cNvGrpSpPr/>
          <p:nvPr/>
        </p:nvGrpSpPr>
        <p:grpSpPr>
          <a:xfrm>
            <a:off x="1693587" y="3224678"/>
            <a:ext cx="5963297" cy="589473"/>
            <a:chOff x="6676062" y="1485494"/>
            <a:chExt cx="5963297" cy="589473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9F45A2D-1DB2-4D10-8154-E1B336E09842}"/>
                </a:ext>
              </a:extLst>
            </p:cNvPr>
            <p:cNvGrpSpPr/>
            <p:nvPr/>
          </p:nvGrpSpPr>
          <p:grpSpPr>
            <a:xfrm>
              <a:off x="6676062" y="1485494"/>
              <a:ext cx="679374" cy="589473"/>
              <a:chOff x="725726" y="1781746"/>
              <a:chExt cx="515267" cy="515267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762B5412-0803-42C0-96D7-0625BF2430CD}"/>
                  </a:ext>
                </a:extLst>
              </p:cNvPr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116894E-76C9-4F8A-8117-7527B6CE0BA7}"/>
                  </a:ext>
                </a:extLst>
              </p:cNvPr>
              <p:cNvSpPr/>
              <p:nvPr/>
            </p:nvSpPr>
            <p:spPr>
              <a:xfrm>
                <a:off x="759890" y="1823935"/>
                <a:ext cx="453733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pitchFamily="2" charset="-122"/>
                    <a:cs typeface="+mn-cs"/>
                  </a:rPr>
                  <a:t>02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2266479-2DD6-4A24-B4CC-1F3C9098E4D0}"/>
                </a:ext>
              </a:extLst>
            </p:cNvPr>
            <p:cNvSpPr/>
            <p:nvPr/>
          </p:nvSpPr>
          <p:spPr>
            <a:xfrm>
              <a:off x="7470956" y="1487843"/>
              <a:ext cx="51684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  <a:r>
                <a:rPr lang="en-US" altLang="zh-CN" sz="32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PyCharm</a:t>
              </a:r>
              <a:r>
                <a:rPr lang="zh-CN" altLang="en-US" sz="32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r>
                <a:rPr lang="en-US" altLang="zh-CN" sz="32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6D672DA-F3E6-4173-BDE5-AE6C928716F8}"/>
              </a:ext>
            </a:extLst>
          </p:cNvPr>
          <p:cNvGrpSpPr/>
          <p:nvPr/>
        </p:nvGrpSpPr>
        <p:grpSpPr>
          <a:xfrm>
            <a:off x="1693587" y="4269210"/>
            <a:ext cx="5523640" cy="589473"/>
            <a:chOff x="6676062" y="2441885"/>
            <a:chExt cx="5523640" cy="58947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D8C647C-F043-4052-AC78-B132FD0DCCFC}"/>
                </a:ext>
              </a:extLst>
            </p:cNvPr>
            <p:cNvSpPr/>
            <p:nvPr/>
          </p:nvSpPr>
          <p:spPr>
            <a:xfrm>
              <a:off x="7470955" y="2444234"/>
              <a:ext cx="472874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32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建立远程仓库并提交代码</a:t>
              </a: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9322077-D761-4D3D-A451-1175453C66FC}"/>
                </a:ext>
              </a:extLst>
            </p:cNvPr>
            <p:cNvGrpSpPr/>
            <p:nvPr/>
          </p:nvGrpSpPr>
          <p:grpSpPr>
            <a:xfrm>
              <a:off x="6676062" y="2441885"/>
              <a:ext cx="676565" cy="589473"/>
              <a:chOff x="725726" y="1781746"/>
              <a:chExt cx="515267" cy="515267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630C35DD-66C1-465C-BF02-7AC45E75C905}"/>
                  </a:ext>
                </a:extLst>
              </p:cNvPr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9ED0FF3-87EC-4597-9274-2A8EC94083BB}"/>
                  </a:ext>
                </a:extLst>
              </p:cNvPr>
              <p:cNvSpPr/>
              <p:nvPr/>
            </p:nvSpPr>
            <p:spPr>
              <a:xfrm>
                <a:off x="758951" y="1823935"/>
                <a:ext cx="455617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pitchFamily="2" charset="-122"/>
                    <a:cs typeface="+mn-cs"/>
                  </a:rPr>
                  <a:t>03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A31B28D-EA77-4E28-BCDD-4D53600DAEDC}"/>
              </a:ext>
            </a:extLst>
          </p:cNvPr>
          <p:cNvGrpSpPr/>
          <p:nvPr/>
        </p:nvGrpSpPr>
        <p:grpSpPr>
          <a:xfrm>
            <a:off x="1693587" y="5313742"/>
            <a:ext cx="6054475" cy="589473"/>
            <a:chOff x="6676062" y="3398276"/>
            <a:chExt cx="6054475" cy="589473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AC50555-2960-4FCC-8070-BCB1ABA4E6B4}"/>
                </a:ext>
              </a:extLst>
            </p:cNvPr>
            <p:cNvGrpSpPr/>
            <p:nvPr/>
          </p:nvGrpSpPr>
          <p:grpSpPr>
            <a:xfrm>
              <a:off x="6676062" y="3398276"/>
              <a:ext cx="677509" cy="589473"/>
              <a:chOff x="725726" y="1781746"/>
              <a:chExt cx="515267" cy="515267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5FBAB032-E77A-41F2-9034-A166A1912DA9}"/>
                  </a:ext>
                </a:extLst>
              </p:cNvPr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7CFD069-1B70-4C65-AF18-0844E51344BB}"/>
                  </a:ext>
                </a:extLst>
              </p:cNvPr>
              <p:cNvSpPr/>
              <p:nvPr/>
            </p:nvSpPr>
            <p:spPr>
              <a:xfrm>
                <a:off x="759877" y="1823935"/>
                <a:ext cx="453762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pitchFamily="2" charset="-122"/>
                    <a:cs typeface="+mn-cs"/>
                  </a:rPr>
                  <a:t>04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DA1BFE4-9348-426D-9896-3E4F766B5058}"/>
                </a:ext>
              </a:extLst>
            </p:cNvPr>
            <p:cNvSpPr/>
            <p:nvPr/>
          </p:nvSpPr>
          <p:spPr>
            <a:xfrm>
              <a:off x="7470956" y="3400625"/>
              <a:ext cx="525958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3200" b="1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Pycharm</a:t>
              </a:r>
              <a:r>
                <a:rPr lang="zh-CN" altLang="en-US" sz="3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中实现非线性演算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8F5428A-830C-8B8D-D931-54E57B11AC0D}"/>
              </a:ext>
            </a:extLst>
          </p:cNvPr>
          <p:cNvGrpSpPr/>
          <p:nvPr/>
        </p:nvGrpSpPr>
        <p:grpSpPr>
          <a:xfrm>
            <a:off x="1693587" y="2121914"/>
            <a:ext cx="5086453" cy="589473"/>
            <a:chOff x="6676062" y="1485494"/>
            <a:chExt cx="5086453" cy="589473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8ED68E6F-F40C-5DA7-95B7-921983F87ECC}"/>
                </a:ext>
              </a:extLst>
            </p:cNvPr>
            <p:cNvGrpSpPr/>
            <p:nvPr/>
          </p:nvGrpSpPr>
          <p:grpSpPr>
            <a:xfrm>
              <a:off x="6676062" y="1485494"/>
              <a:ext cx="679374" cy="589473"/>
              <a:chOff x="725726" y="1781746"/>
              <a:chExt cx="515267" cy="515267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B59A2DFB-A0EA-88CA-2D15-55BC0BEBB104}"/>
                  </a:ext>
                </a:extLst>
              </p:cNvPr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32723A0-A0ED-45F6-442C-71A845337711}"/>
                  </a:ext>
                </a:extLst>
              </p:cNvPr>
              <p:cNvSpPr/>
              <p:nvPr/>
            </p:nvSpPr>
            <p:spPr>
              <a:xfrm>
                <a:off x="759890" y="1823935"/>
                <a:ext cx="453733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pitchFamily="2" charset="-122"/>
                    <a:cs typeface="+mn-cs"/>
                  </a:rPr>
                  <a:t>01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C3EB4DF-D3F1-C83D-D3FF-B4869A391DB4}"/>
                </a:ext>
              </a:extLst>
            </p:cNvPr>
            <p:cNvSpPr/>
            <p:nvPr/>
          </p:nvSpPr>
          <p:spPr>
            <a:xfrm>
              <a:off x="7470956" y="1487843"/>
              <a:ext cx="429155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配置</a:t>
              </a: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PyCharm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中的</a:t>
              </a: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Git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84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4492E562-4BFF-407E-A59A-40E2E5E7517B}"/>
              </a:ext>
            </a:extLst>
          </p:cNvPr>
          <p:cNvSpPr txBox="1"/>
          <p:nvPr/>
        </p:nvSpPr>
        <p:spPr>
          <a:xfrm>
            <a:off x="7437119" y="947994"/>
            <a:ext cx="27316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12C8FBC-87CA-4CCA-8BA4-F6FE1AAFDE6B}"/>
              </a:ext>
            </a:extLst>
          </p:cNvPr>
          <p:cNvSpPr/>
          <p:nvPr/>
        </p:nvSpPr>
        <p:spPr>
          <a:xfrm>
            <a:off x="5266000" y="3707215"/>
            <a:ext cx="644158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48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PyCharm</a:t>
            </a:r>
            <a:r>
              <a:rPr kumimoji="0" lang="zh-CN" altLang="en-US" sz="48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</a:t>
            </a:r>
            <a:r>
              <a:rPr kumimoji="0" lang="en-US" altLang="zh-CN" sz="48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2D19271-6C26-428E-BBB7-7A197FCB972F}"/>
              </a:ext>
            </a:extLst>
          </p:cNvPr>
          <p:cNvCxnSpPr/>
          <p:nvPr/>
        </p:nvCxnSpPr>
        <p:spPr>
          <a:xfrm>
            <a:off x="5523323" y="4547445"/>
            <a:ext cx="596905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1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4802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PyCharm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4BA4867-4D2A-1D6D-0F9E-F873EFE07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77" y="261035"/>
            <a:ext cx="2514152" cy="67329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E0BCDF9-A392-020B-3B9B-46528CE8F552}"/>
              </a:ext>
            </a:extLst>
          </p:cNvPr>
          <p:cNvSpPr txBox="1"/>
          <p:nvPr/>
        </p:nvSpPr>
        <p:spPr>
          <a:xfrm>
            <a:off x="844776" y="981573"/>
            <a:ext cx="7778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2022.2.1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2.37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windows10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9C3E4C-277B-2951-2A98-F7CC8CDF0FFA}"/>
              </a:ext>
            </a:extLst>
          </p:cNvPr>
          <p:cNvSpPr txBox="1"/>
          <p:nvPr/>
        </p:nvSpPr>
        <p:spPr>
          <a:xfrm>
            <a:off x="7818749" y="1756771"/>
            <a:ext cx="3965780" cy="1754326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，点击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【File】→【Settings】→【Version Control】→【Git】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，选择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可执行文件路径（系统安装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后此处会默认显示路径），点击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【Test】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，路径下会显示当前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6B423DF-DEC1-B621-83DF-584EBCBD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15" y="1687670"/>
            <a:ext cx="3372892" cy="4282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8A5A43E-3FC6-17BC-347F-BD8CAF472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875" y="1687670"/>
            <a:ext cx="3258806" cy="4282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AF43481-321D-9E48-1340-23D3E4027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749" y="3796824"/>
            <a:ext cx="4014912" cy="2173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7109DBA4-5EC3-A85C-7253-EFBECADEC495}"/>
              </a:ext>
            </a:extLst>
          </p:cNvPr>
          <p:cNvSpPr txBox="1"/>
          <p:nvPr/>
        </p:nvSpPr>
        <p:spPr>
          <a:xfrm>
            <a:off x="1752261" y="5969954"/>
            <a:ext cx="53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E4894FF-C07A-1784-7CCB-D0A101A3F096}"/>
              </a:ext>
            </a:extLst>
          </p:cNvPr>
          <p:cNvSpPr txBox="1"/>
          <p:nvPr/>
        </p:nvSpPr>
        <p:spPr>
          <a:xfrm>
            <a:off x="5568403" y="6000731"/>
            <a:ext cx="450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C94E469-2172-91B1-6B1E-F753CA583EDD}"/>
              </a:ext>
            </a:extLst>
          </p:cNvPr>
          <p:cNvSpPr txBox="1"/>
          <p:nvPr/>
        </p:nvSpPr>
        <p:spPr>
          <a:xfrm>
            <a:off x="9441440" y="5957016"/>
            <a:ext cx="58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D8C5643E-2A9D-DA39-A220-A43C8B942DF7}"/>
              </a:ext>
            </a:extLst>
          </p:cNvPr>
          <p:cNvSpPr/>
          <p:nvPr/>
        </p:nvSpPr>
        <p:spPr>
          <a:xfrm>
            <a:off x="11068050" y="4193222"/>
            <a:ext cx="810061" cy="4014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FAF1523-485C-9682-3002-DE029AEDCE86}"/>
              </a:ext>
            </a:extLst>
          </p:cNvPr>
          <p:cNvSpPr/>
          <p:nvPr/>
        </p:nvSpPr>
        <p:spPr>
          <a:xfrm>
            <a:off x="7937500" y="4537551"/>
            <a:ext cx="1066800" cy="288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43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4492E562-4BFF-407E-A59A-40E2E5E7517B}"/>
              </a:ext>
            </a:extLst>
          </p:cNvPr>
          <p:cNvSpPr txBox="1"/>
          <p:nvPr/>
        </p:nvSpPr>
        <p:spPr>
          <a:xfrm>
            <a:off x="7437119" y="947994"/>
            <a:ext cx="27316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12C8FBC-87CA-4CCA-8BA4-F6FE1AAFDE6B}"/>
              </a:ext>
            </a:extLst>
          </p:cNvPr>
          <p:cNvSpPr/>
          <p:nvPr/>
        </p:nvSpPr>
        <p:spPr>
          <a:xfrm>
            <a:off x="5088200" y="3834215"/>
            <a:ext cx="649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40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PyCharm</a:t>
            </a:r>
            <a:r>
              <a:rPr kumimoji="0" lang="zh-CN" altLang="en-US" sz="40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</a:t>
            </a:r>
            <a:r>
              <a:rPr kumimoji="0" lang="en-US" altLang="zh-CN" sz="40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2D19271-6C26-428E-BBB7-7A197FCB972F}"/>
              </a:ext>
            </a:extLst>
          </p:cNvPr>
          <p:cNvCxnSpPr/>
          <p:nvPr/>
        </p:nvCxnSpPr>
        <p:spPr>
          <a:xfrm>
            <a:off x="5266000" y="4547445"/>
            <a:ext cx="596905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96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5790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4BA4867-4D2A-1D6D-0F9E-F873EFE07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77" y="261035"/>
            <a:ext cx="2514152" cy="6732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7A5FC81-DA1C-3763-96AD-22F3F9894CEA}"/>
              </a:ext>
            </a:extLst>
          </p:cNvPr>
          <p:cNvSpPr txBox="1"/>
          <p:nvPr/>
        </p:nvSpPr>
        <p:spPr>
          <a:xfrm>
            <a:off x="895348" y="1042183"/>
            <a:ext cx="1040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【File】→【Settings】→【Version Control】→【GitHub】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，点击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【Log In via GitHub】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4BCD3EE-52AC-134E-CBA6-474C73F96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65" y="1411515"/>
            <a:ext cx="8907866" cy="533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9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5790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4BA4867-4D2A-1D6D-0F9E-F873EFE07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77" y="261035"/>
            <a:ext cx="2514152" cy="6732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2E497E-BC7F-0FCA-4570-C1E0B5987AE9}"/>
              </a:ext>
            </a:extLst>
          </p:cNvPr>
          <p:cNvSpPr txBox="1"/>
          <p:nvPr/>
        </p:nvSpPr>
        <p:spPr>
          <a:xfrm>
            <a:off x="821800" y="1054785"/>
            <a:ext cx="10722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跳转至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网页进行验证，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验证通过后回到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中，选择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账号，修改连接超时时间，点击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【OK】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2401B6-6A9F-7279-DBC3-05513C6D6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00" y="1762671"/>
            <a:ext cx="10007207" cy="4727907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59450ED9-52CF-B64E-BCFE-77B085DCC2F5}"/>
              </a:ext>
            </a:extLst>
          </p:cNvPr>
          <p:cNvSpPr/>
          <p:nvPr/>
        </p:nvSpPr>
        <p:spPr>
          <a:xfrm>
            <a:off x="4047184" y="2686051"/>
            <a:ext cx="1066800" cy="2986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E609DC6-E158-5890-C8A6-E6A6595DE98F}"/>
              </a:ext>
            </a:extLst>
          </p:cNvPr>
          <p:cNvSpPr/>
          <p:nvPr/>
        </p:nvSpPr>
        <p:spPr>
          <a:xfrm>
            <a:off x="4425950" y="5705951"/>
            <a:ext cx="1066800" cy="288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04EFC7F-DEB5-802D-FEC6-5B2512D16E0E}"/>
              </a:ext>
            </a:extLst>
          </p:cNvPr>
          <p:cNvSpPr/>
          <p:nvPr/>
        </p:nvSpPr>
        <p:spPr>
          <a:xfrm>
            <a:off x="6883400" y="5994638"/>
            <a:ext cx="584200" cy="288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83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4492E562-4BFF-407E-A59A-40E2E5E7517B}"/>
              </a:ext>
            </a:extLst>
          </p:cNvPr>
          <p:cNvSpPr txBox="1"/>
          <p:nvPr/>
        </p:nvSpPr>
        <p:spPr>
          <a:xfrm>
            <a:off x="7437119" y="947994"/>
            <a:ext cx="27316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12C8FBC-87CA-4CCA-8BA4-F6FE1AAFDE6B}"/>
              </a:ext>
            </a:extLst>
          </p:cNvPr>
          <p:cNvSpPr/>
          <p:nvPr/>
        </p:nvSpPr>
        <p:spPr>
          <a:xfrm>
            <a:off x="5019744" y="3845714"/>
            <a:ext cx="6461561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建立远程仓库并提交代码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2D19271-6C26-428E-BBB7-7A197FCB972F}"/>
              </a:ext>
            </a:extLst>
          </p:cNvPr>
          <p:cNvCxnSpPr/>
          <p:nvPr/>
        </p:nvCxnSpPr>
        <p:spPr>
          <a:xfrm>
            <a:off x="5266000" y="4547445"/>
            <a:ext cx="596905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41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建立远程仓库并提交代码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4BA4867-4D2A-1D6D-0F9E-F873EFE07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77" y="261035"/>
            <a:ext cx="2514152" cy="67329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AE6F627-E33C-ED46-57E9-674467EF5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" b="5516"/>
          <a:stretch/>
        </p:blipFill>
        <p:spPr>
          <a:xfrm>
            <a:off x="171450" y="1498951"/>
            <a:ext cx="8907572" cy="5297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83BFFE-5531-2158-991F-43E2CBE7D140}"/>
              </a:ext>
            </a:extLst>
          </p:cNvPr>
          <p:cNvSpPr txBox="1"/>
          <p:nvPr/>
        </p:nvSpPr>
        <p:spPr>
          <a:xfrm>
            <a:off x="284903" y="1054300"/>
            <a:ext cx="9124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【VCS】→【Import into Version Control】→【Share Project on GitHub】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3A3E70-7539-2FF9-FC5A-C79FF3A8B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714" y="3737060"/>
            <a:ext cx="2828925" cy="1952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AD408AA-64DE-5640-1AAA-77F6EDE54500}"/>
              </a:ext>
            </a:extLst>
          </p:cNvPr>
          <p:cNvSpPr txBox="1"/>
          <p:nvPr/>
        </p:nvSpPr>
        <p:spPr>
          <a:xfrm>
            <a:off x="9270376" y="1798068"/>
            <a:ext cx="2641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填写仓库名及远程名，描述可不填写，若填写必须是英文，不可出现汉字、空格、符号及换行符，然后点击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【Share】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3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8711</TotalTime>
  <Words>507</Words>
  <Application>Microsoft Office PowerPoint</Application>
  <PresentationFormat>宽屏</PresentationFormat>
  <Paragraphs>60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Palatino</vt:lpstr>
      <vt:lpstr>等线</vt:lpstr>
      <vt:lpstr>思源黑体 CN Normal</vt:lpstr>
      <vt:lpstr>微软雅黑</vt:lpstr>
      <vt:lpstr>Arial</vt:lpstr>
      <vt:lpstr>Arial Black</vt:lpstr>
      <vt:lpstr>Stencil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董洋</dc:creator>
  <cp:lastModifiedBy>伟涵</cp:lastModifiedBy>
  <cp:revision>437</cp:revision>
  <dcterms:created xsi:type="dcterms:W3CDTF">2020-08-21T00:34:25Z</dcterms:created>
  <dcterms:modified xsi:type="dcterms:W3CDTF">2022-09-28T07:59:58Z</dcterms:modified>
</cp:coreProperties>
</file>