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</p:sldMasterIdLst>
  <p:notesMasterIdLst>
    <p:notesMasterId r:id="rId51"/>
  </p:notesMasterIdLst>
  <p:sldIdLst>
    <p:sldId id="257" r:id="rId2"/>
    <p:sldId id="324" r:id="rId3"/>
    <p:sldId id="322" r:id="rId4"/>
    <p:sldId id="406" r:id="rId5"/>
    <p:sldId id="340" r:id="rId6"/>
    <p:sldId id="402" r:id="rId7"/>
    <p:sldId id="407" r:id="rId8"/>
    <p:sldId id="408" r:id="rId9"/>
    <p:sldId id="409" r:id="rId10"/>
    <p:sldId id="343" r:id="rId11"/>
    <p:sldId id="345" r:id="rId12"/>
    <p:sldId id="410" r:id="rId13"/>
    <p:sldId id="411" r:id="rId14"/>
    <p:sldId id="412" r:id="rId15"/>
    <p:sldId id="413" r:id="rId16"/>
    <p:sldId id="414" r:id="rId17"/>
    <p:sldId id="333" r:id="rId18"/>
    <p:sldId id="415" r:id="rId19"/>
    <p:sldId id="357" r:id="rId20"/>
    <p:sldId id="353" r:id="rId21"/>
    <p:sldId id="363" r:id="rId22"/>
    <p:sldId id="416" r:id="rId23"/>
    <p:sldId id="417" r:id="rId24"/>
    <p:sldId id="418" r:id="rId25"/>
    <p:sldId id="367" r:id="rId26"/>
    <p:sldId id="369" r:id="rId27"/>
    <p:sldId id="405" r:id="rId28"/>
    <p:sldId id="376" r:id="rId29"/>
    <p:sldId id="419" r:id="rId30"/>
    <p:sldId id="337" r:id="rId31"/>
    <p:sldId id="378" r:id="rId32"/>
    <p:sldId id="377" r:id="rId33"/>
    <p:sldId id="379" r:id="rId34"/>
    <p:sldId id="380" r:id="rId35"/>
    <p:sldId id="381" r:id="rId36"/>
    <p:sldId id="382" r:id="rId37"/>
    <p:sldId id="383" r:id="rId38"/>
    <p:sldId id="384" r:id="rId39"/>
    <p:sldId id="386" r:id="rId40"/>
    <p:sldId id="391" r:id="rId41"/>
    <p:sldId id="393" r:id="rId42"/>
    <p:sldId id="387" r:id="rId43"/>
    <p:sldId id="389" r:id="rId44"/>
    <p:sldId id="390" r:id="rId45"/>
    <p:sldId id="396" r:id="rId46"/>
    <p:sldId id="397" r:id="rId47"/>
    <p:sldId id="420" r:id="rId48"/>
    <p:sldId id="403" r:id="rId49"/>
    <p:sldId id="283" r:id="rId50"/>
  </p:sldIdLst>
  <p:sldSz cx="6858000" cy="51435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C4948"/>
    <a:srgbClr val="E6501E"/>
    <a:srgbClr val="E7EBEF"/>
    <a:srgbClr val="1111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36" autoAdjust="0"/>
    <p:restoredTop sz="94660"/>
  </p:normalViewPr>
  <p:slideViewPr>
    <p:cSldViewPr snapToGrid="0">
      <p:cViewPr>
        <p:scale>
          <a:sx n="150" d="100"/>
          <a:sy n="150" d="100"/>
        </p:scale>
        <p:origin x="1432" y="9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notesMaster" Target="notesMasters/notesMaster1.xml"/><Relationship Id="rId52" Type="http://schemas.openxmlformats.org/officeDocument/2006/relationships/presProps" Target="presProps.xml"/><Relationship Id="rId53" Type="http://schemas.openxmlformats.org/officeDocument/2006/relationships/viewProps" Target="viewProps.xml"/><Relationship Id="rId54" Type="http://schemas.openxmlformats.org/officeDocument/2006/relationships/theme" Target="theme/theme1.xml"/><Relationship Id="rId55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2017/8/14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841772"/>
            <a:ext cx="58293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2701528"/>
            <a:ext cx="51435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2017/8/14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2017/8/14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273844"/>
            <a:ext cx="1478756" cy="435887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273844"/>
            <a:ext cx="4350544" cy="435887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2017/8/14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/>
          <p:cNvCxnSpPr/>
          <p:nvPr userDrawn="1"/>
        </p:nvCxnSpPr>
        <p:spPr>
          <a:xfrm>
            <a:off x="281940" y="759460"/>
            <a:ext cx="6294120" cy="508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标题 1"/>
          <p:cNvSpPr>
            <a:spLocks noGrp="1"/>
          </p:cNvSpPr>
          <p:nvPr>
            <p:ph type="title"/>
          </p:nvPr>
        </p:nvSpPr>
        <p:spPr>
          <a:xfrm>
            <a:off x="211045" y="127001"/>
            <a:ext cx="5208214" cy="638175"/>
          </a:xfrm>
        </p:spPr>
        <p:txBody>
          <a:bodyPr/>
          <a:lstStyle>
            <a:lvl1pPr eaLnBrk="1" fontAlgn="auto" latinLnBrk="0" hangingPunct="1">
              <a:lnSpc>
                <a:spcPct val="100000"/>
              </a:lnSpc>
              <a:defRPr sz="1500" u="none" strike="noStrike" kern="1200" cap="none" spc="0" normalizeH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方正兰亭黑简体" panose="02000000000000000000" charset="-122"/>
                <a:ea typeface="方正兰亭黑简体" panose="02000000000000000000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5" name="矩形 14"/>
          <p:cNvSpPr/>
          <p:nvPr userDrawn="1"/>
        </p:nvSpPr>
        <p:spPr>
          <a:xfrm>
            <a:off x="953" y="265166"/>
            <a:ext cx="27000" cy="432000"/>
          </a:xfrm>
          <a:prstGeom prst="rect">
            <a:avLst/>
          </a:prstGeom>
          <a:solidFill>
            <a:srgbClr val="E650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2043" y="255373"/>
            <a:ext cx="879290" cy="349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49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>
            <a:spLocks noGrp="1"/>
          </p:cNvSpPr>
          <p:nvPr>
            <p:ph type="title" hasCustomPrompt="1"/>
          </p:nvPr>
        </p:nvSpPr>
        <p:spPr>
          <a:xfrm>
            <a:off x="1990035" y="1924686"/>
            <a:ext cx="2877453" cy="658654"/>
          </a:xfrm>
        </p:spPr>
        <p:txBody>
          <a:bodyPr>
            <a:noAutofit/>
          </a:bodyPr>
          <a:lstStyle>
            <a:lvl1pPr eaLnBrk="1" fontAlgn="auto" latinLnBrk="0" hangingPunct="1">
              <a:lnSpc>
                <a:spcPct val="100000"/>
              </a:lnSpc>
              <a:defRPr sz="2100" u="none" strike="noStrike" kern="1200" cap="none" spc="0" normalizeH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方正兰亭纤黑简体" panose="02000000000000000000" pitchFamily="2" charset="-122"/>
                <a:ea typeface="方正兰亭纤黑简体" panose="02000000000000000000" pitchFamily="2" charset="-122"/>
              </a:defRPr>
            </a:lvl1pPr>
          </a:lstStyle>
          <a:p>
            <a:r>
              <a:rPr lang="zh-CN" altLang="en-US" dirty="0"/>
              <a:t>安全可靠的实时通信云</a:t>
            </a:r>
          </a:p>
        </p:txBody>
      </p:sp>
      <p:sp>
        <p:nvSpPr>
          <p:cNvPr id="11" name="标题 1"/>
          <p:cNvSpPr txBox="1">
            <a:spLocks/>
          </p:cNvSpPr>
          <p:nvPr userDrawn="1"/>
        </p:nvSpPr>
        <p:spPr>
          <a:xfrm>
            <a:off x="2969749" y="2651085"/>
            <a:ext cx="835743" cy="4720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2800" u="none" strike="noStrike" kern="1200" cap="none" spc="0" normalizeH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方正兰亭纤黑简体" panose="02000000000000000000" pitchFamily="2" charset="-122"/>
                <a:ea typeface="方正兰亭纤黑简体" panose="02000000000000000000" pitchFamily="2" charset="-122"/>
                <a:cs typeface="+mj-cs"/>
              </a:defRPr>
            </a:lvl1pPr>
          </a:lstStyle>
          <a:p>
            <a:r>
              <a:rPr lang="en-US" altLang="zh-CN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Thanks</a:t>
            </a:r>
            <a:endParaRPr lang="zh-CN" altLang="en-US" sz="1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2995492" y="2651085"/>
            <a:ext cx="810000" cy="1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1235" y="551411"/>
            <a:ext cx="387031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378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 userDrawn="1"/>
        </p:nvCxnSpPr>
        <p:spPr>
          <a:xfrm>
            <a:off x="281940" y="759460"/>
            <a:ext cx="6294120" cy="508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标题 1"/>
          <p:cNvSpPr>
            <a:spLocks noGrp="1"/>
          </p:cNvSpPr>
          <p:nvPr>
            <p:ph type="title"/>
          </p:nvPr>
        </p:nvSpPr>
        <p:spPr>
          <a:xfrm>
            <a:off x="211045" y="127001"/>
            <a:ext cx="5208214" cy="638175"/>
          </a:xfrm>
        </p:spPr>
        <p:txBody>
          <a:bodyPr/>
          <a:lstStyle>
            <a:lvl1pPr eaLnBrk="1" fontAlgn="auto" latinLnBrk="0" hangingPunct="1">
              <a:lnSpc>
                <a:spcPct val="100000"/>
              </a:lnSpc>
              <a:defRPr sz="1500" u="none" strike="noStrike" kern="1200" cap="none" spc="0" normalizeH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方正兰亭黑简体" panose="02000000000000000000" charset="-122"/>
                <a:ea typeface="方正兰亭黑简体" panose="02000000000000000000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4" name="矩形 13"/>
          <p:cNvSpPr/>
          <p:nvPr userDrawn="1"/>
        </p:nvSpPr>
        <p:spPr>
          <a:xfrm>
            <a:off x="953" y="265166"/>
            <a:ext cx="27000" cy="432000"/>
          </a:xfrm>
          <a:prstGeom prst="rect">
            <a:avLst/>
          </a:prstGeom>
          <a:solidFill>
            <a:srgbClr val="E650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2043" y="255373"/>
            <a:ext cx="879290" cy="34922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2017/8/14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1282305"/>
            <a:ext cx="5915025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3442099"/>
            <a:ext cx="5915025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2017/8/14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1369219"/>
            <a:ext cx="291465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1369219"/>
            <a:ext cx="291465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2017/8/14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273845"/>
            <a:ext cx="5915025" cy="99417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1260872"/>
            <a:ext cx="2901255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1878806"/>
            <a:ext cx="2901255" cy="2763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1260872"/>
            <a:ext cx="2915543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1878806"/>
            <a:ext cx="2915543" cy="2763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2017/8/14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2017/8/14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2017/8/14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42900"/>
            <a:ext cx="2211884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740570"/>
            <a:ext cx="3471863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1543050"/>
            <a:ext cx="2211884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2017/8/14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42900"/>
            <a:ext cx="2211884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740570"/>
            <a:ext cx="3471863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1543050"/>
            <a:ext cx="2211884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2017/8/14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273845"/>
            <a:ext cx="5915025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1369219"/>
            <a:ext cx="5915025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4767264"/>
            <a:ext cx="154305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2017/8/14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4767264"/>
            <a:ext cx="231457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4767264"/>
            <a:ext cx="154305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 descr="PPT（模板）-17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0" y="-1905"/>
            <a:ext cx="6858000" cy="5147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575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53" r:id="rId14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6" Type="http://schemas.openxmlformats.org/officeDocument/2006/relationships/image" Target="../media/image28.png"/><Relationship Id="rId7" Type="http://schemas.openxmlformats.org/officeDocument/2006/relationships/image" Target="../media/image29.png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4" Type="http://schemas.openxmlformats.org/officeDocument/2006/relationships/image" Target="../media/image32.png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0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4" Type="http://schemas.openxmlformats.org/officeDocument/2006/relationships/image" Target="../media/image35.png"/><Relationship Id="rId5" Type="http://schemas.openxmlformats.org/officeDocument/2006/relationships/image" Target="../media/image36.png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4" Type="http://schemas.openxmlformats.org/officeDocument/2006/relationships/image" Target="../media/image39.png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7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0.png"/><Relationship Id="rId3" Type="http://schemas.openxmlformats.org/officeDocument/2006/relationships/image" Target="../media/image41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2.png"/><Relationship Id="rId3" Type="http://schemas.openxmlformats.org/officeDocument/2006/relationships/image" Target="../media/image43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4.png"/><Relationship Id="rId3" Type="http://schemas.openxmlformats.org/officeDocument/2006/relationships/image" Target="../media/image45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6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4" Type="http://schemas.openxmlformats.org/officeDocument/2006/relationships/image" Target="../media/image47.png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8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0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4" Type="http://schemas.openxmlformats.org/officeDocument/2006/relationships/image" Target="../media/image53.png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1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4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5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4" Type="http://schemas.openxmlformats.org/officeDocument/2006/relationships/image" Target="../media/image58.png"/><Relationship Id="rId5" Type="http://schemas.openxmlformats.org/officeDocument/2006/relationships/image" Target="../media/image59.png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6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hyperlink" Target="http://blog.csdn.net/zixiweimi/article/details/56677203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642937"/>
            <a:ext cx="6867524" cy="38542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5826" y="1971375"/>
            <a:ext cx="2335871" cy="6957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图片 2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662"/>
          <a:stretch/>
        </p:blipFill>
        <p:spPr>
          <a:xfrm>
            <a:off x="5120176" y="1389010"/>
            <a:ext cx="1630701" cy="1979159"/>
          </a:xfrm>
          <a:prstGeom prst="rect">
            <a:avLst/>
          </a:prstGeom>
        </p:spPr>
      </p:pic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01454" y="260266"/>
            <a:ext cx="5241784" cy="478631"/>
          </a:xfrm>
        </p:spPr>
        <p:txBody>
          <a:bodyPr>
            <a:normAutofit/>
          </a:bodyPr>
          <a:lstStyle/>
          <a:p>
            <a:r>
              <a:rPr lang="en-US" altLang="zh-CN" sz="1800" dirty="0" smtClean="0">
                <a:solidFill>
                  <a:srgbClr val="4C4948"/>
                </a:solidFill>
                <a:latin typeface="方正兰亭纤黑简体" panose="02000000000000000000" charset="-122"/>
                <a:ea typeface="方正兰亭纤黑简体" panose="02000000000000000000" charset="-122"/>
              </a:rPr>
              <a:t>2.2</a:t>
            </a:r>
            <a:r>
              <a:rPr lang="zh-CN" altLang="en-US" sz="1800" dirty="0" smtClean="0">
                <a:solidFill>
                  <a:srgbClr val="4C4948"/>
                </a:solidFill>
                <a:latin typeface="方正兰亭纤黑简体" panose="02000000000000000000" charset="-122"/>
                <a:ea typeface="方正兰亭纤黑简体" panose="02000000000000000000" charset="-122"/>
              </a:rPr>
              <a:t> 二叉</a:t>
            </a:r>
            <a:r>
              <a:rPr lang="zh-CN" altLang="en-US" sz="1800" dirty="0">
                <a:solidFill>
                  <a:srgbClr val="4C4948"/>
                </a:solidFill>
                <a:latin typeface="方正兰亭纤黑简体" panose="02000000000000000000" charset="-122"/>
                <a:ea typeface="方正兰亭纤黑简体" panose="02000000000000000000" charset="-122"/>
              </a:rPr>
              <a:t>查找树</a:t>
            </a:r>
            <a:r>
              <a:rPr lang="en-US" altLang="zh-CN" sz="1800" dirty="0" smtClean="0">
                <a:solidFill>
                  <a:srgbClr val="4C4948"/>
                </a:solidFill>
                <a:latin typeface="方正兰亭纤黑简体" panose="02000000000000000000" charset="-122"/>
                <a:ea typeface="方正兰亭纤黑简体" panose="02000000000000000000" charset="-122"/>
              </a:rPr>
              <a:t>-</a:t>
            </a:r>
            <a:r>
              <a:rPr lang="zh-CN" altLang="en-US" sz="1800" dirty="0" smtClean="0">
                <a:solidFill>
                  <a:srgbClr val="4C4948"/>
                </a:solidFill>
                <a:latin typeface="方正兰亭纤黑简体" panose="02000000000000000000" charset="-122"/>
                <a:ea typeface="方正兰亭纤黑简体" panose="02000000000000000000" charset="-122"/>
              </a:rPr>
              <a:t>查找，插入</a:t>
            </a:r>
            <a:endParaRPr lang="en-US" altLang="zh-CN" sz="1800" dirty="0">
              <a:solidFill>
                <a:srgbClr val="4C4948"/>
              </a:solidFill>
              <a:latin typeface="方正兰亭纤黑简体" panose="02000000000000000000" charset="-122"/>
              <a:ea typeface="方正兰亭纤黑简体" panose="02000000000000000000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76983" y="1163786"/>
            <a:ext cx="393490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50" dirty="0" smtClean="0"/>
              <a:t>查找： 和</a:t>
            </a:r>
            <a:r>
              <a:rPr lang="zh-CN" altLang="en-US" sz="1350" dirty="0"/>
              <a:t>当前节点的值相比较：小于，向左查找；大于，向右查找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359824" y="1842739"/>
            <a:ext cx="342593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50" b="1" dirty="0"/>
              <a:t>最佳情况是 </a:t>
            </a:r>
            <a:r>
              <a:rPr lang="en-US" altLang="zh-CN" sz="1350" b="1" dirty="0"/>
              <a:t>O(log­</a:t>
            </a:r>
            <a:r>
              <a:rPr lang="en-US" altLang="zh-CN" sz="1350" b="1" baseline="-25000" dirty="0"/>
              <a:t>2</a:t>
            </a:r>
            <a:r>
              <a:rPr lang="en-US" altLang="zh-CN" sz="1350" b="1" dirty="0"/>
              <a:t>n)</a:t>
            </a:r>
            <a:r>
              <a:rPr lang="zh-CN" altLang="en-US" sz="1350" b="1" dirty="0"/>
              <a:t>，而最坏情况是 </a:t>
            </a:r>
            <a:r>
              <a:rPr lang="en-US" altLang="zh-CN" sz="1350" b="1" dirty="0"/>
              <a:t>O(n)</a:t>
            </a:r>
            <a:r>
              <a:rPr lang="zh-CN" altLang="en-US" sz="1350" b="1" dirty="0"/>
              <a:t>。</a:t>
            </a:r>
            <a:endParaRPr kumimoji="1" lang="zh-CN" altLang="en-US" sz="1350" dirty="0"/>
          </a:p>
        </p:txBody>
      </p:sp>
      <p:sp>
        <p:nvSpPr>
          <p:cNvPr id="4" name="文本框 3"/>
          <p:cNvSpPr txBox="1"/>
          <p:nvPr/>
        </p:nvSpPr>
        <p:spPr>
          <a:xfrm>
            <a:off x="194643" y="3476836"/>
            <a:ext cx="43396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插入：用类似查找的方法，找到最适合插入的位置，然后插入</a:t>
            </a:r>
            <a:endParaRPr kumimoji="1" lang="en-US" altLang="zh-CN" sz="1200" dirty="0" smtClean="0"/>
          </a:p>
        </p:txBody>
      </p:sp>
      <p:sp>
        <p:nvSpPr>
          <p:cNvPr id="6" name="文本框 5"/>
          <p:cNvSpPr txBox="1"/>
          <p:nvPr/>
        </p:nvSpPr>
        <p:spPr>
          <a:xfrm>
            <a:off x="4251881" y="2310833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查找</a:t>
            </a:r>
            <a:r>
              <a:rPr kumimoji="1" lang="en-US" altLang="zh-CN" dirty="0" smtClean="0"/>
              <a:t>4</a:t>
            </a:r>
            <a:endParaRPr kumimoji="1" lang="zh-CN" altLang="en-US" dirty="0"/>
          </a:p>
        </p:txBody>
      </p:sp>
      <p:cxnSp>
        <p:nvCxnSpPr>
          <p:cNvPr id="10" name="直线箭头连接符 9"/>
          <p:cNvCxnSpPr/>
          <p:nvPr/>
        </p:nvCxnSpPr>
        <p:spPr>
          <a:xfrm>
            <a:off x="5751870" y="1097232"/>
            <a:ext cx="5900" cy="3151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5675854" y="1262683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 smtClean="0"/>
              <a:t>根节点</a:t>
            </a:r>
            <a:endParaRPr kumimoji="1" lang="zh-CN" altLang="en-US" sz="1000" dirty="0"/>
          </a:p>
        </p:txBody>
      </p:sp>
      <p:sp>
        <p:nvSpPr>
          <p:cNvPr id="20" name="文本框 19"/>
          <p:cNvSpPr txBox="1"/>
          <p:nvPr/>
        </p:nvSpPr>
        <p:spPr>
          <a:xfrm>
            <a:off x="5601239" y="2625117"/>
            <a:ext cx="506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 smtClean="0"/>
              <a:t>比</a:t>
            </a:r>
            <a:r>
              <a:rPr kumimoji="1" lang="en-US" altLang="zh-CN" sz="1000" dirty="0" smtClean="0"/>
              <a:t>5</a:t>
            </a:r>
            <a:r>
              <a:rPr kumimoji="1" lang="zh-CN" altLang="en-US" sz="1000" dirty="0" smtClean="0"/>
              <a:t>小</a:t>
            </a:r>
            <a:endParaRPr kumimoji="1" lang="zh-CN" altLang="en-US" sz="1000" dirty="0"/>
          </a:p>
        </p:txBody>
      </p:sp>
      <p:cxnSp>
        <p:nvCxnSpPr>
          <p:cNvPr id="24" name="直线箭头连接符 23"/>
          <p:cNvCxnSpPr/>
          <p:nvPr/>
        </p:nvCxnSpPr>
        <p:spPr>
          <a:xfrm flipH="1">
            <a:off x="5306805" y="1702795"/>
            <a:ext cx="294434" cy="235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箭头连接符 25"/>
          <p:cNvCxnSpPr/>
          <p:nvPr/>
        </p:nvCxnSpPr>
        <p:spPr>
          <a:xfrm>
            <a:off x="5553309" y="2142821"/>
            <a:ext cx="230075" cy="288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箭头连接符 27"/>
          <p:cNvCxnSpPr/>
          <p:nvPr/>
        </p:nvCxnSpPr>
        <p:spPr>
          <a:xfrm flipH="1">
            <a:off x="5601239" y="2581135"/>
            <a:ext cx="112906" cy="325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5053370" y="1555918"/>
            <a:ext cx="506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 smtClean="0"/>
              <a:t>比</a:t>
            </a:r>
            <a:r>
              <a:rPr kumimoji="1" lang="en-US" altLang="zh-CN" sz="1000" dirty="0" smtClean="0"/>
              <a:t>7</a:t>
            </a:r>
            <a:r>
              <a:rPr kumimoji="1" lang="zh-CN" altLang="en-US" sz="1000" dirty="0" smtClean="0"/>
              <a:t>小</a:t>
            </a:r>
            <a:endParaRPr kumimoji="1" lang="zh-CN" altLang="en-US" sz="1000" dirty="0"/>
          </a:p>
        </p:txBody>
      </p:sp>
      <p:sp>
        <p:nvSpPr>
          <p:cNvPr id="31" name="文本框 30"/>
          <p:cNvSpPr txBox="1"/>
          <p:nvPr/>
        </p:nvSpPr>
        <p:spPr>
          <a:xfrm>
            <a:off x="5544152" y="2106508"/>
            <a:ext cx="506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smtClean="0"/>
              <a:t>比</a:t>
            </a:r>
            <a:r>
              <a:rPr kumimoji="1" lang="en-US" altLang="zh-CN" sz="1000" dirty="0" smtClean="0"/>
              <a:t>3</a:t>
            </a:r>
            <a:r>
              <a:rPr kumimoji="1" lang="zh-CN" altLang="en-US" sz="1000" dirty="0" smtClean="0"/>
              <a:t>大</a:t>
            </a:r>
            <a:endParaRPr kumimoji="1" lang="zh-CN" altLang="en-US" sz="1000" dirty="0"/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662"/>
          <a:stretch/>
        </p:blipFill>
        <p:spPr>
          <a:xfrm>
            <a:off x="5029618" y="3164341"/>
            <a:ext cx="1630701" cy="1979159"/>
          </a:xfrm>
          <a:prstGeom prst="rect">
            <a:avLst/>
          </a:prstGeom>
        </p:spPr>
      </p:pic>
      <p:sp>
        <p:nvSpPr>
          <p:cNvPr id="33" name="文本框 32"/>
          <p:cNvSpPr txBox="1"/>
          <p:nvPr/>
        </p:nvSpPr>
        <p:spPr>
          <a:xfrm>
            <a:off x="4236659" y="4215799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插入</a:t>
            </a:r>
            <a:r>
              <a:rPr kumimoji="1" lang="en-US" altLang="zh-CN" dirty="0" smtClean="0"/>
              <a:t>9</a:t>
            </a:r>
            <a:endParaRPr kumimoji="1" lang="zh-CN" altLang="en-US" dirty="0"/>
          </a:p>
        </p:txBody>
      </p:sp>
      <p:cxnSp>
        <p:nvCxnSpPr>
          <p:cNvPr id="35" name="直线箭头连接符 34"/>
          <p:cNvCxnSpPr/>
          <p:nvPr/>
        </p:nvCxnSpPr>
        <p:spPr>
          <a:xfrm>
            <a:off x="5771973" y="3457022"/>
            <a:ext cx="447654" cy="137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线箭头连接符 36"/>
          <p:cNvCxnSpPr/>
          <p:nvPr/>
        </p:nvCxnSpPr>
        <p:spPr>
          <a:xfrm flipH="1">
            <a:off x="5829060" y="3923071"/>
            <a:ext cx="196348" cy="230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38"/>
          <p:cNvCxnSpPr/>
          <p:nvPr/>
        </p:nvCxnSpPr>
        <p:spPr>
          <a:xfrm flipH="1">
            <a:off x="5909913" y="4383221"/>
            <a:ext cx="85887" cy="241873"/>
          </a:xfrm>
          <a:prstGeom prst="straightConnector1">
            <a:avLst/>
          </a:prstGeom>
          <a:ln>
            <a:solidFill>
              <a:srgbClr val="E6501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同心圆 39"/>
          <p:cNvSpPr/>
          <p:nvPr/>
        </p:nvSpPr>
        <p:spPr>
          <a:xfrm>
            <a:off x="5700683" y="4602944"/>
            <a:ext cx="324725" cy="359861"/>
          </a:xfrm>
          <a:prstGeom prst="donut">
            <a:avLst>
              <a:gd name="adj" fmla="val 0"/>
            </a:avLst>
          </a:prstGeom>
          <a:ln>
            <a:solidFill>
              <a:srgbClr val="E650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5757770" y="4654323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 smtClean="0">
                <a:solidFill>
                  <a:srgbClr val="FF0000"/>
                </a:solidFill>
              </a:rPr>
              <a:t>9</a:t>
            </a:r>
            <a:endParaRPr kumimoji="1" lang="zh-CN" altLang="en-US" sz="1000" dirty="0">
              <a:solidFill>
                <a:srgbClr val="FF0000"/>
              </a:solidFill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631781" y="3769182"/>
            <a:ext cx="19800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时间复杂度和插入一样</a:t>
            </a:r>
            <a:endParaRPr kumimoji="1"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921822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01454" y="257127"/>
            <a:ext cx="5241784" cy="478631"/>
          </a:xfrm>
        </p:spPr>
        <p:txBody>
          <a:bodyPr>
            <a:normAutofit/>
          </a:bodyPr>
          <a:lstStyle/>
          <a:p>
            <a:r>
              <a:rPr lang="en-US" altLang="zh-CN" sz="1800" dirty="0" smtClean="0">
                <a:solidFill>
                  <a:srgbClr val="4C4948"/>
                </a:solidFill>
                <a:latin typeface="方正兰亭纤黑简体" panose="02000000000000000000" charset="-122"/>
                <a:ea typeface="方正兰亭纤黑简体" panose="02000000000000000000" charset="-122"/>
              </a:rPr>
              <a:t>2.2</a:t>
            </a:r>
            <a:r>
              <a:rPr lang="zh-CN" altLang="en-US" sz="1800" dirty="0" smtClean="0">
                <a:solidFill>
                  <a:srgbClr val="4C4948"/>
                </a:solidFill>
                <a:latin typeface="方正兰亭纤黑简体" panose="02000000000000000000" charset="-122"/>
                <a:ea typeface="方正兰亭纤黑简体" panose="02000000000000000000" charset="-122"/>
              </a:rPr>
              <a:t>二叉</a:t>
            </a:r>
            <a:r>
              <a:rPr lang="zh-CN" altLang="en-US" sz="1800" dirty="0">
                <a:solidFill>
                  <a:srgbClr val="4C4948"/>
                </a:solidFill>
                <a:latin typeface="方正兰亭纤黑简体" panose="02000000000000000000" charset="-122"/>
                <a:ea typeface="方正兰亭纤黑简体" panose="02000000000000000000" charset="-122"/>
              </a:rPr>
              <a:t>查找树 </a:t>
            </a:r>
            <a:r>
              <a:rPr lang="mr-IN" altLang="zh-CN" sz="1800" dirty="0">
                <a:solidFill>
                  <a:srgbClr val="4C4948"/>
                </a:solidFill>
                <a:latin typeface="方正兰亭纤黑简体" panose="02000000000000000000" charset="-122"/>
                <a:ea typeface="方正兰亭纤黑简体" panose="02000000000000000000" charset="-122"/>
              </a:rPr>
              <a:t>–</a:t>
            </a:r>
            <a:r>
              <a:rPr lang="zh-CN" altLang="en-US" sz="1800" dirty="0">
                <a:solidFill>
                  <a:srgbClr val="4C4948"/>
                </a:solidFill>
                <a:latin typeface="方正兰亭纤黑简体" panose="02000000000000000000" charset="-122"/>
                <a:ea typeface="方正兰亭纤黑简体" panose="02000000000000000000" charset="-122"/>
              </a:rPr>
              <a:t> 两个特殊节点</a:t>
            </a:r>
            <a:endParaRPr lang="en-US" altLang="zh-CN" sz="1800" dirty="0">
              <a:solidFill>
                <a:srgbClr val="4C4948"/>
              </a:solidFill>
              <a:latin typeface="方正兰亭纤黑简体" panose="02000000000000000000" charset="-122"/>
              <a:ea typeface="方正兰亭纤黑简体" panose="02000000000000000000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01454" y="1105634"/>
            <a:ext cx="2415137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50" b="1" dirty="0"/>
              <a:t>右孩子的 最左节点</a:t>
            </a:r>
            <a:r>
              <a:rPr lang="en-US" altLang="zh-CN" sz="1350" b="1" dirty="0"/>
              <a:t>/</a:t>
            </a:r>
            <a:r>
              <a:rPr lang="zh-CN" altLang="en-US" sz="1350" b="1" dirty="0"/>
              <a:t>最小节点</a:t>
            </a:r>
            <a:endParaRPr lang="en-US" altLang="zh-CN" sz="1350" b="1" dirty="0"/>
          </a:p>
          <a:p>
            <a:endParaRPr lang="en-US" altLang="zh-CN" sz="1350" b="1" dirty="0"/>
          </a:p>
          <a:p>
            <a:r>
              <a:rPr lang="zh-CN" altLang="en-US" sz="1350" b="1" dirty="0"/>
              <a:t>左孩子的 最右节点</a:t>
            </a:r>
            <a:r>
              <a:rPr lang="en-US" altLang="zh-CN" sz="1350" b="1" dirty="0"/>
              <a:t>/</a:t>
            </a:r>
            <a:r>
              <a:rPr lang="zh-CN" altLang="en-US" sz="1350" b="1" dirty="0"/>
              <a:t>最大节点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7216" y="800046"/>
            <a:ext cx="4360784" cy="3898174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221075" y="2073021"/>
            <a:ext cx="198354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350" dirty="0"/>
              <a:t>它们是与当前节点的值最相近的两个节点</a:t>
            </a:r>
          </a:p>
        </p:txBody>
      </p:sp>
      <p:sp>
        <p:nvSpPr>
          <p:cNvPr id="3" name="同心圆 2"/>
          <p:cNvSpPr/>
          <p:nvPr/>
        </p:nvSpPr>
        <p:spPr>
          <a:xfrm>
            <a:off x="4306529" y="1368650"/>
            <a:ext cx="625332" cy="619433"/>
          </a:xfrm>
          <a:prstGeom prst="donut">
            <a:avLst>
              <a:gd name="adj" fmla="val 753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4" name="同心圆 3"/>
          <p:cNvSpPr/>
          <p:nvPr/>
        </p:nvSpPr>
        <p:spPr>
          <a:xfrm>
            <a:off x="3333136" y="1988083"/>
            <a:ext cx="495546" cy="489646"/>
          </a:xfrm>
          <a:prstGeom prst="donut">
            <a:avLst>
              <a:gd name="adj" fmla="val 6499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1" name="同心圆 10"/>
          <p:cNvSpPr/>
          <p:nvPr/>
        </p:nvSpPr>
        <p:spPr>
          <a:xfrm>
            <a:off x="4058756" y="2966393"/>
            <a:ext cx="495546" cy="489646"/>
          </a:xfrm>
          <a:prstGeom prst="donut">
            <a:avLst>
              <a:gd name="adj" fmla="val 6499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2" name="同心圆 11"/>
          <p:cNvSpPr/>
          <p:nvPr/>
        </p:nvSpPr>
        <p:spPr>
          <a:xfrm>
            <a:off x="5255342" y="2073021"/>
            <a:ext cx="495546" cy="489646"/>
          </a:xfrm>
          <a:prstGeom prst="donut">
            <a:avLst>
              <a:gd name="adj" fmla="val 6499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3" name="同心圆 12"/>
          <p:cNvSpPr/>
          <p:nvPr/>
        </p:nvSpPr>
        <p:spPr>
          <a:xfrm>
            <a:off x="4216475" y="3587483"/>
            <a:ext cx="495546" cy="489646"/>
          </a:xfrm>
          <a:prstGeom prst="donut">
            <a:avLst>
              <a:gd name="adj" fmla="val 6499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5097" y="4127542"/>
            <a:ext cx="214582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 smtClean="0"/>
              <a:t>这两个节点经常被使用到，用于删除、或是调整树的结构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31975" y="3042085"/>
            <a:ext cx="23652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 smtClean="0"/>
              <a:t>用这两个节点的值替换了原节点的值，不影响查找性质</a:t>
            </a:r>
            <a:endParaRPr kumimoji="1"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753351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01454" y="257127"/>
            <a:ext cx="5241784" cy="478631"/>
          </a:xfrm>
        </p:spPr>
        <p:txBody>
          <a:bodyPr>
            <a:normAutofit/>
          </a:bodyPr>
          <a:lstStyle/>
          <a:p>
            <a:r>
              <a:rPr lang="en-US" altLang="zh-CN" sz="1800" dirty="0" smtClean="0">
                <a:solidFill>
                  <a:srgbClr val="4C4948"/>
                </a:solidFill>
                <a:latin typeface="方正兰亭纤黑简体" panose="02000000000000000000" charset="-122"/>
                <a:ea typeface="方正兰亭纤黑简体" panose="02000000000000000000" charset="-122"/>
              </a:rPr>
              <a:t>2.2</a:t>
            </a:r>
            <a:r>
              <a:rPr lang="zh-CN" altLang="en-US" sz="1800" dirty="0" smtClean="0">
                <a:solidFill>
                  <a:srgbClr val="4C4948"/>
                </a:solidFill>
                <a:latin typeface="方正兰亭纤黑简体" panose="02000000000000000000" charset="-122"/>
                <a:ea typeface="方正兰亭纤黑简体" panose="02000000000000000000" charset="-122"/>
              </a:rPr>
              <a:t>二叉</a:t>
            </a:r>
            <a:r>
              <a:rPr lang="zh-CN" altLang="en-US" sz="1800" dirty="0">
                <a:solidFill>
                  <a:srgbClr val="4C4948"/>
                </a:solidFill>
                <a:latin typeface="方正兰亭纤黑简体" panose="02000000000000000000" charset="-122"/>
                <a:ea typeface="方正兰亭纤黑简体" panose="02000000000000000000" charset="-122"/>
              </a:rPr>
              <a:t>查找</a:t>
            </a:r>
            <a:r>
              <a:rPr lang="zh-CN" altLang="en-US" sz="1800" dirty="0" smtClean="0">
                <a:solidFill>
                  <a:srgbClr val="4C4948"/>
                </a:solidFill>
                <a:latin typeface="方正兰亭纤黑简体" panose="02000000000000000000" charset="-122"/>
                <a:ea typeface="方正兰亭纤黑简体" panose="02000000000000000000" charset="-122"/>
              </a:rPr>
              <a:t>树</a:t>
            </a:r>
            <a:endParaRPr lang="en-US" altLang="zh-CN" sz="1800" dirty="0">
              <a:solidFill>
                <a:srgbClr val="4C4948"/>
              </a:solidFill>
              <a:latin typeface="方正兰亭纤黑简体" panose="02000000000000000000" charset="-122"/>
              <a:ea typeface="方正兰亭纤黑简体" panose="02000000000000000000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99417" y="1206632"/>
            <a:ext cx="565892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 smtClean="0"/>
              <a:t>二叉查找树 的 查找、插入、删除 的效率，都取决于它的结构</a:t>
            </a:r>
            <a:endParaRPr kumimoji="1" lang="en-US" altLang="zh-CN" sz="1600" dirty="0" smtClean="0"/>
          </a:p>
          <a:p>
            <a:endParaRPr kumimoji="1" lang="en-US" altLang="zh-CN" sz="1600" dirty="0"/>
          </a:p>
          <a:p>
            <a:r>
              <a:rPr kumimoji="1" lang="zh-CN" altLang="en-US" sz="1600" dirty="0" smtClean="0"/>
              <a:t>最好情况下时间复杂度 都是 </a:t>
            </a:r>
            <a:r>
              <a:rPr kumimoji="1" lang="en-US" altLang="zh-CN" sz="1600" dirty="0" smtClean="0"/>
              <a:t>O(log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 smtClean="0"/>
              <a:t>N)</a:t>
            </a:r>
            <a:r>
              <a:rPr kumimoji="1" lang="zh-CN" altLang="en-US" sz="1600" dirty="0" smtClean="0"/>
              <a:t>级别</a:t>
            </a:r>
            <a:endParaRPr kumimoji="1" lang="en-US" altLang="zh-CN" sz="1600" dirty="0" smtClean="0"/>
          </a:p>
          <a:p>
            <a:r>
              <a:rPr kumimoji="1" lang="zh-CN" altLang="en-US" sz="1600" dirty="0" smtClean="0"/>
              <a:t>最坏情况下时间复杂度 都是 </a:t>
            </a:r>
            <a:r>
              <a:rPr kumimoji="1" lang="en-US" altLang="zh-CN" sz="1600" dirty="0" smtClean="0"/>
              <a:t>O(N)</a:t>
            </a:r>
            <a:r>
              <a:rPr kumimoji="1" lang="zh-CN" altLang="en-US" sz="1600" dirty="0" smtClean="0"/>
              <a:t>级别</a:t>
            </a:r>
            <a:endParaRPr kumimoji="1" lang="zh-CN" altLang="en-US" sz="1600" dirty="0"/>
          </a:p>
        </p:txBody>
      </p:sp>
      <p:sp>
        <p:nvSpPr>
          <p:cNvPr id="14" name="文本框 13"/>
          <p:cNvSpPr txBox="1"/>
          <p:nvPr/>
        </p:nvSpPr>
        <p:spPr>
          <a:xfrm>
            <a:off x="407110" y="3678551"/>
            <a:ext cx="56512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dirty="0" smtClean="0"/>
              <a:t>当插入的数据比较特殊的时候，例如</a:t>
            </a:r>
            <a:r>
              <a:rPr kumimoji="1" lang="en-US" altLang="zh-CN" sz="1600" dirty="0" smtClean="0"/>
              <a:t>1</a:t>
            </a:r>
            <a:r>
              <a:rPr kumimoji="1" lang="zh-CN" altLang="en-US" sz="1600" dirty="0" smtClean="0"/>
              <a:t>，</a:t>
            </a:r>
            <a:r>
              <a:rPr kumimoji="1" lang="en-US" altLang="zh-CN" sz="1600" dirty="0" smtClean="0"/>
              <a:t>2</a:t>
            </a:r>
            <a:r>
              <a:rPr kumimoji="1" lang="zh-CN" altLang="en-US" sz="1600" dirty="0" smtClean="0"/>
              <a:t>，</a:t>
            </a:r>
            <a:r>
              <a:rPr kumimoji="1" lang="en-US" altLang="zh-CN" sz="1600" dirty="0" smtClean="0"/>
              <a:t>3</a:t>
            </a:r>
            <a:r>
              <a:rPr kumimoji="1" lang="zh-CN" altLang="en-US" sz="1600" dirty="0" smtClean="0"/>
              <a:t>，</a:t>
            </a:r>
            <a:r>
              <a:rPr kumimoji="1" lang="en-US" altLang="zh-CN" sz="1600" dirty="0" smtClean="0"/>
              <a:t>4</a:t>
            </a:r>
            <a:r>
              <a:rPr kumimoji="1" lang="zh-CN" altLang="en-US" sz="1600" dirty="0" smtClean="0"/>
              <a:t>，</a:t>
            </a:r>
            <a:r>
              <a:rPr kumimoji="1" lang="en-US" altLang="zh-CN" sz="1600" dirty="0" smtClean="0"/>
              <a:t>5</a:t>
            </a:r>
            <a:r>
              <a:rPr kumimoji="1" lang="zh-CN" altLang="en-US" sz="1600" dirty="0" smtClean="0"/>
              <a:t>这种递增的情况。二叉查找树会一直向同一个方向添加子节点，最后树的高度 接近或等于 树的节点数。造成查找需要用 </a:t>
            </a:r>
            <a:r>
              <a:rPr kumimoji="1" lang="en-US" altLang="zh-CN" sz="1600" dirty="0" smtClean="0"/>
              <a:t>O(N)</a:t>
            </a:r>
            <a:r>
              <a:rPr kumimoji="1" lang="zh-CN" altLang="en-US" sz="1600" dirty="0" smtClean="0"/>
              <a:t> </a:t>
            </a:r>
            <a:endParaRPr kumimoji="1" lang="zh-CN" altLang="en-US" sz="1600" dirty="0"/>
          </a:p>
        </p:txBody>
      </p:sp>
      <p:sp>
        <p:nvSpPr>
          <p:cNvPr id="15" name="文本框 14"/>
          <p:cNvSpPr txBox="1"/>
          <p:nvPr/>
        </p:nvSpPr>
        <p:spPr>
          <a:xfrm>
            <a:off x="399417" y="8373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solidFill>
                  <a:schemeClr val="accent1"/>
                </a:solidFill>
              </a:rPr>
              <a:t>性能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07110" y="330921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solidFill>
                  <a:schemeClr val="accent1"/>
                </a:solidFill>
              </a:rPr>
              <a:t>最坏情况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7" name="同心圆 16"/>
          <p:cNvSpPr/>
          <p:nvPr/>
        </p:nvSpPr>
        <p:spPr>
          <a:xfrm>
            <a:off x="4740605" y="2161682"/>
            <a:ext cx="329939" cy="320511"/>
          </a:xfrm>
          <a:prstGeom prst="donut">
            <a:avLst>
              <a:gd name="adj" fmla="val 40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754731" y="21372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1</a:t>
            </a:r>
            <a:endParaRPr kumimoji="1" lang="zh-CN" altLang="en-US" dirty="0"/>
          </a:p>
        </p:txBody>
      </p:sp>
      <p:sp>
        <p:nvSpPr>
          <p:cNvPr id="19" name="同心圆 18"/>
          <p:cNvSpPr/>
          <p:nvPr/>
        </p:nvSpPr>
        <p:spPr>
          <a:xfrm>
            <a:off x="5134988" y="2566919"/>
            <a:ext cx="329939" cy="320511"/>
          </a:xfrm>
          <a:prstGeom prst="donut">
            <a:avLst>
              <a:gd name="adj" fmla="val 40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5149114" y="25425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2</a:t>
            </a:r>
            <a:endParaRPr kumimoji="1" lang="zh-CN" altLang="en-US" dirty="0"/>
          </a:p>
        </p:txBody>
      </p:sp>
      <p:sp>
        <p:nvSpPr>
          <p:cNvPr id="21" name="同心圆 20"/>
          <p:cNvSpPr/>
          <p:nvPr/>
        </p:nvSpPr>
        <p:spPr>
          <a:xfrm>
            <a:off x="5589415" y="2964296"/>
            <a:ext cx="329939" cy="320511"/>
          </a:xfrm>
          <a:prstGeom prst="donut">
            <a:avLst>
              <a:gd name="adj" fmla="val 40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603541" y="29398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3</a:t>
            </a:r>
            <a:endParaRPr kumimoji="1" lang="zh-CN" altLang="en-US" dirty="0"/>
          </a:p>
        </p:txBody>
      </p:sp>
      <p:sp>
        <p:nvSpPr>
          <p:cNvPr id="23" name="同心圆 22"/>
          <p:cNvSpPr/>
          <p:nvPr/>
        </p:nvSpPr>
        <p:spPr>
          <a:xfrm>
            <a:off x="5972864" y="3358040"/>
            <a:ext cx="329939" cy="320511"/>
          </a:xfrm>
          <a:prstGeom prst="donut">
            <a:avLst>
              <a:gd name="adj" fmla="val 40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5986990" y="33336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4</a:t>
            </a:r>
            <a:endParaRPr kumimoji="1" lang="zh-CN" altLang="en-US" dirty="0"/>
          </a:p>
        </p:txBody>
      </p:sp>
      <p:sp>
        <p:nvSpPr>
          <p:cNvPr id="25" name="同心圆 24"/>
          <p:cNvSpPr/>
          <p:nvPr/>
        </p:nvSpPr>
        <p:spPr>
          <a:xfrm>
            <a:off x="6384211" y="3771133"/>
            <a:ext cx="329939" cy="320511"/>
          </a:xfrm>
          <a:prstGeom prst="donut">
            <a:avLst>
              <a:gd name="adj" fmla="val 40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6398337" y="37467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5</a:t>
            </a:r>
            <a:endParaRPr kumimoji="1" lang="zh-CN" altLang="en-US" dirty="0"/>
          </a:p>
        </p:txBody>
      </p:sp>
      <p:cxnSp>
        <p:nvCxnSpPr>
          <p:cNvPr id="27" name="直线箭头连接符 26"/>
          <p:cNvCxnSpPr/>
          <p:nvPr/>
        </p:nvCxnSpPr>
        <p:spPr>
          <a:xfrm>
            <a:off x="5016289" y="2453439"/>
            <a:ext cx="132825" cy="148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箭头连接符 27"/>
          <p:cNvCxnSpPr/>
          <p:nvPr/>
        </p:nvCxnSpPr>
        <p:spPr>
          <a:xfrm>
            <a:off x="5464927" y="2852622"/>
            <a:ext cx="132825" cy="148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线箭头连接符 28"/>
          <p:cNvCxnSpPr/>
          <p:nvPr/>
        </p:nvCxnSpPr>
        <p:spPr>
          <a:xfrm>
            <a:off x="5894846" y="3247342"/>
            <a:ext cx="132825" cy="148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线箭头连接符 29"/>
          <p:cNvCxnSpPr/>
          <p:nvPr/>
        </p:nvCxnSpPr>
        <p:spPr>
          <a:xfrm>
            <a:off x="6293273" y="3655236"/>
            <a:ext cx="132825" cy="148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5490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" y="2169174"/>
            <a:ext cx="6857999" cy="403815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spc="75" dirty="0">
                <a:solidFill>
                  <a:srgbClr val="4C4948"/>
                </a:solidFill>
                <a:latin typeface="方正兰亭纤黑简体" panose="02000000000000000000" charset="-122"/>
                <a:ea typeface="方正兰亭纤黑简体" panose="02000000000000000000" charset="-122"/>
                <a:cs typeface="+mn-cs"/>
              </a:rPr>
              <a:t>3</a:t>
            </a:r>
            <a:r>
              <a:rPr lang="en-US" altLang="zh-CN" spc="75" dirty="0" smtClean="0">
                <a:solidFill>
                  <a:srgbClr val="4C4948"/>
                </a:solidFill>
                <a:latin typeface="方正兰亭纤黑简体" panose="02000000000000000000" charset="-122"/>
                <a:ea typeface="方正兰亭纤黑简体" panose="02000000000000000000" charset="-122"/>
                <a:cs typeface="+mn-cs"/>
              </a:rPr>
              <a:t>.</a:t>
            </a:r>
            <a:r>
              <a:rPr lang="zh-CN" altLang="en-US" spc="75" dirty="0" smtClean="0">
                <a:solidFill>
                  <a:srgbClr val="4C4948"/>
                </a:solidFill>
                <a:latin typeface="方正兰亭纤黑简体" panose="02000000000000000000" charset="-122"/>
                <a:ea typeface="方正兰亭纤黑简体" panose="02000000000000000000" charset="-122"/>
                <a:cs typeface="+mn-cs"/>
              </a:rPr>
              <a:t> 平衡二叉查找树</a:t>
            </a:r>
            <a:endParaRPr lang="zh-CN" altLang="en-US" spc="75" dirty="0">
              <a:solidFill>
                <a:srgbClr val="4C4948"/>
              </a:solidFill>
              <a:latin typeface="方正兰亭纤黑简体" panose="02000000000000000000" charset="-122"/>
              <a:ea typeface="方正兰亭纤黑简体" panose="02000000000000000000" charset="-122"/>
              <a:cs typeface="+mn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0" y="2695537"/>
            <a:ext cx="6858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400" dirty="0"/>
              <a:t>什么是平衡查找树 </a:t>
            </a:r>
            <a:r>
              <a:rPr kumimoji="1" lang="en-US" altLang="zh-CN" sz="1400" dirty="0"/>
              <a:t>,</a:t>
            </a:r>
            <a:r>
              <a:rPr kumimoji="1" lang="zh-CN" altLang="en-US" sz="1400" dirty="0"/>
              <a:t> 为什么会有平衡查找树</a:t>
            </a:r>
            <a:endParaRPr kumimoji="1"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2041516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01454" y="257127"/>
            <a:ext cx="5241784" cy="478631"/>
          </a:xfrm>
        </p:spPr>
        <p:txBody>
          <a:bodyPr>
            <a:normAutofit/>
          </a:bodyPr>
          <a:lstStyle/>
          <a:p>
            <a:r>
              <a:rPr lang="en-US" altLang="zh-CN" sz="1800" dirty="0" smtClean="0">
                <a:solidFill>
                  <a:srgbClr val="4C4948"/>
                </a:solidFill>
                <a:latin typeface="方正兰亭纤黑简体" panose="02000000000000000000" charset="-122"/>
                <a:ea typeface="方正兰亭纤黑简体" panose="02000000000000000000" charset="-122"/>
              </a:rPr>
              <a:t>3.1</a:t>
            </a:r>
            <a:r>
              <a:rPr lang="zh-CN" altLang="en-US" sz="1800" dirty="0" smtClean="0">
                <a:solidFill>
                  <a:srgbClr val="4C4948"/>
                </a:solidFill>
                <a:latin typeface="方正兰亭纤黑简体" panose="02000000000000000000" charset="-122"/>
                <a:ea typeface="方正兰亭纤黑简体" panose="02000000000000000000" charset="-122"/>
              </a:rPr>
              <a:t>  什么是平衡查找树</a:t>
            </a:r>
            <a:endParaRPr lang="en-US" altLang="zh-CN" sz="1800" dirty="0">
              <a:solidFill>
                <a:srgbClr val="4C4948"/>
              </a:solidFill>
              <a:latin typeface="方正兰亭纤黑简体" panose="02000000000000000000" charset="-122"/>
              <a:ea typeface="方正兰亭纤黑简体" panose="02000000000000000000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462" b="39343"/>
          <a:stretch/>
        </p:blipFill>
        <p:spPr>
          <a:xfrm>
            <a:off x="4986779" y="872282"/>
            <a:ext cx="1795806" cy="1585468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01454" y="85613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solidFill>
                  <a:schemeClr val="accent1"/>
                </a:solidFill>
              </a:rPr>
              <a:t>满二叉树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01454" y="1194995"/>
            <a:ext cx="49943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·</a:t>
            </a:r>
            <a:r>
              <a:rPr kumimoji="1" lang="zh-CN" altLang="en-US" dirty="0" smtClean="0"/>
              <a:t>  一颗二叉树，每个节点都有左孩子和右孩子</a:t>
            </a:r>
            <a:endParaRPr kumimoji="1" lang="en-US" altLang="zh-CN" dirty="0" smtClean="0"/>
          </a:p>
          <a:p>
            <a:r>
              <a:rPr kumimoji="1" lang="en-US" altLang="zh-CN" dirty="0" smtClean="0"/>
              <a:t>·</a:t>
            </a:r>
            <a:r>
              <a:rPr kumimoji="1" lang="zh-CN" altLang="en-US" dirty="0" smtClean="0"/>
              <a:t>  </a:t>
            </a:r>
            <a:r>
              <a:rPr kumimoji="1" lang="zh-CN" altLang="en-US" dirty="0" smtClean="0">
                <a:solidFill>
                  <a:srgbClr val="FF0000"/>
                </a:solidFill>
              </a:rPr>
              <a:t>每个节点左右字树的高度相同</a:t>
            </a:r>
            <a:endParaRPr kumimoji="1" lang="en-US" altLang="zh-CN" dirty="0" smtClean="0">
              <a:solidFill>
                <a:srgbClr val="FF0000"/>
              </a:solidFill>
            </a:endParaRPr>
          </a:p>
          <a:p>
            <a:r>
              <a:rPr kumimoji="1" lang="en-US" altLang="zh-CN" dirty="0" smtClean="0"/>
              <a:t>·</a:t>
            </a:r>
            <a:r>
              <a:rPr kumimoji="1" lang="zh-CN" altLang="en-US" dirty="0" smtClean="0"/>
              <a:t>  空间利用率最高，相同数量的节点，高度最低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25193" y="3148553"/>
            <a:ext cx="519430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solidFill>
                  <a:srgbClr val="FF0000"/>
                </a:solidFill>
              </a:rPr>
              <a:t>越满的树，越平衡。</a:t>
            </a:r>
            <a:endParaRPr kumimoji="1" lang="en-US" altLang="zh-CN" dirty="0" smtClean="0">
              <a:solidFill>
                <a:srgbClr val="FF0000"/>
              </a:solidFill>
            </a:endParaRPr>
          </a:p>
          <a:p>
            <a:r>
              <a:rPr kumimoji="1" lang="zh-CN" altLang="en-US" dirty="0" smtClean="0"/>
              <a:t>平衡树的子树都是平衡树</a:t>
            </a:r>
            <a:endParaRPr kumimoji="1" lang="en-US" altLang="zh-CN" dirty="0" smtClean="0"/>
          </a:p>
          <a:p>
            <a:r>
              <a:rPr kumimoji="1" lang="zh-CN" altLang="en-US" dirty="0" smtClean="0"/>
              <a:t>平衡树的左右子树高度差小于</a:t>
            </a:r>
            <a:r>
              <a:rPr kumimoji="1" lang="en-US" altLang="zh-CN" dirty="0" smtClean="0"/>
              <a:t>1</a:t>
            </a:r>
            <a:endParaRPr kumimoji="1" lang="en-US" altLang="zh-CN" dirty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具有</a:t>
            </a:r>
            <a:r>
              <a:rPr kumimoji="1" lang="zh-CN" altLang="en-US" dirty="0" smtClean="0">
                <a:solidFill>
                  <a:srgbClr val="FF0000"/>
                </a:solidFill>
              </a:rPr>
              <a:t>平衡性质</a:t>
            </a:r>
            <a:r>
              <a:rPr kumimoji="1" lang="zh-CN" altLang="en-US" dirty="0" smtClean="0"/>
              <a:t>的</a:t>
            </a:r>
            <a:r>
              <a:rPr kumimoji="1" lang="zh-CN" altLang="en-US" dirty="0" smtClean="0">
                <a:solidFill>
                  <a:srgbClr val="FF0000"/>
                </a:solidFill>
              </a:rPr>
              <a:t>查找树</a:t>
            </a:r>
            <a:r>
              <a:rPr kumimoji="1" lang="zh-CN" altLang="en-US" dirty="0" smtClean="0"/>
              <a:t>，为平衡查找树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095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01454" y="275980"/>
            <a:ext cx="5241784" cy="478631"/>
          </a:xfrm>
        </p:spPr>
        <p:txBody>
          <a:bodyPr>
            <a:normAutofit/>
          </a:bodyPr>
          <a:lstStyle/>
          <a:p>
            <a:r>
              <a:rPr lang="en-US" altLang="zh-CN" sz="1800" dirty="0" smtClean="0">
                <a:solidFill>
                  <a:srgbClr val="4C4948"/>
                </a:solidFill>
                <a:latin typeface="方正兰亭纤黑简体" panose="02000000000000000000" charset="-122"/>
                <a:ea typeface="方正兰亭纤黑简体" panose="02000000000000000000" charset="-122"/>
              </a:rPr>
              <a:t>3.2</a:t>
            </a:r>
            <a:r>
              <a:rPr kumimoji="1" lang="zh-CN" altLang="en-US" sz="1800" dirty="0"/>
              <a:t>为什么会有平衡查找树</a:t>
            </a:r>
            <a:endParaRPr kumimoji="1" lang="en-US" altLang="zh-CN" sz="1800" dirty="0"/>
          </a:p>
        </p:txBody>
      </p:sp>
      <p:sp>
        <p:nvSpPr>
          <p:cNvPr id="2" name="文本框 1"/>
          <p:cNvSpPr txBox="1"/>
          <p:nvPr/>
        </p:nvSpPr>
        <p:spPr>
          <a:xfrm>
            <a:off x="358219" y="1008668"/>
            <a:ext cx="64171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平衡查找树，在相同节点数的情况下，高度较低，层级较少。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所以从根节点到叶子节点中途所需要经历的过程较短。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所以查找较快，能让查找树处于最优的情况。</a:t>
            </a:r>
            <a:endParaRPr kumimoji="1" lang="en-US" altLang="zh-CN" dirty="0" smtClean="0"/>
          </a:p>
        </p:txBody>
      </p:sp>
      <p:sp>
        <p:nvSpPr>
          <p:cNvPr id="7" name="文本框 6"/>
          <p:cNvSpPr txBox="1"/>
          <p:nvPr/>
        </p:nvSpPr>
        <p:spPr>
          <a:xfrm>
            <a:off x="3477114" y="3859290"/>
            <a:ext cx="325551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 smtClean="0"/>
              <a:t>常见的平衡</a:t>
            </a:r>
            <a:r>
              <a:rPr kumimoji="1" lang="zh-CN" altLang="en-US" sz="1400" dirty="0"/>
              <a:t>二叉查找树：</a:t>
            </a:r>
            <a:r>
              <a:rPr kumimoji="1" lang="en-US" altLang="zh-CN" sz="1400" dirty="0"/>
              <a:t>AVL</a:t>
            </a:r>
            <a:r>
              <a:rPr kumimoji="1" lang="zh-CN" altLang="en-US" sz="1400" dirty="0"/>
              <a:t>树，红黑树，替罪羊树，</a:t>
            </a:r>
            <a:r>
              <a:rPr kumimoji="1" lang="en-US" altLang="zh-CN" sz="1400" dirty="0" err="1"/>
              <a:t>treap</a:t>
            </a:r>
            <a:r>
              <a:rPr kumimoji="1" lang="zh-CN" altLang="en-US" sz="1400" dirty="0"/>
              <a:t>树，伸展树</a:t>
            </a:r>
            <a:endParaRPr kumimoji="1" lang="en-US" altLang="zh-CN" sz="1400" dirty="0"/>
          </a:p>
          <a:p>
            <a:endParaRPr kumimoji="1" lang="en-US" altLang="zh-CN" sz="1400" dirty="0"/>
          </a:p>
          <a:p>
            <a:r>
              <a:rPr kumimoji="1" lang="zh-CN" altLang="en-US" sz="1400" dirty="0" smtClean="0"/>
              <a:t>多</a:t>
            </a:r>
            <a:r>
              <a:rPr kumimoji="1" lang="zh-CN" altLang="en-US" sz="1400" dirty="0"/>
              <a:t>路查找</a:t>
            </a:r>
            <a:r>
              <a:rPr kumimoji="1" lang="zh-CN" altLang="en-US" sz="1400" dirty="0" smtClean="0"/>
              <a:t>树：</a:t>
            </a:r>
            <a:r>
              <a:rPr kumimoji="1" lang="en-US" altLang="zh-CN" sz="1400" dirty="0" smtClean="0"/>
              <a:t>2-3</a:t>
            </a:r>
            <a:r>
              <a:rPr kumimoji="1" lang="zh-CN" altLang="en-US" sz="1400" dirty="0"/>
              <a:t>树，</a:t>
            </a:r>
            <a:r>
              <a:rPr kumimoji="1" lang="en-US" altLang="zh-CN" sz="1400" dirty="0"/>
              <a:t>B</a:t>
            </a:r>
            <a:r>
              <a:rPr kumimoji="1" lang="zh-CN" altLang="en-US" sz="1400" dirty="0"/>
              <a:t>树</a:t>
            </a:r>
            <a:endParaRPr kumimoji="1" lang="en-US" altLang="zh-CN" sz="1400" dirty="0"/>
          </a:p>
          <a:p>
            <a:endParaRPr kumimoji="1" lang="zh-CN" altLang="en-US" sz="1400" dirty="0"/>
          </a:p>
        </p:txBody>
      </p:sp>
      <p:sp>
        <p:nvSpPr>
          <p:cNvPr id="9" name="同心圆 8"/>
          <p:cNvSpPr/>
          <p:nvPr/>
        </p:nvSpPr>
        <p:spPr>
          <a:xfrm>
            <a:off x="137040" y="1803967"/>
            <a:ext cx="329939" cy="320511"/>
          </a:xfrm>
          <a:prstGeom prst="donut">
            <a:avLst>
              <a:gd name="adj" fmla="val 40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51166" y="17795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1</a:t>
            </a:r>
            <a:endParaRPr kumimoji="1" lang="zh-CN" altLang="en-US" dirty="0"/>
          </a:p>
        </p:txBody>
      </p:sp>
      <p:sp>
        <p:nvSpPr>
          <p:cNvPr id="11" name="同心圆 10"/>
          <p:cNvSpPr/>
          <p:nvPr/>
        </p:nvSpPr>
        <p:spPr>
          <a:xfrm>
            <a:off x="531423" y="2209204"/>
            <a:ext cx="329939" cy="320511"/>
          </a:xfrm>
          <a:prstGeom prst="donut">
            <a:avLst>
              <a:gd name="adj" fmla="val 40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45549" y="218479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2</a:t>
            </a:r>
            <a:endParaRPr kumimoji="1" lang="zh-CN" altLang="en-US" dirty="0"/>
          </a:p>
        </p:txBody>
      </p:sp>
      <p:sp>
        <p:nvSpPr>
          <p:cNvPr id="13" name="同心圆 12"/>
          <p:cNvSpPr/>
          <p:nvPr/>
        </p:nvSpPr>
        <p:spPr>
          <a:xfrm>
            <a:off x="985850" y="2606581"/>
            <a:ext cx="329939" cy="320511"/>
          </a:xfrm>
          <a:prstGeom prst="donut">
            <a:avLst>
              <a:gd name="adj" fmla="val 40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999976" y="258217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3</a:t>
            </a:r>
            <a:endParaRPr kumimoji="1" lang="zh-CN" altLang="en-US" dirty="0"/>
          </a:p>
        </p:txBody>
      </p:sp>
      <p:sp>
        <p:nvSpPr>
          <p:cNvPr id="15" name="同心圆 14"/>
          <p:cNvSpPr/>
          <p:nvPr/>
        </p:nvSpPr>
        <p:spPr>
          <a:xfrm>
            <a:off x="1369299" y="3000325"/>
            <a:ext cx="329939" cy="320511"/>
          </a:xfrm>
          <a:prstGeom prst="donut">
            <a:avLst>
              <a:gd name="adj" fmla="val 40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383425" y="29759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4</a:t>
            </a:r>
            <a:endParaRPr kumimoji="1" lang="zh-CN" altLang="en-US" dirty="0"/>
          </a:p>
        </p:txBody>
      </p:sp>
      <p:sp>
        <p:nvSpPr>
          <p:cNvPr id="17" name="同心圆 16"/>
          <p:cNvSpPr/>
          <p:nvPr/>
        </p:nvSpPr>
        <p:spPr>
          <a:xfrm>
            <a:off x="1780646" y="3413418"/>
            <a:ext cx="329939" cy="320511"/>
          </a:xfrm>
          <a:prstGeom prst="donut">
            <a:avLst>
              <a:gd name="adj" fmla="val 40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795622" y="33926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5</a:t>
            </a:r>
            <a:endParaRPr kumimoji="1" lang="zh-CN" altLang="en-US" dirty="0"/>
          </a:p>
        </p:txBody>
      </p:sp>
      <p:cxnSp>
        <p:nvCxnSpPr>
          <p:cNvPr id="20" name="直线箭头连接符 19"/>
          <p:cNvCxnSpPr/>
          <p:nvPr/>
        </p:nvCxnSpPr>
        <p:spPr>
          <a:xfrm>
            <a:off x="412724" y="2095724"/>
            <a:ext cx="132825" cy="148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20"/>
          <p:cNvCxnSpPr/>
          <p:nvPr/>
        </p:nvCxnSpPr>
        <p:spPr>
          <a:xfrm>
            <a:off x="861362" y="2494907"/>
            <a:ext cx="132825" cy="148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箭头连接符 21"/>
          <p:cNvCxnSpPr/>
          <p:nvPr/>
        </p:nvCxnSpPr>
        <p:spPr>
          <a:xfrm>
            <a:off x="1291281" y="2889627"/>
            <a:ext cx="132825" cy="148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/>
          <p:cNvCxnSpPr/>
          <p:nvPr/>
        </p:nvCxnSpPr>
        <p:spPr>
          <a:xfrm>
            <a:off x="1689708" y="3297521"/>
            <a:ext cx="132825" cy="148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右箭头 23"/>
          <p:cNvSpPr/>
          <p:nvPr/>
        </p:nvSpPr>
        <p:spPr>
          <a:xfrm>
            <a:off x="3001108" y="2579077"/>
            <a:ext cx="640861" cy="4220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同心圆 24"/>
          <p:cNvSpPr/>
          <p:nvPr/>
        </p:nvSpPr>
        <p:spPr>
          <a:xfrm>
            <a:off x="4198114" y="3072175"/>
            <a:ext cx="329939" cy="320511"/>
          </a:xfrm>
          <a:prstGeom prst="donut">
            <a:avLst>
              <a:gd name="adj" fmla="val 40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4212240" y="30477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1</a:t>
            </a:r>
            <a:endParaRPr kumimoji="1" lang="zh-CN" altLang="en-US" dirty="0"/>
          </a:p>
        </p:txBody>
      </p:sp>
      <p:sp>
        <p:nvSpPr>
          <p:cNvPr id="27" name="同心圆 26"/>
          <p:cNvSpPr/>
          <p:nvPr/>
        </p:nvSpPr>
        <p:spPr>
          <a:xfrm>
            <a:off x="4774932" y="3090909"/>
            <a:ext cx="329939" cy="320511"/>
          </a:xfrm>
          <a:prstGeom prst="donut">
            <a:avLst>
              <a:gd name="adj" fmla="val 40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4789058" y="30664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2</a:t>
            </a:r>
            <a:endParaRPr kumimoji="1" lang="zh-CN" altLang="en-US" dirty="0"/>
          </a:p>
        </p:txBody>
      </p:sp>
      <p:sp>
        <p:nvSpPr>
          <p:cNvPr id="29" name="同心圆 28"/>
          <p:cNvSpPr/>
          <p:nvPr/>
        </p:nvSpPr>
        <p:spPr>
          <a:xfrm>
            <a:off x="4524155" y="2610261"/>
            <a:ext cx="329939" cy="320511"/>
          </a:xfrm>
          <a:prstGeom prst="donut">
            <a:avLst>
              <a:gd name="adj" fmla="val 40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4532492" y="26102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3</a:t>
            </a:r>
            <a:endParaRPr kumimoji="1" lang="zh-CN" altLang="en-US" dirty="0"/>
          </a:p>
        </p:txBody>
      </p:sp>
      <p:sp>
        <p:nvSpPr>
          <p:cNvPr id="31" name="同心圆 30"/>
          <p:cNvSpPr/>
          <p:nvPr/>
        </p:nvSpPr>
        <p:spPr>
          <a:xfrm>
            <a:off x="5048772" y="2133187"/>
            <a:ext cx="329939" cy="320511"/>
          </a:xfrm>
          <a:prstGeom prst="donut">
            <a:avLst>
              <a:gd name="adj" fmla="val 40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5062898" y="21087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4</a:t>
            </a:r>
            <a:endParaRPr kumimoji="1" lang="zh-CN" altLang="en-US" dirty="0"/>
          </a:p>
        </p:txBody>
      </p:sp>
      <p:sp>
        <p:nvSpPr>
          <p:cNvPr id="33" name="同心圆 32"/>
          <p:cNvSpPr/>
          <p:nvPr/>
        </p:nvSpPr>
        <p:spPr>
          <a:xfrm>
            <a:off x="5559731" y="2606626"/>
            <a:ext cx="329939" cy="320511"/>
          </a:xfrm>
          <a:prstGeom prst="donut">
            <a:avLst>
              <a:gd name="adj" fmla="val 40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5573857" y="25822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6</a:t>
            </a:r>
            <a:endParaRPr kumimoji="1" lang="zh-CN" altLang="en-US" dirty="0"/>
          </a:p>
        </p:txBody>
      </p:sp>
      <p:cxnSp>
        <p:nvCxnSpPr>
          <p:cNvPr id="35" name="直线箭头连接符 34"/>
          <p:cNvCxnSpPr/>
          <p:nvPr/>
        </p:nvCxnSpPr>
        <p:spPr>
          <a:xfrm flipH="1">
            <a:off x="4827532" y="2441550"/>
            <a:ext cx="180264" cy="184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线箭头连接符 35"/>
          <p:cNvCxnSpPr/>
          <p:nvPr/>
        </p:nvCxnSpPr>
        <p:spPr>
          <a:xfrm>
            <a:off x="5419687" y="2441550"/>
            <a:ext cx="154170" cy="181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线箭头连接符 36"/>
          <p:cNvCxnSpPr/>
          <p:nvPr/>
        </p:nvCxnSpPr>
        <p:spPr>
          <a:xfrm>
            <a:off x="4803088" y="2917716"/>
            <a:ext cx="132825" cy="148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线箭头连接符 37"/>
          <p:cNvCxnSpPr/>
          <p:nvPr/>
        </p:nvCxnSpPr>
        <p:spPr>
          <a:xfrm>
            <a:off x="5860709" y="2945746"/>
            <a:ext cx="160227" cy="164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同心圆 38"/>
          <p:cNvSpPr/>
          <p:nvPr/>
        </p:nvSpPr>
        <p:spPr>
          <a:xfrm>
            <a:off x="5982285" y="3094180"/>
            <a:ext cx="329939" cy="320511"/>
          </a:xfrm>
          <a:prstGeom prst="donut">
            <a:avLst>
              <a:gd name="adj" fmla="val 40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5996411" y="306976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7</a:t>
            </a:r>
            <a:endParaRPr kumimoji="1" lang="zh-CN" altLang="en-US" dirty="0"/>
          </a:p>
        </p:txBody>
      </p:sp>
      <p:sp>
        <p:nvSpPr>
          <p:cNvPr id="41" name="同心圆 40"/>
          <p:cNvSpPr/>
          <p:nvPr/>
        </p:nvSpPr>
        <p:spPr>
          <a:xfrm>
            <a:off x="5299055" y="3115439"/>
            <a:ext cx="329939" cy="320511"/>
          </a:xfrm>
          <a:prstGeom prst="donut">
            <a:avLst>
              <a:gd name="adj" fmla="val 40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5313181" y="30910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5</a:t>
            </a:r>
            <a:endParaRPr kumimoji="1" lang="zh-CN" altLang="en-US" dirty="0"/>
          </a:p>
        </p:txBody>
      </p:sp>
      <p:cxnSp>
        <p:nvCxnSpPr>
          <p:cNvPr id="45" name="直线箭头连接符 44"/>
          <p:cNvCxnSpPr/>
          <p:nvPr/>
        </p:nvCxnSpPr>
        <p:spPr>
          <a:xfrm flipH="1">
            <a:off x="4398646" y="2901567"/>
            <a:ext cx="180264" cy="184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线箭头连接符 45"/>
          <p:cNvCxnSpPr/>
          <p:nvPr/>
        </p:nvCxnSpPr>
        <p:spPr>
          <a:xfrm flipH="1">
            <a:off x="5496813" y="2930901"/>
            <a:ext cx="180264" cy="184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同心圆 48"/>
          <p:cNvSpPr/>
          <p:nvPr/>
        </p:nvSpPr>
        <p:spPr>
          <a:xfrm>
            <a:off x="2216070" y="3922512"/>
            <a:ext cx="329939" cy="320511"/>
          </a:xfrm>
          <a:prstGeom prst="donut">
            <a:avLst>
              <a:gd name="adj" fmla="val 40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2231046" y="39017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6</a:t>
            </a:r>
            <a:endParaRPr kumimoji="1" lang="zh-CN" altLang="en-US" dirty="0"/>
          </a:p>
        </p:txBody>
      </p:sp>
      <p:sp>
        <p:nvSpPr>
          <p:cNvPr id="51" name="同心圆 50"/>
          <p:cNvSpPr/>
          <p:nvPr/>
        </p:nvSpPr>
        <p:spPr>
          <a:xfrm>
            <a:off x="2759993" y="4499104"/>
            <a:ext cx="329939" cy="320511"/>
          </a:xfrm>
          <a:prstGeom prst="donut">
            <a:avLst>
              <a:gd name="adj" fmla="val 40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2774969" y="44783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7</a:t>
            </a:r>
            <a:endParaRPr kumimoji="1" lang="zh-CN" altLang="en-US" dirty="0"/>
          </a:p>
        </p:txBody>
      </p:sp>
      <p:cxnSp>
        <p:nvCxnSpPr>
          <p:cNvPr id="53" name="直线箭头连接符 52"/>
          <p:cNvCxnSpPr/>
          <p:nvPr/>
        </p:nvCxnSpPr>
        <p:spPr>
          <a:xfrm>
            <a:off x="2083245" y="3782750"/>
            <a:ext cx="132825" cy="148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线箭头连接符 53"/>
          <p:cNvCxnSpPr/>
          <p:nvPr/>
        </p:nvCxnSpPr>
        <p:spPr>
          <a:xfrm>
            <a:off x="2558929" y="4330211"/>
            <a:ext cx="132825" cy="148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0579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" y="2169174"/>
            <a:ext cx="6857999" cy="403815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spc="75" dirty="0">
                <a:solidFill>
                  <a:srgbClr val="4C4948"/>
                </a:solidFill>
                <a:latin typeface="方正兰亭纤黑简体" panose="02000000000000000000" charset="-122"/>
                <a:ea typeface="方正兰亭纤黑简体" panose="02000000000000000000" charset="-122"/>
                <a:cs typeface="+mn-cs"/>
              </a:rPr>
              <a:t>3</a:t>
            </a:r>
            <a:r>
              <a:rPr lang="en-US" altLang="zh-CN" spc="75" dirty="0" smtClean="0">
                <a:solidFill>
                  <a:srgbClr val="4C4948"/>
                </a:solidFill>
                <a:latin typeface="方正兰亭纤黑简体" panose="02000000000000000000" charset="-122"/>
                <a:ea typeface="方正兰亭纤黑简体" panose="02000000000000000000" charset="-122"/>
                <a:cs typeface="+mn-cs"/>
              </a:rPr>
              <a:t>.</a:t>
            </a:r>
            <a:r>
              <a:rPr lang="zh-CN" altLang="en-US" spc="75" dirty="0" smtClean="0">
                <a:solidFill>
                  <a:srgbClr val="4C4948"/>
                </a:solidFill>
                <a:latin typeface="方正兰亭纤黑简体" panose="02000000000000000000" charset="-122"/>
                <a:ea typeface="方正兰亭纤黑简体" panose="02000000000000000000" charset="-122"/>
                <a:cs typeface="+mn-cs"/>
              </a:rPr>
              <a:t> </a:t>
            </a:r>
            <a:r>
              <a:rPr lang="en-US" altLang="zh-CN" spc="75" dirty="0" smtClean="0">
                <a:solidFill>
                  <a:srgbClr val="4C4948"/>
                </a:solidFill>
                <a:latin typeface="方正兰亭纤黑简体" panose="02000000000000000000" charset="-122"/>
                <a:ea typeface="方正兰亭纤黑简体" panose="02000000000000000000" charset="-122"/>
                <a:cs typeface="+mn-cs"/>
              </a:rPr>
              <a:t>AVL</a:t>
            </a:r>
            <a:r>
              <a:rPr lang="zh-CN" altLang="en-US" spc="75" dirty="0" smtClean="0">
                <a:solidFill>
                  <a:srgbClr val="4C4948"/>
                </a:solidFill>
                <a:latin typeface="方正兰亭纤黑简体" panose="02000000000000000000" charset="-122"/>
                <a:ea typeface="方正兰亭纤黑简体" panose="02000000000000000000" charset="-122"/>
                <a:cs typeface="+mn-cs"/>
              </a:rPr>
              <a:t>树</a:t>
            </a:r>
            <a:endParaRPr lang="zh-CN" altLang="en-US" spc="75" dirty="0">
              <a:solidFill>
                <a:srgbClr val="4C4948"/>
              </a:solidFill>
              <a:latin typeface="方正兰亭纤黑简体" panose="02000000000000000000" charset="-122"/>
              <a:ea typeface="方正兰亭纤黑简体" panose="02000000000000000000" charset="-122"/>
              <a:cs typeface="+mn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0" y="2695537"/>
            <a:ext cx="6858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/>
              <a:t>最先发明的平衡二叉查找树</a:t>
            </a:r>
            <a:endParaRPr kumimoji="1"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1907534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01454" y="286363"/>
            <a:ext cx="5241784" cy="478631"/>
          </a:xfrm>
        </p:spPr>
        <p:txBody>
          <a:bodyPr>
            <a:normAutofit/>
          </a:bodyPr>
          <a:lstStyle/>
          <a:p>
            <a:r>
              <a:rPr lang="en-US" altLang="zh-CN" sz="1800" dirty="0" smtClean="0">
                <a:solidFill>
                  <a:srgbClr val="4C4948"/>
                </a:solidFill>
                <a:latin typeface="方正兰亭纤黑简体" panose="02000000000000000000" charset="-122"/>
                <a:ea typeface="方正兰亭纤黑简体" panose="02000000000000000000" charset="-122"/>
              </a:rPr>
              <a:t>3.1</a:t>
            </a:r>
            <a:r>
              <a:rPr lang="zh-CN" altLang="en-US" sz="1800" dirty="0" smtClean="0">
                <a:solidFill>
                  <a:srgbClr val="4C4948"/>
                </a:solidFill>
                <a:latin typeface="方正兰亭纤黑简体" panose="02000000000000000000" charset="-122"/>
                <a:ea typeface="方正兰亭纤黑简体" panose="02000000000000000000" charset="-122"/>
              </a:rPr>
              <a:t>   </a:t>
            </a:r>
            <a:r>
              <a:rPr lang="en-US" altLang="zh-CN" sz="1800" dirty="0" smtClean="0">
                <a:solidFill>
                  <a:srgbClr val="4C4948"/>
                </a:solidFill>
                <a:latin typeface="方正兰亭纤黑简体" panose="02000000000000000000" charset="-122"/>
                <a:ea typeface="方正兰亭纤黑简体" panose="02000000000000000000" charset="-122"/>
              </a:rPr>
              <a:t>AVL</a:t>
            </a:r>
            <a:r>
              <a:rPr lang="zh-CN" altLang="en-US" sz="1800" dirty="0" smtClean="0">
                <a:solidFill>
                  <a:srgbClr val="4C4948"/>
                </a:solidFill>
                <a:latin typeface="方正兰亭纤黑简体" panose="02000000000000000000" charset="-122"/>
                <a:ea typeface="方正兰亭纤黑简体" panose="02000000000000000000" charset="-122"/>
              </a:rPr>
              <a:t>树是什么</a:t>
            </a:r>
            <a:endParaRPr lang="en-US" altLang="zh-CN" sz="1800" dirty="0">
              <a:solidFill>
                <a:srgbClr val="4C4948"/>
              </a:solidFill>
              <a:latin typeface="方正兰亭纤黑简体" panose="02000000000000000000" charset="-122"/>
              <a:ea typeface="方正兰亭纤黑简体" panose="02000000000000000000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99264" y="2482542"/>
            <a:ext cx="6089448" cy="1184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AVL</a:t>
            </a:r>
            <a:r>
              <a:rPr lang="zh-CN" altLang="en-US" sz="1600" dirty="0" smtClean="0"/>
              <a:t>树是根据它的发明者</a:t>
            </a:r>
            <a:r>
              <a:rPr lang="en-US" altLang="zh-CN" sz="1600" dirty="0" smtClean="0"/>
              <a:t>G.M. 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A</a:t>
            </a:r>
            <a:r>
              <a:rPr lang="en-US" altLang="zh-CN" sz="1600" dirty="0" smtClean="0"/>
              <a:t>delson-</a:t>
            </a:r>
            <a:r>
              <a:rPr lang="en-US" altLang="zh-CN" sz="1600" b="1" dirty="0" err="1" smtClean="0">
                <a:solidFill>
                  <a:srgbClr val="FF0000"/>
                </a:solidFill>
              </a:rPr>
              <a:t>V</a:t>
            </a:r>
            <a:r>
              <a:rPr lang="en-US" altLang="zh-CN" sz="1600" dirty="0" err="1" smtClean="0"/>
              <a:t>elsky</a:t>
            </a:r>
            <a:r>
              <a:rPr lang="zh-CN" altLang="en-US" sz="1600" dirty="0" smtClean="0"/>
              <a:t>和</a:t>
            </a:r>
            <a:r>
              <a:rPr lang="en-US" altLang="zh-CN" sz="1600" dirty="0" smtClean="0"/>
              <a:t>E.M. 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L</a:t>
            </a:r>
            <a:r>
              <a:rPr lang="en-US" altLang="zh-CN" sz="1600" dirty="0" smtClean="0"/>
              <a:t>andis</a:t>
            </a:r>
            <a:r>
              <a:rPr lang="zh-CN" altLang="en-US" sz="1600" dirty="0" smtClean="0"/>
              <a:t>命名的。</a:t>
            </a:r>
            <a:endParaRPr lang="en-US" altLang="zh-CN" sz="1600" dirty="0" smtClean="0"/>
          </a:p>
          <a:p>
            <a:endParaRPr lang="en-US" altLang="zh-CN" sz="1350" dirty="0" smtClean="0"/>
          </a:p>
          <a:p>
            <a:r>
              <a:rPr lang="zh-CN" altLang="en-US" sz="1350" dirty="0" smtClean="0"/>
              <a:t/>
            </a:r>
            <a:br>
              <a:rPr lang="zh-CN" altLang="en-US" sz="1350" dirty="0" smtClean="0"/>
            </a:br>
            <a:r>
              <a:rPr lang="zh-CN" altLang="en-US" sz="1400" dirty="0" smtClean="0"/>
              <a:t>它是高度平衡树，特点是：</a:t>
            </a:r>
            <a:r>
              <a:rPr lang="en-US" altLang="zh-CN" sz="1400" b="1" dirty="0" smtClean="0"/>
              <a:t>AVL</a:t>
            </a:r>
            <a:r>
              <a:rPr lang="zh-CN" altLang="en-US" sz="1400" b="1" dirty="0" smtClean="0"/>
              <a:t>树中任何节点的两个子树的高度最大差别为</a:t>
            </a:r>
            <a:r>
              <a:rPr lang="en-US" altLang="zh-CN" sz="1400" b="1" dirty="0" smtClean="0"/>
              <a:t>1</a:t>
            </a:r>
            <a:r>
              <a:rPr lang="zh-CN" altLang="en-US" sz="1400" b="1" dirty="0" smtClean="0"/>
              <a:t>，</a:t>
            </a:r>
            <a:r>
              <a:rPr lang="zh-CN" altLang="en-US" sz="1400" dirty="0"/>
              <a:t>并且左右两个子树都是一</a:t>
            </a:r>
            <a:r>
              <a:rPr lang="zh-CN" altLang="en-US" sz="1400" dirty="0" smtClean="0"/>
              <a:t>棵</a:t>
            </a:r>
            <a:r>
              <a:rPr lang="en-US" altLang="zh-CN" sz="1400" dirty="0" smtClean="0"/>
              <a:t>AVL</a:t>
            </a:r>
            <a:r>
              <a:rPr lang="zh-CN" altLang="en-US" sz="1400" dirty="0" smtClean="0"/>
              <a:t>树，高度</a:t>
            </a:r>
            <a:r>
              <a:rPr lang="zh-CN" altLang="en-US" sz="1400" dirty="0"/>
              <a:t>之差的绝对值不超过</a:t>
            </a:r>
            <a:r>
              <a:rPr lang="en-US" altLang="zh-CN" sz="1400" dirty="0" smtClean="0"/>
              <a:t>1</a:t>
            </a:r>
            <a:endParaRPr lang="en-US" altLang="zh-CN" sz="1400" dirty="0"/>
          </a:p>
        </p:txBody>
      </p:sp>
      <p:sp>
        <p:nvSpPr>
          <p:cNvPr id="3" name="文本框 2"/>
          <p:cNvSpPr txBox="1"/>
          <p:nvPr/>
        </p:nvSpPr>
        <p:spPr>
          <a:xfrm>
            <a:off x="199264" y="1439102"/>
            <a:ext cx="4008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AVL</a:t>
            </a:r>
            <a:r>
              <a:rPr lang="zh-CN" altLang="en-US" dirty="0"/>
              <a:t>树是最先发明的自平衡二叉查找树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216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01454" y="286363"/>
            <a:ext cx="5241784" cy="478631"/>
          </a:xfrm>
        </p:spPr>
        <p:txBody>
          <a:bodyPr>
            <a:normAutofit/>
          </a:bodyPr>
          <a:lstStyle/>
          <a:p>
            <a:r>
              <a:rPr lang="en-US" altLang="zh-CN" sz="1800" dirty="0" smtClean="0">
                <a:solidFill>
                  <a:srgbClr val="4C4948"/>
                </a:solidFill>
                <a:latin typeface="方正兰亭纤黑简体" panose="02000000000000000000" charset="-122"/>
                <a:ea typeface="方正兰亭纤黑简体" panose="02000000000000000000" charset="-122"/>
              </a:rPr>
              <a:t>3.1</a:t>
            </a:r>
            <a:r>
              <a:rPr lang="zh-CN" altLang="en-US" sz="1800" dirty="0" smtClean="0">
                <a:solidFill>
                  <a:srgbClr val="4C4948"/>
                </a:solidFill>
                <a:latin typeface="方正兰亭纤黑简体" panose="02000000000000000000" charset="-122"/>
                <a:ea typeface="方正兰亭纤黑简体" panose="02000000000000000000" charset="-122"/>
              </a:rPr>
              <a:t>   </a:t>
            </a:r>
            <a:r>
              <a:rPr lang="en-US" altLang="zh-CN" sz="1800" dirty="0" smtClean="0">
                <a:solidFill>
                  <a:srgbClr val="4C4948"/>
                </a:solidFill>
                <a:latin typeface="方正兰亭纤黑简体" panose="02000000000000000000" charset="-122"/>
                <a:ea typeface="方正兰亭纤黑简体" panose="02000000000000000000" charset="-122"/>
              </a:rPr>
              <a:t>AVL</a:t>
            </a:r>
            <a:r>
              <a:rPr lang="zh-CN" altLang="en-US" sz="1800" dirty="0" smtClean="0">
                <a:solidFill>
                  <a:srgbClr val="4C4948"/>
                </a:solidFill>
                <a:latin typeface="方正兰亭纤黑简体" panose="02000000000000000000" charset="-122"/>
                <a:ea typeface="方正兰亭纤黑简体" panose="02000000000000000000" charset="-122"/>
              </a:rPr>
              <a:t>树如何 保持平衡？</a:t>
            </a:r>
            <a:endParaRPr lang="en-US" altLang="zh-CN" sz="1800" dirty="0">
              <a:solidFill>
                <a:srgbClr val="4C4948"/>
              </a:solidFill>
              <a:latin typeface="方正兰亭纤黑简体" panose="02000000000000000000" charset="-122"/>
              <a:ea typeface="方正兰亭纤黑简体" panose="02000000000000000000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6200" y="854747"/>
            <a:ext cx="4662371" cy="1546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50" dirty="0"/>
              <a:t>为了保证平衡，</a:t>
            </a:r>
            <a:r>
              <a:rPr lang="en-US" altLang="zh-CN" sz="1350" b="1" dirty="0"/>
              <a:t>AVL</a:t>
            </a:r>
            <a:r>
              <a:rPr lang="zh-CN" altLang="en-US" sz="1350" b="1" dirty="0"/>
              <a:t>树中的每个结点都有一个</a:t>
            </a:r>
            <a:r>
              <a:rPr lang="zh-CN" altLang="en-US" sz="1350" b="1" dirty="0">
                <a:solidFill>
                  <a:srgbClr val="FF0000"/>
                </a:solidFill>
              </a:rPr>
              <a:t>平衡因子</a:t>
            </a:r>
            <a:r>
              <a:rPr lang="zh-CN" altLang="en-US" sz="1350" dirty="0"/>
              <a:t>（</a:t>
            </a:r>
            <a:r>
              <a:rPr lang="en-US" altLang="zh-CN" sz="1350" dirty="0"/>
              <a:t>balance factor</a:t>
            </a:r>
            <a:r>
              <a:rPr lang="zh-CN" altLang="en-US" sz="1350" dirty="0"/>
              <a:t>，以下用</a:t>
            </a:r>
            <a:r>
              <a:rPr lang="en-US" altLang="zh-CN" sz="1350" dirty="0"/>
              <a:t>BF</a:t>
            </a:r>
            <a:r>
              <a:rPr lang="zh-CN" altLang="en-US" sz="1350" dirty="0"/>
              <a:t>表示），它表示这个结点的左、右子树的高度差，也就是左子树的高度减去右子树的高度的结果值。</a:t>
            </a:r>
            <a:r>
              <a:rPr lang="en-US" altLang="zh-CN" sz="1350" dirty="0"/>
              <a:t>AVL</a:t>
            </a:r>
            <a:r>
              <a:rPr lang="zh-CN" altLang="en-US" sz="1350" dirty="0"/>
              <a:t>树上所有结点的</a:t>
            </a:r>
            <a:r>
              <a:rPr lang="en-US" altLang="zh-CN" sz="1350" dirty="0">
                <a:solidFill>
                  <a:srgbClr val="FF0000"/>
                </a:solidFill>
              </a:rPr>
              <a:t>BF</a:t>
            </a:r>
            <a:r>
              <a:rPr lang="zh-CN" altLang="en-US" sz="1350" dirty="0"/>
              <a:t>值只能是</a:t>
            </a:r>
            <a:r>
              <a:rPr lang="en-US" altLang="zh-CN" sz="1350" dirty="0">
                <a:solidFill>
                  <a:srgbClr val="FF0000"/>
                </a:solidFill>
              </a:rPr>
              <a:t>-1</a:t>
            </a:r>
            <a:r>
              <a:rPr lang="zh-CN" altLang="en-US" sz="1350" dirty="0">
                <a:solidFill>
                  <a:srgbClr val="FF0000"/>
                </a:solidFill>
              </a:rPr>
              <a:t>、</a:t>
            </a:r>
            <a:r>
              <a:rPr lang="en-US" altLang="zh-CN" sz="1350" dirty="0">
                <a:solidFill>
                  <a:srgbClr val="FF0000"/>
                </a:solidFill>
              </a:rPr>
              <a:t>0</a:t>
            </a:r>
            <a:r>
              <a:rPr lang="zh-CN" altLang="en-US" sz="1350" dirty="0">
                <a:solidFill>
                  <a:srgbClr val="FF0000"/>
                </a:solidFill>
              </a:rPr>
              <a:t>、</a:t>
            </a:r>
            <a:r>
              <a:rPr lang="en-US" altLang="zh-CN" sz="1350" dirty="0">
                <a:solidFill>
                  <a:srgbClr val="FF0000"/>
                </a:solidFill>
              </a:rPr>
              <a:t>1</a:t>
            </a:r>
            <a:r>
              <a:rPr lang="zh-CN" altLang="en-US" sz="1350" dirty="0" smtClean="0"/>
              <a:t>。</a:t>
            </a:r>
            <a:endParaRPr lang="en-US" altLang="zh-CN" sz="1350" dirty="0" smtClean="0"/>
          </a:p>
          <a:p>
            <a:endParaRPr lang="en-US" altLang="zh-CN" sz="1350" dirty="0"/>
          </a:p>
          <a:p>
            <a:r>
              <a:rPr lang="zh-CN" altLang="en-US" sz="1350" dirty="0" smtClean="0"/>
              <a:t>当</a:t>
            </a:r>
            <a:r>
              <a:rPr lang="en-US" altLang="zh-CN" sz="1350" dirty="0" smtClean="0"/>
              <a:t>AVL</a:t>
            </a:r>
            <a:r>
              <a:rPr lang="zh-CN" altLang="en-US" sz="1350" dirty="0" smtClean="0"/>
              <a:t>树失去平衡后，对树进行一些调整，使得平衡因子回到正确的范围内。</a:t>
            </a:r>
            <a:endParaRPr lang="zh-CN" altLang="en-US" sz="1350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8571" y="764994"/>
            <a:ext cx="2119429" cy="1232227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76200" y="2789785"/>
            <a:ext cx="466236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dirty="0" smtClean="0"/>
              <a:t>当对</a:t>
            </a:r>
            <a:r>
              <a:rPr kumimoji="1" lang="en-US" altLang="zh-CN" sz="1600" dirty="0" smtClean="0"/>
              <a:t>AVL</a:t>
            </a:r>
            <a:r>
              <a:rPr kumimoji="1" lang="zh-CN" altLang="en-US" sz="1600" dirty="0" smtClean="0"/>
              <a:t>树进行插入、删除操作后，会破坏</a:t>
            </a:r>
            <a:r>
              <a:rPr kumimoji="1" lang="en-US" altLang="zh-CN" sz="1600" dirty="0" smtClean="0"/>
              <a:t>AVL</a:t>
            </a:r>
            <a:r>
              <a:rPr kumimoji="1" lang="zh-CN" altLang="en-US" sz="1600" dirty="0" smtClean="0"/>
              <a:t>树的平衡性。于是需要从操作的节点开始往根节点遍历，每次都修复</a:t>
            </a:r>
            <a:r>
              <a:rPr kumimoji="1" lang="zh-CN" altLang="en-US" sz="1600" b="1" dirty="0" smtClean="0"/>
              <a:t>最小失衡树</a:t>
            </a:r>
            <a:r>
              <a:rPr kumimoji="1" lang="zh-CN" altLang="en-US" sz="1600" dirty="0" smtClean="0"/>
              <a:t>。把最小失衡树调整为平衡树。</a:t>
            </a:r>
            <a:endParaRPr kumimoji="1" lang="zh-CN" altLang="en-US" sz="1600" dirty="0"/>
          </a:p>
        </p:txBody>
      </p:sp>
      <p:sp>
        <p:nvSpPr>
          <p:cNvPr id="8" name="文本框 7"/>
          <p:cNvSpPr txBox="1"/>
          <p:nvPr/>
        </p:nvSpPr>
        <p:spPr>
          <a:xfrm>
            <a:off x="110666" y="4424797"/>
            <a:ext cx="459343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50" b="1" dirty="0"/>
              <a:t>最小失衡子树</a:t>
            </a:r>
            <a:r>
              <a:rPr lang="zh-CN" altLang="en-US" sz="1350" dirty="0"/>
              <a:t>：</a:t>
            </a:r>
            <a:r>
              <a:rPr lang="zh-CN" altLang="en-US" sz="1350" dirty="0" smtClean="0"/>
              <a:t>在</a:t>
            </a:r>
            <a:r>
              <a:rPr lang="zh-CN" altLang="en-US" sz="1350" dirty="0" smtClean="0"/>
              <a:t>操作</a:t>
            </a:r>
            <a:r>
              <a:rPr lang="zh-CN" altLang="en-US" sz="1350" dirty="0" smtClean="0"/>
              <a:t>的</a:t>
            </a:r>
            <a:r>
              <a:rPr lang="zh-CN" altLang="en-US" sz="1350" dirty="0"/>
              <a:t>结点向上查找，以第一个平衡因子的绝对值超过</a:t>
            </a:r>
            <a:r>
              <a:rPr lang="en-US" altLang="zh-CN" sz="1350" dirty="0"/>
              <a:t>1</a:t>
            </a:r>
            <a:r>
              <a:rPr lang="zh-CN" altLang="en-US" sz="1350" dirty="0"/>
              <a:t>的结点为根的子树称为最小不平衡子树。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8570" y="2386222"/>
            <a:ext cx="2121131" cy="2774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996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3.2</a:t>
            </a:r>
            <a:r>
              <a:rPr kumimoji="1" lang="zh-CN" altLang="en-US" dirty="0" smtClean="0"/>
              <a:t>   </a:t>
            </a:r>
            <a:r>
              <a:rPr kumimoji="1" lang="en-US" altLang="zh-CN" dirty="0" smtClean="0"/>
              <a:t>AVL</a:t>
            </a:r>
            <a:r>
              <a:rPr kumimoji="1" lang="zh-CN" altLang="en-US" dirty="0" smtClean="0"/>
              <a:t>树 如何修复平衡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11045" y="814446"/>
            <a:ext cx="5465298" cy="1131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350" dirty="0"/>
              <a:t>由于</a:t>
            </a:r>
            <a:r>
              <a:rPr kumimoji="1" lang="en-US" altLang="zh-CN" sz="1350" dirty="0"/>
              <a:t>AVL</a:t>
            </a:r>
            <a:r>
              <a:rPr kumimoji="1" lang="zh-CN" altLang="en-US" sz="1350" dirty="0"/>
              <a:t>树允许 </a:t>
            </a:r>
            <a:r>
              <a:rPr kumimoji="1" lang="en-US" altLang="zh-CN" sz="1350" dirty="0"/>
              <a:t>BF</a:t>
            </a:r>
            <a:r>
              <a:rPr kumimoji="1" lang="zh-CN" altLang="en-US" sz="1350" dirty="0"/>
              <a:t>值为</a:t>
            </a:r>
            <a:r>
              <a:rPr kumimoji="1" lang="en-US" altLang="zh-CN" sz="1350" dirty="0"/>
              <a:t>1</a:t>
            </a:r>
            <a:r>
              <a:rPr kumimoji="1" lang="zh-CN" altLang="en-US" sz="1350" dirty="0"/>
              <a:t>和</a:t>
            </a:r>
            <a:r>
              <a:rPr kumimoji="1" lang="en-US" altLang="zh-CN" sz="1350" dirty="0"/>
              <a:t>-1</a:t>
            </a:r>
            <a:r>
              <a:rPr kumimoji="1" lang="zh-CN" altLang="en-US" sz="1350" dirty="0"/>
              <a:t>，即允许一层失衡</a:t>
            </a:r>
            <a:r>
              <a:rPr kumimoji="1" lang="zh-CN" altLang="en-US" sz="1350" dirty="0" smtClean="0"/>
              <a:t>。</a:t>
            </a:r>
            <a:endParaRPr kumimoji="1" lang="en-US" altLang="zh-CN" sz="1350" dirty="0"/>
          </a:p>
          <a:p>
            <a:r>
              <a:rPr kumimoji="1" lang="zh-CN" altLang="en-US" sz="1350" dirty="0"/>
              <a:t>那么从下往上能找到的最小失衡树，应该最少有两层</a:t>
            </a:r>
            <a:r>
              <a:rPr kumimoji="1" lang="zh-CN" altLang="en-US" sz="1350" dirty="0" smtClean="0"/>
              <a:t>。</a:t>
            </a:r>
            <a:endParaRPr kumimoji="1" lang="en-US" altLang="zh-CN" sz="1350" dirty="0"/>
          </a:p>
          <a:p>
            <a:endParaRPr kumimoji="1" lang="en-US" altLang="zh-CN" sz="1350" dirty="0"/>
          </a:p>
          <a:p>
            <a:r>
              <a:rPr kumimoji="1" lang="zh-CN" altLang="en-US" sz="1350" dirty="0"/>
              <a:t>我们</a:t>
            </a:r>
            <a:r>
              <a:rPr kumimoji="1" lang="zh-CN" altLang="en-US" sz="1350" b="1" dirty="0"/>
              <a:t>对头两层的失衡情况</a:t>
            </a:r>
            <a:r>
              <a:rPr kumimoji="1" lang="zh-CN" altLang="en-US" sz="1350" dirty="0" smtClean="0"/>
              <a:t>，</a:t>
            </a:r>
            <a:r>
              <a:rPr kumimoji="1" lang="zh-CN" altLang="en-US" sz="1350" dirty="0" smtClean="0"/>
              <a:t>进行统计处理</a:t>
            </a:r>
            <a:r>
              <a:rPr kumimoji="1" lang="zh-CN" altLang="en-US" sz="1350" dirty="0" smtClean="0"/>
              <a:t>，会出现以下四种</a:t>
            </a:r>
            <a:r>
              <a:rPr kumimoji="1" lang="zh-CN" altLang="en-US" sz="1350" dirty="0" smtClean="0"/>
              <a:t>情况</a:t>
            </a:r>
            <a:endParaRPr kumimoji="1" lang="en-US" altLang="zh-CN" sz="1350" dirty="0" smtClean="0"/>
          </a:p>
          <a:p>
            <a:endParaRPr kumimoji="1" lang="en-US" altLang="zh-CN" sz="135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523" y="2183512"/>
            <a:ext cx="1162050" cy="111043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0401" y="2176512"/>
            <a:ext cx="886360" cy="11811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2223" y="2183512"/>
            <a:ext cx="1264641" cy="11811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02326" y="2225612"/>
            <a:ext cx="876402" cy="11320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980398" y="4203773"/>
            <a:ext cx="2811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对这</a:t>
            </a:r>
            <a:r>
              <a:rPr kumimoji="1" lang="en-US" altLang="zh-CN" sz="1200" dirty="0" smtClean="0"/>
              <a:t>4</a:t>
            </a:r>
            <a:r>
              <a:rPr kumimoji="1" lang="zh-CN" altLang="en-US" sz="1200" dirty="0" smtClean="0"/>
              <a:t>中情况，进行相应的</a:t>
            </a:r>
            <a:r>
              <a:rPr kumimoji="1" lang="zh-CN" altLang="en-US" sz="1200" dirty="0" smtClean="0">
                <a:solidFill>
                  <a:srgbClr val="FF0000"/>
                </a:solidFill>
              </a:rPr>
              <a:t>旋转</a:t>
            </a:r>
            <a:r>
              <a:rPr kumimoji="1" lang="zh-CN" altLang="en-US" sz="1200" dirty="0" smtClean="0"/>
              <a:t>，即</a:t>
            </a:r>
            <a:r>
              <a:rPr kumimoji="1" lang="zh-CN" altLang="en-US" sz="1200" dirty="0" smtClean="0"/>
              <a:t>可让这</a:t>
            </a:r>
            <a:r>
              <a:rPr kumimoji="1" lang="zh-CN" altLang="en-US" sz="1200" dirty="0" smtClean="0"/>
              <a:t>一层以及下面的子树平衡。因为操作的是最小失衡树，左右子树高度差为</a:t>
            </a:r>
            <a:r>
              <a:rPr kumimoji="1" lang="en-US" altLang="zh-CN" sz="1200" dirty="0" smtClean="0"/>
              <a:t>2.</a:t>
            </a:r>
            <a:endParaRPr kumimoji="1" lang="zh-CN" altLang="en-US" sz="1200" dirty="0"/>
          </a:p>
        </p:txBody>
      </p:sp>
      <p:sp>
        <p:nvSpPr>
          <p:cNvPr id="3" name="文本框 2"/>
          <p:cNvSpPr txBox="1"/>
          <p:nvPr/>
        </p:nvSpPr>
        <p:spPr>
          <a:xfrm>
            <a:off x="239908" y="1819462"/>
            <a:ext cx="1569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>
                <a:solidFill>
                  <a:srgbClr val="FF0000"/>
                </a:solidFill>
              </a:rPr>
              <a:t>左子树较高</a:t>
            </a:r>
            <a:endParaRPr kumimoji="1" lang="en-US" altLang="zh-CN" sz="1200" dirty="0" smtClean="0">
              <a:solidFill>
                <a:srgbClr val="FF0000"/>
              </a:solidFill>
            </a:endParaRPr>
          </a:p>
          <a:p>
            <a:r>
              <a:rPr kumimoji="1" lang="zh-CN" altLang="en-US" sz="1200" dirty="0" smtClean="0">
                <a:solidFill>
                  <a:srgbClr val="FF0000"/>
                </a:solidFill>
              </a:rPr>
              <a:t>左子树的左子树较高</a:t>
            </a:r>
            <a:endParaRPr kumimoji="1" lang="en-US" altLang="zh-CN" sz="1200" dirty="0" smtClean="0">
              <a:solidFill>
                <a:srgbClr val="FF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809568" y="1826686"/>
            <a:ext cx="16194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1200" dirty="0">
                <a:solidFill>
                  <a:srgbClr val="00B0F0"/>
                </a:solidFill>
              </a:rPr>
              <a:t>左子树较高</a:t>
            </a:r>
            <a:endParaRPr kumimoji="1" lang="en-US" altLang="zh-CN" sz="1200" dirty="0">
              <a:solidFill>
                <a:srgbClr val="00B0F0"/>
              </a:solidFill>
            </a:endParaRPr>
          </a:p>
          <a:p>
            <a:r>
              <a:rPr kumimoji="1" lang="zh-CN" altLang="en-US" sz="1200" dirty="0">
                <a:solidFill>
                  <a:srgbClr val="00B0F0"/>
                </a:solidFill>
              </a:rPr>
              <a:t>左子树</a:t>
            </a:r>
            <a:r>
              <a:rPr kumimoji="1" lang="zh-CN" altLang="en-US" sz="1200" dirty="0" smtClean="0">
                <a:solidFill>
                  <a:srgbClr val="00B0F0"/>
                </a:solidFill>
              </a:rPr>
              <a:t>的右子</a:t>
            </a:r>
            <a:r>
              <a:rPr kumimoji="1" lang="zh-CN" altLang="en-US" sz="1200" dirty="0">
                <a:solidFill>
                  <a:srgbClr val="00B0F0"/>
                </a:solidFill>
              </a:rPr>
              <a:t>树较高</a:t>
            </a:r>
            <a:endParaRPr kumimoji="1" lang="en-US" altLang="zh-CN" sz="1200" dirty="0">
              <a:solidFill>
                <a:srgbClr val="00B0F0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429000" y="1787658"/>
            <a:ext cx="1569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>
                <a:solidFill>
                  <a:srgbClr val="FF0000"/>
                </a:solidFill>
              </a:rPr>
              <a:t>右子树较高</a:t>
            </a:r>
            <a:endParaRPr kumimoji="1" lang="en-US" altLang="zh-CN" sz="1200" dirty="0" smtClean="0">
              <a:solidFill>
                <a:srgbClr val="FF0000"/>
              </a:solidFill>
            </a:endParaRPr>
          </a:p>
          <a:p>
            <a:r>
              <a:rPr kumimoji="1" lang="zh-CN" altLang="en-US" sz="1200" dirty="0" smtClean="0">
                <a:solidFill>
                  <a:srgbClr val="FF0000"/>
                </a:solidFill>
              </a:rPr>
              <a:t>右子树的右子树较高</a:t>
            </a:r>
            <a:endParaRPr kumimoji="1" lang="en-US" altLang="zh-CN" sz="1200" dirty="0" smtClean="0">
              <a:solidFill>
                <a:srgbClr val="FF00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172575" y="1795701"/>
            <a:ext cx="16194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1200" dirty="0" smtClean="0">
                <a:solidFill>
                  <a:srgbClr val="00B0F0"/>
                </a:solidFill>
              </a:rPr>
              <a:t>右子树</a:t>
            </a:r>
            <a:r>
              <a:rPr kumimoji="1" lang="zh-CN" altLang="en-US" sz="1200" dirty="0">
                <a:solidFill>
                  <a:srgbClr val="00B0F0"/>
                </a:solidFill>
              </a:rPr>
              <a:t>较高</a:t>
            </a:r>
            <a:endParaRPr kumimoji="1" lang="en-US" altLang="zh-CN" sz="1200" dirty="0">
              <a:solidFill>
                <a:srgbClr val="00B0F0"/>
              </a:solidFill>
            </a:endParaRPr>
          </a:p>
          <a:p>
            <a:r>
              <a:rPr kumimoji="1" lang="zh-CN" altLang="en-US" sz="1200" dirty="0" smtClean="0">
                <a:solidFill>
                  <a:srgbClr val="00B0F0"/>
                </a:solidFill>
              </a:rPr>
              <a:t>右子树的左子树</a:t>
            </a:r>
            <a:r>
              <a:rPr kumimoji="1" lang="zh-CN" altLang="en-US" sz="1200" dirty="0">
                <a:solidFill>
                  <a:srgbClr val="00B0F0"/>
                </a:solidFill>
              </a:rPr>
              <a:t>较高</a:t>
            </a:r>
            <a:endParaRPr kumimoji="1" lang="en-US" altLang="zh-CN" sz="1200" dirty="0">
              <a:solidFill>
                <a:srgbClr val="00B0F0"/>
              </a:solidFill>
            </a:endParaRPr>
          </a:p>
        </p:txBody>
      </p:sp>
      <p:sp>
        <p:nvSpPr>
          <p:cNvPr id="14" name="右箭头 13"/>
          <p:cNvSpPr/>
          <p:nvPr/>
        </p:nvSpPr>
        <p:spPr>
          <a:xfrm rot="10800000">
            <a:off x="1448573" y="2676813"/>
            <a:ext cx="473360" cy="229598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右箭头 14"/>
          <p:cNvSpPr/>
          <p:nvPr/>
        </p:nvSpPr>
        <p:spPr>
          <a:xfrm rot="10800000">
            <a:off x="4854622" y="2652263"/>
            <a:ext cx="473360" cy="229598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57212" y="3877734"/>
            <a:ext cx="1252738" cy="1146990"/>
          </a:xfrm>
          <a:prstGeom prst="rect">
            <a:avLst/>
          </a:prstGeom>
        </p:spPr>
      </p:pic>
      <p:sp>
        <p:nvSpPr>
          <p:cNvPr id="17" name="右箭头 16"/>
          <p:cNvSpPr/>
          <p:nvPr/>
        </p:nvSpPr>
        <p:spPr>
          <a:xfrm rot="2058336">
            <a:off x="566972" y="3652514"/>
            <a:ext cx="1207970" cy="229598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右箭头 17"/>
          <p:cNvSpPr/>
          <p:nvPr/>
        </p:nvSpPr>
        <p:spPr>
          <a:xfrm rot="8599702">
            <a:off x="2910988" y="3567833"/>
            <a:ext cx="1285952" cy="229598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24419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85785" y="1961784"/>
            <a:ext cx="3744053" cy="403815"/>
          </a:xfrm>
        </p:spPr>
        <p:txBody>
          <a:bodyPr>
            <a:normAutofit fontScale="90000"/>
          </a:bodyPr>
          <a:lstStyle/>
          <a:p>
            <a:r>
              <a:rPr lang="zh-CN" altLang="en-US" spc="75" smtClean="0">
                <a:solidFill>
                  <a:srgbClr val="4C4948"/>
                </a:solidFill>
                <a:latin typeface="方正兰亭纤黑简体" panose="02000000000000000000" charset="-122"/>
                <a:ea typeface="方正兰亭纤黑简体" panose="02000000000000000000" charset="-122"/>
                <a:cs typeface="+mn-cs"/>
              </a:rPr>
              <a:t>红黑树数据</a:t>
            </a:r>
            <a:r>
              <a:rPr lang="zh-CN" altLang="en-US" spc="75" dirty="0">
                <a:solidFill>
                  <a:srgbClr val="4C4948"/>
                </a:solidFill>
                <a:latin typeface="方正兰亭纤黑简体" panose="02000000000000000000" charset="-122"/>
                <a:ea typeface="方正兰亭纤黑简体" panose="02000000000000000000" charset="-122"/>
                <a:cs typeface="+mn-cs"/>
              </a:rPr>
              <a:t>结构分享</a:t>
            </a:r>
          </a:p>
        </p:txBody>
      </p:sp>
      <p:sp>
        <p:nvSpPr>
          <p:cNvPr id="3" name="副标题 2"/>
          <p:cNvSpPr>
            <a:spLocks noGrp="1"/>
          </p:cNvSpPr>
          <p:nvPr>
            <p:ph idx="1"/>
          </p:nvPr>
        </p:nvSpPr>
        <p:spPr>
          <a:xfrm>
            <a:off x="2425875" y="2542580"/>
            <a:ext cx="1827560" cy="291576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sz="1900" dirty="0"/>
              <a:t>杨奇</a:t>
            </a:r>
            <a:r>
              <a:rPr lang="zh-CN" altLang="en-US" dirty="0" smtClean="0"/>
              <a:t>、</a:t>
            </a:r>
            <a:r>
              <a:rPr lang="en-US" altLang="zh-CN" dirty="0" smtClean="0"/>
              <a:t>2017-8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46659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10163" y="277654"/>
            <a:ext cx="5241784" cy="478631"/>
          </a:xfrm>
        </p:spPr>
        <p:txBody>
          <a:bodyPr>
            <a:normAutofit/>
          </a:bodyPr>
          <a:lstStyle/>
          <a:p>
            <a:r>
              <a:rPr lang="zh-CN" altLang="en-US" sz="1800" dirty="0">
                <a:solidFill>
                  <a:srgbClr val="4C4948"/>
                </a:solidFill>
                <a:latin typeface="方正兰亭纤黑简体" panose="02000000000000000000" charset="-122"/>
                <a:ea typeface="方正兰亭纤黑简体" panose="02000000000000000000" charset="-122"/>
              </a:rPr>
              <a:t>二叉树的旋转操作</a:t>
            </a:r>
            <a:endParaRPr lang="en-US" altLang="zh-CN" sz="1800" dirty="0">
              <a:solidFill>
                <a:srgbClr val="4C4948"/>
              </a:solidFill>
              <a:latin typeface="方正兰亭纤黑简体" panose="02000000000000000000" charset="-122"/>
              <a:ea typeface="方正兰亭纤黑简体" panose="02000000000000000000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325" y="270721"/>
            <a:ext cx="2774165" cy="235939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81641"/>
            <a:ext cx="2741186" cy="1728676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414713" y="976428"/>
            <a:ext cx="138812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 smtClean="0"/>
              <a:t>右旋转 造成 </a:t>
            </a:r>
            <a:r>
              <a:rPr kumimoji="1" lang="zh-CN" altLang="en-US" sz="1400" b="1" dirty="0" smtClean="0">
                <a:solidFill>
                  <a:srgbClr val="FF0000"/>
                </a:solidFill>
              </a:rPr>
              <a:t>左子树高度降低</a:t>
            </a:r>
            <a:r>
              <a:rPr kumimoji="1" lang="zh-CN" altLang="en-US" sz="1400" dirty="0" smtClean="0"/>
              <a:t>，</a:t>
            </a:r>
            <a:r>
              <a:rPr kumimoji="1" lang="zh-CN" altLang="en-US" sz="1400" b="1" dirty="0" smtClean="0">
                <a:solidFill>
                  <a:srgbClr val="00B0F0"/>
                </a:solidFill>
              </a:rPr>
              <a:t>右子树高度增加</a:t>
            </a:r>
            <a:r>
              <a:rPr kumimoji="1" lang="zh-CN" altLang="en-US" sz="1400" dirty="0" smtClean="0"/>
              <a:t>。</a:t>
            </a:r>
            <a:r>
              <a:rPr kumimoji="1" lang="zh-CN" altLang="en-US" sz="1400" dirty="0" smtClean="0">
                <a:solidFill>
                  <a:srgbClr val="00B050"/>
                </a:solidFill>
              </a:rPr>
              <a:t>查找性质保持不变</a:t>
            </a:r>
            <a:endParaRPr kumimoji="1" lang="zh-CN" altLang="en-US" sz="1400" dirty="0">
              <a:solidFill>
                <a:srgbClr val="00B050"/>
              </a:solidFill>
            </a:endParaRPr>
          </a:p>
        </p:txBody>
      </p:sp>
      <p:sp>
        <p:nvSpPr>
          <p:cNvPr id="4" name="右箭头 3"/>
          <p:cNvSpPr/>
          <p:nvPr/>
        </p:nvSpPr>
        <p:spPr>
          <a:xfrm>
            <a:off x="2430102" y="1763410"/>
            <a:ext cx="542740" cy="2713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05249"/>
            <a:ext cx="2756371" cy="173825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6798" y="2785558"/>
            <a:ext cx="2601598" cy="2357943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5378823" y="3493689"/>
            <a:ext cx="152450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 smtClean="0"/>
              <a:t>左旋转 造成 </a:t>
            </a:r>
            <a:r>
              <a:rPr kumimoji="1" lang="zh-CN" altLang="en-US" sz="1400" dirty="0" smtClean="0">
                <a:solidFill>
                  <a:srgbClr val="FF0000"/>
                </a:solidFill>
              </a:rPr>
              <a:t>左子树高度增加</a:t>
            </a:r>
            <a:r>
              <a:rPr kumimoji="1" lang="zh-CN" altLang="en-US" sz="1400" dirty="0" smtClean="0"/>
              <a:t>，</a:t>
            </a:r>
            <a:r>
              <a:rPr kumimoji="1" lang="zh-CN" altLang="en-US" sz="1400" dirty="0" smtClean="0">
                <a:solidFill>
                  <a:srgbClr val="00B0F0"/>
                </a:solidFill>
              </a:rPr>
              <a:t>右子树高度降低</a:t>
            </a:r>
            <a:r>
              <a:rPr kumimoji="1" lang="zh-CN" altLang="en-US" sz="1400" dirty="0" smtClean="0"/>
              <a:t>。</a:t>
            </a:r>
            <a:r>
              <a:rPr kumimoji="1" lang="zh-CN" altLang="en-US" sz="1400" dirty="0" smtClean="0">
                <a:solidFill>
                  <a:srgbClr val="00B050"/>
                </a:solidFill>
              </a:rPr>
              <a:t>查找性质保持不变</a:t>
            </a:r>
            <a:endParaRPr kumimoji="1" lang="zh-CN" altLang="en-US" sz="1400" dirty="0">
              <a:solidFill>
                <a:srgbClr val="00B050"/>
              </a:solidFill>
            </a:endParaRPr>
          </a:p>
        </p:txBody>
      </p:sp>
      <p:sp>
        <p:nvSpPr>
          <p:cNvPr id="12" name="右箭头 11"/>
          <p:cNvSpPr/>
          <p:nvPr/>
        </p:nvSpPr>
        <p:spPr>
          <a:xfrm>
            <a:off x="2535325" y="3821581"/>
            <a:ext cx="648929" cy="3539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86611" y="1393117"/>
            <a:ext cx="70403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350" dirty="0"/>
              <a:t>右旋转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86610" y="3588684"/>
            <a:ext cx="70403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350" dirty="0"/>
              <a:t>左旋转</a:t>
            </a:r>
          </a:p>
        </p:txBody>
      </p:sp>
    </p:spTree>
    <p:extLst>
      <p:ext uri="{BB962C8B-B14F-4D97-AF65-F5344CB8AC3E}">
        <p14:creationId xmlns:p14="http://schemas.microsoft.com/office/powerpoint/2010/main" val="1401076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3.3</a:t>
            </a:r>
            <a:r>
              <a:rPr kumimoji="1" lang="zh-CN" altLang="en-US" dirty="0" smtClean="0"/>
              <a:t>  </a:t>
            </a:r>
            <a:r>
              <a:rPr kumimoji="1" lang="en-US" altLang="zh-CN" dirty="0" smtClean="0"/>
              <a:t>AVL</a:t>
            </a:r>
            <a:r>
              <a:rPr kumimoji="1" lang="zh-CN" altLang="en-US" dirty="0" smtClean="0"/>
              <a:t>树 的操作方法与性能分析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279402" y="877902"/>
            <a:ext cx="6146798" cy="36240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50" dirty="0">
                <a:solidFill>
                  <a:schemeClr val="tx2"/>
                </a:solidFill>
              </a:rPr>
              <a:t>查找</a:t>
            </a:r>
            <a:r>
              <a:rPr lang="zh-CN" altLang="en-US" sz="1350" dirty="0" smtClean="0">
                <a:solidFill>
                  <a:schemeClr val="tx2"/>
                </a:solidFill>
              </a:rPr>
              <a:t>：因为</a:t>
            </a:r>
            <a:r>
              <a:rPr lang="en-US" altLang="zh-CN" sz="1350" dirty="0">
                <a:solidFill>
                  <a:schemeClr val="tx2"/>
                </a:solidFill>
              </a:rPr>
              <a:t>AVL</a:t>
            </a:r>
            <a:r>
              <a:rPr lang="zh-CN" altLang="en-US" sz="1350" dirty="0">
                <a:solidFill>
                  <a:schemeClr val="tx2"/>
                </a:solidFill>
              </a:rPr>
              <a:t>是一颗平衡</a:t>
            </a:r>
            <a:r>
              <a:rPr lang="zh-CN" altLang="en-US" sz="1350" dirty="0" smtClean="0">
                <a:solidFill>
                  <a:schemeClr val="tx2"/>
                </a:solidFill>
              </a:rPr>
              <a:t>树，</a:t>
            </a:r>
            <a:r>
              <a:rPr lang="zh-CN" altLang="en-US" sz="1350" dirty="0">
                <a:solidFill>
                  <a:schemeClr val="tx2"/>
                </a:solidFill>
              </a:rPr>
              <a:t>在平均和最坏情况下都是</a:t>
            </a:r>
            <a:r>
              <a:rPr lang="en-US" altLang="zh-CN" sz="1350" dirty="0">
                <a:solidFill>
                  <a:schemeClr val="tx2"/>
                </a:solidFill>
              </a:rPr>
              <a:t>O</a:t>
            </a:r>
            <a:r>
              <a:rPr lang="zh-CN" altLang="en-US" sz="1350" dirty="0">
                <a:solidFill>
                  <a:schemeClr val="tx2"/>
                </a:solidFill>
              </a:rPr>
              <a:t>（</a:t>
            </a:r>
            <a:r>
              <a:rPr lang="en-US" altLang="zh-CN" sz="1350" dirty="0">
                <a:solidFill>
                  <a:schemeClr val="tx2"/>
                </a:solidFill>
              </a:rPr>
              <a:t>log n</a:t>
            </a:r>
            <a:r>
              <a:rPr lang="zh-CN" altLang="en-US" sz="1350" dirty="0">
                <a:solidFill>
                  <a:schemeClr val="tx2"/>
                </a:solidFill>
              </a:rPr>
              <a:t>）</a:t>
            </a:r>
            <a:endParaRPr lang="en-US" altLang="zh-CN" sz="1350" dirty="0">
              <a:solidFill>
                <a:schemeClr val="tx2"/>
              </a:solidFill>
            </a:endParaRPr>
          </a:p>
          <a:p>
            <a:endParaRPr lang="en-US" altLang="zh-CN" sz="1350" dirty="0"/>
          </a:p>
          <a:p>
            <a:r>
              <a:rPr lang="zh-CN" altLang="en-US" sz="1350" dirty="0" smtClean="0">
                <a:solidFill>
                  <a:schemeClr val="accent5">
                    <a:lumMod val="75000"/>
                  </a:schemeClr>
                </a:solidFill>
              </a:rPr>
              <a:t>插入方法： 找到要插入的地方，插入节点，从下往上修复平衡。</a:t>
            </a:r>
            <a:endParaRPr lang="en-US" altLang="zh-CN" sz="1350" dirty="0" smtClean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altLang="zh-CN" sz="1350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zh-CN" altLang="en-US" sz="1350" dirty="0" smtClean="0">
                <a:solidFill>
                  <a:schemeClr val="accent5">
                    <a:lumMod val="75000"/>
                  </a:schemeClr>
                </a:solidFill>
              </a:rPr>
              <a:t>插入性能：找到插入位置</a:t>
            </a:r>
            <a:r>
              <a:rPr lang="en-US" altLang="zh-CN" sz="1350" dirty="0">
                <a:solidFill>
                  <a:schemeClr val="accent5">
                    <a:lumMod val="75000"/>
                  </a:schemeClr>
                </a:solidFill>
              </a:rPr>
              <a:t>log</a:t>
            </a:r>
            <a:r>
              <a:rPr lang="zh-CN" altLang="en-US" sz="135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zh-CN" sz="1350" dirty="0">
                <a:solidFill>
                  <a:schemeClr val="accent5">
                    <a:lumMod val="75000"/>
                  </a:schemeClr>
                </a:solidFill>
              </a:rPr>
              <a:t>n</a:t>
            </a:r>
            <a:r>
              <a:rPr lang="zh-CN" altLang="en-US" sz="135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zh-CN" altLang="en-US" sz="1350" dirty="0" smtClean="0">
                <a:solidFill>
                  <a:schemeClr val="accent5">
                    <a:lumMod val="75000"/>
                  </a:schemeClr>
                </a:solidFill>
              </a:rPr>
              <a:t>，维护</a:t>
            </a:r>
            <a:r>
              <a:rPr lang="zh-CN" altLang="en-US" sz="1350" dirty="0">
                <a:solidFill>
                  <a:schemeClr val="accent5">
                    <a:lumMod val="75000"/>
                  </a:schemeClr>
                </a:solidFill>
              </a:rPr>
              <a:t>平衡关系</a:t>
            </a:r>
            <a:r>
              <a:rPr lang="en-US" altLang="zh-CN" sz="1350" dirty="0">
                <a:solidFill>
                  <a:schemeClr val="accent5">
                    <a:lumMod val="75000"/>
                  </a:schemeClr>
                </a:solidFill>
              </a:rPr>
              <a:t>log</a:t>
            </a:r>
            <a:r>
              <a:rPr lang="zh-CN" altLang="en-US" sz="135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zh-CN" sz="1350" dirty="0">
                <a:solidFill>
                  <a:schemeClr val="accent5">
                    <a:lumMod val="75000"/>
                  </a:schemeClr>
                </a:solidFill>
              </a:rPr>
              <a:t>n</a:t>
            </a:r>
            <a:r>
              <a:rPr lang="zh-CN" altLang="en-US" sz="135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zh-CN" altLang="en-US" sz="1350" dirty="0" smtClean="0">
                <a:solidFill>
                  <a:schemeClr val="accent5">
                    <a:lumMod val="75000"/>
                  </a:schemeClr>
                </a:solidFill>
              </a:rPr>
              <a:t>，</a:t>
            </a:r>
            <a:endParaRPr lang="en-US" altLang="zh-CN" sz="1350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CN" sz="1350" dirty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zh-CN" altLang="en-US" sz="1350" dirty="0" smtClean="0">
                <a:solidFill>
                  <a:schemeClr val="accent5">
                    <a:lumMod val="75000"/>
                  </a:schemeClr>
                </a:solidFill>
              </a:rPr>
              <a:t>总共</a:t>
            </a:r>
            <a:r>
              <a:rPr lang="en-US" altLang="zh-CN" sz="1350" dirty="0" smtClean="0">
                <a:solidFill>
                  <a:schemeClr val="accent5">
                    <a:lumMod val="75000"/>
                  </a:schemeClr>
                </a:solidFill>
              </a:rPr>
              <a:t>O</a:t>
            </a:r>
            <a:r>
              <a:rPr lang="zh-CN" altLang="en-US" sz="1350" dirty="0">
                <a:solidFill>
                  <a:schemeClr val="accent5">
                    <a:lumMod val="75000"/>
                  </a:schemeClr>
                </a:solidFill>
              </a:rPr>
              <a:t>（</a:t>
            </a:r>
            <a:r>
              <a:rPr lang="en-US" altLang="zh-CN" sz="1350" dirty="0">
                <a:solidFill>
                  <a:schemeClr val="accent5">
                    <a:lumMod val="75000"/>
                  </a:schemeClr>
                </a:solidFill>
              </a:rPr>
              <a:t>log n</a:t>
            </a:r>
            <a:r>
              <a:rPr lang="zh-CN" altLang="en-US" sz="1350" dirty="0">
                <a:solidFill>
                  <a:schemeClr val="accent5">
                    <a:lumMod val="75000"/>
                  </a:schemeClr>
                </a:solidFill>
              </a:rPr>
              <a:t>）</a:t>
            </a:r>
            <a:endParaRPr lang="en-US" altLang="zh-CN" sz="1350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altLang="zh-CN" sz="1350" dirty="0"/>
          </a:p>
          <a:p>
            <a:endParaRPr lang="en-US" altLang="zh-CN" sz="1350" dirty="0" smtClean="0"/>
          </a:p>
          <a:p>
            <a:r>
              <a:rPr lang="zh-CN" altLang="en-US" sz="1350" dirty="0" smtClean="0">
                <a:solidFill>
                  <a:schemeClr val="accent2">
                    <a:lumMod val="50000"/>
                  </a:schemeClr>
                </a:solidFill>
              </a:rPr>
              <a:t>删除方法：</a:t>
            </a:r>
            <a:endParaRPr lang="en-US" altLang="zh-CN" sz="1350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altLang="zh-CN" sz="1350" dirty="0" smtClean="0">
                <a:solidFill>
                  <a:schemeClr val="accent2">
                    <a:lumMod val="50000"/>
                  </a:schemeClr>
                </a:solidFill>
              </a:rPr>
              <a:t>	1</a:t>
            </a:r>
            <a:r>
              <a:rPr lang="zh-CN" altLang="en-US" sz="1350" dirty="0" smtClean="0">
                <a:solidFill>
                  <a:schemeClr val="accent2">
                    <a:lumMod val="50000"/>
                  </a:schemeClr>
                </a:solidFill>
              </a:rPr>
              <a:t>，找到要删除的节点，</a:t>
            </a:r>
            <a:endParaRPr lang="en-US" altLang="zh-CN" sz="1350" dirty="0" smtClean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altLang="zh-CN" sz="1350" dirty="0" smtClean="0">
                <a:solidFill>
                  <a:schemeClr val="accent2">
                    <a:lumMod val="50000"/>
                  </a:schemeClr>
                </a:solidFill>
              </a:rPr>
              <a:t>	2</a:t>
            </a:r>
            <a:r>
              <a:rPr lang="zh-CN" altLang="en-US" sz="1350" dirty="0" smtClean="0">
                <a:solidFill>
                  <a:schemeClr val="accent2">
                    <a:lumMod val="50000"/>
                  </a:schemeClr>
                </a:solidFill>
              </a:rPr>
              <a:t>，如果可以用它的直接子节点替代它，那么替代它</a:t>
            </a:r>
            <a:endParaRPr lang="en-US" altLang="zh-CN" sz="1350" dirty="0" smtClean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altLang="zh-CN" sz="1350" dirty="0" smtClean="0">
                <a:solidFill>
                  <a:schemeClr val="accent2">
                    <a:lumMod val="50000"/>
                  </a:schemeClr>
                </a:solidFill>
              </a:rPr>
              <a:t>	3</a:t>
            </a:r>
            <a:r>
              <a:rPr lang="zh-CN" altLang="en-US" sz="1350" dirty="0" smtClean="0">
                <a:solidFill>
                  <a:schemeClr val="accent2">
                    <a:lumMod val="50000"/>
                  </a:schemeClr>
                </a:solidFill>
              </a:rPr>
              <a:t>，如果不能，则用左孩子的最大节点</a:t>
            </a:r>
            <a:r>
              <a:rPr lang="zh-CN" altLang="en-US" sz="1100" dirty="0" smtClean="0">
                <a:solidFill>
                  <a:schemeClr val="accent2">
                    <a:lumMod val="50000"/>
                  </a:schemeClr>
                </a:solidFill>
              </a:rPr>
              <a:t>（如果左子树较高）</a:t>
            </a:r>
            <a:r>
              <a:rPr lang="zh-CN" altLang="en-US" sz="1350" dirty="0" smtClean="0">
                <a:solidFill>
                  <a:schemeClr val="accent2">
                    <a:lumMod val="50000"/>
                  </a:schemeClr>
                </a:solidFill>
              </a:rPr>
              <a:t>，或是右孩子的最左节点</a:t>
            </a:r>
            <a:r>
              <a:rPr lang="zh-CN" altLang="en-US" sz="1100" dirty="0">
                <a:solidFill>
                  <a:schemeClr val="accent2">
                    <a:lumMod val="50000"/>
                  </a:schemeClr>
                </a:solidFill>
              </a:rPr>
              <a:t>（如果左子树较高）</a:t>
            </a:r>
            <a:r>
              <a:rPr lang="zh-CN" altLang="en-US" sz="1350" dirty="0" smtClean="0">
                <a:solidFill>
                  <a:schemeClr val="accent2">
                    <a:lumMod val="50000"/>
                  </a:schemeClr>
                </a:solidFill>
              </a:rPr>
              <a:t>替代原节点。</a:t>
            </a:r>
            <a:endParaRPr lang="en-US" altLang="zh-CN" sz="1350" dirty="0" smtClean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altLang="zh-CN" sz="1350" dirty="0" smtClean="0">
                <a:solidFill>
                  <a:schemeClr val="accent2">
                    <a:lumMod val="50000"/>
                  </a:schemeClr>
                </a:solidFill>
              </a:rPr>
              <a:t>	4</a:t>
            </a:r>
            <a:r>
              <a:rPr lang="zh-CN" altLang="en-US" sz="1350" dirty="0" smtClean="0">
                <a:solidFill>
                  <a:schemeClr val="accent2">
                    <a:lumMod val="50000"/>
                  </a:schemeClr>
                </a:solidFill>
              </a:rPr>
              <a:t>，从下往上修复平衡</a:t>
            </a:r>
            <a:endParaRPr lang="en-US" altLang="zh-CN" sz="1350" dirty="0">
              <a:solidFill>
                <a:schemeClr val="accent2">
                  <a:lumMod val="50000"/>
                </a:schemeClr>
              </a:solidFill>
            </a:endParaRPr>
          </a:p>
          <a:p>
            <a:endParaRPr lang="en-US" altLang="zh-CN" sz="1350" dirty="0" smtClean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zh-CN" altLang="en-US" sz="1350" dirty="0" smtClean="0">
                <a:solidFill>
                  <a:schemeClr val="accent2">
                    <a:lumMod val="50000"/>
                  </a:schemeClr>
                </a:solidFill>
              </a:rPr>
              <a:t>删除性能：找到删除</a:t>
            </a:r>
            <a:r>
              <a:rPr lang="zh-CN" altLang="en-US" sz="1350" dirty="0">
                <a:solidFill>
                  <a:schemeClr val="accent2">
                    <a:lumMod val="50000"/>
                  </a:schemeClr>
                </a:solidFill>
              </a:rPr>
              <a:t>的</a:t>
            </a:r>
            <a:r>
              <a:rPr lang="zh-CN" altLang="en-US" sz="1350" dirty="0" smtClean="0">
                <a:solidFill>
                  <a:schemeClr val="accent2">
                    <a:lumMod val="50000"/>
                  </a:schemeClr>
                </a:solidFill>
              </a:rPr>
              <a:t>位置并处理</a:t>
            </a:r>
            <a:r>
              <a:rPr lang="en-US" altLang="zh-CN" sz="1350" dirty="0">
                <a:solidFill>
                  <a:schemeClr val="accent2">
                    <a:lumMod val="50000"/>
                  </a:schemeClr>
                </a:solidFill>
              </a:rPr>
              <a:t>log</a:t>
            </a:r>
            <a:r>
              <a:rPr lang="zh-CN" altLang="en-US" sz="135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zh-CN" sz="1350" dirty="0">
                <a:solidFill>
                  <a:schemeClr val="accent2">
                    <a:lumMod val="50000"/>
                  </a:schemeClr>
                </a:solidFill>
              </a:rPr>
              <a:t>n</a:t>
            </a:r>
            <a:r>
              <a:rPr lang="zh-CN" altLang="en-US" sz="135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zh-CN" altLang="en-US" sz="1350" dirty="0" smtClean="0">
                <a:solidFill>
                  <a:schemeClr val="accent2">
                    <a:lumMod val="50000"/>
                  </a:schemeClr>
                </a:solidFill>
              </a:rPr>
              <a:t>，维护</a:t>
            </a:r>
            <a:r>
              <a:rPr lang="zh-CN" altLang="en-US" sz="1350" dirty="0">
                <a:solidFill>
                  <a:schemeClr val="accent2">
                    <a:lumMod val="50000"/>
                  </a:schemeClr>
                </a:solidFill>
              </a:rPr>
              <a:t>平衡关系</a:t>
            </a:r>
            <a:r>
              <a:rPr lang="en-US" altLang="zh-CN" sz="1350" dirty="0">
                <a:solidFill>
                  <a:schemeClr val="accent2">
                    <a:lumMod val="50000"/>
                  </a:schemeClr>
                </a:solidFill>
              </a:rPr>
              <a:t>log</a:t>
            </a:r>
            <a:r>
              <a:rPr lang="zh-CN" altLang="en-US" sz="135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zh-CN" sz="1350" dirty="0">
                <a:solidFill>
                  <a:schemeClr val="accent2">
                    <a:lumMod val="50000"/>
                  </a:schemeClr>
                </a:solidFill>
              </a:rPr>
              <a:t>n</a:t>
            </a:r>
            <a:r>
              <a:rPr lang="zh-CN" altLang="en-US" sz="135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endParaRPr lang="en-US" altLang="zh-CN" sz="1350" dirty="0" smtClean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altLang="zh-CN" sz="1350" dirty="0">
                <a:solidFill>
                  <a:schemeClr val="accent2">
                    <a:lumMod val="50000"/>
                  </a:schemeClr>
                </a:solidFill>
              </a:rPr>
              <a:t>	</a:t>
            </a:r>
            <a:r>
              <a:rPr lang="zh-CN" altLang="en-US" sz="1350" dirty="0" smtClean="0">
                <a:solidFill>
                  <a:schemeClr val="accent2">
                    <a:lumMod val="50000"/>
                  </a:schemeClr>
                </a:solidFill>
              </a:rPr>
              <a:t>总共</a:t>
            </a:r>
            <a:r>
              <a:rPr lang="zh-CN" altLang="en-US" sz="1350" dirty="0">
                <a:solidFill>
                  <a:schemeClr val="accent2">
                    <a:lumMod val="50000"/>
                  </a:schemeClr>
                </a:solidFill>
              </a:rPr>
              <a:t>总共</a:t>
            </a:r>
            <a:r>
              <a:rPr lang="en-US" altLang="zh-CN" sz="1350" dirty="0">
                <a:solidFill>
                  <a:schemeClr val="accent2">
                    <a:lumMod val="50000"/>
                  </a:schemeClr>
                </a:solidFill>
              </a:rPr>
              <a:t>O</a:t>
            </a:r>
            <a:r>
              <a:rPr lang="zh-CN" altLang="en-US" sz="1350" dirty="0">
                <a:solidFill>
                  <a:schemeClr val="accent2">
                    <a:lumMod val="50000"/>
                  </a:schemeClr>
                </a:solidFill>
              </a:rPr>
              <a:t>（</a:t>
            </a:r>
            <a:r>
              <a:rPr lang="en-US" altLang="zh-CN" sz="1350" dirty="0">
                <a:solidFill>
                  <a:schemeClr val="accent2">
                    <a:lumMod val="50000"/>
                  </a:schemeClr>
                </a:solidFill>
              </a:rPr>
              <a:t>log n</a:t>
            </a:r>
            <a:r>
              <a:rPr lang="zh-CN" altLang="en-US" sz="1350" dirty="0" smtClean="0">
                <a:solidFill>
                  <a:schemeClr val="accent2">
                    <a:lumMod val="50000"/>
                  </a:schemeClr>
                </a:solidFill>
              </a:rPr>
              <a:t>）</a:t>
            </a:r>
            <a:endParaRPr lang="zh-CN" altLang="en-US" sz="135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44445" y="4758751"/>
            <a:ext cx="488685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50" dirty="0">
                <a:solidFill>
                  <a:srgbClr val="FF0000"/>
                </a:solidFill>
              </a:rPr>
              <a:t>AVL</a:t>
            </a:r>
            <a:r>
              <a:rPr lang="zh-CN" altLang="en-US" sz="1350" dirty="0">
                <a:solidFill>
                  <a:srgbClr val="FF0000"/>
                </a:solidFill>
              </a:rPr>
              <a:t>树在查找、插入和删除在平均和最坏情况下都是</a:t>
            </a:r>
            <a:r>
              <a:rPr lang="en-US" altLang="zh-CN" sz="1350" dirty="0">
                <a:solidFill>
                  <a:srgbClr val="FF0000"/>
                </a:solidFill>
              </a:rPr>
              <a:t>O</a:t>
            </a:r>
            <a:r>
              <a:rPr lang="zh-CN" altLang="en-US" sz="1350" dirty="0">
                <a:solidFill>
                  <a:srgbClr val="FF0000"/>
                </a:solidFill>
              </a:rPr>
              <a:t>（</a:t>
            </a:r>
            <a:r>
              <a:rPr lang="en-US" altLang="zh-CN" sz="1350" dirty="0">
                <a:solidFill>
                  <a:srgbClr val="FF0000"/>
                </a:solidFill>
              </a:rPr>
              <a:t>log n</a:t>
            </a:r>
            <a:r>
              <a:rPr lang="zh-CN" altLang="en-US" sz="1350" dirty="0">
                <a:solidFill>
                  <a:srgbClr val="FF0000"/>
                </a:solidFill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6242275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" y="2169174"/>
            <a:ext cx="6857999" cy="403815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spc="75" dirty="0" smtClean="0">
                <a:solidFill>
                  <a:srgbClr val="4C4948"/>
                </a:solidFill>
                <a:latin typeface="方正兰亭纤黑简体" panose="02000000000000000000" charset="-122"/>
                <a:ea typeface="方正兰亭纤黑简体" panose="02000000000000000000" charset="-122"/>
                <a:cs typeface="+mn-cs"/>
              </a:rPr>
              <a:t>4</a:t>
            </a:r>
            <a:r>
              <a:rPr lang="en-US" altLang="zh-CN" spc="75" dirty="0" smtClean="0">
                <a:solidFill>
                  <a:srgbClr val="4C4948"/>
                </a:solidFill>
                <a:latin typeface="方正兰亭纤黑简体" panose="02000000000000000000" charset="-122"/>
                <a:ea typeface="方正兰亭纤黑简体" panose="02000000000000000000" charset="-122"/>
                <a:cs typeface="+mn-cs"/>
              </a:rPr>
              <a:t>.</a:t>
            </a:r>
            <a:r>
              <a:rPr lang="zh-CN" altLang="en-US" spc="75" dirty="0" smtClean="0">
                <a:solidFill>
                  <a:srgbClr val="4C4948"/>
                </a:solidFill>
                <a:latin typeface="方正兰亭纤黑简体" panose="02000000000000000000" charset="-122"/>
                <a:ea typeface="方正兰亭纤黑简体" panose="02000000000000000000" charset="-122"/>
                <a:cs typeface="+mn-cs"/>
              </a:rPr>
              <a:t>     </a:t>
            </a:r>
            <a:r>
              <a:rPr lang="en-US" altLang="zh-CN" spc="75" dirty="0" smtClean="0">
                <a:solidFill>
                  <a:srgbClr val="4C4948"/>
                </a:solidFill>
                <a:latin typeface="方正兰亭纤黑简体" panose="02000000000000000000" charset="-122"/>
                <a:ea typeface="方正兰亭纤黑简体" panose="02000000000000000000" charset="-122"/>
                <a:cs typeface="+mn-cs"/>
              </a:rPr>
              <a:t>2-3</a:t>
            </a:r>
            <a:r>
              <a:rPr lang="zh-CN" altLang="en-US" spc="75" dirty="0" smtClean="0">
                <a:solidFill>
                  <a:srgbClr val="4C4948"/>
                </a:solidFill>
                <a:latin typeface="方正兰亭纤黑简体" panose="02000000000000000000" charset="-122"/>
                <a:ea typeface="方正兰亭纤黑简体" panose="02000000000000000000" charset="-122"/>
                <a:cs typeface="+mn-cs"/>
              </a:rPr>
              <a:t>树</a:t>
            </a:r>
            <a:endParaRPr lang="zh-CN" altLang="en-US" spc="75" dirty="0">
              <a:solidFill>
                <a:srgbClr val="4C4948"/>
              </a:solidFill>
              <a:latin typeface="方正兰亭纤黑简体" panose="02000000000000000000" charset="-122"/>
              <a:ea typeface="方正兰亭纤黑简体" panose="02000000000000000000" charset="-122"/>
              <a:cs typeface="+mn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0" y="2695537"/>
            <a:ext cx="6858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400" dirty="0"/>
              <a:t>红黑树的前身</a:t>
            </a:r>
            <a:endParaRPr kumimoji="1"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2135155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01454" y="263289"/>
            <a:ext cx="5241784" cy="478631"/>
          </a:xfrm>
        </p:spPr>
        <p:txBody>
          <a:bodyPr>
            <a:normAutofit/>
          </a:bodyPr>
          <a:lstStyle/>
          <a:p>
            <a:r>
              <a:rPr lang="en-US" altLang="zh-CN" sz="1800" dirty="0" smtClean="0">
                <a:solidFill>
                  <a:srgbClr val="4C4948"/>
                </a:solidFill>
                <a:latin typeface="方正兰亭纤黑简体" panose="02000000000000000000" charset="-122"/>
                <a:ea typeface="方正兰亭纤黑简体" panose="02000000000000000000" charset="-122"/>
              </a:rPr>
              <a:t>2-3</a:t>
            </a:r>
            <a:r>
              <a:rPr lang="zh-CN" altLang="en-US" sz="1800" dirty="0" smtClean="0">
                <a:solidFill>
                  <a:srgbClr val="4C4948"/>
                </a:solidFill>
                <a:latin typeface="方正兰亭纤黑简体" panose="02000000000000000000" charset="-122"/>
                <a:ea typeface="方正兰亭纤黑简体" panose="02000000000000000000" charset="-122"/>
              </a:rPr>
              <a:t>树是什么</a:t>
            </a:r>
            <a:endParaRPr lang="en-US" altLang="zh-CN" sz="1800" dirty="0">
              <a:solidFill>
                <a:srgbClr val="4C4948"/>
              </a:solidFill>
              <a:latin typeface="方正兰亭纤黑简体" panose="02000000000000000000" charset="-122"/>
              <a:ea typeface="方正兰亭纤黑简体" panose="02000000000000000000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26999" y="2068039"/>
            <a:ext cx="646731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50" dirty="0" smtClean="0"/>
              <a:t>每个</a:t>
            </a:r>
            <a:r>
              <a:rPr lang="zh-CN" altLang="en-US" sz="1350" dirty="0"/>
              <a:t>节点保存</a:t>
            </a:r>
            <a:r>
              <a:rPr lang="en-US" altLang="zh-CN" sz="1350" dirty="0"/>
              <a:t>1</a:t>
            </a:r>
            <a:r>
              <a:rPr lang="zh-CN" altLang="en-US" sz="1350" dirty="0"/>
              <a:t>个或者</a:t>
            </a:r>
            <a:r>
              <a:rPr lang="en-US" altLang="zh-CN" sz="1350" dirty="0"/>
              <a:t>2</a:t>
            </a:r>
            <a:r>
              <a:rPr lang="zh-CN" altLang="en-US" sz="1350" dirty="0"/>
              <a:t>个值，如果节点只有一个值，那么它可以有两个孩子</a:t>
            </a:r>
            <a:r>
              <a:rPr lang="zh-CN" altLang="en-US" sz="1350" dirty="0" smtClean="0"/>
              <a:t>。</a:t>
            </a:r>
            <a:r>
              <a:rPr lang="zh-CN" altLang="en-US" sz="1350" dirty="0"/>
              <a:t>如果节点有两个值，那么它可以有三个孩子</a:t>
            </a:r>
            <a:r>
              <a:rPr kumimoji="1" lang="zh-CN" altLang="en-US" sz="1350" dirty="0" smtClean="0"/>
              <a:t>。</a:t>
            </a:r>
            <a:endParaRPr kumimoji="1" lang="en-US" altLang="zh-CN" sz="1350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0422" y="2902929"/>
            <a:ext cx="3797578" cy="2240571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9749" y="3331484"/>
            <a:ext cx="3300904" cy="15465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350" dirty="0">
                <a:solidFill>
                  <a:srgbClr val="00B0F0"/>
                </a:solidFill>
              </a:rPr>
              <a:t>如果节点有两个值，</a:t>
            </a:r>
            <a:r>
              <a:rPr kumimoji="1" lang="en-US" altLang="zh-CN" sz="1350" dirty="0">
                <a:solidFill>
                  <a:srgbClr val="00B0F0"/>
                </a:solidFill>
              </a:rPr>
              <a:t>3</a:t>
            </a:r>
            <a:r>
              <a:rPr kumimoji="1" lang="zh-CN" altLang="en-US" sz="1350" dirty="0">
                <a:solidFill>
                  <a:srgbClr val="00B0F0"/>
                </a:solidFill>
              </a:rPr>
              <a:t>个孩子</a:t>
            </a:r>
            <a:r>
              <a:rPr kumimoji="1" lang="en-US" altLang="zh-CN" sz="1350" dirty="0">
                <a:solidFill>
                  <a:srgbClr val="00B0F0"/>
                </a:solidFill>
              </a:rPr>
              <a:t>:</a:t>
            </a:r>
          </a:p>
          <a:p>
            <a:endParaRPr kumimoji="1" lang="en-US" altLang="zh-CN" sz="1350" dirty="0"/>
          </a:p>
          <a:p>
            <a:r>
              <a:rPr kumimoji="1" lang="zh-CN" altLang="en-US" sz="1350" b="1" dirty="0"/>
              <a:t>左孩子 的值，比父节点的第一个值</a:t>
            </a:r>
            <a:r>
              <a:rPr kumimoji="1" lang="zh-CN" altLang="en-US" sz="1350" b="1" dirty="0" smtClean="0"/>
              <a:t>小</a:t>
            </a:r>
            <a:endParaRPr kumimoji="1" lang="en-US" altLang="zh-CN" sz="1350" b="1" dirty="0" smtClean="0"/>
          </a:p>
          <a:p>
            <a:endParaRPr kumimoji="1" lang="en-US" altLang="zh-CN" sz="1350" b="1" dirty="0"/>
          </a:p>
          <a:p>
            <a:r>
              <a:rPr kumimoji="1" lang="zh-CN" altLang="en-US" sz="1350" b="1" dirty="0"/>
              <a:t>中间孩子的值，介于父节点的两个值</a:t>
            </a:r>
            <a:r>
              <a:rPr kumimoji="1" lang="zh-CN" altLang="en-US" sz="1350" b="1" dirty="0" smtClean="0"/>
              <a:t>之间</a:t>
            </a:r>
            <a:endParaRPr kumimoji="1" lang="en-US" altLang="zh-CN" sz="1350" b="1" dirty="0" smtClean="0"/>
          </a:p>
          <a:p>
            <a:endParaRPr kumimoji="1" lang="en-US" altLang="zh-CN" sz="1350" b="1" dirty="0"/>
          </a:p>
          <a:p>
            <a:r>
              <a:rPr kumimoji="1" lang="zh-CN" altLang="en-US" sz="1350" b="1" dirty="0"/>
              <a:t>右孩子的值，比父节点的第二个值大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01454" y="953562"/>
            <a:ext cx="3365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2-3</a:t>
            </a:r>
            <a:r>
              <a:rPr kumimoji="1" lang="zh-CN" altLang="en-US" dirty="0" smtClean="0"/>
              <a:t>树是一种平衡 的 多路查找树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26999" y="1669096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如何管理一个节点多个值：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8792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01454" y="263289"/>
            <a:ext cx="5241784" cy="478631"/>
          </a:xfrm>
        </p:spPr>
        <p:txBody>
          <a:bodyPr>
            <a:normAutofit/>
          </a:bodyPr>
          <a:lstStyle/>
          <a:p>
            <a:r>
              <a:rPr lang="en-US" altLang="zh-CN" sz="1800" dirty="0" smtClean="0">
                <a:solidFill>
                  <a:srgbClr val="4C4948"/>
                </a:solidFill>
                <a:latin typeface="方正兰亭纤黑简体" panose="02000000000000000000" charset="-122"/>
                <a:ea typeface="方正兰亭纤黑简体" panose="02000000000000000000" charset="-122"/>
              </a:rPr>
              <a:t>2-3</a:t>
            </a:r>
            <a:r>
              <a:rPr lang="zh-CN" altLang="en-US" sz="1800" dirty="0" smtClean="0">
                <a:solidFill>
                  <a:srgbClr val="4C4948"/>
                </a:solidFill>
                <a:latin typeface="方正兰亭纤黑简体" panose="02000000000000000000" charset="-122"/>
                <a:ea typeface="方正兰亭纤黑简体" panose="02000000000000000000" charset="-122"/>
              </a:rPr>
              <a:t>树 如何保持平衡</a:t>
            </a:r>
            <a:endParaRPr lang="en-US" altLang="zh-CN" sz="1800" dirty="0">
              <a:solidFill>
                <a:srgbClr val="4C4948"/>
              </a:solidFill>
              <a:latin typeface="方正兰亭纤黑简体" panose="02000000000000000000" charset="-122"/>
              <a:ea typeface="方正兰亭纤黑简体" panose="02000000000000000000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87254" y="2562228"/>
            <a:ext cx="5105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2-3</a:t>
            </a:r>
            <a:r>
              <a:rPr kumimoji="1" lang="zh-CN" altLang="en-US" dirty="0" smtClean="0"/>
              <a:t>树的插入算法，和删除算法，让它能保持平衡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5993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01454" y="286703"/>
            <a:ext cx="5241784" cy="478631"/>
          </a:xfrm>
        </p:spPr>
        <p:txBody>
          <a:bodyPr>
            <a:normAutofit/>
          </a:bodyPr>
          <a:lstStyle/>
          <a:p>
            <a:r>
              <a:rPr lang="en-US" altLang="zh-CN" sz="1800" dirty="0">
                <a:solidFill>
                  <a:srgbClr val="4C4948"/>
                </a:solidFill>
                <a:latin typeface="方正兰亭纤黑简体" panose="02000000000000000000" charset="-122"/>
                <a:ea typeface="方正兰亭纤黑简体" panose="02000000000000000000" charset="-122"/>
              </a:rPr>
              <a:t>2-3</a:t>
            </a:r>
            <a:r>
              <a:rPr lang="zh-CN" altLang="en-US" sz="1800" dirty="0">
                <a:solidFill>
                  <a:srgbClr val="4C4948"/>
                </a:solidFill>
                <a:latin typeface="方正兰亭纤黑简体" panose="02000000000000000000" charset="-122"/>
                <a:ea typeface="方正兰亭纤黑简体" panose="02000000000000000000" charset="-122"/>
              </a:rPr>
              <a:t>树</a:t>
            </a:r>
            <a:r>
              <a:rPr lang="en-US" altLang="zh-CN" sz="1800" dirty="0">
                <a:solidFill>
                  <a:srgbClr val="4C4948"/>
                </a:solidFill>
                <a:latin typeface="方正兰亭纤黑简体" panose="02000000000000000000" charset="-122"/>
                <a:ea typeface="方正兰亭纤黑简体" panose="02000000000000000000" charset="-122"/>
              </a:rPr>
              <a:t>-</a:t>
            </a:r>
            <a:r>
              <a:rPr lang="zh-CN" altLang="en-US" sz="1800" dirty="0">
                <a:solidFill>
                  <a:srgbClr val="4C4948"/>
                </a:solidFill>
                <a:latin typeface="方正兰亭纤黑简体" panose="02000000000000000000" charset="-122"/>
                <a:ea typeface="方正兰亭纤黑简体" panose="02000000000000000000" charset="-122"/>
              </a:rPr>
              <a:t>插入</a:t>
            </a:r>
            <a:endParaRPr lang="en-US" altLang="zh-CN" sz="1800" dirty="0">
              <a:solidFill>
                <a:srgbClr val="4C4948"/>
              </a:solidFill>
              <a:latin typeface="方正兰亭纤黑简体" panose="02000000000000000000" charset="-122"/>
              <a:ea typeface="方正兰亭纤黑简体" panose="02000000000000000000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50970" y="1448438"/>
            <a:ext cx="3911750" cy="1131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50" dirty="0">
                <a:solidFill>
                  <a:srgbClr val="FF0000"/>
                </a:solidFill>
              </a:rPr>
              <a:t>如果节点本来有两个值</a:t>
            </a:r>
            <a:r>
              <a:rPr lang="zh-CN" altLang="en-US" sz="1350" dirty="0"/>
              <a:t>：</a:t>
            </a:r>
            <a:endParaRPr lang="en-US" altLang="zh-CN" sz="1350" dirty="0"/>
          </a:p>
          <a:p>
            <a:r>
              <a:rPr lang="en-US" altLang="zh-CN" sz="1350" dirty="0"/>
              <a:t>1</a:t>
            </a:r>
            <a:r>
              <a:rPr lang="zh-CN" altLang="en-US" sz="1350" dirty="0"/>
              <a:t>，还是直接把要插入的值加入该节点，让该节点变成一个有</a:t>
            </a:r>
            <a:r>
              <a:rPr lang="en-US" altLang="zh-CN" sz="1350" dirty="0"/>
              <a:t>3</a:t>
            </a:r>
            <a:r>
              <a:rPr lang="zh-CN" altLang="en-US" sz="1350" dirty="0"/>
              <a:t>个值的节点。</a:t>
            </a:r>
            <a:endParaRPr lang="en-US" altLang="zh-CN" sz="1350" dirty="0"/>
          </a:p>
          <a:p>
            <a:r>
              <a:rPr lang="en-US" altLang="zh-CN" sz="1350" dirty="0"/>
              <a:t>2</a:t>
            </a:r>
            <a:r>
              <a:rPr lang="zh-CN" altLang="en-US" sz="1350" dirty="0"/>
              <a:t>，把中间的</a:t>
            </a:r>
            <a:r>
              <a:rPr lang="zh-CN" altLang="en-US" sz="1350" dirty="0" smtClean="0"/>
              <a:t>值向上</a:t>
            </a:r>
            <a:r>
              <a:rPr lang="zh-CN" altLang="en-US" sz="1350" dirty="0"/>
              <a:t>传递</a:t>
            </a:r>
            <a:endParaRPr lang="en-US" altLang="zh-CN" sz="1350" dirty="0"/>
          </a:p>
          <a:p>
            <a:r>
              <a:rPr lang="en-US" altLang="zh-CN" sz="1350" dirty="0"/>
              <a:t>3</a:t>
            </a:r>
            <a:r>
              <a:rPr lang="zh-CN" altLang="en-US" sz="1350" dirty="0"/>
              <a:t>，把原来的节点，分裂成两个节点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4086" y="0"/>
            <a:ext cx="2303743" cy="197463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2892" y="1913056"/>
            <a:ext cx="2735109" cy="3230443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22748" y="2830949"/>
            <a:ext cx="37806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rgbClr val="FF0000"/>
                </a:solidFill>
              </a:rPr>
              <a:t>如果上层也变成了</a:t>
            </a:r>
            <a:r>
              <a:rPr lang="en-US" altLang="zh-CN" sz="1200" dirty="0">
                <a:solidFill>
                  <a:srgbClr val="FF0000"/>
                </a:solidFill>
              </a:rPr>
              <a:t>3</a:t>
            </a:r>
            <a:r>
              <a:rPr lang="zh-CN" altLang="en-US" sz="1200" dirty="0">
                <a:solidFill>
                  <a:srgbClr val="FF0000"/>
                </a:solidFill>
              </a:rPr>
              <a:t>个值</a:t>
            </a:r>
            <a:r>
              <a:rPr lang="zh-CN" altLang="en-US" sz="1200" dirty="0"/>
              <a:t>，那么继续向上，一直到顶层</a:t>
            </a:r>
            <a:r>
              <a:rPr lang="zh-CN" altLang="en-US" sz="1200" dirty="0" smtClean="0"/>
              <a:t>。</a:t>
            </a:r>
            <a:endParaRPr lang="en-US" altLang="zh-CN" sz="1200" dirty="0" smtClean="0"/>
          </a:p>
          <a:p>
            <a:endParaRPr lang="en-US" altLang="zh-CN" sz="1200" dirty="0"/>
          </a:p>
          <a:p>
            <a:r>
              <a:rPr lang="zh-CN" altLang="en-US" sz="1200" dirty="0">
                <a:solidFill>
                  <a:srgbClr val="FF0000"/>
                </a:solidFill>
              </a:rPr>
              <a:t>如果顶层也成了</a:t>
            </a:r>
            <a:r>
              <a:rPr lang="en-US" altLang="zh-CN" sz="1200" dirty="0">
                <a:solidFill>
                  <a:srgbClr val="FF0000"/>
                </a:solidFill>
              </a:rPr>
              <a:t>3</a:t>
            </a:r>
            <a:r>
              <a:rPr lang="zh-CN" altLang="en-US" sz="1200" dirty="0">
                <a:solidFill>
                  <a:srgbClr val="FF0000"/>
                </a:solidFill>
              </a:rPr>
              <a:t>个值</a:t>
            </a:r>
            <a:r>
              <a:rPr lang="zh-CN" altLang="en-US" sz="1200" dirty="0"/>
              <a:t>，那么分裂出来的值，作为新的根节点，整个树的高度加一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79078" y="3998952"/>
            <a:ext cx="2368028" cy="1144547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23797" y="3546999"/>
            <a:ext cx="2510497" cy="1196671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14818" y="877529"/>
            <a:ext cx="3429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1200" dirty="0">
                <a:solidFill>
                  <a:srgbClr val="FF0000"/>
                </a:solidFill>
              </a:rPr>
              <a:t>如果节点本来只有一个值</a:t>
            </a:r>
            <a:r>
              <a:rPr kumimoji="1" lang="zh-CN" altLang="en-US" sz="1200" dirty="0">
                <a:solidFill>
                  <a:srgbClr val="FF0000"/>
                </a:solidFill>
              </a:rPr>
              <a:t>，</a:t>
            </a:r>
            <a:r>
              <a:rPr kumimoji="1" lang="zh-CN" altLang="en-US" sz="1200" dirty="0"/>
              <a:t>那么直接加入该节点，让该节点变成有两个值的节点</a:t>
            </a:r>
            <a:endParaRPr lang="zh-CN" altLang="en-US" sz="1200" dirty="0"/>
          </a:p>
        </p:txBody>
      </p:sp>
      <p:sp>
        <p:nvSpPr>
          <p:cNvPr id="6" name="文本框 5"/>
          <p:cNvSpPr txBox="1"/>
          <p:nvPr/>
        </p:nvSpPr>
        <p:spPr>
          <a:xfrm>
            <a:off x="127" y="42002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1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4342620" y="20963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4</a:t>
            </a:r>
            <a:endParaRPr kumimoji="1"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4342620" y="2867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3</a:t>
            </a:r>
            <a:endParaRPr kumimoji="1"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2047436" y="364627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2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03389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30950" y="275687"/>
            <a:ext cx="5241784" cy="478631"/>
          </a:xfrm>
        </p:spPr>
        <p:txBody>
          <a:bodyPr>
            <a:normAutofit/>
          </a:bodyPr>
          <a:lstStyle/>
          <a:p>
            <a:r>
              <a:rPr lang="en-US" altLang="zh-CN" sz="1800" dirty="0">
                <a:solidFill>
                  <a:srgbClr val="4C4948"/>
                </a:solidFill>
                <a:latin typeface="方正兰亭纤黑简体" panose="02000000000000000000" charset="-122"/>
                <a:ea typeface="方正兰亭纤黑简体" panose="02000000000000000000" charset="-122"/>
              </a:rPr>
              <a:t>2-3</a:t>
            </a:r>
            <a:r>
              <a:rPr lang="zh-CN" altLang="en-US" sz="1800" dirty="0">
                <a:solidFill>
                  <a:srgbClr val="4C4948"/>
                </a:solidFill>
                <a:latin typeface="方正兰亭纤黑简体" panose="02000000000000000000" charset="-122"/>
                <a:ea typeface="方正兰亭纤黑简体" panose="02000000000000000000" charset="-122"/>
              </a:rPr>
              <a:t>树</a:t>
            </a:r>
            <a:r>
              <a:rPr lang="en-US" altLang="zh-CN" sz="1800" dirty="0">
                <a:solidFill>
                  <a:srgbClr val="4C4948"/>
                </a:solidFill>
                <a:latin typeface="方正兰亭纤黑简体" panose="02000000000000000000" charset="-122"/>
                <a:ea typeface="方正兰亭纤黑简体" panose="02000000000000000000" charset="-122"/>
              </a:rPr>
              <a:t>-</a:t>
            </a:r>
            <a:r>
              <a:rPr lang="zh-CN" altLang="en-US" sz="1800" dirty="0">
                <a:solidFill>
                  <a:srgbClr val="4C4948"/>
                </a:solidFill>
                <a:latin typeface="方正兰亭纤黑简体" panose="02000000000000000000" charset="-122"/>
                <a:ea typeface="方正兰亭纤黑简体" panose="02000000000000000000" charset="-122"/>
              </a:rPr>
              <a:t>删除</a:t>
            </a:r>
            <a:endParaRPr lang="en-US" altLang="zh-CN" sz="1800" dirty="0">
              <a:solidFill>
                <a:srgbClr val="4C4948"/>
              </a:solidFill>
              <a:latin typeface="方正兰亭纤黑简体" panose="02000000000000000000" charset="-122"/>
              <a:ea typeface="方正兰亭纤黑简体" panose="02000000000000000000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20040" y="846943"/>
            <a:ext cx="337295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50" dirty="0"/>
              <a:t>2-3</a:t>
            </a:r>
            <a:r>
              <a:rPr lang="zh-CN" altLang="en-US" sz="1350" dirty="0"/>
              <a:t>树的删除比较复杂，这里简单</a:t>
            </a:r>
            <a:r>
              <a:rPr lang="zh-CN" altLang="en-US" sz="1350" dirty="0" smtClean="0"/>
              <a:t>介绍</a:t>
            </a:r>
            <a:endParaRPr lang="en-US" altLang="zh-CN" sz="1350" dirty="0"/>
          </a:p>
        </p:txBody>
      </p:sp>
      <p:sp>
        <p:nvSpPr>
          <p:cNvPr id="3" name="文本框 2"/>
          <p:cNvSpPr txBox="1"/>
          <p:nvPr/>
        </p:nvSpPr>
        <p:spPr>
          <a:xfrm>
            <a:off x="320040" y="1369436"/>
            <a:ext cx="633000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smtClean="0"/>
              <a:t>2-3</a:t>
            </a:r>
            <a:r>
              <a:rPr kumimoji="1" lang="zh-CN" altLang="en-US" sz="1400" dirty="0" smtClean="0"/>
              <a:t>树的删除的原则</a:t>
            </a:r>
            <a:r>
              <a:rPr kumimoji="1" lang="zh-CN" altLang="en-US" sz="1400" dirty="0" smtClean="0"/>
              <a:t>：</a:t>
            </a:r>
            <a:r>
              <a:rPr kumimoji="1" lang="zh-CN" altLang="en-US" sz="1400" dirty="0" smtClean="0">
                <a:solidFill>
                  <a:srgbClr val="0070C0"/>
                </a:solidFill>
              </a:rPr>
              <a:t>保持结构，各种借</a:t>
            </a:r>
            <a:endParaRPr kumimoji="1" lang="en-US" altLang="zh-CN" sz="1400" dirty="0" smtClean="0">
              <a:solidFill>
                <a:srgbClr val="0070C0"/>
              </a:solidFill>
            </a:endParaRPr>
          </a:p>
          <a:p>
            <a:endParaRPr kumimoji="1" lang="en-US" altLang="zh-CN" sz="1400" dirty="0" smtClean="0"/>
          </a:p>
          <a:p>
            <a:endParaRPr kumimoji="1" lang="en-US" altLang="zh-CN" sz="1400" dirty="0" smtClean="0"/>
          </a:p>
          <a:p>
            <a:r>
              <a:rPr kumimoji="1" lang="en-US" altLang="zh-CN" sz="1200" dirty="0" smtClean="0"/>
              <a:t>·</a:t>
            </a:r>
            <a:r>
              <a:rPr kumimoji="1" lang="zh-CN" altLang="en-US" sz="1200" dirty="0" smtClean="0"/>
              <a:t>  </a:t>
            </a:r>
            <a:r>
              <a:rPr kumimoji="1" lang="zh-CN" altLang="en-US" sz="1200" b="1" dirty="0" smtClean="0"/>
              <a:t>不能</a:t>
            </a:r>
            <a:r>
              <a:rPr kumimoji="1" lang="zh-CN" altLang="en-US" sz="1200" dirty="0" smtClean="0"/>
              <a:t>因为删除，导致被操作的节点位置空置（没有节点了）</a:t>
            </a:r>
            <a:endParaRPr kumimoji="1" lang="en-US" altLang="zh-CN" sz="1200" dirty="0" smtClean="0"/>
          </a:p>
          <a:p>
            <a:endParaRPr kumimoji="1" lang="en-US" altLang="zh-CN" sz="1200" dirty="0" smtClean="0"/>
          </a:p>
          <a:p>
            <a:r>
              <a:rPr kumimoji="1" lang="en-US" altLang="zh-CN" sz="1200" dirty="0" smtClean="0"/>
              <a:t>·</a:t>
            </a:r>
            <a:r>
              <a:rPr kumimoji="1" lang="zh-CN" altLang="en-US" sz="1200" dirty="0" smtClean="0"/>
              <a:t>  如果被操作的节点只有一个值，那么删完以后从父节点下降一个值（</a:t>
            </a:r>
            <a:r>
              <a:rPr kumimoji="1" lang="zh-CN" altLang="en-US" sz="1200" b="1" dirty="0" smtClean="0">
                <a:solidFill>
                  <a:srgbClr val="0070C0"/>
                </a:solidFill>
              </a:rPr>
              <a:t>从父节点借</a:t>
            </a:r>
            <a:r>
              <a:rPr kumimoji="1" lang="zh-CN" altLang="en-US" sz="1200" dirty="0" smtClean="0"/>
              <a:t>）</a:t>
            </a:r>
            <a:endParaRPr kumimoji="1" lang="en-US" altLang="zh-CN" sz="1200" dirty="0" smtClean="0"/>
          </a:p>
          <a:p>
            <a:endParaRPr kumimoji="1" lang="en-US" altLang="zh-CN" sz="1200" dirty="0" smtClean="0"/>
          </a:p>
          <a:p>
            <a:r>
              <a:rPr kumimoji="1" lang="en-US" altLang="zh-CN" sz="1200" dirty="0" smtClean="0"/>
              <a:t>·</a:t>
            </a:r>
            <a:r>
              <a:rPr kumimoji="1" lang="zh-CN" altLang="en-US" sz="1200" dirty="0" smtClean="0"/>
              <a:t>  如果被操作的节点只有一个值，父节点也只有一个值，那么从兄弟节点上升一个到父节点，再从父节点下降一个。（</a:t>
            </a:r>
            <a:r>
              <a:rPr kumimoji="1" lang="zh-CN" altLang="en-US" sz="1200" b="1" dirty="0" smtClean="0">
                <a:solidFill>
                  <a:srgbClr val="0070C0"/>
                </a:solidFill>
              </a:rPr>
              <a:t>从兄弟节点借</a:t>
            </a:r>
            <a:r>
              <a:rPr kumimoji="1" lang="zh-CN" altLang="en-US" sz="1200" dirty="0" smtClean="0"/>
              <a:t>）</a:t>
            </a:r>
            <a:endParaRPr kumimoji="1" lang="en-US" altLang="zh-CN" sz="1200" dirty="0" smtClean="0"/>
          </a:p>
          <a:p>
            <a:endParaRPr kumimoji="1" lang="en-US" altLang="zh-CN" sz="1200" dirty="0" smtClean="0"/>
          </a:p>
          <a:p>
            <a:r>
              <a:rPr kumimoji="1" lang="en-US" altLang="zh-CN" sz="1200" dirty="0" smtClean="0"/>
              <a:t>·</a:t>
            </a:r>
            <a:r>
              <a:rPr kumimoji="1" lang="zh-CN" altLang="en-US" sz="1200" dirty="0" smtClean="0"/>
              <a:t>  如果被操作的节点，父节点，兄弟节点，都只有一个</a:t>
            </a:r>
            <a:r>
              <a:rPr kumimoji="1" lang="zh-CN" altLang="en-US" sz="1200" dirty="0" smtClean="0"/>
              <a:t>值（</a:t>
            </a:r>
            <a:r>
              <a:rPr kumimoji="1" lang="zh-CN" altLang="en-US" sz="1200" b="1" dirty="0" smtClean="0">
                <a:solidFill>
                  <a:srgbClr val="0070C0"/>
                </a:solidFill>
              </a:rPr>
              <a:t>没的借</a:t>
            </a:r>
            <a:r>
              <a:rPr kumimoji="1" lang="zh-CN" altLang="en-US" sz="1200" dirty="0" smtClean="0"/>
              <a:t>），</a:t>
            </a:r>
            <a:r>
              <a:rPr kumimoji="1" lang="zh-CN" altLang="en-US" sz="1200" dirty="0" smtClean="0"/>
              <a:t>那么仍然从父节点下降一个节点下来，</a:t>
            </a:r>
            <a:r>
              <a:rPr kumimoji="1" lang="zh-CN" altLang="en-US" sz="1200" b="1" dirty="0" smtClean="0"/>
              <a:t>把父节点变成空节点</a:t>
            </a:r>
            <a:r>
              <a:rPr kumimoji="1" lang="zh-CN" altLang="en-US" sz="1200" dirty="0" smtClean="0"/>
              <a:t>。再到父节点的层级去 </a:t>
            </a:r>
            <a:r>
              <a:rPr kumimoji="1" lang="zh-CN" altLang="en-US" sz="1200" b="1" dirty="0" smtClean="0"/>
              <a:t>按规则把空节点删掉</a:t>
            </a:r>
            <a:r>
              <a:rPr kumimoji="1" lang="zh-CN" altLang="en-US" sz="1200" dirty="0" smtClean="0"/>
              <a:t>。</a:t>
            </a:r>
            <a:endParaRPr kumimoji="1" lang="en-US" altLang="zh-CN" sz="1200" dirty="0" smtClean="0"/>
          </a:p>
          <a:p>
            <a:endParaRPr kumimoji="1" lang="en-US" altLang="zh-CN" sz="1200" dirty="0" smtClean="0"/>
          </a:p>
          <a:p>
            <a:endParaRPr kumimoji="1" lang="en-US" altLang="zh-CN" sz="1200" dirty="0"/>
          </a:p>
          <a:p>
            <a:r>
              <a:rPr kumimoji="1" lang="en-US" altLang="zh-CN" sz="1200" dirty="0" smtClean="0"/>
              <a:t>·</a:t>
            </a:r>
            <a:r>
              <a:rPr kumimoji="1" lang="zh-CN" altLang="en-US" sz="1200" dirty="0" smtClean="0"/>
              <a:t>  所以，删除的过程中，会</a:t>
            </a:r>
            <a:r>
              <a:rPr kumimoji="1" lang="zh-CN" altLang="en-US" sz="1200" b="1" dirty="0" smtClean="0"/>
              <a:t>尽量保持树形结构样式不变</a:t>
            </a:r>
            <a:r>
              <a:rPr kumimoji="1" lang="zh-CN" altLang="en-US" sz="1200" dirty="0" smtClean="0"/>
              <a:t>。</a:t>
            </a:r>
            <a:r>
              <a:rPr kumimoji="1" lang="zh-CN" altLang="en-US" sz="1200" dirty="0" smtClean="0">
                <a:solidFill>
                  <a:srgbClr val="FF0000"/>
                </a:solidFill>
              </a:rPr>
              <a:t>会造成层数变化的，基本都已经变换成了删除 最顶部的 节点了。</a:t>
            </a:r>
            <a:endParaRPr kumimoji="1" lang="zh-CN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94654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30950" y="275687"/>
            <a:ext cx="5241784" cy="478631"/>
          </a:xfrm>
        </p:spPr>
        <p:txBody>
          <a:bodyPr>
            <a:normAutofit/>
          </a:bodyPr>
          <a:lstStyle/>
          <a:p>
            <a:r>
              <a:rPr lang="en-US" altLang="zh-CN" sz="1800" dirty="0">
                <a:solidFill>
                  <a:srgbClr val="4C4948"/>
                </a:solidFill>
                <a:latin typeface="方正兰亭纤黑简体" panose="02000000000000000000" charset="-122"/>
                <a:ea typeface="方正兰亭纤黑简体" panose="02000000000000000000" charset="-122"/>
              </a:rPr>
              <a:t>2-3</a:t>
            </a:r>
            <a:r>
              <a:rPr lang="zh-CN" altLang="en-US" sz="1800" dirty="0">
                <a:solidFill>
                  <a:srgbClr val="4C4948"/>
                </a:solidFill>
                <a:latin typeface="方正兰亭纤黑简体" panose="02000000000000000000" charset="-122"/>
                <a:ea typeface="方正兰亭纤黑简体" panose="02000000000000000000" charset="-122"/>
              </a:rPr>
              <a:t>树</a:t>
            </a:r>
            <a:r>
              <a:rPr lang="en-US" altLang="zh-CN" sz="1800" dirty="0">
                <a:solidFill>
                  <a:srgbClr val="4C4948"/>
                </a:solidFill>
                <a:latin typeface="方正兰亭纤黑简体" panose="02000000000000000000" charset="-122"/>
                <a:ea typeface="方正兰亭纤黑简体" panose="02000000000000000000" charset="-122"/>
              </a:rPr>
              <a:t>-</a:t>
            </a:r>
            <a:r>
              <a:rPr lang="zh-CN" altLang="en-US" sz="1800" dirty="0">
                <a:solidFill>
                  <a:srgbClr val="4C4948"/>
                </a:solidFill>
                <a:latin typeface="方正兰亭纤黑简体" panose="02000000000000000000" charset="-122"/>
                <a:ea typeface="方正兰亭纤黑简体" panose="02000000000000000000" charset="-122"/>
              </a:rPr>
              <a:t>删除</a:t>
            </a:r>
            <a:endParaRPr lang="en-US" altLang="zh-CN" sz="1800" dirty="0">
              <a:solidFill>
                <a:srgbClr val="4C4948"/>
              </a:solidFill>
              <a:latin typeface="方正兰亭纤黑简体" panose="02000000000000000000" charset="-122"/>
              <a:ea typeface="方正兰亭纤黑简体" panose="02000000000000000000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20040" y="846943"/>
            <a:ext cx="337295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50" dirty="0" smtClean="0"/>
              <a:t>一些示例：</a:t>
            </a:r>
            <a:endParaRPr lang="en-US" altLang="zh-CN" sz="1350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1" y="1147026"/>
            <a:ext cx="1538938" cy="121861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7461" y="1090982"/>
            <a:ext cx="1715300" cy="1330704"/>
          </a:xfrm>
          <a:prstGeom prst="rect">
            <a:avLst/>
          </a:prstGeom>
        </p:spPr>
      </p:pic>
      <p:sp>
        <p:nvSpPr>
          <p:cNvPr id="4" name="右箭头 3"/>
          <p:cNvSpPr/>
          <p:nvPr/>
        </p:nvSpPr>
        <p:spPr>
          <a:xfrm>
            <a:off x="2006518" y="1664894"/>
            <a:ext cx="571555" cy="2949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033" y="2365643"/>
            <a:ext cx="1629876" cy="135685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15543" y="2365642"/>
            <a:ext cx="1672936" cy="1356851"/>
          </a:xfrm>
          <a:prstGeom prst="rect">
            <a:avLst/>
          </a:prstGeom>
        </p:spPr>
      </p:pic>
      <p:sp>
        <p:nvSpPr>
          <p:cNvPr id="10" name="右箭头 9"/>
          <p:cNvSpPr/>
          <p:nvPr/>
        </p:nvSpPr>
        <p:spPr>
          <a:xfrm>
            <a:off x="1913633" y="2902482"/>
            <a:ext cx="637185" cy="2831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3072" y="3715318"/>
            <a:ext cx="1373446" cy="139872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46359" y="3804834"/>
            <a:ext cx="1254547" cy="1328830"/>
          </a:xfrm>
          <a:prstGeom prst="rect">
            <a:avLst/>
          </a:prstGeom>
        </p:spPr>
      </p:pic>
      <p:sp>
        <p:nvSpPr>
          <p:cNvPr id="13" name="右箭头 12"/>
          <p:cNvSpPr/>
          <p:nvPr/>
        </p:nvSpPr>
        <p:spPr>
          <a:xfrm>
            <a:off x="2006518" y="4278995"/>
            <a:ext cx="620943" cy="2713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4807327" y="1590529"/>
            <a:ext cx="1330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找父节点借</a:t>
            </a:r>
            <a:endParaRPr kumimoji="1"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4807327" y="2902482"/>
            <a:ext cx="1561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mtClean="0"/>
              <a:t>找兄弟节点借</a:t>
            </a:r>
            <a:endParaRPr kumimoji="1"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4205169" y="4214435"/>
            <a:ext cx="27659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都借不到，就给上层产生空节点，</a:t>
            </a:r>
            <a:r>
              <a:rPr kumimoji="1" lang="zh-CN" altLang="en-US" smtClean="0"/>
              <a:t>让上层再去删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937821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01454" y="299667"/>
            <a:ext cx="5241784" cy="478631"/>
          </a:xfrm>
        </p:spPr>
        <p:txBody>
          <a:bodyPr>
            <a:normAutofit/>
          </a:bodyPr>
          <a:lstStyle/>
          <a:p>
            <a:r>
              <a:rPr lang="en-US" altLang="zh-CN" sz="1800" dirty="0">
                <a:solidFill>
                  <a:srgbClr val="4C4948"/>
                </a:solidFill>
                <a:latin typeface="方正兰亭纤黑简体" panose="02000000000000000000" charset="-122"/>
                <a:ea typeface="方正兰亭纤黑简体" panose="02000000000000000000" charset="-122"/>
              </a:rPr>
              <a:t>2-3</a:t>
            </a:r>
            <a:r>
              <a:rPr lang="zh-CN" altLang="en-US" sz="1800" dirty="0">
                <a:solidFill>
                  <a:srgbClr val="4C4948"/>
                </a:solidFill>
                <a:latin typeface="方正兰亭纤黑简体" panose="02000000000000000000" charset="-122"/>
                <a:ea typeface="方正兰亭纤黑简体" panose="02000000000000000000" charset="-122"/>
              </a:rPr>
              <a:t>树</a:t>
            </a:r>
            <a:r>
              <a:rPr lang="en-US" altLang="zh-CN" sz="1800" dirty="0">
                <a:solidFill>
                  <a:srgbClr val="4C4948"/>
                </a:solidFill>
                <a:latin typeface="方正兰亭纤黑简体" panose="02000000000000000000" charset="-122"/>
                <a:ea typeface="方正兰亭纤黑简体" panose="02000000000000000000" charset="-122"/>
              </a:rPr>
              <a:t>-</a:t>
            </a:r>
            <a:r>
              <a:rPr lang="zh-CN" altLang="en-US" sz="1800" dirty="0">
                <a:solidFill>
                  <a:srgbClr val="4C4948"/>
                </a:solidFill>
                <a:latin typeface="方正兰亭纤黑简体" panose="02000000000000000000" charset="-122"/>
                <a:ea typeface="方正兰亭纤黑简体" panose="02000000000000000000" charset="-122"/>
              </a:rPr>
              <a:t>总结</a:t>
            </a:r>
            <a:endParaRPr lang="en-US" altLang="zh-CN" sz="1800" dirty="0">
              <a:solidFill>
                <a:srgbClr val="4C4948"/>
              </a:solidFill>
              <a:latin typeface="方正兰亭纤黑简体" panose="02000000000000000000" charset="-122"/>
              <a:ea typeface="方正兰亭纤黑简体" panose="02000000000000000000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37161" y="821263"/>
            <a:ext cx="66881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50" dirty="0"/>
              <a:t>性能：</a:t>
            </a:r>
            <a:endParaRPr lang="en-US" altLang="zh-CN" sz="1350" dirty="0"/>
          </a:p>
          <a:p>
            <a:r>
              <a:rPr lang="zh-CN" altLang="en-US" sz="1350" dirty="0"/>
              <a:t>             </a:t>
            </a:r>
            <a:r>
              <a:rPr lang="zh-CN" altLang="en-US" sz="1350" dirty="0" smtClean="0"/>
              <a:t>  在</a:t>
            </a:r>
            <a:r>
              <a:rPr lang="zh-CN" altLang="en-US" sz="1350" dirty="0"/>
              <a:t>最坏的情况下，也就是</a:t>
            </a:r>
            <a:r>
              <a:rPr lang="zh-CN" altLang="en-US" sz="1350" dirty="0">
                <a:solidFill>
                  <a:srgbClr val="FF0000"/>
                </a:solidFill>
              </a:rPr>
              <a:t>所有的节点都是只有一个值</a:t>
            </a:r>
            <a:r>
              <a:rPr lang="zh-CN" altLang="en-US" sz="1350" dirty="0"/>
              <a:t>，查找效率为</a:t>
            </a:r>
            <a:r>
              <a:rPr lang="en-US" altLang="zh-CN" sz="1350" dirty="0" err="1" smtClean="0"/>
              <a:t>logN</a:t>
            </a:r>
            <a:r>
              <a:rPr lang="zh-CN" altLang="en-US" sz="1350" dirty="0"/>
              <a:t>。</a:t>
            </a:r>
            <a:endParaRPr lang="en-US" altLang="zh-CN" sz="1350" dirty="0"/>
          </a:p>
          <a:p>
            <a:r>
              <a:rPr lang="zh-CN" altLang="en-US" sz="1350" dirty="0"/>
              <a:t> </a:t>
            </a:r>
            <a:r>
              <a:rPr lang="zh-CN" altLang="en-US" sz="1350" dirty="0" smtClean="0"/>
              <a:t>              在</a:t>
            </a:r>
            <a:r>
              <a:rPr lang="zh-CN" altLang="en-US" sz="1350" dirty="0"/>
              <a:t>最好的情况下，</a:t>
            </a:r>
            <a:r>
              <a:rPr lang="zh-CN" altLang="en-US" sz="1350" dirty="0">
                <a:solidFill>
                  <a:srgbClr val="FF0000"/>
                </a:solidFill>
              </a:rPr>
              <a:t>所有的节点都有两个值</a:t>
            </a:r>
            <a:r>
              <a:rPr lang="zh-CN" altLang="en-US" sz="1350" dirty="0"/>
              <a:t>，查找效率为</a:t>
            </a:r>
            <a:r>
              <a:rPr lang="en-US" altLang="zh-CN" sz="1350" dirty="0"/>
              <a:t>log3N</a:t>
            </a:r>
            <a:r>
              <a:rPr lang="zh-CN" altLang="en-US" sz="1350" dirty="0"/>
              <a:t>约等于</a:t>
            </a:r>
            <a:r>
              <a:rPr lang="en-US" altLang="zh-CN" sz="1350" dirty="0"/>
              <a:t>0.631lgN</a:t>
            </a:r>
            <a:r>
              <a:rPr lang="zh-CN" altLang="en-US" sz="1350" dirty="0"/>
              <a:t>，但实际在每一层中的比较时间却有所增加，和</a:t>
            </a:r>
            <a:r>
              <a:rPr lang="en-US" altLang="zh-CN" sz="1350" dirty="0"/>
              <a:t>AVL</a:t>
            </a:r>
            <a:r>
              <a:rPr lang="zh-CN" altLang="en-US" sz="1350" dirty="0"/>
              <a:t>树属于同一</a:t>
            </a:r>
            <a:r>
              <a:rPr lang="zh-CN" altLang="en-US" sz="1350" dirty="0" smtClean="0"/>
              <a:t>数量级</a:t>
            </a:r>
            <a:endParaRPr lang="en-US" altLang="zh-CN" sz="1350" dirty="0"/>
          </a:p>
        </p:txBody>
      </p:sp>
      <p:sp>
        <p:nvSpPr>
          <p:cNvPr id="3" name="文本框 2"/>
          <p:cNvSpPr txBox="1"/>
          <p:nvPr/>
        </p:nvSpPr>
        <p:spPr>
          <a:xfrm>
            <a:off x="137161" y="2025090"/>
            <a:ext cx="5089855" cy="15465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350" dirty="0"/>
              <a:t>实现：</a:t>
            </a:r>
            <a:endParaRPr kumimoji="1" lang="en-US" altLang="zh-CN" sz="1350" dirty="0"/>
          </a:p>
          <a:p>
            <a:r>
              <a:rPr kumimoji="1" lang="en-US" altLang="zh-CN" sz="1350" dirty="0"/>
              <a:t>	</a:t>
            </a:r>
            <a:r>
              <a:rPr lang="zh-CN" altLang="en-US" sz="1350" dirty="0"/>
              <a:t>直接实现</a:t>
            </a:r>
            <a:r>
              <a:rPr lang="en-US" altLang="zh-CN" sz="1350" dirty="0"/>
              <a:t>2-3</a:t>
            </a:r>
            <a:r>
              <a:rPr lang="zh-CN" altLang="en-US" sz="1350" dirty="0"/>
              <a:t>树比较复杂</a:t>
            </a:r>
            <a:endParaRPr lang="en-US" altLang="zh-CN" sz="1350" dirty="0"/>
          </a:p>
          <a:p>
            <a:r>
              <a:rPr lang="en-US" altLang="zh-CN" sz="1350" dirty="0"/>
              <a:t>	</a:t>
            </a:r>
            <a:r>
              <a:rPr lang="zh-CN" altLang="en-US" sz="1350" dirty="0"/>
              <a:t>需要处理不同的节点类型，非常繁琐</a:t>
            </a:r>
          </a:p>
          <a:p>
            <a:r>
              <a:rPr lang="en-US" altLang="zh-CN" sz="1350" dirty="0"/>
              <a:t>	</a:t>
            </a:r>
            <a:r>
              <a:rPr lang="zh-CN" altLang="en-US" sz="1350" dirty="0"/>
              <a:t>需要多次比较操作来将节点下移</a:t>
            </a:r>
          </a:p>
          <a:p>
            <a:r>
              <a:rPr lang="en-US" altLang="zh-CN" sz="1350" dirty="0"/>
              <a:t>	</a:t>
            </a:r>
            <a:r>
              <a:rPr lang="zh-CN" altLang="en-US" sz="1350" dirty="0"/>
              <a:t>需要上移来拆分有</a:t>
            </a:r>
            <a:r>
              <a:rPr lang="en-US" altLang="zh-CN" sz="1350" dirty="0"/>
              <a:t>3</a:t>
            </a:r>
            <a:r>
              <a:rPr lang="zh-CN" altLang="en-US" sz="1350" dirty="0"/>
              <a:t>个值的节点</a:t>
            </a:r>
          </a:p>
          <a:p>
            <a:r>
              <a:rPr lang="en-US" altLang="zh-CN" sz="1350" dirty="0"/>
              <a:t>	</a:t>
            </a:r>
            <a:r>
              <a:rPr lang="zh-CN" altLang="en-US" sz="1350" dirty="0"/>
              <a:t>拆分</a:t>
            </a:r>
            <a:r>
              <a:rPr lang="en-US" altLang="zh-CN" sz="1350" dirty="0"/>
              <a:t>3</a:t>
            </a:r>
            <a:r>
              <a:rPr lang="zh-CN" altLang="en-US" sz="1350" dirty="0"/>
              <a:t>个值的节点的情况有很多种</a:t>
            </a:r>
          </a:p>
          <a:p>
            <a:r>
              <a:rPr lang="en-US" altLang="zh-CN" sz="1350" dirty="0"/>
              <a:t>	</a:t>
            </a:r>
            <a:r>
              <a:rPr lang="zh-CN" altLang="en-US" sz="1350" dirty="0"/>
              <a:t>在某些情况插入后的平衡操作可能会使得效率降低。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37161" y="4402666"/>
            <a:ext cx="6713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2-3-4</a:t>
            </a:r>
            <a:r>
              <a:rPr kumimoji="1" lang="zh-CN" altLang="en-US" dirty="0" smtClean="0"/>
              <a:t>树，允许一个节点有</a:t>
            </a:r>
            <a:r>
              <a:rPr kumimoji="1" lang="en-US" altLang="zh-CN" dirty="0" smtClean="0"/>
              <a:t>3</a:t>
            </a:r>
            <a:r>
              <a:rPr kumimoji="1" lang="zh-CN" altLang="en-US" dirty="0" smtClean="0"/>
              <a:t>个值，</a:t>
            </a:r>
            <a:r>
              <a:rPr kumimoji="1" lang="en-US" altLang="zh-CN" dirty="0" smtClean="0"/>
              <a:t>4</a:t>
            </a:r>
            <a:r>
              <a:rPr kumimoji="1" lang="zh-CN" altLang="en-US" dirty="0" smtClean="0"/>
              <a:t>个子节点。性质和</a:t>
            </a:r>
            <a:r>
              <a:rPr kumimoji="1" lang="en-US" altLang="zh-CN" dirty="0" smtClean="0"/>
              <a:t>2-3</a:t>
            </a:r>
            <a:r>
              <a:rPr kumimoji="1" lang="zh-CN" altLang="en-US" dirty="0" smtClean="0"/>
              <a:t>树一样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9997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" y="2169174"/>
            <a:ext cx="6857999" cy="403815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spc="75" dirty="0" smtClean="0">
                <a:solidFill>
                  <a:srgbClr val="4C4948"/>
                </a:solidFill>
                <a:latin typeface="方正兰亭纤黑简体" panose="02000000000000000000" charset="-122"/>
                <a:ea typeface="方正兰亭纤黑简体" panose="02000000000000000000" charset="-122"/>
                <a:cs typeface="+mn-cs"/>
              </a:rPr>
              <a:t>5</a:t>
            </a:r>
            <a:r>
              <a:rPr lang="en-US" altLang="zh-CN" spc="75" dirty="0" smtClean="0">
                <a:solidFill>
                  <a:srgbClr val="4C4948"/>
                </a:solidFill>
                <a:latin typeface="方正兰亭纤黑简体" panose="02000000000000000000" charset="-122"/>
                <a:ea typeface="方正兰亭纤黑简体" panose="02000000000000000000" charset="-122"/>
                <a:cs typeface="+mn-cs"/>
              </a:rPr>
              <a:t>.</a:t>
            </a:r>
            <a:r>
              <a:rPr lang="zh-CN" altLang="en-US" spc="75" dirty="0" smtClean="0">
                <a:solidFill>
                  <a:srgbClr val="4C4948"/>
                </a:solidFill>
                <a:latin typeface="方正兰亭纤黑简体" panose="02000000000000000000" charset="-122"/>
                <a:ea typeface="方正兰亭纤黑简体" panose="02000000000000000000" charset="-122"/>
                <a:cs typeface="+mn-cs"/>
              </a:rPr>
              <a:t>红黑树</a:t>
            </a:r>
            <a:endParaRPr lang="zh-CN" altLang="en-US" spc="75" dirty="0">
              <a:solidFill>
                <a:srgbClr val="4C4948"/>
              </a:solidFill>
              <a:latin typeface="方正兰亭纤黑简体" panose="02000000000000000000" charset="-122"/>
              <a:ea typeface="方正兰亭纤黑简体" panose="02000000000000000000" charset="-122"/>
              <a:cs typeface="+mn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0" y="2695537"/>
            <a:ext cx="6858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400" dirty="0" smtClean="0"/>
              <a:t>红黑树详细介绍</a:t>
            </a:r>
            <a:endParaRPr kumimoji="1"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156909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4"/>
          <p:cNvSpPr>
            <a:spLocks noGrp="1"/>
          </p:cNvSpPr>
          <p:nvPr>
            <p:ph type="title"/>
          </p:nvPr>
        </p:nvSpPr>
        <p:spPr>
          <a:xfrm>
            <a:off x="262414" y="260237"/>
            <a:ext cx="5241784" cy="478631"/>
          </a:xfrm>
        </p:spPr>
        <p:txBody>
          <a:bodyPr>
            <a:normAutofit/>
          </a:bodyPr>
          <a:lstStyle/>
          <a:p>
            <a:r>
              <a:rPr lang="zh-CN" altLang="en-US" sz="1800" dirty="0" smtClean="0">
                <a:solidFill>
                  <a:srgbClr val="4C4948"/>
                </a:solidFill>
                <a:latin typeface="方正兰亭纤黑简体" panose="02000000000000000000" pitchFamily="2" charset="-122"/>
                <a:ea typeface="方正兰亭纤黑简体" panose="02000000000000000000" pitchFamily="2" charset="-122"/>
              </a:rPr>
              <a:t>红黑树是什么</a:t>
            </a:r>
            <a:endParaRPr lang="zh-CN" altLang="en-US" sz="1800" dirty="0">
              <a:solidFill>
                <a:srgbClr val="4C4948"/>
              </a:solidFill>
              <a:latin typeface="方正兰亭纤黑简体" panose="02000000000000000000" pitchFamily="2" charset="-122"/>
              <a:ea typeface="方正兰亭纤黑简体" panose="02000000000000000000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67408" y="2829371"/>
            <a:ext cx="467788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1,</a:t>
            </a:r>
            <a:r>
              <a:rPr kumimoji="1" lang="zh-CN" altLang="en-US" dirty="0" smtClean="0"/>
              <a:t>什么是</a:t>
            </a:r>
            <a:r>
              <a:rPr kumimoji="1" lang="zh-CN" altLang="en-US" b="1" dirty="0" smtClean="0"/>
              <a:t>树型结构 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 它有哪些用途</a:t>
            </a:r>
            <a:endParaRPr kumimoji="1" lang="en-US" altLang="zh-CN" dirty="0" smtClean="0"/>
          </a:p>
          <a:p>
            <a:r>
              <a:rPr kumimoji="1" lang="en-US" altLang="zh-CN" dirty="0" smtClean="0"/>
              <a:t>2,</a:t>
            </a:r>
            <a:r>
              <a:rPr kumimoji="1" lang="zh-CN" altLang="en-US" dirty="0" smtClean="0"/>
              <a:t>什么是</a:t>
            </a:r>
            <a:r>
              <a:rPr kumimoji="1" lang="zh-CN" altLang="en-US" b="1" dirty="0" smtClean="0"/>
              <a:t>二叉树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 什么是</a:t>
            </a:r>
            <a:r>
              <a:rPr kumimoji="1" lang="zh-CN" altLang="en-US" b="1" dirty="0" smtClean="0"/>
              <a:t>二叉查找树</a:t>
            </a:r>
            <a:endParaRPr kumimoji="1" lang="en-US" altLang="zh-CN" b="1" dirty="0" smtClean="0"/>
          </a:p>
          <a:p>
            <a:r>
              <a:rPr kumimoji="1" lang="en-US" altLang="zh-CN" dirty="0" smtClean="0"/>
              <a:t>3,</a:t>
            </a:r>
            <a:r>
              <a:rPr kumimoji="1" lang="zh-CN" altLang="en-US" dirty="0" smtClean="0"/>
              <a:t>什么是平衡查找树 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 为什么会</a:t>
            </a:r>
            <a:r>
              <a:rPr kumimoji="1" lang="zh-CN" altLang="en-US" b="1" dirty="0" smtClean="0"/>
              <a:t>有平衡查找树</a:t>
            </a:r>
            <a:endParaRPr kumimoji="1" lang="en-US" altLang="zh-CN" b="1" dirty="0" smtClean="0"/>
          </a:p>
          <a:p>
            <a:r>
              <a:rPr kumimoji="1" lang="en-US" altLang="zh-CN" dirty="0" smtClean="0"/>
              <a:t>4,</a:t>
            </a:r>
            <a:r>
              <a:rPr lang="zh-CN" altLang="en-US" dirty="0"/>
              <a:t>最先发明</a:t>
            </a:r>
            <a:r>
              <a:rPr lang="zh-CN" altLang="en-US" dirty="0" smtClean="0"/>
              <a:t>的平衡</a:t>
            </a:r>
            <a:r>
              <a:rPr lang="zh-CN" altLang="en-US" dirty="0"/>
              <a:t>二叉查找</a:t>
            </a:r>
            <a:r>
              <a:rPr lang="zh-CN" altLang="en-US" dirty="0" smtClean="0"/>
              <a:t>树 </a:t>
            </a:r>
            <a:r>
              <a:rPr lang="en-US" altLang="zh-CN" dirty="0" smtClean="0"/>
              <a:t>-</a:t>
            </a:r>
            <a:r>
              <a:rPr lang="zh-CN" altLang="en-US" dirty="0" smtClean="0"/>
              <a:t>  </a:t>
            </a:r>
            <a:r>
              <a:rPr lang="en-US" altLang="zh-CN" b="1" dirty="0" smtClean="0"/>
              <a:t>AVL</a:t>
            </a:r>
            <a:r>
              <a:rPr lang="zh-CN" altLang="en-US" b="1" dirty="0" smtClean="0"/>
              <a:t>树</a:t>
            </a:r>
            <a:endParaRPr lang="en-US" altLang="zh-CN" b="1" dirty="0" smtClean="0"/>
          </a:p>
          <a:p>
            <a:r>
              <a:rPr kumimoji="1" lang="en-US" altLang="zh-CN" dirty="0" smtClean="0"/>
              <a:t>5,</a:t>
            </a:r>
            <a:r>
              <a:rPr kumimoji="1" lang="zh-CN" altLang="en-US" dirty="0" smtClean="0"/>
              <a:t>红黑树的前身 </a:t>
            </a:r>
            <a:r>
              <a:rPr kumimoji="1" lang="en-US" altLang="zh-CN" b="1" dirty="0" smtClean="0"/>
              <a:t>2-3</a:t>
            </a:r>
            <a:r>
              <a:rPr kumimoji="1" lang="zh-CN" altLang="en-US" b="1" dirty="0" smtClean="0"/>
              <a:t>树</a:t>
            </a:r>
            <a:endParaRPr kumimoji="1" lang="en-US" altLang="zh-CN" b="1" dirty="0" smtClean="0"/>
          </a:p>
          <a:p>
            <a:r>
              <a:rPr kumimoji="1" lang="en-US" altLang="zh-CN" dirty="0"/>
              <a:t>6</a:t>
            </a:r>
            <a:r>
              <a:rPr kumimoji="1" lang="en-US" altLang="zh-CN" dirty="0" smtClean="0"/>
              <a:t>,</a:t>
            </a:r>
            <a:r>
              <a:rPr kumimoji="1" lang="zh-CN" altLang="en-US" b="1" dirty="0" smtClean="0"/>
              <a:t>红黑树</a:t>
            </a:r>
            <a:r>
              <a:rPr kumimoji="1" lang="zh-CN" altLang="en-US" dirty="0" smtClean="0"/>
              <a:t>的详细介绍</a:t>
            </a:r>
            <a:endParaRPr kumimoji="1" lang="en-US" altLang="zh-CN" dirty="0" smtClean="0"/>
          </a:p>
          <a:p>
            <a:r>
              <a:rPr kumimoji="1" lang="en-US" altLang="zh-CN" dirty="0" smtClean="0"/>
              <a:t>7,</a:t>
            </a:r>
            <a:r>
              <a:rPr kumimoji="1" lang="zh-CN" altLang="en-US" dirty="0" smtClean="0"/>
              <a:t>为什么不用</a:t>
            </a:r>
            <a:r>
              <a:rPr kumimoji="1" lang="en-US" altLang="zh-CN" dirty="0" smtClean="0"/>
              <a:t>AVL</a:t>
            </a:r>
            <a:r>
              <a:rPr kumimoji="1" lang="zh-CN" altLang="en-US" dirty="0" smtClean="0"/>
              <a:t>树，</a:t>
            </a:r>
            <a:r>
              <a:rPr kumimoji="1" lang="zh-CN" altLang="en-US" b="1" dirty="0" smtClean="0"/>
              <a:t>总结</a:t>
            </a:r>
            <a:endParaRPr kumimoji="1" lang="en-US" altLang="zh-CN" b="1" dirty="0" smtClean="0"/>
          </a:p>
        </p:txBody>
      </p:sp>
      <p:sp>
        <p:nvSpPr>
          <p:cNvPr id="5" name="文本框 4"/>
          <p:cNvSpPr txBox="1"/>
          <p:nvPr/>
        </p:nvSpPr>
        <p:spPr>
          <a:xfrm>
            <a:off x="358218" y="905954"/>
            <a:ext cx="5758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红黑树是 广泛应用的 </a:t>
            </a:r>
            <a:r>
              <a:rPr kumimoji="1" lang="zh-CN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一种 </a:t>
            </a:r>
            <a:r>
              <a:rPr kumimoji="1" lang="zh-CN" altLang="en-US" dirty="0" smtClean="0">
                <a:solidFill>
                  <a:srgbClr val="FF0000"/>
                </a:solidFill>
              </a:rPr>
              <a:t>平衡</a:t>
            </a:r>
            <a:r>
              <a:rPr kumimoji="1" lang="zh-CN" altLang="en-US" dirty="0" smtClean="0">
                <a:solidFill>
                  <a:srgbClr val="7030A0"/>
                </a:solidFill>
              </a:rPr>
              <a:t>二叉</a:t>
            </a:r>
            <a:r>
              <a:rPr kumimoji="1" lang="zh-CN" altLang="en-US" dirty="0" smtClean="0">
                <a:solidFill>
                  <a:schemeClr val="accent6">
                    <a:lumMod val="75000"/>
                  </a:schemeClr>
                </a:solidFill>
              </a:rPr>
              <a:t>查找</a:t>
            </a:r>
            <a:r>
              <a:rPr kumimoji="1" lang="zh-CN" altLang="en-US" dirty="0" smtClean="0">
                <a:solidFill>
                  <a:srgbClr val="00B0F0"/>
                </a:solidFill>
              </a:rPr>
              <a:t>树</a:t>
            </a:r>
            <a:r>
              <a:rPr kumimoji="1" lang="zh-CN" altLang="en-US" dirty="0" smtClean="0"/>
              <a:t> 的 </a:t>
            </a:r>
            <a:r>
              <a:rPr kumimoji="1" lang="zh-CN" altLang="en-US" dirty="0" smtClean="0">
                <a:solidFill>
                  <a:schemeClr val="accent2">
                    <a:lumMod val="75000"/>
                  </a:schemeClr>
                </a:solidFill>
              </a:rPr>
              <a:t>数据结构</a:t>
            </a:r>
            <a:endParaRPr kumimoji="1" lang="zh-CN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059279" y="1442372"/>
            <a:ext cx="305724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平衡二叉查找树</a:t>
            </a:r>
            <a:r>
              <a:rPr kumimoji="1" lang="zh-CN" altLang="en-US" sz="1400" dirty="0" smtClean="0"/>
              <a:t>，</a:t>
            </a:r>
            <a:r>
              <a:rPr kumimoji="1" lang="zh-CN" altLang="en-US" sz="1400" dirty="0" smtClean="0">
                <a:solidFill>
                  <a:schemeClr val="accent6">
                    <a:lumMod val="75000"/>
                  </a:schemeClr>
                </a:solidFill>
              </a:rPr>
              <a:t>是一种二叉查找树</a:t>
            </a:r>
            <a:endParaRPr kumimoji="1" lang="en-US" altLang="zh-CN" sz="1400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kumimoji="1" lang="zh-CN" altLang="en-US" sz="1400" dirty="0" smtClean="0">
                <a:solidFill>
                  <a:schemeClr val="accent6">
                    <a:lumMod val="75000"/>
                  </a:schemeClr>
                </a:solidFill>
              </a:rPr>
              <a:t>二叉查找树</a:t>
            </a:r>
            <a:r>
              <a:rPr kumimoji="1" lang="zh-CN" altLang="en-US" sz="1400" dirty="0" smtClean="0">
                <a:solidFill>
                  <a:srgbClr val="7030A0"/>
                </a:solidFill>
              </a:rPr>
              <a:t>，是一种二叉树</a:t>
            </a:r>
            <a:endParaRPr kumimoji="1" lang="en-US" altLang="zh-CN" sz="1400" dirty="0" smtClean="0">
              <a:solidFill>
                <a:srgbClr val="7030A0"/>
              </a:solidFill>
            </a:endParaRPr>
          </a:p>
          <a:p>
            <a:r>
              <a:rPr kumimoji="1" lang="zh-CN" altLang="en-US" sz="1400" dirty="0" smtClean="0">
                <a:solidFill>
                  <a:srgbClr val="7030A0"/>
                </a:solidFill>
              </a:rPr>
              <a:t>二叉树</a:t>
            </a:r>
            <a:r>
              <a:rPr kumimoji="1" lang="zh-CN" altLang="en-US" sz="1400" dirty="0" smtClean="0">
                <a:solidFill>
                  <a:srgbClr val="00B0F0"/>
                </a:solidFill>
              </a:rPr>
              <a:t>，是一种树型结构</a:t>
            </a:r>
            <a:endParaRPr kumimoji="1" lang="en-US" altLang="zh-CN" sz="1400" dirty="0" smtClean="0">
              <a:solidFill>
                <a:srgbClr val="00B0F0"/>
              </a:solidFill>
            </a:endParaRPr>
          </a:p>
          <a:p>
            <a:r>
              <a:rPr kumimoji="1" lang="zh-CN" altLang="en-US" sz="1400" dirty="0" smtClean="0">
                <a:solidFill>
                  <a:srgbClr val="00B0F0"/>
                </a:solidFill>
              </a:rPr>
              <a:t>树型结构</a:t>
            </a:r>
            <a:r>
              <a:rPr kumimoji="1" lang="zh-CN" altLang="en-US" sz="1400" dirty="0" smtClean="0">
                <a:solidFill>
                  <a:schemeClr val="accent2">
                    <a:lumMod val="75000"/>
                  </a:schemeClr>
                </a:solidFill>
              </a:rPr>
              <a:t>，是一种数据结构</a:t>
            </a:r>
            <a:endParaRPr kumimoji="1" lang="zh-CN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40039" y="227066"/>
            <a:ext cx="5241784" cy="478631"/>
          </a:xfrm>
        </p:spPr>
        <p:txBody>
          <a:bodyPr>
            <a:normAutofit/>
          </a:bodyPr>
          <a:lstStyle/>
          <a:p>
            <a:r>
              <a:rPr lang="en-US" altLang="zh-CN" sz="1800" dirty="0" smtClean="0">
                <a:solidFill>
                  <a:srgbClr val="4C4948"/>
                </a:solidFill>
                <a:latin typeface="方正兰亭纤黑简体" panose="02000000000000000000" charset="-122"/>
                <a:ea typeface="方正兰亭纤黑简体" panose="02000000000000000000" charset="-122"/>
              </a:rPr>
              <a:t>5.</a:t>
            </a:r>
            <a:r>
              <a:rPr lang="zh-CN" altLang="en-US" sz="1800" dirty="0" smtClean="0">
                <a:solidFill>
                  <a:srgbClr val="4C4948"/>
                </a:solidFill>
                <a:latin typeface="方正兰亭纤黑简体" panose="02000000000000000000" charset="-122"/>
                <a:ea typeface="方正兰亭纤黑简体" panose="02000000000000000000" charset="-122"/>
              </a:rPr>
              <a:t>红黑树</a:t>
            </a:r>
            <a:r>
              <a:rPr lang="en-US" altLang="zh-CN" sz="1800" dirty="0">
                <a:solidFill>
                  <a:srgbClr val="4C4948"/>
                </a:solidFill>
                <a:latin typeface="方正兰亭纤黑简体" panose="02000000000000000000" charset="-122"/>
                <a:ea typeface="方正兰亭纤黑简体" panose="02000000000000000000" charset="-122"/>
              </a:rPr>
              <a:t>-</a:t>
            </a:r>
            <a:r>
              <a:rPr lang="zh-CN" altLang="en-US" sz="1800" dirty="0">
                <a:solidFill>
                  <a:srgbClr val="4C4948"/>
                </a:solidFill>
                <a:latin typeface="方正兰亭纤黑简体" panose="02000000000000000000" charset="-122"/>
                <a:ea typeface="方正兰亭纤黑简体" panose="02000000000000000000" charset="-122"/>
              </a:rPr>
              <a:t>介绍</a:t>
            </a:r>
            <a:endParaRPr lang="en-US" altLang="zh-CN" sz="1800" dirty="0">
              <a:solidFill>
                <a:srgbClr val="4C4948"/>
              </a:solidFill>
              <a:latin typeface="方正兰亭纤黑简体" panose="02000000000000000000" charset="-122"/>
              <a:ea typeface="方正兰亭纤黑简体" panose="02000000000000000000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23154" y="1034863"/>
            <a:ext cx="487555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50" dirty="0"/>
              <a:t>在</a:t>
            </a:r>
            <a:r>
              <a:rPr lang="en-US" altLang="zh-CN" sz="1350" dirty="0"/>
              <a:t>1978</a:t>
            </a:r>
            <a:r>
              <a:rPr lang="zh-CN" altLang="en-US" sz="1350" dirty="0"/>
              <a:t>年 </a:t>
            </a:r>
            <a:r>
              <a:rPr lang="en-US" altLang="zh-CN" sz="1350" dirty="0" err="1"/>
              <a:t>Guibas</a:t>
            </a:r>
            <a:r>
              <a:rPr lang="en-US" altLang="zh-CN" sz="1350" dirty="0"/>
              <a:t> </a:t>
            </a:r>
            <a:r>
              <a:rPr lang="zh-CN" altLang="en-US" sz="1350" dirty="0"/>
              <a:t>和 </a:t>
            </a:r>
            <a:r>
              <a:rPr lang="en-US" altLang="zh-CN" sz="1350" dirty="0"/>
              <a:t>Sedgewick </a:t>
            </a:r>
            <a:r>
              <a:rPr lang="zh-CN" altLang="en-US" sz="1350" dirty="0"/>
              <a:t>发明最初的红黑树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423154" y="1646953"/>
            <a:ext cx="489555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50" dirty="0"/>
              <a:t>2008</a:t>
            </a:r>
            <a:r>
              <a:rPr lang="zh-CN" altLang="en-US" sz="1350" dirty="0"/>
              <a:t>年 </a:t>
            </a:r>
            <a:r>
              <a:rPr lang="en-US" altLang="zh-CN" sz="1350" dirty="0"/>
              <a:t>Sedgewick </a:t>
            </a:r>
            <a:r>
              <a:rPr lang="zh-CN" altLang="en-US" sz="1350" dirty="0"/>
              <a:t>对其进行了改进，并将此命名为 </a:t>
            </a:r>
            <a:r>
              <a:rPr lang="en-US" altLang="zh-CN" sz="1350" dirty="0"/>
              <a:t>LLRBT(Left-leaning red–black tree </a:t>
            </a:r>
            <a:r>
              <a:rPr lang="zh-CN" altLang="en-US" sz="1350" dirty="0"/>
              <a:t>左倾红黑树</a:t>
            </a:r>
            <a:r>
              <a:rPr lang="en-US" altLang="zh-CN" sz="1350" dirty="0"/>
              <a:t>)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416179" y="2510707"/>
            <a:ext cx="536921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50" dirty="0" smtClean="0"/>
              <a:t>LLBR</a:t>
            </a:r>
            <a:r>
              <a:rPr lang="zh-CN" altLang="en-US" sz="1350" dirty="0" smtClean="0"/>
              <a:t> </a:t>
            </a:r>
            <a:r>
              <a:rPr lang="en-US" altLang="zh-CN" sz="1350" dirty="0" smtClean="0"/>
              <a:t>BT </a:t>
            </a:r>
            <a:r>
              <a:rPr lang="zh-CN" altLang="en-US" sz="1350" dirty="0"/>
              <a:t>相比红黑树要简单很多，实现的代码也要少量一些，所以我们这里直接介绍左倾红黑树。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423154" y="3397753"/>
            <a:ext cx="509489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50" dirty="0"/>
              <a:t>红黑树是牺牲了严格的高度平衡的优越条件为代价，增加了性能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423154" y="3948434"/>
            <a:ext cx="525316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50" dirty="0"/>
              <a:t>红黑树能够以</a:t>
            </a:r>
            <a:r>
              <a:rPr lang="en-US" altLang="zh-CN" sz="1350" dirty="0"/>
              <a:t>O(log2 n)</a:t>
            </a:r>
            <a:r>
              <a:rPr lang="zh-CN" altLang="en-US" sz="1350" dirty="0"/>
              <a:t>的时间复杂度进行搜索、插入、删除操作。此外，由于它的设计，任何不平衡都会在三次旋转之内解决。</a:t>
            </a:r>
          </a:p>
        </p:txBody>
      </p:sp>
    </p:spTree>
    <p:extLst>
      <p:ext uri="{BB962C8B-B14F-4D97-AF65-F5344CB8AC3E}">
        <p14:creationId xmlns:p14="http://schemas.microsoft.com/office/powerpoint/2010/main" val="14611656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01454" y="264310"/>
            <a:ext cx="5241784" cy="478631"/>
          </a:xfrm>
        </p:spPr>
        <p:txBody>
          <a:bodyPr>
            <a:normAutofit/>
          </a:bodyPr>
          <a:lstStyle/>
          <a:p>
            <a:r>
              <a:rPr lang="zh-CN" altLang="en-US" sz="1800" dirty="0">
                <a:solidFill>
                  <a:srgbClr val="4C4948"/>
                </a:solidFill>
                <a:latin typeface="方正兰亭纤黑简体" panose="02000000000000000000" charset="-122"/>
                <a:ea typeface="方正兰亭纤黑简体" panose="02000000000000000000" charset="-122"/>
              </a:rPr>
              <a:t>左倾红黑树</a:t>
            </a:r>
            <a:r>
              <a:rPr lang="en-US" altLang="zh-CN" sz="1800" dirty="0">
                <a:solidFill>
                  <a:srgbClr val="4C4948"/>
                </a:solidFill>
                <a:latin typeface="方正兰亭纤黑简体" panose="02000000000000000000" charset="-122"/>
                <a:ea typeface="方正兰亭纤黑简体" panose="02000000000000000000" charset="-122"/>
              </a:rPr>
              <a:t>-</a:t>
            </a:r>
            <a:r>
              <a:rPr lang="zh-CN" altLang="en-US" sz="1800" dirty="0">
                <a:solidFill>
                  <a:srgbClr val="4C4948"/>
                </a:solidFill>
                <a:latin typeface="方正兰亭纤黑简体" panose="02000000000000000000" charset="-122"/>
                <a:ea typeface="方正兰亭纤黑简体" panose="02000000000000000000" charset="-122"/>
              </a:rPr>
              <a:t>定义</a:t>
            </a:r>
            <a:endParaRPr lang="en-US" altLang="zh-CN" sz="1800" dirty="0">
              <a:solidFill>
                <a:srgbClr val="4C4948"/>
              </a:solidFill>
              <a:latin typeface="方正兰亭纤黑简体" panose="02000000000000000000" charset="-122"/>
              <a:ea typeface="方正兰亭纤黑简体" panose="02000000000000000000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8514" y="742941"/>
            <a:ext cx="437758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50" b="1" dirty="0" smtClean="0"/>
              <a:t>左倾红黑树</a:t>
            </a:r>
            <a:r>
              <a:rPr lang="zh-CN" altLang="en-US" sz="1350" b="1" dirty="0"/>
              <a:t>总是有等价的</a:t>
            </a:r>
            <a:r>
              <a:rPr lang="en-US" altLang="zh-CN" sz="1350" b="1" dirty="0"/>
              <a:t>2-3</a:t>
            </a:r>
            <a:r>
              <a:rPr lang="zh-CN" altLang="en-US" sz="1350" b="1" dirty="0"/>
              <a:t>树对应</a:t>
            </a:r>
            <a:r>
              <a:rPr lang="zh-CN" altLang="en-US" sz="1350" dirty="0"/>
              <a:t>，</a:t>
            </a:r>
            <a:endParaRPr lang="en-US" altLang="zh-CN" sz="1350" dirty="0"/>
          </a:p>
          <a:p>
            <a:r>
              <a:rPr lang="zh-CN" altLang="en-US" sz="1350" dirty="0"/>
              <a:t>将红色节点 向左画平，即可观察到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368" y="1262210"/>
            <a:ext cx="3904177" cy="140438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0916" y="2359796"/>
            <a:ext cx="3851829" cy="106567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4844" y="3354577"/>
            <a:ext cx="3418114" cy="1205614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08514" y="4779181"/>
            <a:ext cx="50561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（而原版红黑树，与</a:t>
            </a:r>
            <a:r>
              <a:rPr kumimoji="1" lang="en-US" altLang="zh-CN" sz="1400" dirty="0" smtClean="0"/>
              <a:t>2-3-4</a:t>
            </a:r>
            <a:r>
              <a:rPr kumimoji="1" lang="zh-CN" altLang="en-US" sz="1400" dirty="0" smtClean="0"/>
              <a:t>树对应，允许有两条红链，更复杂）</a:t>
            </a:r>
            <a:endParaRPr kumimoji="1" lang="zh-CN" altLang="en-US" sz="1400" dirty="0"/>
          </a:p>
        </p:txBody>
      </p:sp>
      <p:sp>
        <p:nvSpPr>
          <p:cNvPr id="8" name="文本框 7"/>
          <p:cNvSpPr txBox="1"/>
          <p:nvPr/>
        </p:nvSpPr>
        <p:spPr>
          <a:xfrm>
            <a:off x="3726830" y="852240"/>
            <a:ext cx="3057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solidFill>
                  <a:srgbClr val="FF0000"/>
                </a:solidFill>
              </a:rPr>
              <a:t>所以红黑树也是平衡查找树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41373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18871" y="277654"/>
            <a:ext cx="5241784" cy="478631"/>
          </a:xfrm>
        </p:spPr>
        <p:txBody>
          <a:bodyPr>
            <a:normAutofit/>
          </a:bodyPr>
          <a:lstStyle/>
          <a:p>
            <a:r>
              <a:rPr lang="zh-CN" altLang="en-US" sz="1800" dirty="0">
                <a:solidFill>
                  <a:srgbClr val="4C4948"/>
                </a:solidFill>
                <a:latin typeface="方正兰亭纤黑简体" panose="02000000000000000000" charset="-122"/>
                <a:ea typeface="方正兰亭纤黑简体" panose="02000000000000000000" charset="-122"/>
              </a:rPr>
              <a:t>左倾红黑树</a:t>
            </a:r>
            <a:r>
              <a:rPr lang="en-US" altLang="zh-CN" sz="1800" dirty="0">
                <a:solidFill>
                  <a:srgbClr val="4C4948"/>
                </a:solidFill>
                <a:latin typeface="方正兰亭纤黑简体" panose="02000000000000000000" charset="-122"/>
                <a:ea typeface="方正兰亭纤黑简体" panose="02000000000000000000" charset="-122"/>
              </a:rPr>
              <a:t>-</a:t>
            </a:r>
            <a:r>
              <a:rPr lang="zh-CN" altLang="en-US" sz="1800" dirty="0">
                <a:solidFill>
                  <a:srgbClr val="4C4948"/>
                </a:solidFill>
                <a:latin typeface="方正兰亭纤黑简体" panose="02000000000000000000" charset="-122"/>
                <a:ea typeface="方正兰亭纤黑简体" panose="02000000000000000000" charset="-122"/>
              </a:rPr>
              <a:t>定义</a:t>
            </a:r>
            <a:endParaRPr lang="en-US" altLang="zh-CN" sz="1800" dirty="0">
              <a:solidFill>
                <a:srgbClr val="4C4948"/>
              </a:solidFill>
              <a:latin typeface="方正兰亭纤黑简体" panose="02000000000000000000" charset="-122"/>
              <a:ea typeface="方正兰亭纤黑简体" panose="02000000000000000000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95560" y="998909"/>
            <a:ext cx="5580368" cy="3208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50" dirty="0"/>
              <a:t>1</a:t>
            </a:r>
            <a:r>
              <a:rPr lang="zh-CN" altLang="en-US" sz="1350" dirty="0"/>
              <a:t>，红色节点向左</a:t>
            </a:r>
            <a:r>
              <a:rPr lang="zh-CN" altLang="en-US" sz="1350" dirty="0" smtClean="0"/>
              <a:t>倾斜</a:t>
            </a:r>
            <a:endParaRPr lang="en-US" altLang="zh-CN" sz="1350" dirty="0" smtClean="0"/>
          </a:p>
          <a:p>
            <a:r>
              <a:rPr lang="en-US" altLang="zh-CN" sz="1350" dirty="0"/>
              <a:t>	</a:t>
            </a:r>
            <a:r>
              <a:rPr lang="zh-CN" altLang="en-US" sz="1100" dirty="0" smtClean="0"/>
              <a:t>（这样可以和</a:t>
            </a:r>
            <a:r>
              <a:rPr lang="en-US" altLang="zh-CN" sz="1100" dirty="0" smtClean="0"/>
              <a:t>2-3</a:t>
            </a:r>
            <a:r>
              <a:rPr lang="zh-CN" altLang="en-US" sz="1100" dirty="0" smtClean="0"/>
              <a:t>树对应）</a:t>
            </a:r>
            <a:endParaRPr lang="en-US" altLang="zh-CN" sz="1100" dirty="0"/>
          </a:p>
          <a:p>
            <a:endParaRPr lang="en-US" altLang="zh-CN" sz="1350" dirty="0"/>
          </a:p>
          <a:p>
            <a:r>
              <a:rPr lang="en-US" altLang="zh-CN" sz="1350" dirty="0"/>
              <a:t>2</a:t>
            </a:r>
            <a:r>
              <a:rPr lang="zh-CN" altLang="en-US" sz="1350" dirty="0"/>
              <a:t>，一个节点不可能有两个红色</a:t>
            </a:r>
            <a:r>
              <a:rPr lang="zh-CN" altLang="en-US" sz="1350" dirty="0" smtClean="0">
                <a:solidFill>
                  <a:srgbClr val="FF0000"/>
                </a:solidFill>
              </a:rPr>
              <a:t>链接 </a:t>
            </a:r>
            <a:r>
              <a:rPr lang="en-US" altLang="zh-CN" sz="1350" dirty="0" smtClean="0"/>
              <a:t>/</a:t>
            </a:r>
            <a:r>
              <a:rPr lang="zh-CN" altLang="en-US" sz="1350" dirty="0" smtClean="0"/>
              <a:t> 两</a:t>
            </a:r>
            <a:r>
              <a:rPr lang="zh-CN" altLang="en-US" sz="1350" dirty="0"/>
              <a:t>个</a:t>
            </a:r>
            <a:r>
              <a:rPr lang="zh-CN" altLang="en-US" sz="1350" dirty="0">
                <a:solidFill>
                  <a:srgbClr val="FF0000"/>
                </a:solidFill>
              </a:rPr>
              <a:t>红色子</a:t>
            </a:r>
            <a:r>
              <a:rPr lang="zh-CN" altLang="en-US" sz="1350" dirty="0" smtClean="0">
                <a:solidFill>
                  <a:srgbClr val="FF0000"/>
                </a:solidFill>
              </a:rPr>
              <a:t>节点</a:t>
            </a:r>
            <a:endParaRPr lang="en-US" altLang="zh-CN" sz="1350" dirty="0" smtClean="0">
              <a:solidFill>
                <a:srgbClr val="FF0000"/>
              </a:solidFill>
            </a:endParaRPr>
          </a:p>
          <a:p>
            <a:r>
              <a:rPr lang="en-US" altLang="zh-CN" sz="1350" dirty="0">
                <a:solidFill>
                  <a:srgbClr val="FF0000"/>
                </a:solidFill>
              </a:rPr>
              <a:t>	</a:t>
            </a:r>
            <a:r>
              <a:rPr lang="zh-CN" altLang="en-US" sz="1350" dirty="0" smtClean="0"/>
              <a:t>（如果有两个红链，就是</a:t>
            </a:r>
            <a:r>
              <a:rPr lang="en-US" altLang="zh-CN" sz="1350" dirty="0" smtClean="0"/>
              <a:t>2-3-4</a:t>
            </a:r>
            <a:r>
              <a:rPr lang="zh-CN" altLang="en-US" sz="1350" dirty="0" smtClean="0"/>
              <a:t>树了）</a:t>
            </a:r>
            <a:endParaRPr lang="en-US" altLang="zh-CN" sz="1350" dirty="0">
              <a:solidFill>
                <a:srgbClr val="FF0000"/>
              </a:solidFill>
            </a:endParaRPr>
          </a:p>
          <a:p>
            <a:endParaRPr lang="en-US" altLang="zh-CN" sz="1350" dirty="0">
              <a:solidFill>
                <a:srgbClr val="FF0000"/>
              </a:solidFill>
            </a:endParaRPr>
          </a:p>
          <a:p>
            <a:r>
              <a:rPr lang="zh-CN" altLang="en-US" sz="1350" dirty="0"/>
              <a:t>（有的习惯给</a:t>
            </a:r>
            <a:r>
              <a:rPr lang="zh-CN" altLang="en-US" sz="1350" dirty="0">
                <a:solidFill>
                  <a:srgbClr val="FF0000"/>
                </a:solidFill>
              </a:rPr>
              <a:t>节点链</a:t>
            </a:r>
            <a:r>
              <a:rPr lang="zh-CN" altLang="en-US" sz="1350" dirty="0"/>
              <a:t>定颜色，有的习惯给</a:t>
            </a:r>
            <a:r>
              <a:rPr lang="zh-CN" altLang="en-US" sz="1350" dirty="0">
                <a:solidFill>
                  <a:srgbClr val="FF0000"/>
                </a:solidFill>
              </a:rPr>
              <a:t>节点</a:t>
            </a:r>
            <a:r>
              <a:rPr lang="zh-CN" altLang="en-US" sz="1350" dirty="0"/>
              <a:t>本身定颜色。实际上效果是一样的，只不过</a:t>
            </a:r>
            <a:r>
              <a:rPr lang="zh-CN" altLang="en-US" sz="1350" dirty="0">
                <a:solidFill>
                  <a:schemeClr val="accent4">
                    <a:lumMod val="75000"/>
                  </a:schemeClr>
                </a:solidFill>
              </a:rPr>
              <a:t>在旋转操作上会有所差别</a:t>
            </a:r>
            <a:r>
              <a:rPr lang="zh-CN" altLang="en-US" sz="1350" dirty="0"/>
              <a:t>）</a:t>
            </a:r>
            <a:endParaRPr lang="en-US" altLang="zh-CN" sz="1350" dirty="0">
              <a:solidFill>
                <a:srgbClr val="FF0000"/>
              </a:solidFill>
            </a:endParaRPr>
          </a:p>
          <a:p>
            <a:endParaRPr lang="zh-CN" altLang="en-US" sz="1350" dirty="0"/>
          </a:p>
          <a:p>
            <a:r>
              <a:rPr lang="en-US" altLang="zh-CN" sz="1350" dirty="0"/>
              <a:t>3</a:t>
            </a:r>
            <a:r>
              <a:rPr lang="zh-CN" altLang="en-US" sz="1350" dirty="0"/>
              <a:t>，整个树完全黑色平衡，即从根节点到所以叶子结点的路径上，黑色链接的个数都相同</a:t>
            </a:r>
            <a:r>
              <a:rPr lang="zh-CN" altLang="en-US" sz="1350" dirty="0" smtClean="0"/>
              <a:t>。</a:t>
            </a:r>
            <a:endParaRPr lang="en-US" altLang="zh-CN" sz="1350" dirty="0" smtClean="0"/>
          </a:p>
          <a:p>
            <a:r>
              <a:rPr lang="en-US" altLang="zh-CN" sz="1350" dirty="0"/>
              <a:t>	</a:t>
            </a:r>
            <a:r>
              <a:rPr lang="zh-CN" altLang="en-US" sz="1350" dirty="0" smtClean="0"/>
              <a:t>（因为</a:t>
            </a:r>
            <a:r>
              <a:rPr lang="en-US" altLang="zh-CN" sz="1350" dirty="0" smtClean="0"/>
              <a:t>2-3</a:t>
            </a:r>
            <a:r>
              <a:rPr lang="zh-CN" altLang="en-US" sz="1350" dirty="0" smtClean="0"/>
              <a:t>树是平衡树，而黑色链与</a:t>
            </a:r>
            <a:r>
              <a:rPr lang="en-US" altLang="zh-CN" sz="1350" dirty="0" smtClean="0"/>
              <a:t>2-3</a:t>
            </a:r>
            <a:r>
              <a:rPr lang="zh-CN" altLang="en-US" sz="1350" dirty="0" smtClean="0"/>
              <a:t>树的层数对应）</a:t>
            </a:r>
            <a:endParaRPr lang="en-US" altLang="zh-CN" sz="1350" dirty="0"/>
          </a:p>
          <a:p>
            <a:endParaRPr lang="en-US" altLang="zh-CN" sz="1350" dirty="0"/>
          </a:p>
          <a:p>
            <a:r>
              <a:rPr lang="en-US" altLang="zh-CN" sz="1350" dirty="0"/>
              <a:t>4</a:t>
            </a:r>
            <a:r>
              <a:rPr lang="zh-CN" altLang="en-US" sz="1350" dirty="0"/>
              <a:t>，空节点（叶子节点）为黑色，（可以用空节点维护）</a:t>
            </a:r>
          </a:p>
          <a:p>
            <a:endParaRPr lang="zh-CN" altLang="en-US" sz="1350" dirty="0"/>
          </a:p>
        </p:txBody>
      </p:sp>
    </p:spTree>
    <p:extLst>
      <p:ext uri="{BB962C8B-B14F-4D97-AF65-F5344CB8AC3E}">
        <p14:creationId xmlns:p14="http://schemas.microsoft.com/office/powerpoint/2010/main" val="5706968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75328" y="192181"/>
            <a:ext cx="5241784" cy="478631"/>
          </a:xfrm>
        </p:spPr>
        <p:txBody>
          <a:bodyPr>
            <a:normAutofit/>
          </a:bodyPr>
          <a:lstStyle/>
          <a:p>
            <a:r>
              <a:rPr lang="zh-CN" altLang="en-US" sz="1800" dirty="0">
                <a:solidFill>
                  <a:srgbClr val="4C4948"/>
                </a:solidFill>
                <a:latin typeface="方正兰亭纤黑简体" panose="02000000000000000000" charset="-122"/>
                <a:ea typeface="方正兰亭纤黑简体" panose="02000000000000000000" charset="-122"/>
              </a:rPr>
              <a:t>左倾红黑树</a:t>
            </a:r>
            <a:r>
              <a:rPr lang="en-US" altLang="zh-CN" sz="1800" dirty="0">
                <a:solidFill>
                  <a:srgbClr val="4C4948"/>
                </a:solidFill>
                <a:latin typeface="方正兰亭纤黑简体" panose="02000000000000000000" charset="-122"/>
                <a:ea typeface="方正兰亭纤黑简体" panose="02000000000000000000" charset="-122"/>
              </a:rPr>
              <a:t>-</a:t>
            </a:r>
            <a:r>
              <a:rPr lang="zh-CN" altLang="en-US" sz="1800" dirty="0">
                <a:solidFill>
                  <a:srgbClr val="4C4948"/>
                </a:solidFill>
                <a:latin typeface="方正兰亭纤黑简体" panose="02000000000000000000" charset="-122"/>
                <a:ea typeface="方正兰亭纤黑简体" panose="02000000000000000000" charset="-122"/>
              </a:rPr>
              <a:t>颜色链</a:t>
            </a:r>
            <a:r>
              <a:rPr lang="en-US" altLang="zh-CN" sz="1800" dirty="0">
                <a:solidFill>
                  <a:srgbClr val="4C4948"/>
                </a:solidFill>
                <a:latin typeface="方正兰亭纤黑简体" panose="02000000000000000000" charset="-122"/>
                <a:ea typeface="方正兰亭纤黑简体" panose="02000000000000000000" charset="-122"/>
              </a:rPr>
              <a:t>-</a:t>
            </a:r>
            <a:r>
              <a:rPr lang="zh-CN" altLang="en-US" sz="1800" dirty="0">
                <a:solidFill>
                  <a:srgbClr val="4C4948"/>
                </a:solidFill>
                <a:latin typeface="方正兰亭纤黑简体" panose="02000000000000000000" charset="-122"/>
                <a:ea typeface="方正兰亭纤黑简体" panose="02000000000000000000" charset="-122"/>
              </a:rPr>
              <a:t>颜色节点</a:t>
            </a:r>
            <a:endParaRPr lang="en-US" altLang="zh-CN" sz="1800" dirty="0">
              <a:solidFill>
                <a:srgbClr val="4C4948"/>
              </a:solidFill>
              <a:latin typeface="方正兰亭纤黑简体" panose="02000000000000000000" charset="-122"/>
              <a:ea typeface="方正兰亭纤黑简体" panose="02000000000000000000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0" y="1906243"/>
            <a:ext cx="248899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50" dirty="0"/>
              <a:t>以</a:t>
            </a:r>
            <a:r>
              <a:rPr lang="zh-CN" altLang="en-US" sz="1350" dirty="0">
                <a:solidFill>
                  <a:srgbClr val="FF0000"/>
                </a:solidFill>
              </a:rPr>
              <a:t>颜色链</a:t>
            </a:r>
            <a:r>
              <a:rPr lang="zh-CN" altLang="en-US" sz="1350" dirty="0"/>
              <a:t>维护的红黑树的左旋</a:t>
            </a:r>
            <a:endParaRPr lang="en-US" altLang="zh-CN" sz="1350" dirty="0"/>
          </a:p>
        </p:txBody>
      </p:sp>
      <p:sp>
        <p:nvSpPr>
          <p:cNvPr id="4" name="文本框 3"/>
          <p:cNvSpPr txBox="1"/>
          <p:nvPr/>
        </p:nvSpPr>
        <p:spPr>
          <a:xfrm>
            <a:off x="3988526" y="4610326"/>
            <a:ext cx="261560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50" dirty="0"/>
              <a:t>以</a:t>
            </a:r>
            <a:r>
              <a:rPr lang="zh-CN" altLang="en-US" sz="1350" dirty="0">
                <a:solidFill>
                  <a:srgbClr val="FF0000"/>
                </a:solidFill>
              </a:rPr>
              <a:t>颜色节点</a:t>
            </a:r>
            <a:r>
              <a:rPr lang="zh-CN" altLang="en-US" sz="1350" dirty="0"/>
              <a:t>维护的红黑树的左旋</a:t>
            </a:r>
            <a:endParaRPr lang="en-US" altLang="zh-CN" sz="135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7151" y="699673"/>
            <a:ext cx="2112554" cy="232127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849" y="2976603"/>
            <a:ext cx="2005278" cy="2166898"/>
          </a:xfrm>
          <a:prstGeom prst="rect">
            <a:avLst/>
          </a:prstGeom>
        </p:spPr>
      </p:pic>
      <p:sp>
        <p:nvSpPr>
          <p:cNvPr id="9" name="右箭头 8"/>
          <p:cNvSpPr/>
          <p:nvPr/>
        </p:nvSpPr>
        <p:spPr>
          <a:xfrm>
            <a:off x="1338074" y="1442767"/>
            <a:ext cx="733806" cy="3634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  <p:sp>
        <p:nvSpPr>
          <p:cNvPr id="10" name="右箭头 9"/>
          <p:cNvSpPr/>
          <p:nvPr/>
        </p:nvSpPr>
        <p:spPr>
          <a:xfrm rot="10800000">
            <a:off x="4195618" y="4183517"/>
            <a:ext cx="733806" cy="3634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7219" y="2997681"/>
            <a:ext cx="2031307" cy="2157799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8066" y="609466"/>
            <a:ext cx="2306985" cy="2448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4847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84045" y="267054"/>
            <a:ext cx="5241784" cy="478631"/>
          </a:xfrm>
        </p:spPr>
        <p:txBody>
          <a:bodyPr>
            <a:normAutofit/>
          </a:bodyPr>
          <a:lstStyle/>
          <a:p>
            <a:r>
              <a:rPr lang="zh-CN" altLang="en-US" sz="1800" dirty="0">
                <a:solidFill>
                  <a:srgbClr val="4C4948"/>
                </a:solidFill>
                <a:latin typeface="方正兰亭纤黑简体" panose="02000000000000000000" charset="-122"/>
                <a:ea typeface="方正兰亭纤黑简体" panose="02000000000000000000" charset="-122"/>
              </a:rPr>
              <a:t>左倾红黑树</a:t>
            </a:r>
            <a:r>
              <a:rPr lang="en-US" altLang="zh-CN" sz="1800" dirty="0">
                <a:solidFill>
                  <a:srgbClr val="4C4948"/>
                </a:solidFill>
                <a:latin typeface="方正兰亭纤黑简体" panose="02000000000000000000" charset="-122"/>
                <a:ea typeface="方正兰亭纤黑简体" panose="02000000000000000000" charset="-122"/>
              </a:rPr>
              <a:t>-</a:t>
            </a:r>
            <a:r>
              <a:rPr lang="zh-CN" altLang="en-US" sz="1800" dirty="0">
                <a:solidFill>
                  <a:srgbClr val="4C4948"/>
                </a:solidFill>
                <a:latin typeface="方正兰亭纤黑简体" panose="02000000000000000000" charset="-122"/>
                <a:ea typeface="方正兰亭纤黑简体" panose="02000000000000000000" charset="-122"/>
              </a:rPr>
              <a:t>插入</a:t>
            </a:r>
            <a:endParaRPr lang="en-US" altLang="zh-CN" sz="1800" dirty="0">
              <a:solidFill>
                <a:srgbClr val="4C4948"/>
              </a:solidFill>
              <a:latin typeface="方正兰亭纤黑简体" panose="02000000000000000000" charset="-122"/>
              <a:ea typeface="方正兰亭纤黑简体" panose="02000000000000000000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46979" y="1390347"/>
            <a:ext cx="3733983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50" dirty="0"/>
              <a:t>插入完以后，逐层向上检查，</a:t>
            </a:r>
            <a:endParaRPr lang="en-US" altLang="zh-CN" sz="1350" dirty="0"/>
          </a:p>
          <a:p>
            <a:r>
              <a:rPr lang="zh-CN" altLang="en-US" sz="1350" dirty="0"/>
              <a:t>需要做以下几种情况的翻转：</a:t>
            </a:r>
            <a:endParaRPr lang="en-US" altLang="zh-CN" sz="1350" dirty="0"/>
          </a:p>
          <a:p>
            <a:endParaRPr lang="en-US" altLang="zh-CN" sz="1350" dirty="0"/>
          </a:p>
          <a:p>
            <a:r>
              <a:rPr lang="en-US" altLang="zh-CN" sz="1350" dirty="0"/>
              <a:t>1</a:t>
            </a:r>
            <a:r>
              <a:rPr lang="zh-CN" altLang="en-US" sz="1350" dirty="0"/>
              <a:t>，右孩子是红色</a:t>
            </a:r>
            <a:r>
              <a:rPr lang="en-US" altLang="zh-CN" sz="1350" dirty="0"/>
              <a:t>, </a:t>
            </a:r>
            <a:r>
              <a:rPr lang="zh-CN" altLang="en-US" sz="1350" dirty="0"/>
              <a:t>左孩子是黑色 </a:t>
            </a:r>
            <a:r>
              <a:rPr lang="en-US" altLang="zh-CN" sz="1350" dirty="0"/>
              <a:t>:</a:t>
            </a:r>
            <a:r>
              <a:rPr lang="zh-CN" altLang="en-US" sz="1350" dirty="0"/>
              <a:t> 左旋转</a:t>
            </a:r>
            <a:r>
              <a:rPr lang="en-US" altLang="zh-CN" sz="1350" dirty="0"/>
              <a:t>.</a:t>
            </a:r>
          </a:p>
          <a:p>
            <a:r>
              <a:rPr lang="en-US" altLang="zh-CN" sz="1350" dirty="0"/>
              <a:t>2</a:t>
            </a:r>
            <a:r>
              <a:rPr lang="zh-CN" altLang="en-US" sz="1350" dirty="0"/>
              <a:t>，左孩子红色，左孩子的左孩子红色</a:t>
            </a:r>
            <a:r>
              <a:rPr lang="en-US" altLang="zh-CN" sz="1350" dirty="0"/>
              <a:t>: </a:t>
            </a:r>
            <a:r>
              <a:rPr lang="zh-CN" altLang="en-US" sz="1350" dirty="0"/>
              <a:t> 右旋转</a:t>
            </a:r>
            <a:r>
              <a:rPr lang="en-US" altLang="zh-CN" sz="1350" dirty="0"/>
              <a:t>.</a:t>
            </a:r>
          </a:p>
          <a:p>
            <a:r>
              <a:rPr lang="en-US" altLang="zh-CN" sz="1350" dirty="0"/>
              <a:t>3</a:t>
            </a:r>
            <a:r>
              <a:rPr lang="zh-CN" altLang="en-US" sz="1350" dirty="0"/>
              <a:t>，两个孩子都是红色：翻转颜色</a:t>
            </a:r>
            <a:endParaRPr lang="en-US" altLang="zh-CN" sz="1350" dirty="0"/>
          </a:p>
        </p:txBody>
      </p:sp>
      <p:sp>
        <p:nvSpPr>
          <p:cNvPr id="7" name="文本框 6"/>
          <p:cNvSpPr txBox="1"/>
          <p:nvPr/>
        </p:nvSpPr>
        <p:spPr>
          <a:xfrm>
            <a:off x="446979" y="917975"/>
            <a:ext cx="27815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350" dirty="0"/>
              <a:t>插入一个新节点，默认颜色为红色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979" y="3287148"/>
            <a:ext cx="1212541" cy="126488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2666" y="3116716"/>
            <a:ext cx="1398036" cy="160574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6994" y="3217419"/>
            <a:ext cx="1742731" cy="1404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508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01454" y="286702"/>
            <a:ext cx="5241784" cy="478631"/>
          </a:xfrm>
        </p:spPr>
        <p:txBody>
          <a:bodyPr>
            <a:normAutofit/>
          </a:bodyPr>
          <a:lstStyle/>
          <a:p>
            <a:r>
              <a:rPr lang="zh-CN" altLang="en-US" sz="1800" dirty="0">
                <a:solidFill>
                  <a:srgbClr val="4C4948"/>
                </a:solidFill>
                <a:latin typeface="方正兰亭纤黑简体" panose="02000000000000000000" charset="-122"/>
                <a:ea typeface="方正兰亭纤黑简体" panose="02000000000000000000" charset="-122"/>
              </a:rPr>
              <a:t>左倾红黑树</a:t>
            </a:r>
            <a:r>
              <a:rPr lang="en-US" altLang="zh-CN" sz="1800" dirty="0">
                <a:solidFill>
                  <a:srgbClr val="4C4948"/>
                </a:solidFill>
                <a:latin typeface="方正兰亭纤黑简体" panose="02000000000000000000" charset="-122"/>
                <a:ea typeface="方正兰亭纤黑简体" panose="02000000000000000000" charset="-122"/>
              </a:rPr>
              <a:t>-</a:t>
            </a:r>
            <a:r>
              <a:rPr lang="zh-CN" altLang="en-US" sz="1800" dirty="0" smtClean="0">
                <a:solidFill>
                  <a:srgbClr val="4C4948"/>
                </a:solidFill>
                <a:latin typeface="方正兰亭纤黑简体" panose="02000000000000000000" charset="-122"/>
                <a:ea typeface="方正兰亭纤黑简体" panose="02000000000000000000" charset="-122"/>
              </a:rPr>
              <a:t>插入</a:t>
            </a:r>
            <a:r>
              <a:rPr lang="en-US" altLang="zh-CN" sz="1800" dirty="0" smtClean="0">
                <a:solidFill>
                  <a:srgbClr val="4C4948"/>
                </a:solidFill>
                <a:latin typeface="方正兰亭纤黑简体" panose="02000000000000000000" charset="-122"/>
                <a:ea typeface="方正兰亭纤黑简体" panose="02000000000000000000" charset="-122"/>
              </a:rPr>
              <a:t>1</a:t>
            </a:r>
            <a:endParaRPr lang="en-US" altLang="zh-CN" sz="1800" dirty="0">
              <a:solidFill>
                <a:srgbClr val="4C4948"/>
              </a:solidFill>
              <a:latin typeface="方正兰亭纤黑简体" panose="02000000000000000000" charset="-122"/>
              <a:ea typeface="方正兰亭纤黑简体" panose="02000000000000000000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01454" y="896831"/>
            <a:ext cx="37339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50" dirty="0"/>
              <a:t>需要做以下几种情况的翻转：</a:t>
            </a:r>
            <a:endParaRPr lang="en-US" altLang="zh-CN" sz="1350" dirty="0"/>
          </a:p>
          <a:p>
            <a:r>
              <a:rPr lang="en-US" altLang="zh-CN" sz="1350" dirty="0">
                <a:solidFill>
                  <a:srgbClr val="FF0000"/>
                </a:solidFill>
              </a:rPr>
              <a:t>1</a:t>
            </a:r>
            <a:r>
              <a:rPr lang="zh-CN" altLang="en-US" sz="1350" dirty="0">
                <a:solidFill>
                  <a:srgbClr val="FF0000"/>
                </a:solidFill>
              </a:rPr>
              <a:t>，右孩子是红色</a:t>
            </a:r>
            <a:r>
              <a:rPr lang="en-US" altLang="zh-CN" sz="1350" dirty="0">
                <a:solidFill>
                  <a:srgbClr val="FF0000"/>
                </a:solidFill>
              </a:rPr>
              <a:t>, </a:t>
            </a:r>
            <a:r>
              <a:rPr lang="zh-CN" altLang="en-US" sz="1350" dirty="0">
                <a:solidFill>
                  <a:srgbClr val="FF0000"/>
                </a:solidFill>
              </a:rPr>
              <a:t>左孩子是黑色 </a:t>
            </a:r>
            <a:r>
              <a:rPr lang="en-US" altLang="zh-CN" sz="1350" dirty="0">
                <a:solidFill>
                  <a:srgbClr val="FF0000"/>
                </a:solidFill>
              </a:rPr>
              <a:t>:</a:t>
            </a:r>
            <a:r>
              <a:rPr lang="zh-CN" altLang="en-US" sz="1350" dirty="0">
                <a:solidFill>
                  <a:srgbClr val="FF0000"/>
                </a:solidFill>
              </a:rPr>
              <a:t> 左旋转</a:t>
            </a:r>
            <a:r>
              <a:rPr lang="en-US" altLang="zh-CN" sz="1350" dirty="0">
                <a:solidFill>
                  <a:srgbClr val="FF0000"/>
                </a:solidFill>
              </a:rPr>
              <a:t>.</a:t>
            </a:r>
          </a:p>
          <a:p>
            <a:r>
              <a:rPr lang="en-US" altLang="zh-CN" sz="1350" dirty="0"/>
              <a:t>2</a:t>
            </a:r>
            <a:r>
              <a:rPr lang="zh-CN" altLang="en-US" sz="1350" dirty="0"/>
              <a:t>，左孩子红色，左孩子的左孩子红色</a:t>
            </a:r>
            <a:r>
              <a:rPr lang="en-US" altLang="zh-CN" sz="1350" dirty="0"/>
              <a:t>: </a:t>
            </a:r>
            <a:r>
              <a:rPr lang="zh-CN" altLang="en-US" sz="1350" dirty="0"/>
              <a:t> 右旋转</a:t>
            </a:r>
            <a:r>
              <a:rPr lang="en-US" altLang="zh-CN" sz="1350" dirty="0"/>
              <a:t>.</a:t>
            </a:r>
          </a:p>
          <a:p>
            <a:r>
              <a:rPr lang="en-US" altLang="zh-CN" sz="1350" dirty="0"/>
              <a:t>3</a:t>
            </a:r>
            <a:r>
              <a:rPr lang="zh-CN" altLang="en-US" sz="1350" dirty="0"/>
              <a:t>，两个孩子都是红色：翻转颜色</a:t>
            </a:r>
            <a:endParaRPr lang="en-US" altLang="zh-CN" sz="135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4867" y="2069822"/>
            <a:ext cx="2373327" cy="2963307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5909" y="765333"/>
            <a:ext cx="2378845" cy="4405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26560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01454" y="299667"/>
            <a:ext cx="5241784" cy="478631"/>
          </a:xfrm>
        </p:spPr>
        <p:txBody>
          <a:bodyPr>
            <a:normAutofit/>
          </a:bodyPr>
          <a:lstStyle/>
          <a:p>
            <a:r>
              <a:rPr lang="zh-CN" altLang="en-US" sz="1800" dirty="0">
                <a:solidFill>
                  <a:srgbClr val="4C4948"/>
                </a:solidFill>
                <a:latin typeface="方正兰亭纤黑简体" panose="02000000000000000000" charset="-122"/>
                <a:ea typeface="方正兰亭纤黑简体" panose="02000000000000000000" charset="-122"/>
              </a:rPr>
              <a:t>左倾红黑树</a:t>
            </a:r>
            <a:r>
              <a:rPr lang="en-US" altLang="zh-CN" sz="1800" dirty="0">
                <a:solidFill>
                  <a:srgbClr val="4C4948"/>
                </a:solidFill>
                <a:latin typeface="方正兰亭纤黑简体" panose="02000000000000000000" charset="-122"/>
                <a:ea typeface="方正兰亭纤黑简体" panose="02000000000000000000" charset="-122"/>
              </a:rPr>
              <a:t>-</a:t>
            </a:r>
            <a:r>
              <a:rPr lang="zh-CN" altLang="en-US" sz="1800" dirty="0" smtClean="0">
                <a:solidFill>
                  <a:srgbClr val="4C4948"/>
                </a:solidFill>
                <a:latin typeface="方正兰亭纤黑简体" panose="02000000000000000000" charset="-122"/>
                <a:ea typeface="方正兰亭纤黑简体" panose="02000000000000000000" charset="-122"/>
              </a:rPr>
              <a:t>插入</a:t>
            </a:r>
            <a:r>
              <a:rPr lang="en-US" altLang="zh-CN" sz="1800" dirty="0" smtClean="0">
                <a:solidFill>
                  <a:srgbClr val="4C4948"/>
                </a:solidFill>
                <a:latin typeface="方正兰亭纤黑简体" panose="02000000000000000000" charset="-122"/>
                <a:ea typeface="方正兰亭纤黑简体" panose="02000000000000000000" charset="-122"/>
              </a:rPr>
              <a:t>2</a:t>
            </a:r>
            <a:endParaRPr lang="en-US" altLang="zh-CN" sz="1800" dirty="0">
              <a:solidFill>
                <a:srgbClr val="4C4948"/>
              </a:solidFill>
              <a:latin typeface="方正兰亭纤黑简体" panose="02000000000000000000" charset="-122"/>
              <a:ea typeface="方正兰亭纤黑简体" panose="02000000000000000000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01454" y="896832"/>
            <a:ext cx="37339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50" dirty="0"/>
              <a:t>需要做以下几种情况的翻转：</a:t>
            </a:r>
            <a:endParaRPr lang="en-US" altLang="zh-CN" sz="1350" dirty="0"/>
          </a:p>
          <a:p>
            <a:r>
              <a:rPr lang="en-US" altLang="zh-CN" sz="1350" dirty="0"/>
              <a:t>1</a:t>
            </a:r>
            <a:r>
              <a:rPr lang="zh-CN" altLang="en-US" sz="1350" dirty="0"/>
              <a:t>，右孩子是红色</a:t>
            </a:r>
            <a:r>
              <a:rPr lang="en-US" altLang="zh-CN" sz="1350" dirty="0"/>
              <a:t>, </a:t>
            </a:r>
            <a:r>
              <a:rPr lang="zh-CN" altLang="en-US" sz="1350" dirty="0"/>
              <a:t>左孩子是黑色 </a:t>
            </a:r>
            <a:r>
              <a:rPr lang="en-US" altLang="zh-CN" sz="1350" dirty="0"/>
              <a:t>:</a:t>
            </a:r>
            <a:r>
              <a:rPr lang="zh-CN" altLang="en-US" sz="1350" dirty="0"/>
              <a:t> 左旋转</a:t>
            </a:r>
            <a:r>
              <a:rPr lang="en-US" altLang="zh-CN" sz="1350" dirty="0"/>
              <a:t>.</a:t>
            </a:r>
          </a:p>
          <a:p>
            <a:r>
              <a:rPr lang="en-US" altLang="zh-CN" sz="1350" dirty="0">
                <a:solidFill>
                  <a:srgbClr val="FF0000"/>
                </a:solidFill>
              </a:rPr>
              <a:t>2</a:t>
            </a:r>
            <a:r>
              <a:rPr lang="zh-CN" altLang="en-US" sz="1350" dirty="0">
                <a:solidFill>
                  <a:srgbClr val="FF0000"/>
                </a:solidFill>
              </a:rPr>
              <a:t>，左孩子红色，左孩子的左孩子红色</a:t>
            </a:r>
            <a:r>
              <a:rPr lang="en-US" altLang="zh-CN" sz="1350" dirty="0">
                <a:solidFill>
                  <a:srgbClr val="FF0000"/>
                </a:solidFill>
              </a:rPr>
              <a:t>: </a:t>
            </a:r>
            <a:r>
              <a:rPr lang="zh-CN" altLang="en-US" sz="1350" dirty="0">
                <a:solidFill>
                  <a:srgbClr val="FF0000"/>
                </a:solidFill>
              </a:rPr>
              <a:t> 右旋转</a:t>
            </a:r>
            <a:r>
              <a:rPr lang="en-US" altLang="zh-CN" sz="1350" dirty="0">
                <a:solidFill>
                  <a:srgbClr val="FF0000"/>
                </a:solidFill>
              </a:rPr>
              <a:t>.</a:t>
            </a:r>
          </a:p>
          <a:p>
            <a:r>
              <a:rPr lang="en-US" altLang="zh-CN" sz="1350" dirty="0"/>
              <a:t>3</a:t>
            </a:r>
            <a:r>
              <a:rPr lang="zh-CN" altLang="en-US" sz="1350" dirty="0"/>
              <a:t>，两个孩子都是红色：翻转颜色</a:t>
            </a:r>
            <a:endParaRPr lang="en-US" altLang="zh-CN" sz="135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055" y="2082800"/>
            <a:ext cx="2295524" cy="30607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5670" y="2243667"/>
            <a:ext cx="2972330" cy="2899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69140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01454" y="765334"/>
            <a:ext cx="5241784" cy="478631"/>
          </a:xfrm>
        </p:spPr>
        <p:txBody>
          <a:bodyPr>
            <a:normAutofit/>
          </a:bodyPr>
          <a:lstStyle/>
          <a:p>
            <a:r>
              <a:rPr lang="zh-CN" altLang="en-US" sz="1800" dirty="0">
                <a:solidFill>
                  <a:srgbClr val="4C4948"/>
                </a:solidFill>
                <a:latin typeface="方正兰亭纤黑简体" panose="02000000000000000000" charset="-122"/>
                <a:ea typeface="方正兰亭纤黑简体" panose="02000000000000000000" charset="-122"/>
              </a:rPr>
              <a:t>左倾红黑树</a:t>
            </a:r>
            <a:r>
              <a:rPr lang="en-US" altLang="zh-CN" sz="1800" dirty="0">
                <a:solidFill>
                  <a:srgbClr val="4C4948"/>
                </a:solidFill>
                <a:latin typeface="方正兰亭纤黑简体" panose="02000000000000000000" charset="-122"/>
                <a:ea typeface="方正兰亭纤黑简体" panose="02000000000000000000" charset="-122"/>
              </a:rPr>
              <a:t>-</a:t>
            </a:r>
            <a:r>
              <a:rPr lang="zh-CN" altLang="en-US" sz="1800" dirty="0">
                <a:solidFill>
                  <a:srgbClr val="4C4948"/>
                </a:solidFill>
                <a:latin typeface="方正兰亭纤黑简体" panose="02000000000000000000" charset="-122"/>
                <a:ea typeface="方正兰亭纤黑简体" panose="02000000000000000000" charset="-122"/>
              </a:rPr>
              <a:t>插入</a:t>
            </a:r>
            <a:endParaRPr lang="en-US" altLang="zh-CN" sz="1800" dirty="0">
              <a:solidFill>
                <a:srgbClr val="4C4948"/>
              </a:solidFill>
              <a:latin typeface="方正兰亭纤黑简体" panose="02000000000000000000" charset="-122"/>
              <a:ea typeface="方正兰亭纤黑简体" panose="02000000000000000000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01454" y="1243965"/>
            <a:ext cx="37339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50" dirty="0"/>
              <a:t>需要做以下几种情况的翻转：</a:t>
            </a:r>
            <a:endParaRPr lang="en-US" altLang="zh-CN" sz="1350" dirty="0"/>
          </a:p>
          <a:p>
            <a:r>
              <a:rPr lang="en-US" altLang="zh-CN" sz="1350" dirty="0"/>
              <a:t>1</a:t>
            </a:r>
            <a:r>
              <a:rPr lang="zh-CN" altLang="en-US" sz="1350" dirty="0"/>
              <a:t>，右孩子是红色</a:t>
            </a:r>
            <a:r>
              <a:rPr lang="en-US" altLang="zh-CN" sz="1350" dirty="0"/>
              <a:t>, </a:t>
            </a:r>
            <a:r>
              <a:rPr lang="zh-CN" altLang="en-US" sz="1350" dirty="0"/>
              <a:t>左孩子是黑色 </a:t>
            </a:r>
            <a:r>
              <a:rPr lang="en-US" altLang="zh-CN" sz="1350" dirty="0"/>
              <a:t>:</a:t>
            </a:r>
            <a:r>
              <a:rPr lang="zh-CN" altLang="en-US" sz="1350" dirty="0"/>
              <a:t> 左旋转</a:t>
            </a:r>
            <a:r>
              <a:rPr lang="en-US" altLang="zh-CN" sz="1350" dirty="0"/>
              <a:t>.</a:t>
            </a:r>
          </a:p>
          <a:p>
            <a:r>
              <a:rPr lang="en-US" altLang="zh-CN" sz="1350" dirty="0"/>
              <a:t>2</a:t>
            </a:r>
            <a:r>
              <a:rPr lang="zh-CN" altLang="en-US" sz="1350" dirty="0"/>
              <a:t>，左孩子红色，左孩子的左孩子红色</a:t>
            </a:r>
            <a:r>
              <a:rPr lang="en-US" altLang="zh-CN" sz="1350" dirty="0"/>
              <a:t>: </a:t>
            </a:r>
            <a:r>
              <a:rPr lang="zh-CN" altLang="en-US" sz="1350" dirty="0"/>
              <a:t> 右旋转</a:t>
            </a:r>
            <a:r>
              <a:rPr lang="en-US" altLang="zh-CN" sz="1350" dirty="0"/>
              <a:t>.</a:t>
            </a:r>
          </a:p>
          <a:p>
            <a:r>
              <a:rPr lang="en-US" altLang="zh-CN" sz="1350" dirty="0">
                <a:solidFill>
                  <a:srgbClr val="FF0000"/>
                </a:solidFill>
              </a:rPr>
              <a:t>3</a:t>
            </a:r>
            <a:r>
              <a:rPr lang="zh-CN" altLang="en-US" sz="1350" dirty="0">
                <a:solidFill>
                  <a:srgbClr val="FF0000"/>
                </a:solidFill>
              </a:rPr>
              <a:t>，两个孩子都是红色：翻转颜色</a:t>
            </a:r>
            <a:endParaRPr lang="en-US" altLang="zh-CN" sz="1350" dirty="0">
              <a:solidFill>
                <a:srgbClr val="FF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05063" y="2645926"/>
            <a:ext cx="289091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350" dirty="0">
                <a:solidFill>
                  <a:srgbClr val="FF0000"/>
                </a:solidFill>
              </a:rPr>
              <a:t>翻转颜色要注意：除了要变自己两个孩子的颜色，还要变自己的颜色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6814" y="829854"/>
            <a:ext cx="2838721" cy="185238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3623" y="3083115"/>
            <a:ext cx="2364377" cy="2060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44082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01454" y="765334"/>
            <a:ext cx="5241784" cy="478631"/>
          </a:xfrm>
        </p:spPr>
        <p:txBody>
          <a:bodyPr>
            <a:normAutofit/>
          </a:bodyPr>
          <a:lstStyle/>
          <a:p>
            <a:r>
              <a:rPr lang="zh-CN" altLang="en-US" sz="1800" dirty="0">
                <a:solidFill>
                  <a:srgbClr val="4C4948"/>
                </a:solidFill>
                <a:latin typeface="方正兰亭纤黑简体" panose="02000000000000000000" charset="-122"/>
                <a:ea typeface="方正兰亭纤黑简体" panose="02000000000000000000" charset="-122"/>
              </a:rPr>
              <a:t>左倾红黑树</a:t>
            </a:r>
            <a:r>
              <a:rPr lang="en-US" altLang="zh-CN" sz="1800" dirty="0">
                <a:solidFill>
                  <a:srgbClr val="4C4948"/>
                </a:solidFill>
                <a:latin typeface="方正兰亭纤黑简体" panose="02000000000000000000" charset="-122"/>
                <a:ea typeface="方正兰亭纤黑简体" panose="02000000000000000000" charset="-122"/>
              </a:rPr>
              <a:t>-</a:t>
            </a:r>
            <a:r>
              <a:rPr lang="zh-CN" altLang="en-US" sz="1800" dirty="0">
                <a:solidFill>
                  <a:srgbClr val="4C4948"/>
                </a:solidFill>
                <a:latin typeface="方正兰亭纤黑简体" panose="02000000000000000000" charset="-122"/>
                <a:ea typeface="方正兰亭纤黑简体" panose="02000000000000000000" charset="-122"/>
              </a:rPr>
              <a:t>插入</a:t>
            </a:r>
            <a:r>
              <a:rPr lang="en-US" altLang="zh-CN" sz="1800" dirty="0">
                <a:solidFill>
                  <a:srgbClr val="4C4948"/>
                </a:solidFill>
                <a:latin typeface="方正兰亭纤黑简体" panose="02000000000000000000" charset="-122"/>
                <a:ea typeface="方正兰亭纤黑简体" panose="02000000000000000000" charset="-122"/>
              </a:rPr>
              <a:t>-</a:t>
            </a:r>
            <a:r>
              <a:rPr lang="zh-CN" altLang="en-US" sz="1800" dirty="0">
                <a:solidFill>
                  <a:srgbClr val="4C4948"/>
                </a:solidFill>
                <a:latin typeface="方正兰亭纤黑简体" panose="02000000000000000000" charset="-122"/>
                <a:ea typeface="方正兰亭纤黑简体" panose="02000000000000000000" charset="-122"/>
              </a:rPr>
              <a:t>举例</a:t>
            </a:r>
            <a:endParaRPr lang="en-US" altLang="zh-CN" sz="1800" dirty="0">
              <a:solidFill>
                <a:srgbClr val="4C4948"/>
              </a:solidFill>
              <a:latin typeface="方正兰亭纤黑简体" panose="02000000000000000000" charset="-122"/>
              <a:ea typeface="方正兰亭纤黑简体" panose="02000000000000000000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48550" y="1243965"/>
            <a:ext cx="7106550" cy="3133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53577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30951" y="316983"/>
            <a:ext cx="5241784" cy="478631"/>
          </a:xfrm>
        </p:spPr>
        <p:txBody>
          <a:bodyPr>
            <a:normAutofit/>
          </a:bodyPr>
          <a:lstStyle/>
          <a:p>
            <a:r>
              <a:rPr lang="zh-CN" altLang="en-US" sz="1800" dirty="0">
                <a:solidFill>
                  <a:srgbClr val="4C4948"/>
                </a:solidFill>
                <a:latin typeface="方正兰亭纤黑简体" panose="02000000000000000000" charset="-122"/>
                <a:ea typeface="方正兰亭纤黑简体" panose="02000000000000000000" charset="-122"/>
              </a:rPr>
              <a:t>左倾红黑树</a:t>
            </a:r>
            <a:r>
              <a:rPr lang="en-US" altLang="zh-CN" sz="1800" dirty="0">
                <a:solidFill>
                  <a:srgbClr val="4C4948"/>
                </a:solidFill>
                <a:latin typeface="方正兰亭纤黑简体" panose="02000000000000000000" charset="-122"/>
                <a:ea typeface="方正兰亭纤黑简体" panose="02000000000000000000" charset="-122"/>
              </a:rPr>
              <a:t>-</a:t>
            </a:r>
            <a:r>
              <a:rPr lang="zh-CN" altLang="en-US" sz="1800" dirty="0">
                <a:solidFill>
                  <a:srgbClr val="4C4948"/>
                </a:solidFill>
                <a:latin typeface="方正兰亭纤黑简体" panose="02000000000000000000" charset="-122"/>
                <a:ea typeface="方正兰亭纤黑简体" panose="02000000000000000000" charset="-122"/>
              </a:rPr>
              <a:t>删除</a:t>
            </a:r>
            <a:endParaRPr lang="en-US" altLang="zh-CN" sz="1800" dirty="0">
              <a:solidFill>
                <a:srgbClr val="4C4948"/>
              </a:solidFill>
              <a:latin typeface="方正兰亭纤黑简体" panose="02000000000000000000" charset="-122"/>
              <a:ea typeface="方正兰亭纤黑简体" panose="02000000000000000000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12713" y="3660787"/>
            <a:ext cx="4166525" cy="11310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350" dirty="0"/>
              <a:t>红黑树的删除 也比较复杂</a:t>
            </a:r>
            <a:endParaRPr kumimoji="1" lang="en-US" altLang="zh-CN" sz="1350" dirty="0"/>
          </a:p>
          <a:p>
            <a:endParaRPr kumimoji="1" lang="en-US" altLang="zh-CN" sz="1350" dirty="0"/>
          </a:p>
          <a:p>
            <a:r>
              <a:rPr kumimoji="1" lang="zh-CN" altLang="en-US" sz="1350" dirty="0"/>
              <a:t>先 分析</a:t>
            </a:r>
            <a:r>
              <a:rPr kumimoji="1" lang="zh-CN" altLang="en-US" sz="1350" dirty="0">
                <a:solidFill>
                  <a:srgbClr val="FF0000"/>
                </a:solidFill>
              </a:rPr>
              <a:t>删除最大节点</a:t>
            </a:r>
            <a:r>
              <a:rPr kumimoji="1" lang="zh-CN" altLang="en-US" sz="1350" dirty="0"/>
              <a:t>，和</a:t>
            </a:r>
            <a:r>
              <a:rPr kumimoji="1" lang="zh-CN" altLang="en-US" sz="1350" dirty="0">
                <a:solidFill>
                  <a:srgbClr val="FF0000"/>
                </a:solidFill>
              </a:rPr>
              <a:t>删除最小节点</a:t>
            </a:r>
            <a:r>
              <a:rPr kumimoji="1" lang="zh-CN" altLang="en-US" sz="1350" dirty="0"/>
              <a:t>的 方法</a:t>
            </a:r>
            <a:endParaRPr kumimoji="1" lang="en-US" altLang="zh-CN" sz="1350" dirty="0"/>
          </a:p>
          <a:p>
            <a:endParaRPr kumimoji="1" lang="en-US" altLang="zh-CN" sz="1350" dirty="0"/>
          </a:p>
          <a:p>
            <a:r>
              <a:rPr kumimoji="1" lang="zh-CN" altLang="en-US" sz="1350" dirty="0"/>
              <a:t>然后删除其它节点的时候，想办法转换成这两种情况</a:t>
            </a:r>
            <a:endParaRPr kumimoji="1" lang="en-US" altLang="zh-CN" sz="1350" dirty="0"/>
          </a:p>
        </p:txBody>
      </p:sp>
      <p:sp>
        <p:nvSpPr>
          <p:cNvPr id="2" name="文本框 1"/>
          <p:cNvSpPr txBox="1"/>
          <p:nvPr/>
        </p:nvSpPr>
        <p:spPr>
          <a:xfrm>
            <a:off x="412713" y="947746"/>
            <a:ext cx="613202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/>
              <a:t>删除操作的</a:t>
            </a:r>
            <a:r>
              <a:rPr lang="zh-CN" altLang="en-US" sz="1400" b="1" dirty="0" smtClean="0"/>
              <a:t>原则</a:t>
            </a:r>
            <a:endParaRPr lang="en-US" altLang="zh-CN" sz="1400" b="1" dirty="0" smtClean="0"/>
          </a:p>
          <a:p>
            <a:endParaRPr lang="zh-CN" altLang="en-US" sz="1400" b="1" dirty="0"/>
          </a:p>
          <a:p>
            <a:r>
              <a:rPr lang="en-US" altLang="zh-CN" sz="1400" dirty="0" smtClean="0"/>
              <a:t>·</a:t>
            </a:r>
            <a:r>
              <a:rPr lang="zh-CN" altLang="en-US" sz="1400" dirty="0" smtClean="0"/>
              <a:t> 删除的目标节点</a:t>
            </a:r>
            <a:r>
              <a:rPr lang="zh-CN" altLang="en-US" sz="1400" dirty="0" smtClean="0"/>
              <a:t>的</a:t>
            </a:r>
            <a:r>
              <a:rPr lang="zh-CN" altLang="en-US" sz="1400" dirty="0" smtClean="0">
                <a:solidFill>
                  <a:srgbClr val="FF0000"/>
                </a:solidFill>
              </a:rPr>
              <a:t>不</a:t>
            </a:r>
            <a:r>
              <a:rPr lang="zh-CN" altLang="en-US" sz="1400" dirty="0" smtClean="0">
                <a:solidFill>
                  <a:srgbClr val="FF0000"/>
                </a:solidFill>
              </a:rPr>
              <a:t>能</a:t>
            </a:r>
            <a:r>
              <a:rPr lang="zh-CN" altLang="en-US" sz="1400" dirty="0" smtClean="0">
                <a:solidFill>
                  <a:srgbClr val="FF0000"/>
                </a:solidFill>
              </a:rPr>
              <a:t>是</a:t>
            </a:r>
            <a:r>
              <a:rPr lang="zh-CN" altLang="en-US" sz="1400" dirty="0" smtClean="0"/>
              <a:t>对应</a:t>
            </a:r>
            <a:r>
              <a:rPr lang="en-US" altLang="zh-CN" sz="1400" dirty="0" smtClean="0"/>
              <a:t>2-3</a:t>
            </a:r>
            <a:r>
              <a:rPr lang="zh-CN" altLang="en-US" sz="1400" dirty="0" smtClean="0"/>
              <a:t>树中的</a:t>
            </a:r>
            <a:r>
              <a:rPr lang="en-US" altLang="zh-CN" sz="1400" dirty="0" smtClean="0"/>
              <a:t>“</a:t>
            </a:r>
            <a:r>
              <a:rPr lang="zh-CN" altLang="en-US" sz="1400" dirty="0" smtClean="0">
                <a:solidFill>
                  <a:srgbClr val="FF0000"/>
                </a:solidFill>
              </a:rPr>
              <a:t>只有</a:t>
            </a:r>
            <a:r>
              <a:rPr lang="en-US" altLang="zh-CN" sz="1400" dirty="0" smtClean="0">
                <a:solidFill>
                  <a:srgbClr val="FF0000"/>
                </a:solidFill>
              </a:rPr>
              <a:t>1</a:t>
            </a:r>
            <a:r>
              <a:rPr lang="zh-CN" altLang="en-US" sz="1400" dirty="0" smtClean="0">
                <a:solidFill>
                  <a:srgbClr val="FF0000"/>
                </a:solidFill>
              </a:rPr>
              <a:t>个值的节点</a:t>
            </a:r>
            <a:r>
              <a:rPr lang="en-US" altLang="zh-CN" sz="1400" dirty="0" smtClean="0"/>
              <a:t>”</a:t>
            </a:r>
            <a:r>
              <a:rPr lang="zh-CN" altLang="en-US" sz="1400" dirty="0" smtClean="0"/>
              <a:t>，如果是的话，想办法变成</a:t>
            </a:r>
            <a:r>
              <a:rPr lang="zh-CN" altLang="en-US" sz="1400" dirty="0" smtClean="0"/>
              <a:t>有多个值的节点（有红有黑）</a:t>
            </a:r>
            <a:endParaRPr lang="en-US" altLang="zh-CN" sz="1400" dirty="0" smtClean="0"/>
          </a:p>
          <a:p>
            <a:endParaRPr lang="en-US" altLang="zh-CN" sz="1400" dirty="0" smtClean="0"/>
          </a:p>
          <a:p>
            <a:r>
              <a:rPr lang="en-US" altLang="zh-CN" sz="1400" dirty="0"/>
              <a:t>·</a:t>
            </a:r>
            <a:r>
              <a:rPr lang="zh-CN" altLang="en-US" sz="1400" dirty="0" smtClean="0"/>
              <a:t>如果</a:t>
            </a:r>
            <a:r>
              <a:rPr lang="zh-CN" altLang="en-US" sz="1400" dirty="0"/>
              <a:t>有必要可以变换</a:t>
            </a:r>
            <a:r>
              <a:rPr lang="zh-CN" altLang="en-US" sz="1400" dirty="0" smtClean="0"/>
              <a:t>成</a:t>
            </a:r>
            <a:r>
              <a:rPr lang="en-US" altLang="zh-CN" sz="1400" dirty="0" smtClean="0"/>
              <a:t>“</a:t>
            </a:r>
            <a:r>
              <a:rPr lang="zh-CN" altLang="en-US" sz="1400" dirty="0" smtClean="0"/>
              <a:t>有</a:t>
            </a:r>
            <a:r>
              <a:rPr lang="en-US" altLang="zh-CN" sz="1400" dirty="0" smtClean="0"/>
              <a:t>3</a:t>
            </a:r>
            <a:r>
              <a:rPr lang="zh-CN" altLang="en-US" sz="1400" dirty="0" smtClean="0"/>
              <a:t>个值的节点</a:t>
            </a:r>
            <a:r>
              <a:rPr lang="en-US" altLang="zh-CN" sz="1400" dirty="0" smtClean="0"/>
              <a:t>”(</a:t>
            </a:r>
            <a:r>
              <a:rPr lang="en-US" altLang="zh-CN" sz="1400" dirty="0" smtClean="0"/>
              <a:t>2-3-4</a:t>
            </a:r>
            <a:r>
              <a:rPr lang="zh-CN" altLang="en-US" sz="1400" dirty="0" smtClean="0"/>
              <a:t>树</a:t>
            </a:r>
            <a:r>
              <a:rPr lang="en-US" altLang="zh-CN" sz="1400" dirty="0" smtClean="0"/>
              <a:t>)</a:t>
            </a:r>
          </a:p>
          <a:p>
            <a:endParaRPr lang="en-US" altLang="zh-CN" sz="1400" dirty="0"/>
          </a:p>
          <a:p>
            <a:r>
              <a:rPr lang="en-US" altLang="zh-CN" sz="1400" dirty="0" smtClean="0"/>
              <a:t>·</a:t>
            </a:r>
            <a:r>
              <a:rPr lang="zh-CN" altLang="en-US" sz="1400" dirty="0" smtClean="0">
                <a:solidFill>
                  <a:srgbClr val="FF0000"/>
                </a:solidFill>
              </a:rPr>
              <a:t>只删除底部的节点</a:t>
            </a:r>
            <a:endParaRPr lang="en-US" altLang="zh-CN" sz="1400" dirty="0" smtClean="0">
              <a:solidFill>
                <a:srgbClr val="FF0000"/>
              </a:solidFill>
            </a:endParaRPr>
          </a:p>
          <a:p>
            <a:endParaRPr lang="zh-CN" altLang="en-US" sz="1400" dirty="0"/>
          </a:p>
          <a:p>
            <a:r>
              <a:rPr lang="en-US" altLang="zh-CN" sz="1400" dirty="0"/>
              <a:t>·</a:t>
            </a:r>
            <a:r>
              <a:rPr lang="zh-CN" altLang="en-US" sz="1400" dirty="0" smtClean="0"/>
              <a:t>向上</a:t>
            </a:r>
            <a:r>
              <a:rPr lang="zh-CN" altLang="en-US" sz="1400" dirty="0"/>
              <a:t>的</a:t>
            </a:r>
            <a:r>
              <a:rPr lang="en-US" altLang="zh-CN" sz="1400" dirty="0"/>
              <a:t>fix</a:t>
            </a:r>
            <a:r>
              <a:rPr lang="zh-CN" altLang="en-US" sz="1400" dirty="0"/>
              <a:t>过程中，</a:t>
            </a:r>
            <a:r>
              <a:rPr lang="zh-CN" altLang="en-US" sz="1400" dirty="0" smtClean="0"/>
              <a:t>消除</a:t>
            </a:r>
            <a:r>
              <a:rPr lang="zh-CN" altLang="en-US" sz="1400" dirty="0"/>
              <a:t>有</a:t>
            </a:r>
            <a:r>
              <a:rPr lang="en-US" altLang="zh-CN" sz="1400" dirty="0"/>
              <a:t>3</a:t>
            </a:r>
            <a:r>
              <a:rPr lang="zh-CN" altLang="en-US" sz="1400" dirty="0" smtClean="0"/>
              <a:t>个值的情况</a:t>
            </a:r>
            <a:r>
              <a:rPr lang="en-US" altLang="zh-CN" sz="1400" dirty="0" smtClean="0"/>
              <a:t>(2-3-4</a:t>
            </a:r>
            <a:r>
              <a:rPr lang="zh-CN" altLang="en-US" sz="1400" dirty="0" smtClean="0"/>
              <a:t>树变成</a:t>
            </a:r>
            <a:r>
              <a:rPr lang="en-US" altLang="zh-CN" sz="1400" dirty="0" smtClean="0"/>
              <a:t>2-3</a:t>
            </a:r>
            <a:r>
              <a:rPr lang="zh-CN" altLang="en-US" sz="1400" dirty="0" smtClean="0"/>
              <a:t>树</a:t>
            </a:r>
            <a:r>
              <a:rPr lang="en-US" altLang="zh-CN" sz="1400" dirty="0" smtClean="0"/>
              <a:t>)</a:t>
            </a:r>
            <a:endParaRPr kumimoji="1" lang="zh-CN" altLang="en-US" sz="1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8533" y="1764650"/>
            <a:ext cx="1346200" cy="92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025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" y="2169174"/>
            <a:ext cx="6857999" cy="403815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spc="75" dirty="0" smtClean="0">
                <a:solidFill>
                  <a:srgbClr val="4C4948"/>
                </a:solidFill>
                <a:latin typeface="方正兰亭纤黑简体" panose="02000000000000000000" charset="-122"/>
                <a:ea typeface="方正兰亭纤黑简体" panose="02000000000000000000" charset="-122"/>
                <a:cs typeface="+mn-cs"/>
              </a:rPr>
              <a:t>1.</a:t>
            </a:r>
            <a:r>
              <a:rPr lang="zh-CN" altLang="en-US" spc="75" dirty="0" smtClean="0">
                <a:solidFill>
                  <a:srgbClr val="4C4948"/>
                </a:solidFill>
                <a:latin typeface="方正兰亭纤黑简体" panose="02000000000000000000" charset="-122"/>
                <a:ea typeface="方正兰亭纤黑简体" panose="02000000000000000000" charset="-122"/>
                <a:cs typeface="+mn-cs"/>
              </a:rPr>
              <a:t> </a:t>
            </a:r>
            <a:r>
              <a:rPr kumimoji="1" lang="zh-CN" altLang="en-US" dirty="0" smtClean="0"/>
              <a:t>树型结构</a:t>
            </a:r>
            <a:endParaRPr lang="zh-CN" altLang="en-US" spc="75" dirty="0">
              <a:solidFill>
                <a:srgbClr val="4C4948"/>
              </a:solidFill>
              <a:latin typeface="方正兰亭纤黑简体" panose="02000000000000000000" charset="-122"/>
              <a:ea typeface="方正兰亭纤黑简体" panose="02000000000000000000" charset="-122"/>
              <a:cs typeface="+mn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107164" y="2695537"/>
            <a:ext cx="26436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/>
              <a:t>什么是树型结构 </a:t>
            </a:r>
            <a:r>
              <a:rPr kumimoji="1" lang="en-US" altLang="zh-CN" sz="1400" dirty="0"/>
              <a:t>,</a:t>
            </a:r>
            <a:r>
              <a:rPr kumimoji="1" lang="zh-CN" altLang="en-US" sz="1400" dirty="0"/>
              <a:t> 它有哪些用途</a:t>
            </a:r>
            <a:endParaRPr kumimoji="1" lang="en-US" altLang="zh-CN" sz="1400" dirty="0"/>
          </a:p>
          <a:p>
            <a:endParaRPr kumimoji="1"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34120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01454" y="263889"/>
            <a:ext cx="5241784" cy="478631"/>
          </a:xfrm>
        </p:spPr>
        <p:txBody>
          <a:bodyPr>
            <a:normAutofit/>
          </a:bodyPr>
          <a:lstStyle/>
          <a:p>
            <a:r>
              <a:rPr lang="zh-CN" altLang="en-US" sz="1800" dirty="0">
                <a:solidFill>
                  <a:srgbClr val="4C4948"/>
                </a:solidFill>
                <a:latin typeface="方正兰亭纤黑简体" panose="02000000000000000000" charset="-122"/>
                <a:ea typeface="方正兰亭纤黑简体" panose="02000000000000000000" charset="-122"/>
              </a:rPr>
              <a:t>左倾红黑树</a:t>
            </a:r>
            <a:r>
              <a:rPr lang="en-US" altLang="zh-CN" sz="1800" dirty="0">
                <a:solidFill>
                  <a:srgbClr val="4C4948"/>
                </a:solidFill>
                <a:latin typeface="方正兰亭纤黑简体" panose="02000000000000000000" charset="-122"/>
                <a:ea typeface="方正兰亭纤黑简体" panose="02000000000000000000" charset="-122"/>
              </a:rPr>
              <a:t>-</a:t>
            </a:r>
            <a:r>
              <a:rPr lang="zh-CN" altLang="en-US" sz="1800" dirty="0">
                <a:solidFill>
                  <a:srgbClr val="4C4948"/>
                </a:solidFill>
                <a:latin typeface="方正兰亭纤黑简体" panose="02000000000000000000" charset="-122"/>
                <a:ea typeface="方正兰亭纤黑简体" panose="02000000000000000000" charset="-122"/>
              </a:rPr>
              <a:t>删除最小节点</a:t>
            </a:r>
            <a:endParaRPr lang="en-US" altLang="zh-CN" sz="1800" dirty="0">
              <a:solidFill>
                <a:srgbClr val="4C4948"/>
              </a:solidFill>
              <a:latin typeface="方正兰亭纤黑简体" panose="02000000000000000000" charset="-122"/>
              <a:ea typeface="方正兰亭纤黑简体" panose="02000000000000000000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01454" y="818573"/>
            <a:ext cx="122341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350" dirty="0"/>
              <a:t>删除最小节点</a:t>
            </a:r>
            <a:endParaRPr kumimoji="1" lang="en-US" altLang="zh-CN" sz="1350" dirty="0"/>
          </a:p>
        </p:txBody>
      </p:sp>
      <p:sp>
        <p:nvSpPr>
          <p:cNvPr id="2" name="文本框 1"/>
          <p:cNvSpPr txBox="1"/>
          <p:nvPr/>
        </p:nvSpPr>
        <p:spPr>
          <a:xfrm>
            <a:off x="201453" y="1118655"/>
            <a:ext cx="368622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50" dirty="0" smtClean="0"/>
              <a:t>递归过程：</a:t>
            </a:r>
            <a:endParaRPr lang="en-US" altLang="zh-CN" sz="1350" dirty="0" smtClean="0"/>
          </a:p>
          <a:p>
            <a:r>
              <a:rPr lang="en-US" altLang="zh-CN" sz="1350" dirty="0" smtClean="0"/>
              <a:t>1</a:t>
            </a:r>
            <a:r>
              <a:rPr lang="zh-CN" altLang="en-US" sz="1350" dirty="0"/>
              <a:t>，如果左孩子为空，直接把自己置空，返回空节点。</a:t>
            </a:r>
          </a:p>
          <a:p>
            <a:r>
              <a:rPr kumimoji="1" lang="en-US" altLang="zh-CN" sz="1350" dirty="0"/>
              <a:t>2</a:t>
            </a:r>
            <a:r>
              <a:rPr kumimoji="1" lang="zh-CN" altLang="en-US" sz="1350" dirty="0"/>
              <a:t>，</a:t>
            </a:r>
            <a:r>
              <a:rPr lang="zh-CN" altLang="en-US" sz="1350" b="1" dirty="0"/>
              <a:t>如果左孩子为黑色，左孩子的左孩子也为黑色</a:t>
            </a:r>
            <a:r>
              <a:rPr lang="zh-CN" altLang="en-US" sz="1350" dirty="0" smtClean="0"/>
              <a:t>，此时相当于左子树是</a:t>
            </a:r>
            <a:r>
              <a:rPr lang="en-US" altLang="zh-CN" sz="1350" dirty="0" smtClean="0"/>
              <a:t>2-3</a:t>
            </a:r>
            <a:r>
              <a:rPr lang="zh-CN" altLang="en-US" sz="1350" dirty="0" smtClean="0"/>
              <a:t>树里的单值节点。</a:t>
            </a:r>
            <a:r>
              <a:rPr kumimoji="1" lang="zh-CN" altLang="en-US" sz="1350" dirty="0" smtClean="0"/>
              <a:t>执行</a:t>
            </a:r>
            <a:r>
              <a:rPr kumimoji="1" lang="zh-CN" altLang="en-US" sz="1350" dirty="0" smtClean="0"/>
              <a:t>“</a:t>
            </a:r>
            <a:r>
              <a:rPr kumimoji="1" lang="zh-CN" altLang="en-US" sz="1350" dirty="0" smtClean="0">
                <a:solidFill>
                  <a:srgbClr val="FF0000"/>
                </a:solidFill>
              </a:rPr>
              <a:t>让</a:t>
            </a:r>
            <a:r>
              <a:rPr kumimoji="1" lang="zh-CN" altLang="en-US" sz="1350" dirty="0" smtClean="0">
                <a:solidFill>
                  <a:srgbClr val="FF0000"/>
                </a:solidFill>
              </a:rPr>
              <a:t>左边有红色</a:t>
            </a:r>
            <a:r>
              <a:rPr kumimoji="1" lang="zh-CN" altLang="en-US" sz="1350" dirty="0" smtClean="0"/>
              <a:t>”</a:t>
            </a:r>
            <a:r>
              <a:rPr kumimoji="1" lang="zh-CN" altLang="en-US" sz="1350" dirty="0"/>
              <a:t>操作。</a:t>
            </a:r>
            <a:endParaRPr kumimoji="1" lang="en-US" altLang="zh-CN" sz="1350" dirty="0"/>
          </a:p>
          <a:p>
            <a:r>
              <a:rPr kumimoji="1" lang="en-US" altLang="zh-CN" sz="1350" dirty="0"/>
              <a:t>4</a:t>
            </a:r>
            <a:r>
              <a:rPr kumimoji="1" lang="zh-CN" altLang="en-US" sz="1350" dirty="0"/>
              <a:t>，</a:t>
            </a:r>
            <a:r>
              <a:rPr lang="zh-CN" altLang="en-US" sz="1350" dirty="0"/>
              <a:t>对左孩子进行“删除最小节点”操作</a:t>
            </a:r>
            <a:r>
              <a:rPr kumimoji="1" lang="zh-CN" altLang="en-US" sz="1350" dirty="0"/>
              <a:t>。</a:t>
            </a:r>
            <a:endParaRPr kumimoji="1" lang="en-US" altLang="zh-CN" sz="1350" dirty="0"/>
          </a:p>
          <a:p>
            <a:r>
              <a:rPr kumimoji="1" lang="en-US" altLang="zh-CN" sz="1350" dirty="0"/>
              <a:t>5</a:t>
            </a:r>
            <a:r>
              <a:rPr kumimoji="1" lang="zh-CN" altLang="en-US" sz="1350" dirty="0"/>
              <a:t>，修复平衡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01453" y="3339368"/>
            <a:ext cx="2947851" cy="1546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350" dirty="0" smtClean="0"/>
              <a:t>让左边有红色：</a:t>
            </a:r>
            <a:endParaRPr kumimoji="1" lang="en-US" altLang="zh-CN" sz="1350" dirty="0"/>
          </a:p>
          <a:p>
            <a:r>
              <a:rPr kumimoji="1" lang="en-US" altLang="zh-CN" sz="1350" dirty="0"/>
              <a:t>1</a:t>
            </a:r>
            <a:r>
              <a:rPr kumimoji="1" lang="zh-CN" altLang="en-US" sz="1350" dirty="0"/>
              <a:t>，翻转颜色</a:t>
            </a:r>
            <a:endParaRPr kumimoji="1" lang="en-US" altLang="zh-CN" sz="1350" dirty="0"/>
          </a:p>
          <a:p>
            <a:r>
              <a:rPr kumimoji="1" lang="en-US" altLang="zh-CN" sz="1350" dirty="0"/>
              <a:t>2</a:t>
            </a:r>
            <a:r>
              <a:rPr kumimoji="1" lang="zh-CN" altLang="en-US" sz="1350" dirty="0"/>
              <a:t>，</a:t>
            </a:r>
            <a:r>
              <a:rPr lang="zh-CN" altLang="en-US" sz="1350" dirty="0"/>
              <a:t>如果翻转后右孩子的左孩子为红色</a:t>
            </a:r>
            <a:endParaRPr lang="en-US" altLang="zh-CN" sz="1350" dirty="0"/>
          </a:p>
          <a:p>
            <a:r>
              <a:rPr lang="en-US" altLang="zh-CN" sz="1350" dirty="0"/>
              <a:t>	2.1</a:t>
            </a:r>
            <a:r>
              <a:rPr lang="zh-CN" altLang="en-US" sz="1350" dirty="0"/>
              <a:t> 对右孩子进行右旋转</a:t>
            </a:r>
            <a:endParaRPr lang="en-US" altLang="zh-CN" sz="1350" dirty="0"/>
          </a:p>
          <a:p>
            <a:r>
              <a:rPr lang="en-US" altLang="zh-CN" sz="1350" dirty="0"/>
              <a:t>	2.2</a:t>
            </a:r>
            <a:r>
              <a:rPr lang="zh-CN" altLang="en-US" sz="1350" dirty="0"/>
              <a:t>最自己进行左旋转</a:t>
            </a:r>
            <a:endParaRPr lang="en-US" altLang="zh-CN" sz="1350" dirty="0"/>
          </a:p>
          <a:p>
            <a:r>
              <a:rPr lang="en-US" altLang="zh-CN" sz="1350" dirty="0"/>
              <a:t>	2.3</a:t>
            </a:r>
            <a:r>
              <a:rPr lang="zh-CN" altLang="en-US" sz="1350" dirty="0"/>
              <a:t>翻转颜色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4377" y="2997201"/>
            <a:ext cx="2953623" cy="21463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4448" y="1651349"/>
            <a:ext cx="2122723" cy="1345851"/>
          </a:xfrm>
          <a:prstGeom prst="rect">
            <a:avLst/>
          </a:prstGeom>
        </p:spPr>
      </p:pic>
      <p:sp>
        <p:nvSpPr>
          <p:cNvPr id="9" name="右箭头 8"/>
          <p:cNvSpPr/>
          <p:nvPr/>
        </p:nvSpPr>
        <p:spPr>
          <a:xfrm>
            <a:off x="3375470" y="4070351"/>
            <a:ext cx="672527" cy="3067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0138" y="655105"/>
            <a:ext cx="1346200" cy="92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27065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01454" y="765334"/>
            <a:ext cx="5241784" cy="478631"/>
          </a:xfrm>
        </p:spPr>
        <p:txBody>
          <a:bodyPr>
            <a:normAutofit/>
          </a:bodyPr>
          <a:lstStyle/>
          <a:p>
            <a:r>
              <a:rPr lang="zh-CN" altLang="en-US" sz="1800" dirty="0">
                <a:solidFill>
                  <a:srgbClr val="4C4948"/>
                </a:solidFill>
                <a:latin typeface="方正兰亭纤黑简体" panose="02000000000000000000" charset="-122"/>
                <a:ea typeface="方正兰亭纤黑简体" panose="02000000000000000000" charset="-122"/>
              </a:rPr>
              <a:t>左倾红黑树</a:t>
            </a:r>
            <a:r>
              <a:rPr lang="en-US" altLang="zh-CN" sz="1800" dirty="0">
                <a:solidFill>
                  <a:srgbClr val="4C4948"/>
                </a:solidFill>
                <a:latin typeface="方正兰亭纤黑简体" panose="02000000000000000000" charset="-122"/>
                <a:ea typeface="方正兰亭纤黑简体" panose="02000000000000000000" charset="-122"/>
              </a:rPr>
              <a:t>-</a:t>
            </a:r>
            <a:r>
              <a:rPr lang="zh-CN" altLang="en-US" sz="1800" dirty="0">
                <a:solidFill>
                  <a:srgbClr val="4C4948"/>
                </a:solidFill>
                <a:latin typeface="方正兰亭纤黑简体" panose="02000000000000000000" charset="-122"/>
                <a:ea typeface="方正兰亭纤黑简体" panose="02000000000000000000" charset="-122"/>
              </a:rPr>
              <a:t>删除最小节点</a:t>
            </a:r>
            <a:endParaRPr lang="en-US" altLang="zh-CN" sz="1800" dirty="0">
              <a:solidFill>
                <a:srgbClr val="4C4948"/>
              </a:solidFill>
              <a:latin typeface="方正兰亭纤黑简体" panose="02000000000000000000" charset="-122"/>
              <a:ea typeface="方正兰亭纤黑简体" panose="02000000000000000000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823276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06018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01454" y="257990"/>
            <a:ext cx="5241784" cy="478631"/>
          </a:xfrm>
        </p:spPr>
        <p:txBody>
          <a:bodyPr>
            <a:normAutofit/>
          </a:bodyPr>
          <a:lstStyle/>
          <a:p>
            <a:r>
              <a:rPr lang="zh-CN" altLang="en-US" sz="1800" dirty="0">
                <a:solidFill>
                  <a:srgbClr val="4C4948"/>
                </a:solidFill>
                <a:latin typeface="方正兰亭纤黑简体" panose="02000000000000000000" charset="-122"/>
                <a:ea typeface="方正兰亭纤黑简体" panose="02000000000000000000" charset="-122"/>
              </a:rPr>
              <a:t>左倾红黑树</a:t>
            </a:r>
            <a:r>
              <a:rPr lang="en-US" altLang="zh-CN" sz="1800" dirty="0">
                <a:solidFill>
                  <a:srgbClr val="4C4948"/>
                </a:solidFill>
                <a:latin typeface="方正兰亭纤黑简体" panose="02000000000000000000" charset="-122"/>
                <a:ea typeface="方正兰亭纤黑简体" panose="02000000000000000000" charset="-122"/>
              </a:rPr>
              <a:t>-</a:t>
            </a:r>
            <a:r>
              <a:rPr lang="zh-CN" altLang="en-US" sz="1800" dirty="0">
                <a:solidFill>
                  <a:srgbClr val="4C4948"/>
                </a:solidFill>
                <a:latin typeface="方正兰亭纤黑简体" panose="02000000000000000000" charset="-122"/>
                <a:ea typeface="方正兰亭纤黑简体" panose="02000000000000000000" charset="-122"/>
              </a:rPr>
              <a:t>删除最大节点</a:t>
            </a:r>
            <a:endParaRPr lang="en-US" altLang="zh-CN" sz="1800" dirty="0">
              <a:solidFill>
                <a:srgbClr val="4C4948"/>
              </a:solidFill>
              <a:latin typeface="方正兰亭纤黑简体" panose="02000000000000000000" charset="-122"/>
              <a:ea typeface="方正兰亭纤黑简体" panose="02000000000000000000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01454" y="826747"/>
            <a:ext cx="122341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350" dirty="0"/>
              <a:t>删除最大节点</a:t>
            </a:r>
            <a:endParaRPr kumimoji="1" lang="en-US" altLang="zh-CN" sz="1350" dirty="0"/>
          </a:p>
        </p:txBody>
      </p:sp>
      <p:sp>
        <p:nvSpPr>
          <p:cNvPr id="2" name="文本框 1"/>
          <p:cNvSpPr txBox="1"/>
          <p:nvPr/>
        </p:nvSpPr>
        <p:spPr>
          <a:xfrm>
            <a:off x="201454" y="1126829"/>
            <a:ext cx="360836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50" dirty="0" smtClean="0"/>
              <a:t>1</a:t>
            </a:r>
            <a:r>
              <a:rPr lang="zh-CN" altLang="en-US" sz="1350" dirty="0" smtClean="0"/>
              <a:t>，</a:t>
            </a:r>
            <a:r>
              <a:rPr lang="zh-CN" altLang="en-US" sz="1350" b="1" dirty="0" smtClean="0"/>
              <a:t>如果左子树为红色，则向右旋转</a:t>
            </a:r>
            <a:r>
              <a:rPr lang="zh-CN" altLang="en-US" sz="1350" dirty="0" smtClean="0"/>
              <a:t>。</a:t>
            </a:r>
            <a:r>
              <a:rPr lang="zh-CN" altLang="en-US" sz="1200" dirty="0" smtClean="0"/>
              <a:t>（为了尽量让右子树有红链，可能会导致临时变成</a:t>
            </a:r>
            <a:r>
              <a:rPr lang="en-US" altLang="zh-CN" sz="1200" dirty="0" smtClean="0"/>
              <a:t>2-3-4</a:t>
            </a:r>
            <a:r>
              <a:rPr lang="zh-CN" altLang="en-US" sz="1200" dirty="0" smtClean="0"/>
              <a:t>树）</a:t>
            </a:r>
          </a:p>
          <a:p>
            <a:r>
              <a:rPr kumimoji="1" lang="en-US" altLang="zh-CN" sz="1350" dirty="0" smtClean="0"/>
              <a:t>2</a:t>
            </a:r>
            <a:r>
              <a:rPr kumimoji="1" lang="zh-CN" altLang="en-US" sz="1350" dirty="0" smtClean="0"/>
              <a:t>，</a:t>
            </a:r>
            <a:r>
              <a:rPr kumimoji="1" lang="zh-CN" altLang="en-US" sz="1350" b="1" dirty="0" smtClean="0"/>
              <a:t>如果右孩子为黑色，右孩子的左孩子为黑色</a:t>
            </a:r>
            <a:r>
              <a:rPr kumimoji="1" lang="zh-CN" altLang="en-US" sz="1350" dirty="0" smtClean="0"/>
              <a:t>，此时相当于右孩子为</a:t>
            </a:r>
            <a:r>
              <a:rPr kumimoji="1" lang="en-US" altLang="zh-CN" sz="1350" dirty="0" smtClean="0"/>
              <a:t>2-3</a:t>
            </a:r>
            <a:r>
              <a:rPr kumimoji="1" lang="zh-CN" altLang="en-US" sz="1350" dirty="0" smtClean="0"/>
              <a:t>树的单值节点，对它执行</a:t>
            </a:r>
            <a:r>
              <a:rPr kumimoji="1" lang="zh-CN" altLang="en-US" sz="1350" dirty="0" smtClean="0"/>
              <a:t>“</a:t>
            </a:r>
            <a:r>
              <a:rPr kumimoji="1" lang="zh-CN" altLang="en-US" sz="1350" dirty="0" smtClean="0">
                <a:solidFill>
                  <a:srgbClr val="FF0000"/>
                </a:solidFill>
              </a:rPr>
              <a:t>让右边有红色</a:t>
            </a:r>
            <a:r>
              <a:rPr kumimoji="1" lang="zh-CN" altLang="en-US" sz="1350" dirty="0" smtClean="0"/>
              <a:t>”</a:t>
            </a:r>
            <a:r>
              <a:rPr kumimoji="1" lang="zh-CN" altLang="en-US" sz="1350" dirty="0" smtClean="0"/>
              <a:t>操作。</a:t>
            </a:r>
            <a:endParaRPr kumimoji="1" lang="en-US" altLang="zh-CN" sz="1350" dirty="0" smtClean="0"/>
          </a:p>
          <a:p>
            <a:r>
              <a:rPr kumimoji="1" lang="en-US" altLang="zh-CN" sz="1350" dirty="0" smtClean="0"/>
              <a:t>3</a:t>
            </a:r>
            <a:r>
              <a:rPr kumimoji="1" lang="zh-CN" altLang="en-US" sz="1350" dirty="0"/>
              <a:t>，如果右子树为空，则直接把自己置空，返回空节点</a:t>
            </a:r>
            <a:endParaRPr kumimoji="1" lang="en-US" altLang="zh-CN" sz="1350" dirty="0"/>
          </a:p>
          <a:p>
            <a:r>
              <a:rPr kumimoji="1" lang="en-US" altLang="zh-CN" sz="1350" dirty="0"/>
              <a:t>4</a:t>
            </a:r>
            <a:r>
              <a:rPr kumimoji="1" lang="zh-CN" altLang="en-US" sz="1350" dirty="0"/>
              <a:t>，对右孩子，进行“删除最大节点”操作。</a:t>
            </a:r>
            <a:endParaRPr kumimoji="1" lang="en-US" altLang="zh-CN" sz="1350" dirty="0"/>
          </a:p>
          <a:p>
            <a:r>
              <a:rPr kumimoji="1" lang="en-US" altLang="zh-CN" sz="1350" dirty="0"/>
              <a:t>5</a:t>
            </a:r>
            <a:r>
              <a:rPr kumimoji="1" lang="zh-CN" altLang="en-US" sz="1350" dirty="0"/>
              <a:t>，修复平衡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27353" y="3365903"/>
            <a:ext cx="2395025" cy="1131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350" dirty="0" smtClean="0"/>
              <a:t>让右边有红色：</a:t>
            </a:r>
            <a:endParaRPr kumimoji="1" lang="en-US" altLang="zh-CN" sz="1350" dirty="0"/>
          </a:p>
          <a:p>
            <a:r>
              <a:rPr kumimoji="1" lang="en-US" altLang="zh-CN" sz="1350" dirty="0"/>
              <a:t>1</a:t>
            </a:r>
            <a:r>
              <a:rPr kumimoji="1" lang="zh-CN" altLang="en-US" sz="1350" dirty="0"/>
              <a:t>，翻转颜色</a:t>
            </a:r>
            <a:endParaRPr kumimoji="1" lang="en-US" altLang="zh-CN" sz="1350" dirty="0"/>
          </a:p>
          <a:p>
            <a:r>
              <a:rPr kumimoji="1" lang="en-US" altLang="zh-CN" sz="1350" dirty="0"/>
              <a:t>2</a:t>
            </a:r>
            <a:r>
              <a:rPr kumimoji="1" lang="zh-CN" altLang="en-US" sz="1350" dirty="0"/>
              <a:t>，如果翻转后左孩子的左孩子</a:t>
            </a:r>
            <a:r>
              <a:rPr kumimoji="1" lang="zh-CN" altLang="en-US" sz="1350" dirty="0" smtClean="0"/>
              <a:t>为红色</a:t>
            </a:r>
            <a:r>
              <a:rPr kumimoji="1" lang="zh-CN" altLang="en-US" sz="1350" dirty="0"/>
              <a:t>，则右旋转，然后再翻转颜色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3218" y="1981526"/>
            <a:ext cx="2394781" cy="131452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9816" y="3357139"/>
            <a:ext cx="3048183" cy="1786361"/>
          </a:xfrm>
          <a:prstGeom prst="rect">
            <a:avLst/>
          </a:prstGeom>
        </p:spPr>
      </p:pic>
      <p:sp>
        <p:nvSpPr>
          <p:cNvPr id="8" name="右箭头 7"/>
          <p:cNvSpPr/>
          <p:nvPr/>
        </p:nvSpPr>
        <p:spPr>
          <a:xfrm>
            <a:off x="2782494" y="3443237"/>
            <a:ext cx="867205" cy="2772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2813" y="736621"/>
            <a:ext cx="1612900" cy="10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92653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01454" y="765334"/>
            <a:ext cx="5241784" cy="478631"/>
          </a:xfrm>
        </p:spPr>
        <p:txBody>
          <a:bodyPr>
            <a:normAutofit/>
          </a:bodyPr>
          <a:lstStyle/>
          <a:p>
            <a:r>
              <a:rPr lang="zh-CN" altLang="en-US" sz="1800" dirty="0">
                <a:solidFill>
                  <a:srgbClr val="4C4948"/>
                </a:solidFill>
                <a:latin typeface="方正兰亭纤黑简体" panose="02000000000000000000" charset="-122"/>
                <a:ea typeface="方正兰亭纤黑简体" panose="02000000000000000000" charset="-122"/>
              </a:rPr>
              <a:t>左倾红黑树</a:t>
            </a:r>
            <a:r>
              <a:rPr lang="en-US" altLang="zh-CN" sz="1800" dirty="0">
                <a:solidFill>
                  <a:srgbClr val="4C4948"/>
                </a:solidFill>
                <a:latin typeface="方正兰亭纤黑简体" panose="02000000000000000000" charset="-122"/>
                <a:ea typeface="方正兰亭纤黑简体" panose="02000000000000000000" charset="-122"/>
              </a:rPr>
              <a:t>-</a:t>
            </a:r>
            <a:r>
              <a:rPr lang="zh-CN" altLang="en-US" sz="1800" dirty="0">
                <a:solidFill>
                  <a:srgbClr val="4C4948"/>
                </a:solidFill>
                <a:latin typeface="方正兰亭纤黑简体" panose="02000000000000000000" charset="-122"/>
                <a:ea typeface="方正兰亭纤黑简体" panose="02000000000000000000" charset="-122"/>
              </a:rPr>
              <a:t>删除最大节点</a:t>
            </a:r>
            <a:endParaRPr lang="en-US" altLang="zh-CN" sz="1800" dirty="0">
              <a:solidFill>
                <a:srgbClr val="4C4948"/>
              </a:solidFill>
              <a:latin typeface="方正兰亭纤黑简体" panose="02000000000000000000" charset="-122"/>
              <a:ea typeface="方正兰亭纤黑简体" panose="02000000000000000000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454" y="0"/>
            <a:ext cx="6448697" cy="514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6114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01454" y="765334"/>
            <a:ext cx="5241784" cy="478631"/>
          </a:xfrm>
        </p:spPr>
        <p:txBody>
          <a:bodyPr>
            <a:normAutofit/>
          </a:bodyPr>
          <a:lstStyle/>
          <a:p>
            <a:r>
              <a:rPr lang="zh-CN" altLang="en-US" sz="1800" dirty="0">
                <a:solidFill>
                  <a:srgbClr val="4C4948"/>
                </a:solidFill>
                <a:latin typeface="方正兰亭纤黑简体" panose="02000000000000000000" charset="-122"/>
                <a:ea typeface="方正兰亭纤黑简体" panose="02000000000000000000" charset="-122"/>
              </a:rPr>
              <a:t>左倾红黑树</a:t>
            </a:r>
            <a:r>
              <a:rPr lang="en-US" altLang="zh-CN" sz="1800" dirty="0">
                <a:solidFill>
                  <a:srgbClr val="4C4948"/>
                </a:solidFill>
                <a:latin typeface="方正兰亭纤黑简体" panose="02000000000000000000" charset="-122"/>
                <a:ea typeface="方正兰亭纤黑简体" panose="02000000000000000000" charset="-122"/>
              </a:rPr>
              <a:t>-</a:t>
            </a:r>
            <a:r>
              <a:rPr lang="zh-CN" altLang="en-US" sz="1800" dirty="0">
                <a:solidFill>
                  <a:srgbClr val="4C4948"/>
                </a:solidFill>
                <a:latin typeface="方正兰亭纤黑简体" panose="02000000000000000000" charset="-122"/>
                <a:ea typeface="方正兰亭纤黑简体" panose="02000000000000000000" charset="-122"/>
              </a:rPr>
              <a:t>删除最大节点</a:t>
            </a:r>
            <a:endParaRPr lang="en-US" altLang="zh-CN" sz="1800" dirty="0">
              <a:solidFill>
                <a:srgbClr val="4C4948"/>
              </a:solidFill>
              <a:latin typeface="方正兰亭纤黑简体" panose="02000000000000000000" charset="-122"/>
              <a:ea typeface="方正兰亭纤黑简体" panose="02000000000000000000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454" y="0"/>
            <a:ext cx="6382187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07856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01453" y="281587"/>
            <a:ext cx="5241784" cy="478631"/>
          </a:xfrm>
        </p:spPr>
        <p:txBody>
          <a:bodyPr>
            <a:normAutofit/>
          </a:bodyPr>
          <a:lstStyle/>
          <a:p>
            <a:r>
              <a:rPr lang="zh-CN" altLang="en-US" sz="1800" dirty="0">
                <a:solidFill>
                  <a:srgbClr val="4C4948"/>
                </a:solidFill>
                <a:latin typeface="方正兰亭纤黑简体" panose="02000000000000000000" charset="-122"/>
                <a:ea typeface="方正兰亭纤黑简体" panose="02000000000000000000" charset="-122"/>
              </a:rPr>
              <a:t>左倾红黑树</a:t>
            </a:r>
            <a:r>
              <a:rPr lang="en-US" altLang="zh-CN" sz="1800" dirty="0">
                <a:solidFill>
                  <a:srgbClr val="4C4948"/>
                </a:solidFill>
                <a:latin typeface="方正兰亭纤黑简体" panose="02000000000000000000" charset="-122"/>
                <a:ea typeface="方正兰亭纤黑简体" panose="02000000000000000000" charset="-122"/>
              </a:rPr>
              <a:t>-</a:t>
            </a:r>
            <a:r>
              <a:rPr lang="zh-CN" altLang="en-US" sz="1800" dirty="0">
                <a:solidFill>
                  <a:srgbClr val="4C4948"/>
                </a:solidFill>
                <a:latin typeface="方正兰亭纤黑简体" panose="02000000000000000000" charset="-122"/>
                <a:ea typeface="方正兰亭纤黑简体" panose="02000000000000000000" charset="-122"/>
              </a:rPr>
              <a:t>删除任意节点</a:t>
            </a:r>
            <a:endParaRPr lang="en-US" altLang="zh-CN" sz="1800" dirty="0">
              <a:solidFill>
                <a:srgbClr val="4C4948"/>
              </a:solidFill>
              <a:latin typeface="方正兰亭纤黑简体" panose="02000000000000000000" charset="-122"/>
              <a:ea typeface="方正兰亭纤黑简体" panose="02000000000000000000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01452" y="908083"/>
            <a:ext cx="6544579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350" dirty="0">
                <a:solidFill>
                  <a:srgbClr val="2F2F2F"/>
                </a:solidFill>
                <a:latin typeface="PingFang SC" charset="-122"/>
              </a:rPr>
              <a:t>我们如果要删除一个节点，把要删除的那个节点和最底部的节点交换，然后就变成删除最底部的节点，就可以转换成删除最大节点或者最小节点了。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01452" y="1641229"/>
            <a:ext cx="243528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350" dirty="0"/>
              <a:t>结合</a:t>
            </a:r>
            <a:r>
              <a:rPr kumimoji="1" lang="zh-CN" altLang="en-US" sz="1350"/>
              <a:t>前面的两种方法，删除：</a:t>
            </a:r>
            <a:endParaRPr kumimoji="1" lang="en-US" altLang="zh-CN" sz="1350" dirty="0"/>
          </a:p>
        </p:txBody>
      </p:sp>
      <p:sp>
        <p:nvSpPr>
          <p:cNvPr id="6" name="文本框 5"/>
          <p:cNvSpPr txBox="1"/>
          <p:nvPr/>
        </p:nvSpPr>
        <p:spPr>
          <a:xfrm>
            <a:off x="201453" y="2071611"/>
            <a:ext cx="654457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350" dirty="0"/>
              <a:t>1</a:t>
            </a:r>
            <a:r>
              <a:rPr kumimoji="1" lang="zh-CN" altLang="en-US" sz="1350" dirty="0"/>
              <a:t>，要删除的点在左子树：</a:t>
            </a:r>
            <a:endParaRPr kumimoji="1" lang="en-US" altLang="zh-CN" sz="1350" dirty="0"/>
          </a:p>
          <a:p>
            <a:r>
              <a:rPr kumimoji="1" lang="en-US" altLang="zh-CN" sz="1350" dirty="0"/>
              <a:t>	</a:t>
            </a:r>
            <a:r>
              <a:rPr kumimoji="1" lang="en-US" altLang="zh-CN" sz="1350" dirty="0" smtClean="0"/>
              <a:t>1.1</a:t>
            </a:r>
            <a:r>
              <a:rPr kumimoji="1" lang="zh-CN" altLang="en-US" sz="1350" dirty="0" smtClean="0"/>
              <a:t>如果</a:t>
            </a:r>
            <a:r>
              <a:rPr kumimoji="1" lang="zh-CN" altLang="en-US" sz="1350" dirty="0"/>
              <a:t>左孩子为黑色，左孩子的左孩子也为黑色，“</a:t>
            </a:r>
            <a:r>
              <a:rPr kumimoji="1" lang="en-US" altLang="zh-CN" sz="1350" dirty="0" err="1"/>
              <a:t>MoveRedLeft</a:t>
            </a:r>
            <a:r>
              <a:rPr kumimoji="1" lang="zh-CN" altLang="en-US" sz="1350" dirty="0" smtClean="0"/>
              <a:t>”</a:t>
            </a:r>
            <a:endParaRPr kumimoji="1" lang="en-US" altLang="zh-CN" sz="1350" dirty="0" smtClean="0"/>
          </a:p>
          <a:p>
            <a:r>
              <a:rPr kumimoji="1" lang="en-US" altLang="zh-CN" sz="1350" dirty="0"/>
              <a:t>	</a:t>
            </a:r>
            <a:r>
              <a:rPr kumimoji="1" lang="en-US" altLang="zh-CN" sz="1350" dirty="0" smtClean="0"/>
              <a:t>1.2</a:t>
            </a:r>
            <a:r>
              <a:rPr kumimoji="1" lang="zh-CN" altLang="en-US" sz="1350" dirty="0" smtClean="0"/>
              <a:t>对自己的左孩子递归</a:t>
            </a:r>
            <a:endParaRPr kumimoji="1" lang="en-US" altLang="zh-CN" sz="1350" dirty="0"/>
          </a:p>
          <a:p>
            <a:r>
              <a:rPr kumimoji="1" lang="en-US" altLang="zh-CN" sz="1350" dirty="0"/>
              <a:t>2</a:t>
            </a:r>
            <a:r>
              <a:rPr kumimoji="1" lang="zh-CN" altLang="en-US" sz="1350" dirty="0"/>
              <a:t>，要删除的点就是自己，或是在右子树：</a:t>
            </a:r>
            <a:endParaRPr kumimoji="1" lang="en-US" altLang="zh-CN" sz="1350" dirty="0"/>
          </a:p>
          <a:p>
            <a:r>
              <a:rPr kumimoji="1" lang="en-US" altLang="zh-CN" sz="1350" dirty="0"/>
              <a:t>	2.1</a:t>
            </a:r>
            <a:r>
              <a:rPr kumimoji="1" lang="zh-CN" altLang="en-US" sz="1350" dirty="0"/>
              <a:t> 如果左子树为红色，则向右旋转</a:t>
            </a:r>
            <a:endParaRPr kumimoji="1" lang="en-US" altLang="zh-CN" sz="1350" dirty="0"/>
          </a:p>
          <a:p>
            <a:r>
              <a:rPr kumimoji="1" lang="en-US" altLang="zh-CN" sz="1350" dirty="0"/>
              <a:t>	</a:t>
            </a:r>
            <a:r>
              <a:rPr kumimoji="1" lang="en-US" altLang="zh-CN" sz="1350" dirty="0">
                <a:solidFill>
                  <a:schemeClr val="accent1">
                    <a:lumMod val="75000"/>
                  </a:schemeClr>
                </a:solidFill>
              </a:rPr>
              <a:t>2.2</a:t>
            </a:r>
            <a:r>
              <a:rPr kumimoji="1" lang="zh-CN" altLang="en-US" sz="1350" dirty="0">
                <a:solidFill>
                  <a:schemeClr val="accent1">
                    <a:lumMod val="75000"/>
                  </a:schemeClr>
                </a:solidFill>
              </a:rPr>
              <a:t> 如果要删除的是自己，并且自己是叶子节点，则直接删除</a:t>
            </a:r>
            <a:endParaRPr kumimoji="1" lang="en-US" altLang="zh-CN" sz="135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kumimoji="1" lang="en-US" altLang="zh-CN" sz="1350" dirty="0"/>
              <a:t>	2.3</a:t>
            </a:r>
            <a:r>
              <a:rPr kumimoji="1" lang="zh-CN" altLang="en-US" sz="1350" dirty="0"/>
              <a:t> 如果右孩子为黑色，右孩子的左孩子为黑色“</a:t>
            </a:r>
            <a:r>
              <a:rPr kumimoji="1" lang="en-US" altLang="zh-CN" sz="1350" dirty="0" err="1"/>
              <a:t>MoveRedRight</a:t>
            </a:r>
            <a:r>
              <a:rPr kumimoji="1" lang="zh-CN" altLang="en-US" sz="1350" dirty="0"/>
              <a:t>”</a:t>
            </a:r>
            <a:endParaRPr kumimoji="1" lang="en-US" altLang="zh-CN" sz="1350" dirty="0"/>
          </a:p>
          <a:p>
            <a:r>
              <a:rPr kumimoji="1" lang="en-US" altLang="zh-CN" sz="1350" dirty="0"/>
              <a:t>	</a:t>
            </a:r>
            <a:r>
              <a:rPr kumimoji="1" lang="en-US" altLang="zh-CN" sz="1350" dirty="0" smtClean="0">
                <a:solidFill>
                  <a:srgbClr val="FF0000"/>
                </a:solidFill>
              </a:rPr>
              <a:t>2.4.1</a:t>
            </a:r>
            <a:r>
              <a:rPr kumimoji="1" lang="zh-CN" altLang="en-US" sz="1350" dirty="0" smtClean="0">
                <a:solidFill>
                  <a:srgbClr val="FF0000"/>
                </a:solidFill>
              </a:rPr>
              <a:t>如果</a:t>
            </a:r>
            <a:r>
              <a:rPr kumimoji="1" lang="zh-CN" altLang="en-US" sz="1350" dirty="0">
                <a:solidFill>
                  <a:srgbClr val="FF0000"/>
                </a:solidFill>
              </a:rPr>
              <a:t>删除的是自己，并且自己不是叶子节点，则用右子树的最小节点的 值 替换自己的值，然后删除右子树的最小</a:t>
            </a:r>
            <a:r>
              <a:rPr kumimoji="1" lang="zh-CN" altLang="en-US" sz="1350" dirty="0" smtClean="0">
                <a:solidFill>
                  <a:srgbClr val="FF0000"/>
                </a:solidFill>
              </a:rPr>
              <a:t>节点</a:t>
            </a:r>
            <a:endParaRPr kumimoji="1" lang="en-US" altLang="zh-CN" sz="1350" dirty="0" smtClean="0">
              <a:solidFill>
                <a:srgbClr val="FF0000"/>
              </a:solidFill>
            </a:endParaRPr>
          </a:p>
          <a:p>
            <a:r>
              <a:rPr kumimoji="1" lang="en-US" altLang="zh-CN" sz="1350" dirty="0" smtClean="0"/>
              <a:t>	2.4.2</a:t>
            </a:r>
            <a:r>
              <a:rPr kumimoji="1" lang="zh-CN" altLang="en-US" sz="1350" dirty="0" smtClean="0"/>
              <a:t> 如果不满足</a:t>
            </a:r>
            <a:r>
              <a:rPr kumimoji="1" lang="en-US" altLang="zh-CN" sz="1350" dirty="0" smtClean="0"/>
              <a:t>2.4.1</a:t>
            </a:r>
            <a:r>
              <a:rPr kumimoji="1" lang="zh-CN" altLang="en-US" sz="1350" dirty="0" smtClean="0"/>
              <a:t>则对自己的右子树递归</a:t>
            </a:r>
            <a:endParaRPr kumimoji="1" lang="en-US" altLang="zh-CN" sz="1350" dirty="0"/>
          </a:p>
          <a:p>
            <a:endParaRPr kumimoji="1" lang="en-US" altLang="zh-CN" sz="1350" dirty="0"/>
          </a:p>
          <a:p>
            <a:r>
              <a:rPr kumimoji="1" lang="en-US" altLang="zh-CN" sz="1350" dirty="0"/>
              <a:t>3</a:t>
            </a:r>
            <a:r>
              <a:rPr kumimoji="1" lang="zh-CN" altLang="en-US" sz="1350" dirty="0"/>
              <a:t>，修复平衡</a:t>
            </a:r>
          </a:p>
        </p:txBody>
      </p:sp>
    </p:spTree>
    <p:extLst>
      <p:ext uri="{BB962C8B-B14F-4D97-AF65-F5344CB8AC3E}">
        <p14:creationId xmlns:p14="http://schemas.microsoft.com/office/powerpoint/2010/main" val="213359084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01454" y="765334"/>
            <a:ext cx="5241784" cy="478631"/>
          </a:xfrm>
        </p:spPr>
        <p:txBody>
          <a:bodyPr>
            <a:normAutofit/>
          </a:bodyPr>
          <a:lstStyle/>
          <a:p>
            <a:r>
              <a:rPr lang="zh-CN" altLang="en-US" sz="1800" dirty="0">
                <a:solidFill>
                  <a:srgbClr val="4C4948"/>
                </a:solidFill>
                <a:latin typeface="方正兰亭纤黑简体" panose="02000000000000000000" charset="-122"/>
                <a:ea typeface="方正兰亭纤黑简体" panose="02000000000000000000" charset="-122"/>
              </a:rPr>
              <a:t>左倾红黑树</a:t>
            </a:r>
            <a:r>
              <a:rPr lang="en-US" altLang="zh-CN" sz="1800" dirty="0">
                <a:solidFill>
                  <a:srgbClr val="4C4948"/>
                </a:solidFill>
                <a:latin typeface="方正兰亭纤黑简体" panose="02000000000000000000" charset="-122"/>
                <a:ea typeface="方正兰亭纤黑简体" panose="02000000000000000000" charset="-122"/>
              </a:rPr>
              <a:t>-</a:t>
            </a:r>
            <a:r>
              <a:rPr lang="zh-CN" altLang="en-US" sz="1800" dirty="0">
                <a:solidFill>
                  <a:srgbClr val="4C4948"/>
                </a:solidFill>
                <a:latin typeface="方正兰亭纤黑简体" panose="02000000000000000000" charset="-122"/>
                <a:ea typeface="方正兰亭纤黑简体" panose="02000000000000000000" charset="-122"/>
              </a:rPr>
              <a:t>删除任意节点</a:t>
            </a:r>
            <a:endParaRPr lang="en-US" altLang="zh-CN" sz="1800" dirty="0">
              <a:solidFill>
                <a:srgbClr val="4C4948"/>
              </a:solidFill>
              <a:latin typeface="方正兰亭纤黑简体" panose="02000000000000000000" charset="-122"/>
              <a:ea typeface="方正兰亭纤黑简体" panose="02000000000000000000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211211"/>
            <a:ext cx="3304435" cy="137684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600435"/>
            <a:ext cx="6347158" cy="1224496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4"/>
          <a:srcRect t="4921"/>
          <a:stretch/>
        </p:blipFill>
        <p:spPr>
          <a:xfrm>
            <a:off x="-2327832" y="3837307"/>
            <a:ext cx="6499238" cy="1293817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55688" y="3866606"/>
            <a:ext cx="3302312" cy="1276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97715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" y="2169174"/>
            <a:ext cx="6857999" cy="403815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spc="75" dirty="0" smtClean="0">
                <a:solidFill>
                  <a:srgbClr val="4C4948"/>
                </a:solidFill>
                <a:latin typeface="方正兰亭纤黑简体" panose="02000000000000000000" charset="-122"/>
                <a:ea typeface="方正兰亭纤黑简体" panose="02000000000000000000" charset="-122"/>
                <a:cs typeface="+mn-cs"/>
              </a:rPr>
              <a:t>7.</a:t>
            </a:r>
            <a:r>
              <a:rPr lang="zh-CN" altLang="en-US" spc="75" dirty="0" smtClean="0">
                <a:solidFill>
                  <a:srgbClr val="4C4948"/>
                </a:solidFill>
                <a:latin typeface="方正兰亭纤黑简体" panose="02000000000000000000" charset="-122"/>
                <a:ea typeface="方正兰亭纤黑简体" panose="02000000000000000000" charset="-122"/>
                <a:cs typeface="+mn-cs"/>
              </a:rPr>
              <a:t> 总结 </a:t>
            </a:r>
            <a:endParaRPr lang="zh-CN" altLang="en-US" spc="75" dirty="0">
              <a:solidFill>
                <a:srgbClr val="4C4948"/>
              </a:solidFill>
              <a:latin typeface="方正兰亭纤黑简体" panose="02000000000000000000" charset="-122"/>
              <a:ea typeface="方正兰亭纤黑简体" panose="02000000000000000000" charset="-122"/>
              <a:cs typeface="+mn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0" y="2695537"/>
            <a:ext cx="6858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dirty="0" smtClean="0"/>
              <a:t>AVL</a:t>
            </a:r>
            <a:r>
              <a:rPr kumimoji="1" lang="zh-CN" altLang="en-US" sz="1400" dirty="0" smtClean="0"/>
              <a:t>树 与 红黑树 的选择</a:t>
            </a:r>
            <a:endParaRPr kumimoji="1"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892623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13281" y="274669"/>
            <a:ext cx="5241784" cy="478631"/>
          </a:xfrm>
        </p:spPr>
        <p:txBody>
          <a:bodyPr>
            <a:normAutofit/>
          </a:bodyPr>
          <a:lstStyle/>
          <a:p>
            <a:r>
              <a:rPr lang="zh-CN" altLang="en-US" sz="1800" dirty="0">
                <a:solidFill>
                  <a:srgbClr val="4C4948"/>
                </a:solidFill>
                <a:latin typeface="方正兰亭纤黑简体" panose="02000000000000000000" charset="-122"/>
                <a:ea typeface="方正兰亭纤黑简体" panose="02000000000000000000" charset="-122"/>
              </a:rPr>
              <a:t>总结</a:t>
            </a:r>
            <a:endParaRPr lang="en-US" altLang="zh-CN" sz="1800" dirty="0">
              <a:solidFill>
                <a:srgbClr val="4C4948"/>
              </a:solidFill>
              <a:latin typeface="方正兰亭纤黑简体" panose="02000000000000000000" charset="-122"/>
              <a:ea typeface="方正兰亭纤黑简体" panose="02000000000000000000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23933" y="1764304"/>
            <a:ext cx="44857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350" b="1" dirty="0" smtClean="0">
                <a:solidFill>
                  <a:schemeClr val="accent2"/>
                </a:solidFill>
              </a:rPr>
              <a:t>二叉查找树</a:t>
            </a:r>
            <a:r>
              <a:rPr kumimoji="1" lang="zh-CN" altLang="en-US" sz="1350" dirty="0" smtClean="0"/>
              <a:t>比较</a:t>
            </a:r>
            <a:r>
              <a:rPr kumimoji="1" lang="zh-CN" altLang="en-US" sz="1350" dirty="0" smtClean="0"/>
              <a:t>原始简单，结构与性能不</a:t>
            </a:r>
            <a:r>
              <a:rPr kumimoji="1" lang="zh-CN" altLang="en-US" sz="1350" dirty="0"/>
              <a:t>够</a:t>
            </a:r>
            <a:r>
              <a:rPr kumimoji="1" lang="zh-CN" altLang="en-US" sz="1350" dirty="0" smtClean="0"/>
              <a:t>优秀</a:t>
            </a:r>
            <a:endParaRPr kumimoji="1" lang="en-US" altLang="zh-CN" sz="1350" dirty="0" smtClean="0"/>
          </a:p>
          <a:p>
            <a:r>
              <a:rPr kumimoji="1" lang="en-US" altLang="zh-CN" sz="1350" b="1" dirty="0" smtClean="0">
                <a:solidFill>
                  <a:srgbClr val="00B050"/>
                </a:solidFill>
              </a:rPr>
              <a:t>2-3</a:t>
            </a:r>
            <a:r>
              <a:rPr kumimoji="1" lang="zh-CN" altLang="en-US" sz="1350" b="1" dirty="0" smtClean="0">
                <a:solidFill>
                  <a:srgbClr val="00B050"/>
                </a:solidFill>
              </a:rPr>
              <a:t>树</a:t>
            </a:r>
            <a:r>
              <a:rPr kumimoji="1" lang="zh-CN" altLang="en-US" sz="1350" dirty="0" smtClean="0"/>
              <a:t>实现</a:t>
            </a:r>
            <a:r>
              <a:rPr kumimoji="1" lang="zh-CN" altLang="en-US" sz="1350" dirty="0"/>
              <a:t>起来比较复杂</a:t>
            </a:r>
            <a:endParaRPr kumimoji="1" lang="en-US" altLang="zh-CN" sz="1350" dirty="0"/>
          </a:p>
          <a:p>
            <a:endParaRPr kumimoji="1" lang="en-US" altLang="zh-CN" sz="1350" dirty="0"/>
          </a:p>
          <a:p>
            <a:r>
              <a:rPr kumimoji="1" lang="zh-CN" altLang="en-US" sz="1350" dirty="0"/>
              <a:t>所以可用的主要是</a:t>
            </a:r>
            <a:r>
              <a:rPr kumimoji="1" lang="en-US" altLang="zh-CN" sz="1350" dirty="0">
                <a:solidFill>
                  <a:srgbClr val="00B0F0"/>
                </a:solidFill>
              </a:rPr>
              <a:t>AVL</a:t>
            </a:r>
            <a:r>
              <a:rPr kumimoji="1" lang="zh-CN" altLang="en-US" sz="1350" dirty="0">
                <a:solidFill>
                  <a:srgbClr val="00B0F0"/>
                </a:solidFill>
              </a:rPr>
              <a:t>树</a:t>
            </a:r>
            <a:r>
              <a:rPr kumimoji="1" lang="zh-CN" altLang="en-US" sz="1350" dirty="0"/>
              <a:t>和</a:t>
            </a:r>
            <a:r>
              <a:rPr kumimoji="1" lang="zh-CN" altLang="en-US" sz="1350" dirty="0">
                <a:solidFill>
                  <a:srgbClr val="FF0000"/>
                </a:solidFill>
              </a:rPr>
              <a:t>红黑树</a:t>
            </a:r>
            <a:r>
              <a:rPr kumimoji="1" lang="zh-CN" altLang="en-US" sz="1350" dirty="0"/>
              <a:t>。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13279" y="2961868"/>
            <a:ext cx="636531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350" dirty="0">
                <a:solidFill>
                  <a:srgbClr val="00B0F0"/>
                </a:solidFill>
              </a:rPr>
              <a:t>AVL</a:t>
            </a:r>
            <a:r>
              <a:rPr kumimoji="1" lang="zh-CN" altLang="en-US" sz="1350" dirty="0">
                <a:solidFill>
                  <a:srgbClr val="00B0F0"/>
                </a:solidFill>
              </a:rPr>
              <a:t>树 </a:t>
            </a:r>
            <a:r>
              <a:rPr kumimoji="1" lang="zh-CN" altLang="en-US" sz="1350" b="1" dirty="0"/>
              <a:t>追求完美平衡</a:t>
            </a:r>
            <a:r>
              <a:rPr kumimoji="1" lang="zh-CN" altLang="en-US" sz="1350" dirty="0"/>
              <a:t>，查找</a:t>
            </a:r>
            <a:r>
              <a:rPr kumimoji="1" lang="zh-CN" altLang="en-US" sz="1350" dirty="0" smtClean="0"/>
              <a:t>性能比</a:t>
            </a:r>
            <a:r>
              <a:rPr kumimoji="1" lang="zh-CN" altLang="en-US" sz="1350" dirty="0"/>
              <a:t>红黑树略微高一点点，但是在插入和删除的时候，会有可能出现</a:t>
            </a:r>
            <a:r>
              <a:rPr kumimoji="1" lang="zh-CN" altLang="en-US" sz="1350" dirty="0" smtClean="0"/>
              <a:t>需要</a:t>
            </a:r>
            <a:r>
              <a:rPr kumimoji="1" lang="zh-CN" altLang="en-US" sz="1350" u="sng" dirty="0" smtClean="0"/>
              <a:t>从</a:t>
            </a:r>
            <a:r>
              <a:rPr kumimoji="1" lang="zh-CN" altLang="en-US" sz="1350" u="sng" dirty="0"/>
              <a:t>操作节点</a:t>
            </a:r>
            <a:r>
              <a:rPr kumimoji="1" lang="zh-CN" altLang="en-US" sz="1350" u="sng" dirty="0" smtClean="0"/>
              <a:t>一直到</a:t>
            </a:r>
            <a:r>
              <a:rPr kumimoji="1" lang="zh-CN" altLang="en-US" sz="1350" u="sng" dirty="0"/>
              <a:t>根</a:t>
            </a:r>
            <a:r>
              <a:rPr kumimoji="1" lang="zh-CN" altLang="en-US" sz="1350" u="sng" dirty="0" smtClean="0"/>
              <a:t>节点，</a:t>
            </a:r>
            <a:r>
              <a:rPr kumimoji="1" lang="zh-CN" altLang="en-US" sz="1350" u="sng" dirty="0"/>
              <a:t>每一层都需要重新维护平衡</a:t>
            </a:r>
            <a:r>
              <a:rPr kumimoji="1" lang="zh-CN" altLang="en-US" sz="1350" dirty="0"/>
              <a:t>的情况。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213280" y="3878185"/>
            <a:ext cx="6365319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350" dirty="0">
                <a:solidFill>
                  <a:srgbClr val="FF0000"/>
                </a:solidFill>
              </a:rPr>
              <a:t>红黑树</a:t>
            </a:r>
            <a:r>
              <a:rPr kumimoji="1" lang="zh-CN" altLang="en-US" sz="1350" b="1" dirty="0"/>
              <a:t>不追求完美的平衡</a:t>
            </a:r>
            <a:r>
              <a:rPr kumimoji="1" lang="zh-CN" altLang="en-US" sz="1350" dirty="0"/>
              <a:t>，查找性能可能稍微低一点点，但是在维护平衡的时候，一般都是</a:t>
            </a:r>
            <a:r>
              <a:rPr kumimoji="1" lang="en-US" altLang="zh-CN" sz="1350" dirty="0"/>
              <a:t>3</a:t>
            </a:r>
            <a:r>
              <a:rPr kumimoji="1" lang="zh-CN" altLang="en-US" sz="1350" dirty="0"/>
              <a:t>次旋转即可。所以总体成本相对较低，这也是为什么红黑树比</a:t>
            </a:r>
            <a:r>
              <a:rPr kumimoji="1" lang="en-US" altLang="zh-CN" sz="1350" dirty="0"/>
              <a:t>AVL</a:t>
            </a:r>
            <a:r>
              <a:rPr kumimoji="1" lang="zh-CN" altLang="en-US" sz="1350" dirty="0"/>
              <a:t>树应用的更广的原因。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13867" y="1292898"/>
            <a:ext cx="66086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除了 </a:t>
            </a:r>
            <a:r>
              <a:rPr kumimoji="1" lang="zh-CN" altLang="en-US" sz="1200" dirty="0" smtClean="0">
                <a:solidFill>
                  <a:srgbClr val="C00000"/>
                </a:solidFill>
              </a:rPr>
              <a:t>二叉查找树</a:t>
            </a:r>
            <a:r>
              <a:rPr kumimoji="1" lang="zh-CN" altLang="en-US" sz="1200" dirty="0" smtClean="0"/>
              <a:t>在最坏情况下增删查的时间复杂度是</a:t>
            </a:r>
            <a:r>
              <a:rPr kumimoji="1" lang="en-US" altLang="zh-CN" sz="1200" dirty="0" smtClean="0">
                <a:solidFill>
                  <a:srgbClr val="C00000"/>
                </a:solidFill>
              </a:rPr>
              <a:t>0</a:t>
            </a:r>
            <a:r>
              <a:rPr kumimoji="1" lang="zh-CN" altLang="en-US" sz="1200" dirty="0" smtClean="0">
                <a:solidFill>
                  <a:srgbClr val="C00000"/>
                </a:solidFill>
              </a:rPr>
              <a:t>（</a:t>
            </a:r>
            <a:r>
              <a:rPr kumimoji="1" lang="en-US" altLang="zh-CN" sz="1200" dirty="0" smtClean="0">
                <a:solidFill>
                  <a:srgbClr val="C00000"/>
                </a:solidFill>
              </a:rPr>
              <a:t>n</a:t>
            </a:r>
            <a:r>
              <a:rPr kumimoji="1" lang="zh-CN" altLang="en-US" sz="1200" dirty="0" smtClean="0">
                <a:solidFill>
                  <a:srgbClr val="C00000"/>
                </a:solidFill>
              </a:rPr>
              <a:t>）</a:t>
            </a:r>
            <a:r>
              <a:rPr kumimoji="1" lang="en-US" altLang="zh-CN" sz="1200" dirty="0" smtClean="0"/>
              <a:t>,</a:t>
            </a:r>
            <a:r>
              <a:rPr kumimoji="1" lang="zh-CN" altLang="en-US" sz="1200" dirty="0" smtClean="0"/>
              <a:t>其它</a:t>
            </a:r>
            <a:r>
              <a:rPr kumimoji="1" lang="en-US" altLang="zh-CN" sz="1200" dirty="0" smtClean="0"/>
              <a:t>3</a:t>
            </a:r>
            <a:r>
              <a:rPr kumimoji="1" lang="zh-CN" altLang="en-US" sz="1200" dirty="0" smtClean="0"/>
              <a:t>种树的复杂度都是</a:t>
            </a:r>
            <a:r>
              <a:rPr kumimoji="1" lang="en-US" altLang="zh-CN" sz="1200" dirty="0" smtClean="0">
                <a:solidFill>
                  <a:srgbClr val="00B050"/>
                </a:solidFill>
              </a:rPr>
              <a:t>O(</a:t>
            </a:r>
            <a:r>
              <a:rPr kumimoji="1" lang="en-US" altLang="zh-CN" sz="1200" dirty="0" err="1" smtClean="0">
                <a:solidFill>
                  <a:srgbClr val="00B050"/>
                </a:solidFill>
              </a:rPr>
              <a:t>lg</a:t>
            </a:r>
            <a:r>
              <a:rPr kumimoji="1" lang="zh-CN" altLang="en-US" sz="1200" dirty="0" smtClean="0">
                <a:solidFill>
                  <a:srgbClr val="00B050"/>
                </a:solidFill>
              </a:rPr>
              <a:t> </a:t>
            </a:r>
            <a:r>
              <a:rPr kumimoji="1" lang="en-US" altLang="zh-CN" sz="1200" dirty="0" smtClean="0">
                <a:solidFill>
                  <a:srgbClr val="00B050"/>
                </a:solidFill>
              </a:rPr>
              <a:t>N)</a:t>
            </a:r>
            <a:r>
              <a:rPr kumimoji="1" lang="zh-CN" altLang="en-US" sz="1200" dirty="0" smtClean="0"/>
              <a:t>级别</a:t>
            </a:r>
            <a:endParaRPr kumimoji="1" lang="zh-CN" altLang="en-US" sz="1200" dirty="0"/>
          </a:p>
        </p:txBody>
      </p:sp>
      <p:sp>
        <p:nvSpPr>
          <p:cNvPr id="7" name="文本框 6"/>
          <p:cNvSpPr txBox="1"/>
          <p:nvPr/>
        </p:nvSpPr>
        <p:spPr>
          <a:xfrm>
            <a:off x="213281" y="810974"/>
            <a:ext cx="4713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 smtClean="0"/>
              <a:t>本次分享介绍</a:t>
            </a:r>
            <a:r>
              <a:rPr kumimoji="1" lang="zh-CN" altLang="en-US" sz="1600" dirty="0"/>
              <a:t>了 </a:t>
            </a:r>
            <a:r>
              <a:rPr kumimoji="1" lang="zh-CN" altLang="en-US" sz="1600" dirty="0">
                <a:solidFill>
                  <a:srgbClr val="C00000"/>
                </a:solidFill>
              </a:rPr>
              <a:t>二叉树</a:t>
            </a:r>
            <a:r>
              <a:rPr kumimoji="1" lang="zh-CN" altLang="en-US" sz="1600" dirty="0"/>
              <a:t>，</a:t>
            </a:r>
            <a:r>
              <a:rPr kumimoji="1" lang="en-US" altLang="zh-CN" sz="1600" dirty="0">
                <a:solidFill>
                  <a:srgbClr val="0070C0"/>
                </a:solidFill>
              </a:rPr>
              <a:t>AVL</a:t>
            </a:r>
            <a:r>
              <a:rPr kumimoji="1" lang="zh-CN" altLang="en-US" sz="1600" dirty="0">
                <a:solidFill>
                  <a:srgbClr val="0070C0"/>
                </a:solidFill>
              </a:rPr>
              <a:t>树</a:t>
            </a:r>
            <a:r>
              <a:rPr kumimoji="1" lang="zh-CN" altLang="en-US" sz="1600" dirty="0"/>
              <a:t>，</a:t>
            </a:r>
            <a:r>
              <a:rPr kumimoji="1" lang="en-US" altLang="zh-CN" sz="1600" dirty="0">
                <a:solidFill>
                  <a:srgbClr val="00B050"/>
                </a:solidFill>
              </a:rPr>
              <a:t>2-3</a:t>
            </a:r>
            <a:r>
              <a:rPr kumimoji="1" lang="zh-CN" altLang="en-US" sz="1600" dirty="0">
                <a:solidFill>
                  <a:srgbClr val="00B050"/>
                </a:solidFill>
              </a:rPr>
              <a:t>树</a:t>
            </a:r>
            <a:r>
              <a:rPr kumimoji="1" lang="zh-CN" altLang="en-US" sz="1600" dirty="0"/>
              <a:t>，</a:t>
            </a:r>
            <a:r>
              <a:rPr kumimoji="1" lang="zh-CN" altLang="en-US" sz="1600" dirty="0">
                <a:solidFill>
                  <a:srgbClr val="FF0000"/>
                </a:solidFill>
              </a:rPr>
              <a:t>红黑树</a:t>
            </a:r>
            <a:r>
              <a:rPr kumimoji="1" lang="zh-CN" altLang="en-US" sz="1600" dirty="0" smtClean="0"/>
              <a:t>。</a:t>
            </a:r>
            <a:endParaRPr kumimoji="1"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14568046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4"/>
          <p:cNvSpPr>
            <a:spLocks noGrp="1"/>
          </p:cNvSpPr>
          <p:nvPr>
            <p:ph type="title"/>
          </p:nvPr>
        </p:nvSpPr>
        <p:spPr>
          <a:xfrm>
            <a:off x="2150933" y="2194481"/>
            <a:ext cx="2556134" cy="478631"/>
          </a:xfrm>
        </p:spPr>
        <p:txBody>
          <a:bodyPr>
            <a:normAutofit/>
          </a:bodyPr>
          <a:lstStyle/>
          <a:p>
            <a:pPr algn="ctr"/>
            <a:r>
              <a:rPr lang="zh-CN" altLang="en-US" sz="1800" dirty="0">
                <a:solidFill>
                  <a:srgbClr val="4C4948"/>
                </a:solidFill>
              </a:rPr>
              <a:t>安全可靠的实时通信云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36288" y="268946"/>
            <a:ext cx="5241784" cy="478631"/>
          </a:xfrm>
        </p:spPr>
        <p:txBody>
          <a:bodyPr>
            <a:normAutofit/>
          </a:bodyPr>
          <a:lstStyle/>
          <a:p>
            <a:r>
              <a:rPr kumimoji="1" lang="en-US" altLang="zh-CN" sz="1800" dirty="0" smtClean="0"/>
              <a:t>1.1</a:t>
            </a:r>
            <a:r>
              <a:rPr kumimoji="1" lang="zh-CN" altLang="en-US" sz="1800" dirty="0" smtClean="0"/>
              <a:t>  什么</a:t>
            </a:r>
            <a:r>
              <a:rPr kumimoji="1" lang="zh-CN" altLang="en-US" sz="1800" dirty="0"/>
              <a:t>是树型</a:t>
            </a:r>
            <a:r>
              <a:rPr kumimoji="1" lang="zh-CN" altLang="en-US" sz="1800" dirty="0" smtClean="0"/>
              <a:t>结构</a:t>
            </a:r>
            <a:endParaRPr kumimoji="1" lang="en-US" altLang="zh-CN" sz="1800" dirty="0"/>
          </a:p>
        </p:txBody>
      </p:sp>
      <p:sp>
        <p:nvSpPr>
          <p:cNvPr id="2" name="文本框 1"/>
          <p:cNvSpPr txBox="1"/>
          <p:nvPr/>
        </p:nvSpPr>
        <p:spPr>
          <a:xfrm>
            <a:off x="309677" y="1558369"/>
            <a:ext cx="61605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350" dirty="0" smtClean="0"/>
              <a:t>·</a:t>
            </a:r>
            <a:r>
              <a:rPr kumimoji="1" lang="zh-CN" altLang="en-US" sz="1350" dirty="0" smtClean="0"/>
              <a:t>     一棵树</a:t>
            </a:r>
            <a:r>
              <a:rPr lang="zh-CN" altLang="en-US" sz="1350" dirty="0" smtClean="0"/>
              <a:t>只</a:t>
            </a:r>
            <a:r>
              <a:rPr lang="zh-CN" altLang="en-US" sz="1350" dirty="0"/>
              <a:t>有一个根节点</a:t>
            </a:r>
            <a:endParaRPr lang="en-US" altLang="zh-CN" sz="1350" dirty="0"/>
          </a:p>
          <a:p>
            <a:r>
              <a:rPr kumimoji="1" lang="en-US" altLang="zh-CN" sz="1350" dirty="0" smtClean="0"/>
              <a:t>·</a:t>
            </a:r>
            <a:r>
              <a:rPr kumimoji="1" lang="zh-CN" altLang="en-US" sz="1350" dirty="0" smtClean="0"/>
              <a:t>     </a:t>
            </a:r>
            <a:r>
              <a:rPr lang="zh-CN" altLang="en-US" sz="1350" dirty="0" smtClean="0"/>
              <a:t>除了</a:t>
            </a:r>
            <a:r>
              <a:rPr lang="zh-CN" altLang="en-US" sz="1350" dirty="0"/>
              <a:t>根节点，所有节点都有且只有一个父节点；</a:t>
            </a:r>
          </a:p>
          <a:p>
            <a:r>
              <a:rPr kumimoji="1" lang="en-US" altLang="zh-CN" sz="1350" dirty="0" smtClean="0"/>
              <a:t>·</a:t>
            </a:r>
            <a:r>
              <a:rPr kumimoji="1" lang="zh-CN" altLang="en-US" sz="1350" dirty="0" smtClean="0"/>
              <a:t>     </a:t>
            </a:r>
            <a:r>
              <a:rPr lang="zh-CN" altLang="en-US" sz="1350" dirty="0" smtClean="0"/>
              <a:t>无环</a:t>
            </a:r>
            <a:r>
              <a:rPr lang="zh-CN" altLang="en-US" sz="1350" dirty="0"/>
              <a:t>。将任意一个节点作为起始节点，都不存在任何回到该起始节点的路径。（正是前两个性质保证了无环的成立。）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46" y="2593691"/>
            <a:ext cx="3294556" cy="156522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3608" y="3453925"/>
            <a:ext cx="3294556" cy="1565229"/>
          </a:xfrm>
          <a:prstGeom prst="rect">
            <a:avLst/>
          </a:prstGeom>
        </p:spPr>
      </p:pic>
      <p:cxnSp>
        <p:nvCxnSpPr>
          <p:cNvPr id="9" name="直线连接符 8"/>
          <p:cNvCxnSpPr/>
          <p:nvPr/>
        </p:nvCxnSpPr>
        <p:spPr>
          <a:xfrm flipV="1">
            <a:off x="5378187" y="3138178"/>
            <a:ext cx="470727" cy="9522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/>
          <p:cNvCxnSpPr/>
          <p:nvPr/>
        </p:nvCxnSpPr>
        <p:spPr>
          <a:xfrm flipH="1" flipV="1">
            <a:off x="5951716" y="3170641"/>
            <a:ext cx="140677" cy="8548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同心圆 11"/>
          <p:cNvSpPr/>
          <p:nvPr/>
        </p:nvSpPr>
        <p:spPr>
          <a:xfrm>
            <a:off x="5710265" y="2698792"/>
            <a:ext cx="482901" cy="471849"/>
          </a:xfrm>
          <a:prstGeom prst="donut">
            <a:avLst>
              <a:gd name="adj" fmla="val 59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799269" y="2742054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X</a:t>
            </a:r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148251" y="4236539"/>
            <a:ext cx="22712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对于</a:t>
            </a:r>
            <a:r>
              <a:rPr kumimoji="1" lang="en-US" altLang="zh-CN" dirty="0" smtClean="0"/>
              <a:t>X</a:t>
            </a:r>
            <a:r>
              <a:rPr kumimoji="1" lang="zh-CN" altLang="en-US" dirty="0" smtClean="0"/>
              <a:t>这棵树来说，同样只有一个根节点</a:t>
            </a:r>
            <a:endParaRPr kumimoji="1"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309677" y="799526"/>
            <a:ext cx="4875554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350" dirty="0" smtClean="0"/>
              <a:t>·</a:t>
            </a:r>
            <a:r>
              <a:rPr kumimoji="1" lang="zh-CN" altLang="en-US" sz="1350" dirty="0" smtClean="0"/>
              <a:t>    用</a:t>
            </a:r>
            <a:r>
              <a:rPr kumimoji="1" lang="zh-CN" altLang="en-US" sz="1350" dirty="0"/>
              <a:t>来</a:t>
            </a:r>
            <a:r>
              <a:rPr kumimoji="1" lang="zh-CN" altLang="en-US" sz="1350" dirty="0" smtClean="0"/>
              <a:t>表示数据</a:t>
            </a:r>
            <a:r>
              <a:rPr kumimoji="1" lang="zh-CN" altLang="en-US" sz="1350" dirty="0"/>
              <a:t>之间的</a:t>
            </a:r>
            <a:r>
              <a:rPr kumimoji="1" lang="zh-CN" altLang="en-US" sz="1350" dirty="0" smtClean="0"/>
              <a:t>关系</a:t>
            </a:r>
            <a:endParaRPr kumimoji="1" lang="en-US" altLang="zh-CN" sz="1350" dirty="0"/>
          </a:p>
          <a:p>
            <a:r>
              <a:rPr kumimoji="1" lang="en-US" altLang="zh-CN" sz="1350" dirty="0" smtClean="0"/>
              <a:t>·</a:t>
            </a:r>
            <a:r>
              <a:rPr kumimoji="1" lang="zh-CN" altLang="en-US" sz="1350" dirty="0" smtClean="0"/>
              <a:t>    每层是一</a:t>
            </a:r>
            <a:r>
              <a:rPr kumimoji="1" lang="zh-CN" altLang="en-US" sz="1350" dirty="0"/>
              <a:t>对多关系 </a:t>
            </a:r>
            <a:r>
              <a:rPr kumimoji="1" lang="zh-CN" altLang="en-US" sz="1350" dirty="0" smtClean="0"/>
              <a:t>：</a:t>
            </a:r>
            <a:r>
              <a:rPr kumimoji="1" lang="zh-CN" altLang="en-US" sz="1350" dirty="0"/>
              <a:t>存在一个主数据，对应多个次</a:t>
            </a:r>
            <a:r>
              <a:rPr kumimoji="1" lang="zh-CN" altLang="en-US" sz="1350" dirty="0" smtClean="0"/>
              <a:t>数据</a:t>
            </a:r>
            <a:endParaRPr kumimoji="1" lang="en-US" altLang="zh-CN" sz="1350" dirty="0" smtClean="0"/>
          </a:p>
          <a:p>
            <a:r>
              <a:rPr kumimoji="1" lang="en-US" altLang="zh-CN" sz="1350" dirty="0" smtClean="0"/>
              <a:t>·</a:t>
            </a:r>
            <a:r>
              <a:rPr kumimoji="1" lang="zh-CN" altLang="en-US" sz="1350" dirty="0" smtClean="0"/>
              <a:t>    层级</a:t>
            </a:r>
            <a:r>
              <a:rPr kumimoji="1" lang="zh-CN" altLang="en-US" sz="1350" dirty="0"/>
              <a:t>嵌套关系：数据的每一层数据结构，都</a:t>
            </a:r>
            <a:r>
              <a:rPr kumimoji="1" lang="zh-CN" altLang="en-US" sz="1350" dirty="0" smtClean="0"/>
              <a:t>是</a:t>
            </a:r>
            <a:r>
              <a:rPr kumimoji="1" lang="zh-CN" altLang="en-US" sz="1350" dirty="0"/>
              <a:t> </a:t>
            </a:r>
            <a:r>
              <a:rPr kumimoji="1" lang="zh-CN" altLang="en-US" sz="1350" dirty="0" smtClean="0"/>
              <a:t>树形结构</a:t>
            </a:r>
            <a:endParaRPr kumimoji="1" lang="en-US" altLang="zh-CN" sz="1350" dirty="0"/>
          </a:p>
        </p:txBody>
      </p:sp>
    </p:spTree>
    <p:extLst>
      <p:ext uri="{BB962C8B-B14F-4D97-AF65-F5344CB8AC3E}">
        <p14:creationId xmlns:p14="http://schemas.microsoft.com/office/powerpoint/2010/main" val="1637969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01454" y="251528"/>
            <a:ext cx="5241784" cy="478631"/>
          </a:xfrm>
        </p:spPr>
        <p:txBody>
          <a:bodyPr>
            <a:normAutofit/>
          </a:bodyPr>
          <a:lstStyle/>
          <a:p>
            <a:r>
              <a:rPr lang="en-US" altLang="zh-CN" sz="1800" dirty="0" smtClean="0">
                <a:solidFill>
                  <a:srgbClr val="4C4948"/>
                </a:solidFill>
                <a:latin typeface="方正兰亭纤黑简体" panose="02000000000000000000" charset="-122"/>
                <a:ea typeface="方正兰亭纤黑简体" panose="02000000000000000000" charset="-122"/>
              </a:rPr>
              <a:t>1.2</a:t>
            </a:r>
            <a:r>
              <a:rPr lang="zh-CN" altLang="en-US" sz="1800" dirty="0" smtClean="0">
                <a:solidFill>
                  <a:srgbClr val="4C4948"/>
                </a:solidFill>
                <a:latin typeface="方正兰亭纤黑简体" panose="02000000000000000000" charset="-122"/>
                <a:ea typeface="方正兰亭纤黑简体" panose="02000000000000000000" charset="-122"/>
              </a:rPr>
              <a:t> </a:t>
            </a:r>
            <a:r>
              <a:rPr lang="zh-CN" altLang="en-US" sz="1800" dirty="0" smtClean="0">
                <a:solidFill>
                  <a:srgbClr val="4C4948"/>
                </a:solidFill>
                <a:latin typeface="方正兰亭纤黑简体" panose="02000000000000000000" charset="-122"/>
                <a:ea typeface="方正兰亭纤黑简体" panose="02000000000000000000" charset="-122"/>
              </a:rPr>
              <a:t>树形</a:t>
            </a:r>
            <a:r>
              <a:rPr lang="zh-CN" altLang="en-US" sz="1800" dirty="0">
                <a:solidFill>
                  <a:srgbClr val="4C4948"/>
                </a:solidFill>
                <a:latin typeface="方正兰亭纤黑简体" panose="02000000000000000000" charset="-122"/>
                <a:ea typeface="方正兰亭纤黑简体" panose="02000000000000000000" charset="-122"/>
              </a:rPr>
              <a:t>结构的用途</a:t>
            </a:r>
            <a:endParaRPr lang="en-US" altLang="zh-CN" sz="1800" dirty="0">
              <a:solidFill>
                <a:srgbClr val="4C4948"/>
              </a:solidFill>
              <a:latin typeface="方正兰亭纤黑简体" panose="02000000000000000000" charset="-122"/>
              <a:ea typeface="方正兰亭纤黑简体" panose="02000000000000000000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2715" y="1172462"/>
            <a:ext cx="580436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350" dirty="0"/>
              <a:t>1</a:t>
            </a:r>
            <a:r>
              <a:rPr kumimoji="1" lang="zh-CN" altLang="en-US" sz="1350" dirty="0"/>
              <a:t>，自定义树形结构，配合多态，可以用来储存或表示带层级关系的</a:t>
            </a:r>
            <a:r>
              <a:rPr kumimoji="1" lang="zh-CN" altLang="en-US" sz="1350" dirty="0" smtClean="0"/>
              <a:t>数据。</a:t>
            </a:r>
            <a:endParaRPr kumimoji="1" lang="en-US" altLang="zh-CN" sz="1350" dirty="0" smtClean="0"/>
          </a:p>
          <a:p>
            <a:endParaRPr kumimoji="1" lang="en-US" altLang="zh-CN" sz="1350" dirty="0"/>
          </a:p>
          <a:p>
            <a:r>
              <a:rPr kumimoji="1" lang="en-US" altLang="zh-CN" sz="1350" dirty="0"/>
              <a:t>	</a:t>
            </a:r>
            <a:r>
              <a:rPr kumimoji="1" lang="zh-CN" altLang="en-US" sz="1350" dirty="0"/>
              <a:t>例如 </a:t>
            </a:r>
            <a:r>
              <a:rPr kumimoji="1" lang="en-US" altLang="zh-CN" sz="1350" dirty="0"/>
              <a:t>sync</a:t>
            </a:r>
            <a:r>
              <a:rPr kumimoji="1" lang="zh-CN" altLang="en-US" sz="1350" dirty="0"/>
              <a:t>中的节点目录，或文件目录，或各级部门关系</a:t>
            </a:r>
            <a:endParaRPr kumimoji="1" lang="en-US" altLang="zh-CN" sz="1350" dirty="0"/>
          </a:p>
          <a:p>
            <a:endParaRPr kumimoji="1" lang="en-US" altLang="zh-CN" sz="1350" dirty="0" smtClean="0"/>
          </a:p>
          <a:p>
            <a:endParaRPr kumimoji="1" lang="en-US" altLang="zh-CN" sz="1350" dirty="0"/>
          </a:p>
          <a:p>
            <a:r>
              <a:rPr kumimoji="1" lang="en-US" altLang="zh-CN" sz="1350" dirty="0"/>
              <a:t>2</a:t>
            </a:r>
            <a:r>
              <a:rPr kumimoji="1" lang="zh-CN" altLang="en-US" sz="1350" dirty="0"/>
              <a:t>，查找树，可以优化链表的查找性能</a:t>
            </a:r>
            <a:r>
              <a:rPr kumimoji="1" lang="zh-CN" altLang="en-US" sz="1350" dirty="0" smtClean="0"/>
              <a:t>。</a:t>
            </a:r>
            <a:endParaRPr kumimoji="1" lang="en-US" altLang="zh-CN" sz="1350" dirty="0" smtClean="0"/>
          </a:p>
          <a:p>
            <a:endParaRPr kumimoji="1" lang="en-US" altLang="zh-CN" sz="1350" dirty="0" smtClean="0"/>
          </a:p>
          <a:p>
            <a:r>
              <a:rPr kumimoji="1" lang="en-US" altLang="zh-CN" sz="1350" dirty="0" smtClean="0"/>
              <a:t>	</a:t>
            </a:r>
            <a:r>
              <a:rPr kumimoji="1" lang="zh-CN" altLang="en-US" sz="1350" dirty="0"/>
              <a:t>例如 可以为 链表 生成一个查找树，甚至是用树形结构代替链表，可以提高链表的查找性能</a:t>
            </a:r>
            <a:r>
              <a:rPr kumimoji="1" lang="zh-CN" altLang="en-US" sz="1350" dirty="0" smtClean="0"/>
              <a:t>。</a:t>
            </a:r>
            <a:r>
              <a:rPr kumimoji="1" lang="en-US" altLang="zh-CN" sz="1350" dirty="0" smtClean="0"/>
              <a:t>	</a:t>
            </a:r>
          </a:p>
          <a:p>
            <a:endParaRPr kumimoji="1" lang="en-US" altLang="zh-CN" sz="1350" dirty="0"/>
          </a:p>
          <a:p>
            <a:r>
              <a:rPr kumimoji="1" lang="en-US" altLang="zh-CN" sz="1350" dirty="0"/>
              <a:t>	</a:t>
            </a:r>
            <a:r>
              <a:rPr kumimoji="1" lang="zh-CN" altLang="en-US" sz="1350" dirty="0"/>
              <a:t>例如</a:t>
            </a:r>
            <a:r>
              <a:rPr kumimoji="1" lang="en-US" altLang="zh-CN" sz="1350" dirty="0"/>
              <a:t>java8</a:t>
            </a:r>
            <a:r>
              <a:rPr kumimoji="1" lang="zh-CN" altLang="en-US" sz="1350" dirty="0"/>
              <a:t>中的</a:t>
            </a:r>
            <a:r>
              <a:rPr kumimoji="1" lang="en-US" altLang="zh-CN" sz="1350" dirty="0"/>
              <a:t>map</a:t>
            </a:r>
            <a:r>
              <a:rPr kumimoji="1" lang="zh-CN" altLang="en-US" sz="1350" dirty="0"/>
              <a:t>，在使用拉链法，</a:t>
            </a:r>
            <a:r>
              <a:rPr kumimoji="1" lang="en-US" altLang="zh-CN" sz="1350" dirty="0"/>
              <a:t>hash</a:t>
            </a:r>
            <a:r>
              <a:rPr kumimoji="1" lang="zh-CN" altLang="en-US" sz="1350" dirty="0"/>
              <a:t>冲突的会以链表形式储存在同一个“箱子”里，如果这个箱子里的链表过长（概率比较低，因为在过长之前很可能会出发另一个条件对</a:t>
            </a:r>
            <a:r>
              <a:rPr kumimoji="1" lang="en-US" altLang="zh-CN" sz="1350" dirty="0"/>
              <a:t>map</a:t>
            </a:r>
            <a:r>
              <a:rPr kumimoji="1" lang="zh-CN" altLang="en-US" sz="1350" dirty="0"/>
              <a:t>进行扩容，但是还是有可能发生），就会对这个链表转换成红黑树，提高性能。</a:t>
            </a:r>
            <a:endParaRPr kumimoji="1" lang="en-US" altLang="zh-CN" sz="1350" dirty="0"/>
          </a:p>
          <a:p>
            <a:r>
              <a:rPr kumimoji="1" lang="en-US" altLang="zh-CN" sz="1350" dirty="0"/>
              <a:t>	</a:t>
            </a:r>
            <a:r>
              <a:rPr kumimoji="1" lang="en-US" altLang="zh-CN" sz="1350" dirty="0">
                <a:hlinkClick r:id="rId2"/>
              </a:rPr>
              <a:t>http://</a:t>
            </a:r>
            <a:r>
              <a:rPr kumimoji="1" lang="en-US" altLang="zh-CN" sz="1350" dirty="0" smtClean="0">
                <a:hlinkClick r:id="rId2"/>
              </a:rPr>
              <a:t>blog.csdn.net/zixiweimi/article/details/56677203</a:t>
            </a:r>
            <a:endParaRPr kumimoji="1" lang="en-US" altLang="zh-CN" sz="1350" dirty="0"/>
          </a:p>
          <a:p>
            <a:r>
              <a:rPr kumimoji="1" lang="en-US" altLang="zh-CN" sz="135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51374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" y="2169174"/>
            <a:ext cx="6857999" cy="403815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spc="75" dirty="0" smtClean="0">
                <a:solidFill>
                  <a:srgbClr val="4C4948"/>
                </a:solidFill>
                <a:latin typeface="方正兰亭纤黑简体" panose="02000000000000000000" charset="-122"/>
                <a:ea typeface="方正兰亭纤黑简体" panose="02000000000000000000" charset="-122"/>
                <a:cs typeface="+mn-cs"/>
              </a:rPr>
              <a:t>2.</a:t>
            </a:r>
            <a:r>
              <a:rPr lang="zh-CN" altLang="en-US" spc="75" dirty="0" smtClean="0">
                <a:solidFill>
                  <a:srgbClr val="4C4948"/>
                </a:solidFill>
                <a:latin typeface="方正兰亭纤黑简体" panose="02000000000000000000" charset="-122"/>
                <a:ea typeface="方正兰亭纤黑简体" panose="02000000000000000000" charset="-122"/>
                <a:cs typeface="+mn-cs"/>
              </a:rPr>
              <a:t> </a:t>
            </a:r>
            <a:r>
              <a:rPr lang="zh-CN" altLang="en-US" spc="75" dirty="0" smtClean="0">
                <a:solidFill>
                  <a:srgbClr val="4C4948"/>
                </a:solidFill>
                <a:latin typeface="方正兰亭纤黑简体" panose="02000000000000000000" charset="-122"/>
                <a:ea typeface="方正兰亭纤黑简体" panose="02000000000000000000" charset="-122"/>
                <a:cs typeface="+mn-cs"/>
              </a:rPr>
              <a:t>二叉树</a:t>
            </a:r>
            <a:endParaRPr lang="zh-CN" altLang="en-US" spc="75" dirty="0">
              <a:solidFill>
                <a:srgbClr val="4C4948"/>
              </a:solidFill>
              <a:latin typeface="方正兰亭纤黑简体" panose="02000000000000000000" charset="-122"/>
              <a:ea typeface="方正兰亭纤黑简体" panose="02000000000000000000" charset="-122"/>
              <a:cs typeface="+mn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107164" y="2695537"/>
            <a:ext cx="28232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/>
              <a:t>什么是二叉树 </a:t>
            </a:r>
            <a:r>
              <a:rPr kumimoji="1" lang="en-US" altLang="zh-CN" sz="1400" dirty="0"/>
              <a:t>,</a:t>
            </a:r>
            <a:r>
              <a:rPr kumimoji="1" lang="zh-CN" altLang="en-US" sz="1400" dirty="0"/>
              <a:t> 什么是二叉查找树</a:t>
            </a:r>
          </a:p>
        </p:txBody>
      </p:sp>
    </p:spTree>
    <p:extLst>
      <p:ext uri="{BB962C8B-B14F-4D97-AF65-F5344CB8AC3E}">
        <p14:creationId xmlns:p14="http://schemas.microsoft.com/office/powerpoint/2010/main" val="1785989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01454" y="251528"/>
            <a:ext cx="5241784" cy="478631"/>
          </a:xfrm>
        </p:spPr>
        <p:txBody>
          <a:bodyPr>
            <a:normAutofit/>
          </a:bodyPr>
          <a:lstStyle/>
          <a:p>
            <a:r>
              <a:rPr lang="en-US" altLang="zh-CN" sz="1800" dirty="0" smtClean="0">
                <a:solidFill>
                  <a:srgbClr val="4C4948"/>
                </a:solidFill>
                <a:latin typeface="方正兰亭纤黑简体" panose="02000000000000000000" charset="-122"/>
                <a:ea typeface="方正兰亭纤黑简体" panose="02000000000000000000" charset="-122"/>
              </a:rPr>
              <a:t>2.1</a:t>
            </a:r>
            <a:r>
              <a:rPr lang="zh-CN" altLang="en-US" sz="1800" dirty="0" smtClean="0">
                <a:solidFill>
                  <a:srgbClr val="4C4948"/>
                </a:solidFill>
                <a:latin typeface="方正兰亭纤黑简体" panose="02000000000000000000" charset="-122"/>
                <a:ea typeface="方正兰亭纤黑简体" panose="02000000000000000000" charset="-122"/>
              </a:rPr>
              <a:t> 什么是二叉树</a:t>
            </a:r>
            <a:endParaRPr lang="en-US" altLang="zh-CN" sz="1800" dirty="0">
              <a:solidFill>
                <a:srgbClr val="4C4948"/>
              </a:solidFill>
              <a:latin typeface="方正兰亭纤黑简体" panose="02000000000000000000" charset="-122"/>
              <a:ea typeface="方正兰亭纤黑简体" panose="020000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14892" y="939234"/>
            <a:ext cx="487555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50" b="1" dirty="0"/>
              <a:t>每个节点最多只能有两个子节点。</a:t>
            </a:r>
            <a:r>
              <a:rPr lang="zh-CN" altLang="en-US" sz="1350" dirty="0"/>
              <a:t>这两个子节点分别称为当前节点的左孩子（</a:t>
            </a:r>
            <a:r>
              <a:rPr lang="en-US" altLang="zh-CN" sz="1350" dirty="0"/>
              <a:t>left child</a:t>
            </a:r>
            <a:r>
              <a:rPr lang="zh-CN" altLang="en-US" sz="1350" dirty="0"/>
              <a:t>）和右孩子（</a:t>
            </a:r>
            <a:r>
              <a:rPr lang="en-US" altLang="zh-CN" sz="1350" dirty="0"/>
              <a:t>right child</a:t>
            </a:r>
            <a:r>
              <a:rPr lang="zh-CN" altLang="en-US" sz="1350" dirty="0"/>
              <a:t>）。</a:t>
            </a:r>
            <a:endParaRPr kumimoji="1" lang="en-US" altLang="zh-CN" sz="135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482" y="2223021"/>
            <a:ext cx="4199756" cy="2722516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50046" y="1536440"/>
            <a:ext cx="4740400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350" dirty="0"/>
              <a:t>满二叉树：</a:t>
            </a:r>
            <a:r>
              <a:rPr lang="zh-CN" altLang="en-US" sz="1350" dirty="0"/>
              <a:t>一棵深度为 </a:t>
            </a:r>
            <a:r>
              <a:rPr lang="en-US" altLang="zh-CN" sz="1350" dirty="0"/>
              <a:t>h</a:t>
            </a:r>
            <a:r>
              <a:rPr lang="zh-CN" altLang="en-US" sz="1350" dirty="0"/>
              <a:t>，且有 </a:t>
            </a:r>
            <a:r>
              <a:rPr lang="en-US" altLang="zh-CN" sz="1350" dirty="0"/>
              <a:t>2</a:t>
            </a:r>
            <a:r>
              <a:rPr lang="en-US" altLang="zh-CN" sz="1350" baseline="30000" dirty="0"/>
              <a:t>h</a:t>
            </a:r>
            <a:r>
              <a:rPr lang="zh-CN" altLang="en-US" sz="1350" dirty="0"/>
              <a:t> </a:t>
            </a:r>
            <a:r>
              <a:rPr lang="en-US" altLang="zh-CN" sz="1350" dirty="0"/>
              <a:t>- 1 </a:t>
            </a:r>
            <a:r>
              <a:rPr lang="zh-CN" altLang="en-US" sz="1350" dirty="0"/>
              <a:t>个节点称之为满二叉</a:t>
            </a:r>
            <a:r>
              <a:rPr lang="zh-CN" altLang="en-US" sz="1350" dirty="0" smtClean="0"/>
              <a:t>树</a:t>
            </a:r>
            <a:endParaRPr lang="en-US" altLang="zh-CN" sz="1350" dirty="0" smtClean="0"/>
          </a:p>
          <a:p>
            <a:r>
              <a:rPr lang="zh-CN" altLang="en-US" sz="1350" dirty="0" smtClean="0"/>
              <a:t>（最平衡的状态）</a:t>
            </a:r>
            <a:endParaRPr lang="en-US" altLang="zh-CN" sz="1350" dirty="0"/>
          </a:p>
        </p:txBody>
      </p:sp>
    </p:spTree>
    <p:extLst>
      <p:ext uri="{BB962C8B-B14F-4D97-AF65-F5344CB8AC3E}">
        <p14:creationId xmlns:p14="http://schemas.microsoft.com/office/powerpoint/2010/main" val="1721032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01454" y="251528"/>
            <a:ext cx="5241784" cy="478631"/>
          </a:xfrm>
        </p:spPr>
        <p:txBody>
          <a:bodyPr>
            <a:normAutofit/>
          </a:bodyPr>
          <a:lstStyle/>
          <a:p>
            <a:r>
              <a:rPr lang="en-US" altLang="zh-CN" sz="1800" dirty="0" smtClean="0">
                <a:solidFill>
                  <a:srgbClr val="4C4948"/>
                </a:solidFill>
                <a:latin typeface="方正兰亭纤黑简体" panose="02000000000000000000" charset="-122"/>
                <a:ea typeface="方正兰亭纤黑简体" panose="02000000000000000000" charset="-122"/>
              </a:rPr>
              <a:t>2.2</a:t>
            </a:r>
            <a:r>
              <a:rPr lang="zh-CN" altLang="en-US" sz="1800" dirty="0" smtClean="0">
                <a:solidFill>
                  <a:srgbClr val="4C4948"/>
                </a:solidFill>
                <a:latin typeface="方正兰亭纤黑简体" panose="02000000000000000000" charset="-122"/>
                <a:ea typeface="方正兰亭纤黑简体" panose="02000000000000000000" charset="-122"/>
              </a:rPr>
              <a:t> </a:t>
            </a:r>
            <a:r>
              <a:rPr lang="zh-CN" altLang="en-US" sz="1800" dirty="0" smtClean="0">
                <a:solidFill>
                  <a:srgbClr val="4C4948"/>
                </a:solidFill>
                <a:latin typeface="方正兰亭纤黑简体" panose="02000000000000000000" charset="-122"/>
                <a:ea typeface="方正兰亭纤黑简体" panose="02000000000000000000" charset="-122"/>
              </a:rPr>
              <a:t>什么是</a:t>
            </a:r>
            <a:r>
              <a:rPr lang="zh-CN" altLang="en-US" sz="1800" dirty="0" smtClean="0">
                <a:solidFill>
                  <a:srgbClr val="4C4948"/>
                </a:solidFill>
                <a:latin typeface="方正兰亭纤黑简体" panose="02000000000000000000" charset="-122"/>
                <a:ea typeface="方正兰亭纤黑简体" panose="02000000000000000000" charset="-122"/>
              </a:rPr>
              <a:t>二叉查找树</a:t>
            </a:r>
            <a:endParaRPr lang="en-US" altLang="zh-CN" sz="1800" dirty="0">
              <a:solidFill>
                <a:srgbClr val="4C4948"/>
              </a:solidFill>
              <a:latin typeface="方正兰亭纤黑简体" panose="02000000000000000000" charset="-122"/>
              <a:ea typeface="方正兰亭纤黑简体" panose="02000000000000000000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41173" y="1580592"/>
            <a:ext cx="47065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 smtClean="0"/>
              <a:t>定义：对于</a:t>
            </a:r>
            <a:r>
              <a:rPr lang="zh-CN" altLang="en-US" sz="1200" dirty="0"/>
              <a:t>任意一个节点 </a:t>
            </a:r>
            <a:r>
              <a:rPr lang="en-US" altLang="zh-CN" sz="1200" dirty="0"/>
              <a:t>n</a:t>
            </a:r>
            <a:r>
              <a:rPr lang="zh-CN" altLang="en-US" sz="1200" dirty="0"/>
              <a:t>，</a:t>
            </a:r>
          </a:p>
          <a:p>
            <a:r>
              <a:rPr lang="en-US" altLang="zh-CN" sz="1200" dirty="0"/>
              <a:t>	</a:t>
            </a:r>
            <a:r>
              <a:rPr lang="zh-CN" altLang="en-US" sz="1200" dirty="0"/>
              <a:t>其左子树 下的每个后代节点 的值都小于节点 </a:t>
            </a:r>
            <a:r>
              <a:rPr lang="en-US" altLang="zh-CN" sz="1200" dirty="0"/>
              <a:t>n </a:t>
            </a:r>
            <a:r>
              <a:rPr lang="zh-CN" altLang="en-US" sz="1200" dirty="0"/>
              <a:t>的值；</a:t>
            </a:r>
          </a:p>
          <a:p>
            <a:r>
              <a:rPr lang="en-US" altLang="zh-CN" sz="1200" dirty="0"/>
              <a:t>	</a:t>
            </a:r>
            <a:r>
              <a:rPr lang="zh-CN" altLang="en-US" sz="1200" dirty="0"/>
              <a:t>其右子树 下的每个后代节点的值都大于节点 </a:t>
            </a:r>
            <a:r>
              <a:rPr lang="en-US" altLang="zh-CN" sz="1200" dirty="0"/>
              <a:t>n </a:t>
            </a:r>
            <a:r>
              <a:rPr lang="zh-CN" altLang="en-US" sz="1200" dirty="0"/>
              <a:t>的值。</a:t>
            </a:r>
            <a:endParaRPr lang="en-US" altLang="zh-CN" sz="1200" dirty="0"/>
          </a:p>
        </p:txBody>
      </p:sp>
      <p:sp>
        <p:nvSpPr>
          <p:cNvPr id="2" name="文本框 1"/>
          <p:cNvSpPr txBox="1"/>
          <p:nvPr/>
        </p:nvSpPr>
        <p:spPr>
          <a:xfrm>
            <a:off x="201454" y="936872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具有查找</a:t>
            </a:r>
            <a:r>
              <a:rPr kumimoji="1" lang="zh-CN" altLang="en-US" smtClean="0"/>
              <a:t>性质的二叉树</a:t>
            </a:r>
            <a:endParaRPr kumimoji="1"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498" b="33741"/>
          <a:stretch/>
        </p:blipFill>
        <p:spPr>
          <a:xfrm>
            <a:off x="2694443" y="2610373"/>
            <a:ext cx="1826975" cy="1803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248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自定义设计方案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5305</TotalTime>
  <Words>3035</Words>
  <Application>Microsoft Macintosh PowerPoint</Application>
  <PresentationFormat>自定义</PresentationFormat>
  <Paragraphs>347</Paragraphs>
  <Slides>49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49</vt:i4>
      </vt:variant>
    </vt:vector>
  </HeadingPairs>
  <TitlesOfParts>
    <vt:vector size="60" baseType="lpstr">
      <vt:lpstr>Calibri</vt:lpstr>
      <vt:lpstr>Calibri Light</vt:lpstr>
      <vt:lpstr>Mangal</vt:lpstr>
      <vt:lpstr>PingFang SC</vt:lpstr>
      <vt:lpstr>等线</vt:lpstr>
      <vt:lpstr>等线 Light</vt:lpstr>
      <vt:lpstr>方正兰亭黑简体</vt:lpstr>
      <vt:lpstr>方正兰亭纤黑简体</vt:lpstr>
      <vt:lpstr>宋体</vt:lpstr>
      <vt:lpstr>Arial</vt:lpstr>
      <vt:lpstr>1_自定义设计方案</vt:lpstr>
      <vt:lpstr>PowerPoint 演示文稿</vt:lpstr>
      <vt:lpstr>红黑树数据结构分享</vt:lpstr>
      <vt:lpstr>红黑树是什么</vt:lpstr>
      <vt:lpstr>1. 树型结构</vt:lpstr>
      <vt:lpstr>1.1  什么是树型结构</vt:lpstr>
      <vt:lpstr>1.2 树形结构的用途</vt:lpstr>
      <vt:lpstr>2. 二叉树</vt:lpstr>
      <vt:lpstr>2.1 什么是二叉树</vt:lpstr>
      <vt:lpstr>2.2 什么是二叉查找树</vt:lpstr>
      <vt:lpstr>2.2 二叉查找树-查找，插入</vt:lpstr>
      <vt:lpstr>2.2二叉查找树 – 两个特殊节点</vt:lpstr>
      <vt:lpstr>2.2二叉查找树</vt:lpstr>
      <vt:lpstr>3. 平衡二叉查找树</vt:lpstr>
      <vt:lpstr>3.1  什么是平衡查找树</vt:lpstr>
      <vt:lpstr>3.2为什么会有平衡查找树</vt:lpstr>
      <vt:lpstr>3. AVL树</vt:lpstr>
      <vt:lpstr>3.1   AVL树是什么</vt:lpstr>
      <vt:lpstr>3.1   AVL树如何 保持平衡？</vt:lpstr>
      <vt:lpstr>3.2   AVL树 如何修复平衡</vt:lpstr>
      <vt:lpstr>二叉树的旋转操作</vt:lpstr>
      <vt:lpstr>3.3  AVL树 的操作方法与性能分析</vt:lpstr>
      <vt:lpstr>4.     2-3树</vt:lpstr>
      <vt:lpstr>2-3树是什么</vt:lpstr>
      <vt:lpstr>2-3树 如何保持平衡</vt:lpstr>
      <vt:lpstr>2-3树-插入</vt:lpstr>
      <vt:lpstr>2-3树-删除</vt:lpstr>
      <vt:lpstr>2-3树-删除</vt:lpstr>
      <vt:lpstr>2-3树-总结</vt:lpstr>
      <vt:lpstr>5.红黑树</vt:lpstr>
      <vt:lpstr>5.红黑树-介绍</vt:lpstr>
      <vt:lpstr>左倾红黑树-定义</vt:lpstr>
      <vt:lpstr>左倾红黑树-定义</vt:lpstr>
      <vt:lpstr>左倾红黑树-颜色链-颜色节点</vt:lpstr>
      <vt:lpstr>左倾红黑树-插入</vt:lpstr>
      <vt:lpstr>左倾红黑树-插入1</vt:lpstr>
      <vt:lpstr>左倾红黑树-插入2</vt:lpstr>
      <vt:lpstr>左倾红黑树-插入</vt:lpstr>
      <vt:lpstr>左倾红黑树-插入-举例</vt:lpstr>
      <vt:lpstr>左倾红黑树-删除</vt:lpstr>
      <vt:lpstr>左倾红黑树-删除最小节点</vt:lpstr>
      <vt:lpstr>左倾红黑树-删除最小节点</vt:lpstr>
      <vt:lpstr>左倾红黑树-删除最大节点</vt:lpstr>
      <vt:lpstr>左倾红黑树-删除最大节点</vt:lpstr>
      <vt:lpstr>左倾红黑树-删除最大节点</vt:lpstr>
      <vt:lpstr>左倾红黑树-删除任意节点</vt:lpstr>
      <vt:lpstr>左倾红黑树-删除任意节点</vt:lpstr>
      <vt:lpstr>7. 总结 </vt:lpstr>
      <vt:lpstr>总结</vt:lpstr>
      <vt:lpstr>安全可靠的实时通信云</vt:lpstr>
    </vt:vector>
  </TitlesOfParts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wangzelong</dc:creator>
  <cp:lastModifiedBy>Child Problem</cp:lastModifiedBy>
  <cp:revision>192</cp:revision>
  <dcterms:created xsi:type="dcterms:W3CDTF">2015-05-05T08:02:00Z</dcterms:created>
  <dcterms:modified xsi:type="dcterms:W3CDTF">2017-08-14T08:55:37Z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2052-10.1.0.6065</vt:lpwstr>
  </property>
</Properties>
</file>